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4" r:id="rId1"/>
  </p:sldMasterIdLst>
  <p:notesMasterIdLst>
    <p:notesMasterId r:id="rId19"/>
  </p:notesMasterIdLst>
  <p:handoutMasterIdLst>
    <p:handoutMasterId r:id="rId20"/>
  </p:handoutMasterIdLst>
  <p:sldIdLst>
    <p:sldId id="401" r:id="rId2"/>
    <p:sldId id="450" r:id="rId3"/>
    <p:sldId id="451" r:id="rId4"/>
    <p:sldId id="452" r:id="rId5"/>
    <p:sldId id="453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83" r:id="rId14"/>
    <p:sldId id="284" r:id="rId15"/>
    <p:sldId id="454" r:id="rId16"/>
    <p:sldId id="455" r:id="rId17"/>
    <p:sldId id="456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1588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CHANDIGARH UNIVERSITY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B32419-084D-4E0D-9A81-F06A46FA8ADD}" type="datetimeFigureOut">
              <a:rPr lang="en-US" smtClean="0"/>
              <a:pPr/>
              <a:t>10/25/2022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UIE, ECE Deptt.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4A465A-3FFF-4902-8C3C-02F7D1C232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88423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CHANDIGARH UNIVERSITY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4AF571-42FD-4B81-A251-32B58F7D77BB}" type="datetimeFigureOut">
              <a:rPr lang="en-US" smtClean="0"/>
              <a:pPr/>
              <a:t>10/25/2022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UIE, ECE Deptt.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4ABBD6-B49C-4877-AA8F-35FC952398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404343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CHANDIGARH UNIVERSITY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UIE, ECE Deptt.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4ABBD6-B49C-4877-AA8F-35FC9523985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9350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9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15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94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4288" y="1905000"/>
            <a:ext cx="9158288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4288" y="0"/>
            <a:ext cx="9158288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" fmla="*/ 19050 w 12211050"/>
              <a:gd name="connsiteY0" fmla="*/ 0 h 4133850"/>
              <a:gd name="connsiteX1" fmla="*/ 12211050 w 12211050"/>
              <a:gd name="connsiteY1" fmla="*/ 0 h 4133850"/>
              <a:gd name="connsiteX2" fmla="*/ 12211050 w 12211050"/>
              <a:gd name="connsiteY2" fmla="*/ 4133850 h 4133850"/>
              <a:gd name="connsiteX3" fmla="*/ 0 w 12211050"/>
              <a:gd name="connsiteY3" fmla="*/ 3219450 h 4133850"/>
              <a:gd name="connsiteX4" fmla="*/ 19050 w 12211050"/>
              <a:gd name="connsiteY4" fmla="*/ 0 h 4133850"/>
              <a:gd name="connsiteX0" fmla="*/ 19050 w 12211050"/>
              <a:gd name="connsiteY0" fmla="*/ 0 h 4438650"/>
              <a:gd name="connsiteX1" fmla="*/ 12211050 w 12211050"/>
              <a:gd name="connsiteY1" fmla="*/ 0 h 4438650"/>
              <a:gd name="connsiteX2" fmla="*/ 12211050 w 12211050"/>
              <a:gd name="connsiteY2" fmla="*/ 4438650 h 4438650"/>
              <a:gd name="connsiteX3" fmla="*/ 0 w 12211050"/>
              <a:gd name="connsiteY3" fmla="*/ 3219450 h 4438650"/>
              <a:gd name="connsiteX4" fmla="*/ 19050 w 12211050"/>
              <a:gd name="connsiteY4" fmla="*/ 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814388" y="1009650"/>
            <a:ext cx="7515225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385888" y="2819400"/>
            <a:ext cx="6372225" cy="28003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74081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3ACE-D620-4EC3-88A7-3E317E64F19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10/25/2022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48AB-23F1-45F1-98E5-D2CDC7A526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835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69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4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0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16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04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9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6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6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9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://staff.cs.upt.ro/~todinca/cad/Lectures/cad_fuzzysets.pdf" TargetMode="External"/><Relationship Id="rId3" Type="http://schemas.openxmlformats.org/officeDocument/2006/relationships/hyperlink" Target="http://dx.doi.org/10.1196/annals.1310.017" TargetMode="External"/><Relationship Id="rId7" Type="http://schemas.openxmlformats.org/officeDocument/2006/relationships/hyperlink" Target="http://ieeexplore.ieee.org/stamp/stamp.jsp?tp=&amp;arnumber=870780" TargetMode="External"/><Relationship Id="rId2" Type="http://schemas.openxmlformats.org/officeDocument/2006/relationships/hyperlink" Target="https://scholar.google.ch/citations?user=hpj7NoEAAAAJ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x.doi.org/10.1109/cec.2000.870780" TargetMode="External"/><Relationship Id="rId5" Type="http://schemas.openxmlformats.org/officeDocument/2006/relationships/hyperlink" Target="http://dx.doi.org/10.1016/s0933-3657(99)00047-0" TargetMode="External"/><Relationship Id="rId10" Type="http://schemas.openxmlformats.org/officeDocument/2006/relationships/image" Target="../media/image2.png"/><Relationship Id="rId4" Type="http://schemas.openxmlformats.org/officeDocument/2006/relationships/hyperlink" Target="http://onlinelibrary.wiley.com/doi/10.1196/annals.1310.017/epdf" TargetMode="External"/><Relationship Id="rId9" Type="http://schemas.openxmlformats.org/officeDocument/2006/relationships/hyperlink" Target="https://books.google.co.in/books/about/PRINCIPLES_OF_SOFT_COMPUTING_With_CD.html?id=CXruGgP0BTIC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3316" y="5427344"/>
            <a:ext cx="9147315" cy="1518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26649" y="5901988"/>
            <a:ext cx="3428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6572250" y="65087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V="1">
            <a:off x="7130144" y="5939880"/>
            <a:ext cx="968829" cy="1157606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graphicFrame>
        <p:nvGraphicFramePr>
          <p:cNvPr id="48" name="Object 47">
            <a:extLst>
              <a:ext uri="{FF2B5EF4-FFF2-40B4-BE49-F238E27FC236}">
                <a16:creationId xmlns:a16="http://schemas.microsoft.com/office/drawing/2014/main" id="{CAD0D7B8-E462-453C-B296-CA0154FA54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9304721"/>
              </p:ext>
            </p:extLst>
          </p:nvPr>
        </p:nvGraphicFramePr>
        <p:xfrm>
          <a:off x="1" y="2825769"/>
          <a:ext cx="2289517" cy="29094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169000" imgH="2169360" progId="">
                  <p:embed/>
                </p:oleObj>
              </mc:Choice>
              <mc:Fallback>
                <p:oleObj name="CorelDRAW" r:id="rId2" imgW="2169000" imgH="21693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lum bright="7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2825769"/>
                        <a:ext cx="2289517" cy="290944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Rectangle 44"/>
          <p:cNvSpPr/>
          <p:nvPr/>
        </p:nvSpPr>
        <p:spPr>
          <a:xfrm>
            <a:off x="1593057" y="2025528"/>
            <a:ext cx="5122069" cy="158067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9" y="24501"/>
            <a:ext cx="2894815" cy="1538254"/>
          </a:xfrm>
          <a:prstGeom prst="rect">
            <a:avLst/>
          </a:prstGeom>
        </p:spPr>
      </p:pic>
      <p:sp>
        <p:nvSpPr>
          <p:cNvPr id="43" name="Right Triangle 42"/>
          <p:cNvSpPr/>
          <p:nvPr/>
        </p:nvSpPr>
        <p:spPr>
          <a:xfrm rot="10800000" flipV="1">
            <a:off x="7372349" y="5334002"/>
            <a:ext cx="1774967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5161019" y="6019563"/>
            <a:ext cx="369645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164337" y="6043646"/>
            <a:ext cx="3428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1337313" y="2051948"/>
            <a:ext cx="6797489" cy="2037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CSE (H) with specialization in Machine Learning and Artificial Intelligence 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 </a:t>
            </a:r>
            <a:r>
              <a:rPr lang="en-US" sz="3200" b="1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Computing (20CST-345)</a:t>
            </a:r>
            <a:endParaRPr lang="en-US" sz="1600" dirty="0">
              <a:latin typeface="Raleway ExtraBold" pitchFamily="34" charset="-52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0" y="5181600"/>
            <a:ext cx="4952999" cy="1723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 -3.3 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Genetic Algorithms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By: Dr. Monika Singh </a:t>
            </a:r>
            <a:r>
              <a:rPr lang="en-US" sz="24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E11032</a:t>
            </a:r>
            <a:endParaRPr lang="en-US" sz="24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sz="1600" dirty="0">
              <a:latin typeface="Raleway ExtraBold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456502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>
            <a:extLst>
              <a:ext uri="{FF2B5EF4-FFF2-40B4-BE49-F238E27FC236}">
                <a16:creationId xmlns:a16="http://schemas.microsoft.com/office/drawing/2014/main" id="{371C9DE3-03EC-4B89-ADC7-8E1CBCF794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57200"/>
            <a:ext cx="82296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Genetic  Algorithm – Uniform Crossover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C69B07D4-6BFB-4E44-8906-97456B83AC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143000"/>
            <a:ext cx="8229600" cy="538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65138" marR="0" lvl="0" indent="-465138" algn="l" defTabSz="914400" rtl="0" eaLnBrk="1" fontAlgn="auto" latinLnBrk="0" hangingPunct="1">
              <a:lnSpc>
                <a:spcPct val="11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Generate uniformly random number. </a:t>
            </a:r>
          </a:p>
          <a:p>
            <a:pPr marL="465138" marR="0" lvl="0" indent="-465138" algn="l" defTabSz="914400" rtl="0" eaLnBrk="1" fontAlgn="auto" latinLnBrk="0" hangingPunct="1">
              <a:lnSpc>
                <a:spcPct val="11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50000"/>
                </a:srgbClr>
              </a:solidFill>
              <a:effectLst/>
              <a:uLnTx/>
              <a:uFillTx/>
              <a:latin typeface="Tahoma" pitchFamily="34" charset="0"/>
              <a:ea typeface="+mn-ea"/>
              <a:cs typeface="Tahoma" pitchFamily="34" charset="0"/>
            </a:endParaRPr>
          </a:p>
          <a:p>
            <a:pPr marL="465138" marR="0" lvl="0" indent="-465138" algn="l" defTabSz="914400" rtl="0" eaLnBrk="1" fontAlgn="auto" latinLnBrk="0" hangingPunct="1">
              <a:lnSpc>
                <a:spcPct val="11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		          X1 = 	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0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1 1 0 0 0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1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0 1 0</a:t>
            </a:r>
          </a:p>
          <a:p>
            <a:pPr marL="465138" marR="0" lvl="0" indent="-465138" algn="l" defTabSz="914400" rtl="0" eaLnBrk="1" fontAlgn="auto" latinLnBrk="0" hangingPunct="1">
              <a:lnSpc>
                <a:spcPct val="11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		          X2 = 	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1 0 0 0 0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0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1 1 1</a:t>
            </a:r>
          </a:p>
          <a:p>
            <a:pPr marL="465138" marR="0" lvl="0" indent="-465138" algn="l" defTabSz="914400" rtl="0" eaLnBrk="1" fontAlgn="auto" latinLnBrk="0" hangingPunct="1">
              <a:lnSpc>
                <a:spcPct val="11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Uniformly generated = 	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0 0 0 0 0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1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0 0 0</a:t>
            </a:r>
          </a:p>
          <a:p>
            <a:pPr marL="465138" marR="0" lvl="0" indent="-465138" algn="l" defTabSz="914400" rtl="0" eaLnBrk="1" fontAlgn="auto" latinLnBrk="0" hangingPunct="1">
              <a:lnSpc>
                <a:spcPct val="11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As a result, the new population becomes,</a:t>
            </a:r>
          </a:p>
          <a:p>
            <a:pPr marL="465138" marR="0" lvl="0" indent="-465138" algn="l" defTabSz="914400" rtl="0" eaLnBrk="1" fontAlgn="auto" latinLnBrk="0" hangingPunct="1">
              <a:lnSpc>
                <a:spcPct val="11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50000"/>
                </a:srgbClr>
              </a:solidFill>
              <a:effectLst/>
              <a:uLnTx/>
              <a:uFillTx/>
              <a:latin typeface="Tahoma" pitchFamily="34" charset="0"/>
              <a:ea typeface="+mn-ea"/>
              <a:cs typeface="Tahoma" pitchFamily="34" charset="0"/>
            </a:endParaRPr>
          </a:p>
          <a:p>
            <a:pPr marL="465138" marR="0" lvl="0" indent="-46513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		          X1 = 	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1 1 0 0 0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0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0 1 0</a:t>
            </a:r>
          </a:p>
          <a:p>
            <a:pPr marL="465138" marR="0" lvl="0" indent="-46513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50000"/>
                </a:srgbClr>
              </a:solidFill>
              <a:effectLst/>
              <a:uLnTx/>
              <a:uFillTx/>
              <a:latin typeface="Tahoma" pitchFamily="34" charset="0"/>
              <a:ea typeface="+mn-ea"/>
              <a:cs typeface="Tahoma" pitchFamily="34" charset="0"/>
            </a:endParaRPr>
          </a:p>
          <a:p>
            <a:pPr marL="465138" marR="0" lvl="0" indent="-46513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		          X2 = 	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0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1 0 0 0 0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1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1 1 1</a:t>
            </a:r>
          </a:p>
          <a:p>
            <a:pPr marL="465138" marR="0" lvl="0" indent="-465138" algn="l" defTabSz="914400" rtl="0" eaLnBrk="1" fontAlgn="auto" latinLnBrk="0" hangingPunct="1">
              <a:lnSpc>
                <a:spcPct val="11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50000"/>
                </a:srgbClr>
              </a:solidFill>
              <a:effectLst/>
              <a:uLnTx/>
              <a:uFillTx/>
              <a:latin typeface="Tahoma" pitchFamily="34" charset="0"/>
              <a:ea typeface="+mn-ea"/>
              <a:cs typeface="Tahoma" pitchFamily="34" charset="0"/>
            </a:endParaRPr>
          </a:p>
          <a:p>
            <a:pPr marL="465138" marR="0" lvl="0" indent="-465138" algn="l" defTabSz="914400" rtl="0" eaLnBrk="1" fontAlgn="auto" latinLnBrk="0" hangingPunct="1">
              <a:lnSpc>
                <a:spcPct val="11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50000"/>
                </a:srgbClr>
              </a:solidFill>
              <a:effectLst/>
              <a:uLnTx/>
              <a:uFillTx/>
              <a:latin typeface="Tahoma" pitchFamily="34" charset="0"/>
              <a:ea typeface="+mn-ea"/>
              <a:cs typeface="Tahoma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B0FB3E-C594-41B8-8E62-5AA3FF31AE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3991" b="7473"/>
          <a:stretch/>
        </p:blipFill>
        <p:spPr>
          <a:xfrm>
            <a:off x="9079" y="24501"/>
            <a:ext cx="472251" cy="14232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4717AFE-CD4B-45E2-8E44-50B45D295B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6287869"/>
            <a:ext cx="383078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sper" panose="02000506000000020004" pitchFamily="2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sper" panose="02000506000000020004" pitchFamily="2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>
            <a:extLst>
              <a:ext uri="{FF2B5EF4-FFF2-40B4-BE49-F238E27FC236}">
                <a16:creationId xmlns:a16="http://schemas.microsoft.com/office/drawing/2014/main" id="{A645C33C-8554-4B0F-A5DA-7E36608A29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57200"/>
            <a:ext cx="82296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Genetic  Algorithm – Mutation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B6551147-DBDC-4ECE-99D7-4C940F9B8B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143000"/>
            <a:ext cx="82296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65138" marR="0" lvl="0" indent="-465138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Alter each gene independently with a probability </a:t>
            </a:r>
            <a:r>
              <a:rPr kumimoji="0" lang="en-GB" sz="2000" b="0" i="1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p</a:t>
            </a:r>
            <a:r>
              <a:rPr kumimoji="0" lang="en-GB" sz="2000" b="0" i="1" u="none" strike="noStrike" kern="1200" cap="none" spc="0" normalizeH="0" baseline="-2500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m</a:t>
            </a:r>
          </a:p>
          <a:p>
            <a:pPr marL="465138" marR="0" lvl="0" indent="-465138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GB" sz="2000" b="0" i="1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p</a:t>
            </a:r>
            <a:r>
              <a:rPr kumimoji="0" lang="en-GB" sz="2000" b="0" i="1" u="none" strike="noStrike" kern="1200" cap="none" spc="0" normalizeH="0" baseline="-2500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m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 is called the mutation rate</a:t>
            </a:r>
          </a:p>
          <a:p>
            <a:pPr marL="914400" marR="0" lvl="1" indent="-465138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Typically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between 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1/</a:t>
            </a:r>
            <a:r>
              <a:rPr kumimoji="0" lang="en-GB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pop_size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and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1/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chromosome_length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50000"/>
                </a:srgbClr>
              </a:solidFill>
              <a:effectLst/>
              <a:uLnTx/>
              <a:uFillTx/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AC80D4CF-AEB5-4CEA-AE30-E5C297FB4A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654300"/>
            <a:ext cx="3657600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00010101 0011001 01111000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00100100 10111010 11110000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11000101 01011000 01101010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11000101 01011000 01101010</a:t>
            </a:r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FFFE9CCA-01E0-445A-8299-4E307E0946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2654300"/>
            <a:ext cx="4343400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00000000 00001000 00000010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10000010 00000010 00000000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00000000 00010000 00000000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00010000 00000000 01000000</a:t>
            </a:r>
          </a:p>
        </p:txBody>
      </p:sp>
      <p:sp>
        <p:nvSpPr>
          <p:cNvPr id="9" name="Text Box 8">
            <a:extLst>
              <a:ext uri="{FF2B5EF4-FFF2-40B4-BE49-F238E27FC236}">
                <a16:creationId xmlns:a16="http://schemas.microsoft.com/office/drawing/2014/main" id="{998D453E-A21F-46FA-9E49-CD14A3B4C9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4178300"/>
            <a:ext cx="3657600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00010101 00110001 01111010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10100110 10111000 11110000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11000101 01111000 01101010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11010101 01011000 00101010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4F65660-F9A8-45B1-97E5-E39366B5DB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3991" b="7473"/>
          <a:stretch/>
        </p:blipFill>
        <p:spPr>
          <a:xfrm>
            <a:off x="9079" y="24501"/>
            <a:ext cx="472251" cy="142329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94E29A9-93CD-4ECC-8E06-D51DA39D44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6287869"/>
            <a:ext cx="383078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sper" panose="02000506000000020004" pitchFamily="2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sper" panose="02000506000000020004" pitchFamily="2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>
            <a:extLst>
              <a:ext uri="{FF2B5EF4-FFF2-40B4-BE49-F238E27FC236}">
                <a16:creationId xmlns:a16="http://schemas.microsoft.com/office/drawing/2014/main" id="{E373DC48-6027-4D40-9457-475906B248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57200"/>
            <a:ext cx="82296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Genetic  Algorithm – Selection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53BE8672-B86C-47B1-8242-3A0620A5BD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143000"/>
            <a:ext cx="82296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65138" marR="0" lvl="0" indent="-46513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Main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idea: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Better individuals get higher chance:</a:t>
            </a:r>
          </a:p>
          <a:p>
            <a:pPr marL="342900" marR="0" lvl="0" indent="-34290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50000"/>
                </a:srgbClr>
              </a:solidFill>
              <a:effectLst/>
              <a:uLnTx/>
              <a:uFillTx/>
              <a:latin typeface="Tahoma" pitchFamily="34" charset="0"/>
              <a:ea typeface="+mn-ea"/>
              <a:cs typeface="Tahoma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Chances are 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proportional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to fitness.</a:t>
            </a:r>
          </a:p>
          <a:p>
            <a:pPr marL="742950" marR="0" lvl="1" indent="-28575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Implementation: Roulette wheel technique</a:t>
            </a:r>
          </a:p>
          <a:p>
            <a:pPr marL="1709738" marR="0" lvl="4" indent="-22860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Assign to each individual a part of the roulette wheel.</a:t>
            </a:r>
          </a:p>
          <a:p>
            <a:pPr marL="1709738" marR="0" lvl="4" indent="-22860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Spin the wheel n times to select n individuals.</a:t>
            </a:r>
          </a:p>
        </p:txBody>
      </p:sp>
      <p:grpSp>
        <p:nvGrpSpPr>
          <p:cNvPr id="29700" name="Group 5">
            <a:extLst>
              <a:ext uri="{FF2B5EF4-FFF2-40B4-BE49-F238E27FC236}">
                <a16:creationId xmlns:a16="http://schemas.microsoft.com/office/drawing/2014/main" id="{B80F2BCD-8C6B-48B3-B93B-E0451396505E}"/>
              </a:ext>
            </a:extLst>
          </p:cNvPr>
          <p:cNvGrpSpPr>
            <a:grpSpLocks/>
          </p:cNvGrpSpPr>
          <p:nvPr/>
        </p:nvGrpSpPr>
        <p:grpSpPr bwMode="auto">
          <a:xfrm>
            <a:off x="1042988" y="3429000"/>
            <a:ext cx="2919412" cy="2819400"/>
            <a:chOff x="3092" y="2152"/>
            <a:chExt cx="1983" cy="1896"/>
          </a:xfrm>
        </p:grpSpPr>
        <p:sp>
          <p:nvSpPr>
            <p:cNvPr id="22539" name="Oval 6">
              <a:extLst>
                <a:ext uri="{FF2B5EF4-FFF2-40B4-BE49-F238E27FC236}">
                  <a16:creationId xmlns:a16="http://schemas.microsoft.com/office/drawing/2014/main" id="{FF9A95E0-E467-434B-92F1-EE09049DDC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2" y="2152"/>
              <a:ext cx="1983" cy="1869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563C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9710" name="Rectangle 7">
              <a:extLst>
                <a:ext uri="{FF2B5EF4-FFF2-40B4-BE49-F238E27FC236}">
                  <a16:creationId xmlns:a16="http://schemas.microsoft.com/office/drawing/2014/main" id="{C7C9BE08-041A-4A38-820B-14B839C242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4" y="2738"/>
              <a:ext cx="330" cy="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ts val="400"/>
                </a:spcBef>
                <a:buClr>
                  <a:schemeClr val="accent1"/>
                </a:buClr>
                <a:buSzPct val="68000"/>
                <a:buFont typeface="Wingdings 3" panose="05040102010807070707" pitchFamily="18" charset="2"/>
                <a:buChar char=""/>
                <a:defRPr sz="27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1pPr>
              <a:lvl2pPr marL="742950" indent="-285750" eaLnBrk="0" hangingPunct="0">
                <a:spcBef>
                  <a:spcPts val="325"/>
                </a:spcBef>
                <a:buClr>
                  <a:schemeClr val="accent1"/>
                </a:buClr>
                <a:buFont typeface="Verdana" panose="020B0604030504040204" pitchFamily="34" charset="0"/>
                <a:buChar char="◦"/>
                <a:defRPr sz="23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2pPr>
              <a:lvl3pPr marL="1143000" indent="-228600" eaLnBrk="0" hangingPunct="0">
                <a:spcBef>
                  <a:spcPts val="350"/>
                </a:spcBef>
                <a:buClr>
                  <a:schemeClr val="accent2"/>
                </a:buClr>
                <a:buSzPct val="100000"/>
                <a:buFont typeface="Wingdings 2" panose="05020102010507070707" pitchFamily="18" charset="2"/>
                <a:buChar char=""/>
                <a:defRPr sz="21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3pPr>
              <a:lvl4pPr marL="16002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4pPr>
              <a:lvl5pPr marL="20574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3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29711" name="Rectangle 8">
              <a:extLst>
                <a:ext uri="{FF2B5EF4-FFF2-40B4-BE49-F238E27FC236}">
                  <a16:creationId xmlns:a16="http://schemas.microsoft.com/office/drawing/2014/main" id="{62C871E9-2DDA-4DC7-AB4E-6ED9F80FC6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4" y="2782"/>
              <a:ext cx="347" cy="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ts val="400"/>
                </a:spcBef>
                <a:buClr>
                  <a:schemeClr val="accent1"/>
                </a:buClr>
                <a:buSzPct val="68000"/>
                <a:buFont typeface="Wingdings 3" panose="05040102010807070707" pitchFamily="18" charset="2"/>
                <a:buChar char=""/>
                <a:defRPr sz="27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1pPr>
              <a:lvl2pPr marL="742950" indent="-285750" eaLnBrk="0" hangingPunct="0">
                <a:spcBef>
                  <a:spcPts val="325"/>
                </a:spcBef>
                <a:buClr>
                  <a:schemeClr val="accent1"/>
                </a:buClr>
                <a:buFont typeface="Verdana" panose="020B0604030504040204" pitchFamily="34" charset="0"/>
                <a:buChar char="◦"/>
                <a:defRPr sz="23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2pPr>
              <a:lvl3pPr marL="1143000" indent="-228600" eaLnBrk="0" hangingPunct="0">
                <a:spcBef>
                  <a:spcPts val="350"/>
                </a:spcBef>
                <a:buClr>
                  <a:schemeClr val="accent2"/>
                </a:buClr>
                <a:buSzPct val="100000"/>
                <a:buFont typeface="Wingdings 2" panose="05020102010507070707" pitchFamily="18" charset="2"/>
                <a:buChar char=""/>
                <a:defRPr sz="21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3pPr>
              <a:lvl4pPr marL="16002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4pPr>
              <a:lvl5pPr marL="20574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3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29712" name="Rectangle 9">
              <a:extLst>
                <a:ext uri="{FF2B5EF4-FFF2-40B4-BE49-F238E27FC236}">
                  <a16:creationId xmlns:a16="http://schemas.microsoft.com/office/drawing/2014/main" id="{8BDD4C4C-D399-4A9E-A787-213F4E20A2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6" y="2333"/>
              <a:ext cx="826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ts val="400"/>
                </a:spcBef>
                <a:buClr>
                  <a:schemeClr val="accent1"/>
                </a:buClr>
                <a:buSzPct val="68000"/>
                <a:buFont typeface="Wingdings 3" panose="05040102010807070707" pitchFamily="18" charset="2"/>
                <a:buChar char=""/>
                <a:defRPr sz="27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1pPr>
              <a:lvl2pPr marL="742950" indent="-285750" eaLnBrk="0" hangingPunct="0">
                <a:spcBef>
                  <a:spcPts val="325"/>
                </a:spcBef>
                <a:buClr>
                  <a:schemeClr val="accent1"/>
                </a:buClr>
                <a:buFont typeface="Verdana" panose="020B0604030504040204" pitchFamily="34" charset="0"/>
                <a:buChar char="◦"/>
                <a:defRPr sz="23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2pPr>
              <a:lvl3pPr marL="1143000" indent="-228600" eaLnBrk="0" hangingPunct="0">
                <a:spcBef>
                  <a:spcPts val="350"/>
                </a:spcBef>
                <a:buClr>
                  <a:schemeClr val="accent2"/>
                </a:buClr>
                <a:buSzPct val="100000"/>
                <a:buFont typeface="Wingdings 2" panose="05020102010507070707" pitchFamily="18" charset="2"/>
                <a:buChar char=""/>
                <a:defRPr sz="21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3pPr>
              <a:lvl4pPr marL="16002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4pPr>
              <a:lvl5pPr marL="20574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1/6 = 17%</a:t>
              </a:r>
            </a:p>
          </p:txBody>
        </p:sp>
        <p:sp>
          <p:nvSpPr>
            <p:cNvPr id="29713" name="Rectangle 10">
              <a:extLst>
                <a:ext uri="{FF2B5EF4-FFF2-40B4-BE49-F238E27FC236}">
                  <a16:creationId xmlns:a16="http://schemas.microsoft.com/office/drawing/2014/main" id="{5D308584-B7C4-4C38-B7D1-501B6A0272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4" y="3215"/>
              <a:ext cx="826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ts val="400"/>
                </a:spcBef>
                <a:buClr>
                  <a:schemeClr val="accent1"/>
                </a:buClr>
                <a:buSzPct val="68000"/>
                <a:buFont typeface="Wingdings 3" panose="05040102010807070707" pitchFamily="18" charset="2"/>
                <a:buChar char=""/>
                <a:defRPr sz="27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1pPr>
              <a:lvl2pPr marL="742950" indent="-285750" eaLnBrk="0" hangingPunct="0">
                <a:spcBef>
                  <a:spcPts val="325"/>
                </a:spcBef>
                <a:buClr>
                  <a:schemeClr val="accent1"/>
                </a:buClr>
                <a:buFont typeface="Verdana" panose="020B0604030504040204" pitchFamily="34" charset="0"/>
                <a:buChar char="◦"/>
                <a:defRPr sz="23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2pPr>
              <a:lvl3pPr marL="1143000" indent="-228600" eaLnBrk="0" hangingPunct="0">
                <a:spcBef>
                  <a:spcPts val="350"/>
                </a:spcBef>
                <a:buClr>
                  <a:schemeClr val="accent2"/>
                </a:buClr>
                <a:buSzPct val="100000"/>
                <a:buFont typeface="Wingdings 2" panose="05020102010507070707" pitchFamily="18" charset="2"/>
                <a:buChar char=""/>
                <a:defRPr sz="21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3pPr>
              <a:lvl4pPr marL="16002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4pPr>
              <a:lvl5pPr marL="20574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3/6 = 50%</a:t>
              </a:r>
            </a:p>
          </p:txBody>
        </p:sp>
        <p:sp>
          <p:nvSpPr>
            <p:cNvPr id="29714" name="Rectangle 11">
              <a:extLst>
                <a:ext uri="{FF2B5EF4-FFF2-40B4-BE49-F238E27FC236}">
                  <a16:creationId xmlns:a16="http://schemas.microsoft.com/office/drawing/2014/main" id="{7234E898-ECF9-44D5-A7C8-A8F499ACD4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0" y="2594"/>
              <a:ext cx="330" cy="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ts val="400"/>
                </a:spcBef>
                <a:buClr>
                  <a:schemeClr val="accent1"/>
                </a:buClr>
                <a:buSzPct val="68000"/>
                <a:buFont typeface="Wingdings 3" panose="05040102010807070707" pitchFamily="18" charset="2"/>
                <a:buChar char=""/>
                <a:defRPr sz="27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1pPr>
              <a:lvl2pPr marL="742950" indent="-285750" eaLnBrk="0" hangingPunct="0">
                <a:spcBef>
                  <a:spcPts val="325"/>
                </a:spcBef>
                <a:buClr>
                  <a:schemeClr val="accent1"/>
                </a:buClr>
                <a:buFont typeface="Verdana" panose="020B0604030504040204" pitchFamily="34" charset="0"/>
                <a:buChar char="◦"/>
                <a:defRPr sz="23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2pPr>
              <a:lvl3pPr marL="1143000" indent="-228600" eaLnBrk="0" hangingPunct="0">
                <a:spcBef>
                  <a:spcPts val="350"/>
                </a:spcBef>
                <a:buClr>
                  <a:schemeClr val="accent2"/>
                </a:buClr>
                <a:buSzPct val="100000"/>
                <a:buFont typeface="Wingdings 2" panose="05020102010507070707" pitchFamily="18" charset="2"/>
                <a:buChar char=""/>
                <a:defRPr sz="21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3pPr>
              <a:lvl4pPr marL="16002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4pPr>
              <a:lvl5pPr marL="20574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3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29715" name="Rectangle 12">
              <a:extLst>
                <a:ext uri="{FF2B5EF4-FFF2-40B4-BE49-F238E27FC236}">
                  <a16:creationId xmlns:a16="http://schemas.microsoft.com/office/drawing/2014/main" id="{B2EF956D-53DA-4CD8-95F8-C2B7DBAF13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1" y="3211"/>
              <a:ext cx="826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ts val="400"/>
                </a:spcBef>
                <a:buClr>
                  <a:schemeClr val="accent1"/>
                </a:buClr>
                <a:buSzPct val="68000"/>
                <a:buFont typeface="Wingdings 3" panose="05040102010807070707" pitchFamily="18" charset="2"/>
                <a:buChar char=""/>
                <a:defRPr sz="27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1pPr>
              <a:lvl2pPr marL="742950" indent="-285750" eaLnBrk="0" hangingPunct="0">
                <a:spcBef>
                  <a:spcPts val="325"/>
                </a:spcBef>
                <a:buClr>
                  <a:schemeClr val="accent1"/>
                </a:buClr>
                <a:buFont typeface="Verdana" panose="020B0604030504040204" pitchFamily="34" charset="0"/>
                <a:buChar char="◦"/>
                <a:defRPr sz="23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2pPr>
              <a:lvl3pPr marL="1143000" indent="-228600" eaLnBrk="0" hangingPunct="0">
                <a:spcBef>
                  <a:spcPts val="350"/>
                </a:spcBef>
                <a:buClr>
                  <a:schemeClr val="accent2"/>
                </a:buClr>
                <a:buSzPct val="100000"/>
                <a:buFont typeface="Wingdings 2" panose="05020102010507070707" pitchFamily="18" charset="2"/>
                <a:buChar char=""/>
                <a:defRPr sz="21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3pPr>
              <a:lvl4pPr marL="16002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4pPr>
              <a:lvl5pPr marL="20574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2/6 = 33%</a:t>
              </a:r>
            </a:p>
          </p:txBody>
        </p:sp>
        <p:sp>
          <p:nvSpPr>
            <p:cNvPr id="29716" name="Line 13">
              <a:extLst>
                <a:ext uri="{FF2B5EF4-FFF2-40B4-BE49-F238E27FC236}">
                  <a16:creationId xmlns:a16="http://schemas.microsoft.com/office/drawing/2014/main" id="{C8B4BFC0-FB1C-425E-8715-C43F609116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68" y="2427"/>
              <a:ext cx="718" cy="71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717" name="Line 14">
              <a:extLst>
                <a:ext uri="{FF2B5EF4-FFF2-40B4-BE49-F238E27FC236}">
                  <a16:creationId xmlns:a16="http://schemas.microsoft.com/office/drawing/2014/main" id="{740CA248-F51A-465A-B63B-A47D53C16F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72" y="2152"/>
              <a:ext cx="0" cy="18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9701" name="Line 15">
            <a:extLst>
              <a:ext uri="{FF2B5EF4-FFF2-40B4-BE49-F238E27FC236}">
                <a16:creationId xmlns:a16="http://schemas.microsoft.com/office/drawing/2014/main" id="{49522064-B83D-4D9F-940E-9218DA1A1BCF}"/>
              </a:ext>
            </a:extLst>
          </p:cNvPr>
          <p:cNvSpPr>
            <a:spLocks noChangeShapeType="1"/>
          </p:cNvSpPr>
          <p:nvPr/>
        </p:nvSpPr>
        <p:spPr bwMode="auto">
          <a:xfrm rot="10785853">
            <a:off x="4524375" y="4800600"/>
            <a:ext cx="771525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9702" name="Group 16">
            <a:extLst>
              <a:ext uri="{FF2B5EF4-FFF2-40B4-BE49-F238E27FC236}">
                <a16:creationId xmlns:a16="http://schemas.microsoft.com/office/drawing/2014/main" id="{E58BEF72-8404-4CAE-A888-19589B9AD673}"/>
              </a:ext>
            </a:extLst>
          </p:cNvPr>
          <p:cNvGrpSpPr>
            <a:grpSpLocks/>
          </p:cNvGrpSpPr>
          <p:nvPr/>
        </p:nvGrpSpPr>
        <p:grpSpPr bwMode="auto">
          <a:xfrm>
            <a:off x="6097588" y="4191000"/>
            <a:ext cx="1751012" cy="1435100"/>
            <a:chOff x="3962" y="2736"/>
            <a:chExt cx="1103" cy="904"/>
          </a:xfrm>
        </p:grpSpPr>
        <p:sp>
          <p:nvSpPr>
            <p:cNvPr id="19" name="Rectangle 17">
              <a:extLst>
                <a:ext uri="{FF2B5EF4-FFF2-40B4-BE49-F238E27FC236}">
                  <a16:creationId xmlns:a16="http://schemas.microsoft.com/office/drawing/2014/main" id="{05FA1968-63BE-419E-AD41-3DE8269861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2" y="2736"/>
              <a:ext cx="1103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70AD47">
                      <a:lumMod val="50000"/>
                    </a:srgbClr>
                  </a:solidFill>
                  <a:effectLst/>
                  <a:uLnTx/>
                  <a:uFillTx/>
                  <a:latin typeface="Tahoma" pitchFamily="34" charset="0"/>
                  <a:ea typeface="+mn-ea"/>
                  <a:cs typeface="Tahoma" pitchFamily="34" charset="0"/>
                </a:rPr>
                <a:t>fitness(A) = 3</a:t>
              </a:r>
            </a:p>
          </p:txBody>
        </p:sp>
        <p:sp>
          <p:nvSpPr>
            <p:cNvPr id="20" name="Rectangle 18">
              <a:extLst>
                <a:ext uri="{FF2B5EF4-FFF2-40B4-BE49-F238E27FC236}">
                  <a16:creationId xmlns:a16="http://schemas.microsoft.com/office/drawing/2014/main" id="{95574F3E-FE96-4498-A604-FDB026CEEA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3" y="3063"/>
              <a:ext cx="1101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70AD47">
                      <a:lumMod val="50000"/>
                    </a:srgbClr>
                  </a:solidFill>
                  <a:effectLst/>
                  <a:uLnTx/>
                  <a:uFillTx/>
                  <a:latin typeface="Tahoma" pitchFamily="34" charset="0"/>
                  <a:ea typeface="+mn-ea"/>
                  <a:cs typeface="Tahoma" pitchFamily="34" charset="0"/>
                </a:rPr>
                <a:t>fitness(B) = 1</a:t>
              </a:r>
            </a:p>
          </p:txBody>
        </p:sp>
        <p:sp>
          <p:nvSpPr>
            <p:cNvPr id="21" name="Rectangle 19">
              <a:extLst>
                <a:ext uri="{FF2B5EF4-FFF2-40B4-BE49-F238E27FC236}">
                  <a16:creationId xmlns:a16="http://schemas.microsoft.com/office/drawing/2014/main" id="{88E53BE8-6801-45CF-99EF-E4B6BCA4E3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2" y="3390"/>
              <a:ext cx="1103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70AD47">
                      <a:lumMod val="50000"/>
                    </a:srgbClr>
                  </a:solidFill>
                  <a:effectLst/>
                  <a:uLnTx/>
                  <a:uFillTx/>
                  <a:latin typeface="Tahoma" pitchFamily="34" charset="0"/>
                  <a:ea typeface="+mn-ea"/>
                  <a:cs typeface="Tahoma" pitchFamily="34" charset="0"/>
                </a:rPr>
                <a:t>fitness(C) = 2</a:t>
              </a:r>
            </a:p>
          </p:txBody>
        </p: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F2581E8A-35EE-422A-866D-1F4C0E923D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3991" b="7473"/>
          <a:stretch/>
        </p:blipFill>
        <p:spPr>
          <a:xfrm>
            <a:off x="9079" y="24501"/>
            <a:ext cx="472251" cy="142329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5CD202A-B014-4282-B605-8C6D550F38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6287869"/>
            <a:ext cx="383078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sper" panose="02000506000000020004" pitchFamily="2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sper" panose="02000506000000020004" pitchFamily="2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987F1207-4357-4165-AFC9-CFA141EC3C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6825" y="1188637"/>
            <a:ext cx="2241175" cy="4480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/>
                <a:ea typeface="+mn-ea"/>
                <a:cs typeface="+mn-cs"/>
              </a:rPr>
              <a:t>References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3">
            <a:extLst>
              <a:ext uri="{FF2B5EF4-FFF2-40B4-BE49-F238E27FC236}">
                <a16:creationId xmlns:a16="http://schemas.microsoft.com/office/drawing/2014/main" id="{48E40C24-F1ED-4771-89DC-3E4553B06B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3073" y="699476"/>
            <a:ext cx="4795121" cy="54727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465138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ED7D3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Holland, J.  (1992), Adaptation in natural and artificial systems , 2nd Ed.  Cambridge: MIT Press.      </a:t>
            </a:r>
          </a:p>
          <a:p>
            <a:pPr marL="465138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ED7D3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465138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ED7D3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Davis, L. (Ed.) (1991), Handbook of genetic algorithms. New York: Van Nostrand Reinhold.</a:t>
            </a:r>
          </a:p>
          <a:p>
            <a:pPr marL="465138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ED7D3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465138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ED7D3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Goldberg, D. (1989), Genetic algorithms in search, optimization and machine learning.  Addison-Wesley. </a:t>
            </a:r>
          </a:p>
          <a:p>
            <a:pPr marL="465138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ED7D3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465138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ED7D3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Fogel, D. (1995), Evolutionary computation: Towards a new philosophy of machine intelligence. Piscataway: IEEE Press. </a:t>
            </a:r>
          </a:p>
          <a:p>
            <a:pPr marL="465138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ED7D3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465138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ED7D3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Bäck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T., Hammel, U., and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Schwefel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H. (1997), ‘Evolutionary computation: Comments on the history and the current state’, IEEE Trans. On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Evol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Comp. 1, (1)                                                       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DE7454-816B-4B54-A156-413472CFDA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3991" b="7473"/>
          <a:stretch/>
        </p:blipFill>
        <p:spPr>
          <a:xfrm>
            <a:off x="9079" y="24501"/>
            <a:ext cx="472251" cy="14232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E438D7B-74DE-4F27-BFC0-0F6EA23EE5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6287869"/>
            <a:ext cx="383078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sper" panose="02000506000000020004" pitchFamily="2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sper" panose="02000506000000020004" pitchFamily="2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4D1C0817-5471-414F-A7F3-24CE4FD5C4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798" y="1463040"/>
            <a:ext cx="2847230" cy="26909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/>
                <a:ea typeface="+mn-ea"/>
                <a:cs typeface="+mn-cs"/>
              </a:rPr>
              <a:t>Online Resources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7250" y="4415246"/>
            <a:ext cx="8986749" cy="2087795"/>
            <a:chOff x="143163" y="5763486"/>
            <a:chExt cx="11982332" cy="73955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50279" y="587829"/>
            <a:ext cx="4878975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566F0F98-7B9E-4D39-961B-E2DA92D862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2163" y="1463039"/>
            <a:ext cx="4156790" cy="43004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465138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ED7D31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http://www.spectroscopynow.com </a:t>
            </a:r>
          </a:p>
          <a:p>
            <a:pPr marL="465138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ED7D31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kumimoji="0" lang="en-US" sz="1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465138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ED7D31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http://www.cs.bris.ac.uk/~colin/evollect1/evollect0/index.htm\</a:t>
            </a:r>
          </a:p>
          <a:p>
            <a:pPr marL="465138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ED7D31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kumimoji="0" lang="en-US" sz="1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465138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ED7D31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IlliGAL  (http://www-illigal.ge.uiuc.edu/index.php3)</a:t>
            </a:r>
          </a:p>
          <a:p>
            <a:pPr marL="465138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ED7D31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kumimoji="0" lang="en-US" sz="1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465138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ED7D31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GAlib  (http://lancet.mit.edu/ga/)</a:t>
            </a: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Arial" panose="020B0604020202020204" pitchFamily="34" charset="0"/>
              <a:buChar char="•"/>
              <a:tabLst/>
              <a:defRPr/>
            </a:pPr>
            <a:endParaRPr kumimoji="0" lang="en-US" sz="1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7D3401F-6D2B-4E9A-91FF-F3C524DBB3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3991" b="7473"/>
          <a:stretch/>
        </p:blipFill>
        <p:spPr>
          <a:xfrm>
            <a:off x="9079" y="24501"/>
            <a:ext cx="472251" cy="14232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E72404C-86B5-41EB-96D0-2E243E2A63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6287869"/>
            <a:ext cx="383078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sper" panose="02000506000000020004" pitchFamily="2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sper" panose="02000506000000020004" pitchFamily="2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9" name="Rectangle 13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1" name="Right Triangle 14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188637"/>
            <a:ext cx="2241175" cy="4480726"/>
          </a:xfrm>
        </p:spPr>
        <p:txBody>
          <a:bodyPr>
            <a:normAutofit/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sz="3600" b="1" dirty="0"/>
              <a:t>References</a:t>
            </a:r>
            <a:br>
              <a:rPr lang="en-US" sz="3600" b="1" dirty="0"/>
            </a:br>
            <a:endParaRPr lang="en-US" sz="3600" b="1" dirty="0"/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2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352800" y="728403"/>
            <a:ext cx="5459720" cy="5607881"/>
          </a:xfrm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marL="85725">
              <a:spcBef>
                <a:spcPts val="695"/>
              </a:spcBef>
              <a:spcAft>
                <a:spcPts val="0"/>
              </a:spcAft>
            </a:pPr>
            <a:r>
              <a:rPr lang="en-US" sz="1800" b="1" i="0" kern="0" dirty="0">
                <a:solidFill>
                  <a:schemeClr val="accent2"/>
                </a:solidFill>
                <a:effectLst/>
                <a:latin typeface="+mj-lt"/>
                <a:ea typeface="Times New Roman" panose="02020603050405020304" pitchFamily="18" charset="0"/>
              </a:rPr>
              <a:t>TEXT BOOKS</a:t>
            </a:r>
            <a:endParaRPr lang="en-IN" sz="1800" b="1" i="1" kern="0" dirty="0">
              <a:solidFill>
                <a:schemeClr val="accent2"/>
              </a:solidFill>
              <a:effectLst/>
              <a:latin typeface="+mj-lt"/>
              <a:ea typeface="Arial" panose="020B0604020202020204" pitchFamily="34" charset="0"/>
            </a:endParaRPr>
          </a:p>
          <a:p>
            <a:pPr marL="457200" lvl="1" indent="0">
              <a:spcAft>
                <a:spcPts val="1000"/>
              </a:spcAft>
              <a:buNone/>
            </a:pPr>
            <a:r>
              <a:rPr lang="en-US" sz="1800" b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 T1.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Timothy J. Ross, </a:t>
            </a:r>
            <a:r>
              <a:rPr lang="en-US" sz="1800" b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“Fuzzy Logic with Engineering Applications”.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18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spcAft>
                <a:spcPts val="1000"/>
              </a:spcAft>
              <a:buNone/>
            </a:pPr>
            <a:r>
              <a:rPr lang="en-US" sz="1800" b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T2.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S.N.Sivanandam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 S.N Deepa, </a:t>
            </a:r>
            <a:r>
              <a:rPr lang="en-US" sz="1800" b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“Principles of Soft Computing”</a:t>
            </a:r>
            <a:endParaRPr lang="en-IN" sz="18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135890" lvl="1" indent="0">
              <a:spcBef>
                <a:spcPts val="420"/>
              </a:spcBef>
              <a:spcAft>
                <a:spcPts val="1000"/>
              </a:spcAft>
              <a:buNone/>
            </a:pPr>
            <a:r>
              <a:rPr lang="en-US" sz="1800" b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T3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Lofti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Zadeh</a:t>
            </a:r>
            <a:r>
              <a:rPr lang="en-US" sz="1800" b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“Fuzzy Logic and Soft Computing” 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Word Scientific, 1995</a:t>
            </a:r>
            <a:r>
              <a:rPr lang="en-US" sz="1800" b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18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135890" lvl="1" indent="0">
              <a:spcBef>
                <a:spcPts val="420"/>
              </a:spcBef>
              <a:spcAft>
                <a:spcPts val="1000"/>
              </a:spcAft>
              <a:buNone/>
            </a:pPr>
            <a:r>
              <a:rPr lang="en-US" sz="1800" b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T4 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Samir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Roy,Udit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Chakraborty, </a:t>
            </a:r>
            <a:r>
              <a:rPr lang="en-US" sz="1800" b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“Introduction to Soft </a:t>
            </a:r>
            <a:r>
              <a:rPr lang="en-US" sz="1800" b="1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Computing:Neuro-Fuzzy</a:t>
            </a:r>
            <a:r>
              <a:rPr lang="en-US" sz="1800" b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and Genetic Algorithms”, 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Pearson.</a:t>
            </a:r>
            <a:endParaRPr lang="en-IN" sz="18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135890">
              <a:spcBef>
                <a:spcPts val="420"/>
              </a:spcBef>
              <a:spcAft>
                <a:spcPts val="1000"/>
              </a:spcAft>
            </a:pPr>
            <a:r>
              <a:rPr lang="en-US" sz="1800" b="1" dirty="0">
                <a:solidFill>
                  <a:schemeClr val="accent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 REFERENCE BOOKS</a:t>
            </a:r>
            <a:endParaRPr lang="en-IN" sz="1800" b="1" dirty="0">
              <a:solidFill>
                <a:schemeClr val="accent2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45110" indent="0">
              <a:spcAft>
                <a:spcPts val="1000"/>
              </a:spcAft>
              <a:buNone/>
            </a:pPr>
            <a:r>
              <a:rPr lang="en-US" sz="1800" b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R1. 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Bart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Kosko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“Neural Network and Fuzzy Systems: A Dynamic System Approach to Machine”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Prentice-Hall 1998</a:t>
            </a:r>
          </a:p>
          <a:p>
            <a:pPr marL="245110" indent="0">
              <a:spcAft>
                <a:spcPts val="1000"/>
              </a:spcAft>
              <a:buNone/>
            </a:pPr>
            <a:r>
              <a:rPr lang="en-US" sz="1800" b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R2</a:t>
            </a:r>
            <a:r>
              <a:rPr lang="en-US" sz="1800" b="1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Fausett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“Fundamentals of Neural Networks: Architectures, Algorithms, and Applications”,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Prentice-Hall, 1994</a:t>
            </a:r>
            <a:endParaRPr lang="en-IN" sz="18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45110" marR="135890" indent="0">
              <a:spcBef>
                <a:spcPts val="420"/>
              </a:spcBef>
              <a:spcAft>
                <a:spcPts val="600"/>
              </a:spcAft>
              <a:buNone/>
            </a:pPr>
            <a:r>
              <a:rPr lang="en-US" sz="1800" b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R3. 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Jack M.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Zurada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“Introduction to Artificial Neural Systems”,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PWS Publishing Co., Boston, 2000.</a:t>
            </a:r>
            <a:endParaRPr lang="en-IN" sz="18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45110" marR="135890" indent="0">
              <a:spcBef>
                <a:spcPts val="420"/>
              </a:spcBef>
              <a:spcAft>
                <a:spcPts val="600"/>
              </a:spcAft>
              <a:buNone/>
            </a:pPr>
            <a:r>
              <a:rPr lang="en-US" sz="1800" b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R4</a:t>
            </a:r>
            <a:r>
              <a:rPr lang="en-US" sz="1800" b="1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J S R Jang, </a:t>
            </a:r>
            <a:r>
              <a:rPr lang="en-US" sz="1800" b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“Neuro-Fuzzy &amp; Soft Computing,”,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Pearson</a:t>
            </a:r>
            <a:r>
              <a:rPr lang="en-US" sz="1800" b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18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sz="800" dirty="0">
              <a:latin typeface="+mj-lt"/>
            </a:endParaRPr>
          </a:p>
        </p:txBody>
      </p:sp>
      <p:sp>
        <p:nvSpPr>
          <p:cNvPr id="3072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7262622" y="4892040"/>
            <a:ext cx="1255014" cy="1005840"/>
          </a:xfrm>
        </p:spPr>
        <p:txBody>
          <a:bodyPr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EFFBEFF0-3DFD-4B60-AF50-E7FDD8D45A55}" type="slidenum">
              <a:rPr kumimoji="0" lang="en-US" sz="5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57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D4E12D1-8D1D-4CF3-8569-C42E2F64CB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3991" b="7473"/>
          <a:stretch/>
        </p:blipFill>
        <p:spPr>
          <a:xfrm>
            <a:off x="9079" y="24501"/>
            <a:ext cx="472251" cy="14232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5E3577E-610E-4C96-9D70-CD9AE31A8D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6287869"/>
            <a:ext cx="383078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sper" panose="02000506000000020004" pitchFamily="2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sper" panose="02000506000000020004" pitchFamily="2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1B15F9-DD38-4141-9E26-2A7132F34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88637"/>
            <a:ext cx="2241175" cy="4480726"/>
          </a:xfrm>
        </p:spPr>
        <p:txBody>
          <a:bodyPr>
            <a:normAutofit/>
          </a:bodyPr>
          <a:lstStyle/>
          <a:p>
            <a:pPr algn="r"/>
            <a:r>
              <a:rPr lang="en-US" sz="5300" b="1" dirty="0"/>
              <a:t>Journal Papers</a:t>
            </a:r>
            <a:endParaRPr lang="en-IN" sz="5300" b="1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3A562-6490-40CA-B9F4-92D9A4888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4852" y="1050447"/>
            <a:ext cx="5134699" cy="5502753"/>
          </a:xfrm>
        </p:spPr>
        <p:txBody>
          <a:bodyPr anchor="ctr">
            <a:noAutofit/>
          </a:bodyPr>
          <a:lstStyle/>
          <a:p>
            <a:pPr marL="12700" indent="0">
              <a:spcAft>
                <a:spcPts val="800"/>
              </a:spcAft>
              <a:buNone/>
            </a:pPr>
            <a:r>
              <a:rPr lang="en-IN" sz="1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IN" sz="1600" u="sng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C.A. Peña-Reyes</a:t>
            </a:r>
            <a:r>
              <a:rPr lang="en-IN" sz="1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. Evolutionary fuzzy modelling human diagnostic decisions. Annals of the New York Academy of Sciences, pages 190-211, May 2004. </a:t>
            </a:r>
            <a:r>
              <a:rPr lang="en-IN" sz="1600" i="1" u="sng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DOI </a:t>
            </a:r>
            <a:r>
              <a:rPr lang="en-IN" sz="1600" i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IN" sz="1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i="1" u="sng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PDF</a:t>
            </a:r>
            <a:endParaRPr lang="en-IN" sz="16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" indent="0">
              <a:spcAft>
                <a:spcPts val="800"/>
              </a:spcAft>
              <a:buNone/>
            </a:pPr>
            <a:r>
              <a:rPr lang="en-IN" sz="1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IN" sz="1600" u="sng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C.A. Peña-Reyes</a:t>
            </a:r>
            <a:r>
              <a:rPr lang="en-IN" sz="1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and M. Sipper. Evolutionary computation in medicine: An overview. Artificial Intelligence in Medicine, 19(1):1-23, May 2000. </a:t>
            </a:r>
            <a:r>
              <a:rPr lang="en-IN" sz="1600" i="1" u="sng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DOI</a:t>
            </a:r>
            <a:endParaRPr lang="en-IN" sz="16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" indent="0">
              <a:spcAft>
                <a:spcPts val="800"/>
              </a:spcAft>
              <a:buNone/>
            </a:pPr>
            <a:r>
              <a:rPr lang="en-IN" sz="1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IN" sz="1600" u="sng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C.A. Peña-Reyes</a:t>
            </a:r>
            <a:r>
              <a:rPr lang="en-IN" sz="1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and M. Sipper. A fuzzy-genetic approach to breast cancer diagnosis. Artificial Intelligence in Medicine, 17(2):131-155, October 1999. </a:t>
            </a:r>
            <a:r>
              <a:rPr lang="en-IN" sz="1600" i="1" u="sng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DOI</a:t>
            </a:r>
            <a:r>
              <a:rPr lang="en-IN" sz="1600" i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en-IN" sz="1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i="1" u="sng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PDF</a:t>
            </a:r>
            <a:endParaRPr lang="en-IN" sz="16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" indent="0">
              <a:spcAft>
                <a:spcPts val="800"/>
              </a:spcAft>
              <a:buNone/>
            </a:pPr>
            <a:r>
              <a:rPr lang="en-IN" sz="1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IN" sz="160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Jungang</a:t>
            </a:r>
            <a:r>
              <a:rPr lang="en-IN" sz="1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Liu, Student Member, IEEE, and Oliver W. W. Yang, Senior Member, IEEE, “Using Fuzzy Logic Control to Provide Intelligent Traffic Management Service for High-Speed Networks”, IEEE TRANSACTIONS ON NETWORK AND SERVICE MANAGEMENT, VOL. 10, NO. 2, JUNE 2013.</a:t>
            </a:r>
            <a:endParaRPr lang="en-IN" sz="16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800"/>
              </a:spcAft>
              <a:buNone/>
            </a:pPr>
            <a:r>
              <a:rPr lang="en-IN" sz="16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 Web links</a:t>
            </a:r>
          </a:p>
          <a:p>
            <a:pPr marL="0" indent="0" fontAlgn="base">
              <a:spcAft>
                <a:spcPts val="800"/>
              </a:spcAft>
              <a:buNone/>
            </a:pPr>
            <a:r>
              <a:rPr lang="en-IN" sz="1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(1) </a:t>
            </a:r>
            <a:r>
              <a:rPr lang="en-IN" sz="1600" u="sng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http://staff.cs.upt.ro/~todinca/cad/Lectures/cad_fuzzysets.pdf</a:t>
            </a:r>
            <a:br>
              <a:rPr lang="en-IN" sz="1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(2) </a:t>
            </a:r>
            <a:r>
              <a:rPr lang="en-IN" sz="1600" u="sng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  <a:hlinkClick r:id="rId9"/>
              </a:rPr>
              <a:t>Principles of Soft Computing</a:t>
            </a:r>
            <a:endParaRPr lang="en-IN" sz="16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800"/>
              </a:spcAft>
              <a:buNone/>
            </a:pPr>
            <a:r>
              <a:rPr lang="en-IN" sz="16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en-IN" sz="1600" dirty="0">
              <a:latin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4AEAFA-5D8B-4D6A-81B9-A1A3BB811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62622" y="4892040"/>
            <a:ext cx="1255014" cy="1005840"/>
          </a:xfrm>
        </p:spPr>
        <p:txBody>
          <a:bodyPr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BDCDBBEF-AA6C-4BA6-85B2-A17D7F280E38}" type="slidenum">
              <a:rPr kumimoji="0" lang="en-US" sz="5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57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4A95882-6A23-40D9-A809-2523C7B532BF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3991" b="7473"/>
          <a:stretch/>
        </p:blipFill>
        <p:spPr>
          <a:xfrm>
            <a:off x="9079" y="24501"/>
            <a:ext cx="752921" cy="142329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C57B486-2F40-4B91-A60C-9F5A46C2C4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6287869"/>
            <a:ext cx="390698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sper" panose="02000506000000020004" pitchFamily="2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sper" panose="02000506000000020004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92801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C813A83-4CF3-4942-8C24-169E11C40466}"/>
              </a:ext>
            </a:extLst>
          </p:cNvPr>
          <p:cNvSpPr/>
          <p:nvPr/>
        </p:nvSpPr>
        <p:spPr>
          <a:xfrm>
            <a:off x="0" y="0"/>
            <a:ext cx="9144000" cy="4686918"/>
          </a:xfrm>
          <a:prstGeom prst="rect">
            <a:avLst/>
          </a:prstGeom>
          <a:solidFill>
            <a:schemeClr val="accent6">
              <a:lumMod val="50000"/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 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C6F3F28-25A8-4E20-83C7-12F88E7C28D0}"/>
              </a:ext>
            </a:extLst>
          </p:cNvPr>
          <p:cNvCxnSpPr>
            <a:cxnSpLocks/>
          </p:cNvCxnSpPr>
          <p:nvPr/>
        </p:nvCxnSpPr>
        <p:spPr>
          <a:xfrm>
            <a:off x="7010400" y="0"/>
            <a:ext cx="1371600" cy="18288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E1879BF-80CB-413D-9BC1-C05963A116D7}"/>
              </a:ext>
            </a:extLst>
          </p:cNvPr>
          <p:cNvCxnSpPr>
            <a:cxnSpLocks/>
          </p:cNvCxnSpPr>
          <p:nvPr/>
        </p:nvCxnSpPr>
        <p:spPr>
          <a:xfrm>
            <a:off x="7626846" y="0"/>
            <a:ext cx="497979" cy="66397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D354CBC-26FA-4C5C-B91C-AD6F2AE53BC2}"/>
              </a:ext>
            </a:extLst>
          </p:cNvPr>
          <p:cNvCxnSpPr>
            <a:cxnSpLocks/>
          </p:cNvCxnSpPr>
          <p:nvPr/>
        </p:nvCxnSpPr>
        <p:spPr>
          <a:xfrm>
            <a:off x="550070" y="6294598"/>
            <a:ext cx="418759" cy="55834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6F6E02B-7F30-40ED-9667-2C98864546BE}"/>
              </a:ext>
            </a:extLst>
          </p:cNvPr>
          <p:cNvCxnSpPr>
            <a:cxnSpLocks/>
          </p:cNvCxnSpPr>
          <p:nvPr/>
        </p:nvCxnSpPr>
        <p:spPr>
          <a:xfrm>
            <a:off x="292895" y="5129690"/>
            <a:ext cx="1296233" cy="172831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/>
        </p:nvSpPr>
        <p:spPr>
          <a:xfrm>
            <a:off x="1114427" y="2249080"/>
            <a:ext cx="8043861" cy="123110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sper" panose="02000506000000020004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THANK YOU</a:t>
            </a:r>
          </a:p>
        </p:txBody>
      </p:sp>
      <p:sp>
        <p:nvSpPr>
          <p:cNvPr id="22" name="Diamond 6">
            <a:extLst>
              <a:ext uri="{FF2B5EF4-FFF2-40B4-BE49-F238E27FC236}">
                <a16:creationId xmlns:a16="http://schemas.microsoft.com/office/drawing/2014/main" id="{AFBA4B1A-59E0-42F9-8062-FE9B4E00A99F}"/>
              </a:ext>
            </a:extLst>
          </p:cNvPr>
          <p:cNvSpPr/>
          <p:nvPr/>
        </p:nvSpPr>
        <p:spPr>
          <a:xfrm>
            <a:off x="1981200" y="1214279"/>
            <a:ext cx="1822847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23" name="Diamond 6">
            <a:extLst>
              <a:ext uri="{FF2B5EF4-FFF2-40B4-BE49-F238E27FC236}">
                <a16:creationId xmlns:a16="http://schemas.microsoft.com/office/drawing/2014/main" id="{4F0CA98B-3337-4AC3-8305-ED6C9C731FFB}"/>
              </a:ext>
            </a:extLst>
          </p:cNvPr>
          <p:cNvSpPr/>
          <p:nvPr/>
        </p:nvSpPr>
        <p:spPr>
          <a:xfrm>
            <a:off x="2174081" y="1214279"/>
            <a:ext cx="1822847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grpSp>
        <p:nvGrpSpPr>
          <p:cNvPr id="3" name="Group 28"/>
          <p:cNvGrpSpPr/>
          <p:nvPr/>
        </p:nvGrpSpPr>
        <p:grpSpPr>
          <a:xfrm>
            <a:off x="178141" y="152400"/>
            <a:ext cx="307922" cy="1612900"/>
            <a:chOff x="83821" y="0"/>
            <a:chExt cx="219636" cy="903079"/>
          </a:xfrm>
        </p:grpSpPr>
        <p:sp>
          <p:nvSpPr>
            <p:cNvPr id="30" name="Rectangle 29"/>
            <p:cNvSpPr/>
            <p:nvPr/>
          </p:nvSpPr>
          <p:spPr>
            <a:xfrm>
              <a:off x="84026" y="0"/>
              <a:ext cx="219431" cy="21095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4262" y="408599"/>
              <a:ext cx="219194" cy="49448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83821" y="210952"/>
              <a:ext cx="217937" cy="2209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aphicFrame>
          <p:nvGraphicFramePr>
            <p:cNvPr id="33" name="Object 32">
              <a:extLst>
                <a:ext uri="{FF2B5EF4-FFF2-40B4-BE49-F238E27FC236}">
                  <a16:creationId xmlns:a16="http://schemas.microsoft.com/office/drawing/2014/main" id="{CAD0D7B8-E462-453C-B296-CA0154FA54A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0420" y="236973"/>
            <a:ext cx="183878" cy="1834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orelDRAW" r:id="rId2" imgW="2169000" imgH="2169360" progId="">
                    <p:embed/>
                  </p:oleObj>
                </mc:Choice>
                <mc:Fallback>
                  <p:oleObj name="CorelDRAW" r:id="rId2" imgW="2169000" imgH="2169360" progId="">
                    <p:embed/>
                    <p:pic>
                      <p:nvPicPr>
                        <p:cNvPr id="33" name="Object 32">
                          <a:extLst>
                            <a:ext uri="{FF2B5EF4-FFF2-40B4-BE49-F238E27FC236}">
                              <a16:creationId xmlns:a16="http://schemas.microsoft.com/office/drawing/2014/main" id="{CAD0D7B8-E462-453C-B296-CA0154FA54A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420" y="236973"/>
                          <a:ext cx="183878" cy="1834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Rectangle 1"/>
          <p:cNvSpPr/>
          <p:nvPr/>
        </p:nvSpPr>
        <p:spPr>
          <a:xfrm>
            <a:off x="3085504" y="5394448"/>
            <a:ext cx="258917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sper" panose="02000506000000020004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For queries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sper" panose="02000506000000020004" pitchFamily="2" charset="0"/>
                <a:ea typeface="+mn-ea"/>
                <a:cs typeface="Segoe UI" panose="020B0502040204020203" pitchFamily="34" charset="0"/>
              </a:rPr>
              <a:t>Email: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sper" panose="02000506000000020004" pitchFamily="2" charset="0"/>
                <a:ea typeface="+mn-ea"/>
                <a:cs typeface="Segoe UI" panose="020B0502040204020203" pitchFamily="34" charset="0"/>
              </a:rPr>
              <a:t>monika.e11032@cumail.in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9593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4005453" cy="114617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>
              <a:spcAft>
                <a:spcPts val="0"/>
              </a:spcAft>
              <a:buClr>
                <a:schemeClr val="dk1"/>
              </a:buClr>
              <a:buSzPts val="4800"/>
            </a:pPr>
            <a:r>
              <a:rPr lang="en-US" sz="41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Course Objectives</a:t>
            </a:r>
          </a:p>
        </p:txBody>
      </p:sp>
      <p:sp>
        <p:nvSpPr>
          <p:cNvPr id="208" name="Freeform: Shape 82">
            <a:extLst>
              <a:ext uri="{FF2B5EF4-FFF2-40B4-BE49-F238E27FC236}">
                <a16:creationId xmlns:a16="http://schemas.microsoft.com/office/drawing/2014/main" id="{05C7EBC3-4672-4DAB-81C2-58661FAFA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4103" y="-2"/>
            <a:ext cx="4509896" cy="1511304"/>
          </a:xfrm>
          <a:custGeom>
            <a:avLst/>
            <a:gdLst>
              <a:gd name="connsiteX0" fmla="*/ 4545473 w 6013194"/>
              <a:gd name="connsiteY0" fmla="*/ 0 h 1511304"/>
              <a:gd name="connsiteX1" fmla="*/ 6013194 w 6013194"/>
              <a:gd name="connsiteY1" fmla="*/ 0 h 1511304"/>
              <a:gd name="connsiteX2" fmla="*/ 6013194 w 6013194"/>
              <a:gd name="connsiteY2" fmla="*/ 1508760 h 1511304"/>
              <a:gd name="connsiteX3" fmla="*/ 4545474 w 6013194"/>
              <a:gd name="connsiteY3" fmla="*/ 1508760 h 1511304"/>
              <a:gd name="connsiteX4" fmla="*/ 4545474 w 6013194"/>
              <a:gd name="connsiteY4" fmla="*/ 1511304 h 1511304"/>
              <a:gd name="connsiteX5" fmla="*/ 0 w 6013194"/>
              <a:gd name="connsiteY5" fmla="*/ 1511304 h 1511304"/>
              <a:gd name="connsiteX6" fmla="*/ 697617 w 6013194"/>
              <a:gd name="connsiteY6" fmla="*/ 3 h 1511304"/>
              <a:gd name="connsiteX7" fmla="*/ 4545473 w 6013194"/>
              <a:gd name="connsiteY7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3194" h="1511304">
                <a:moveTo>
                  <a:pt x="4545473" y="0"/>
                </a:moveTo>
                <a:lnTo>
                  <a:pt x="6013194" y="0"/>
                </a:lnTo>
                <a:lnTo>
                  <a:pt x="6013194" y="1508760"/>
                </a:lnTo>
                <a:lnTo>
                  <a:pt x="4545474" y="1508760"/>
                </a:lnTo>
                <a:lnTo>
                  <a:pt x="4545474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40BF962F-4C6F-461E-86F2-C43F56CC9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10597" y="1690688"/>
            <a:ext cx="6533402" cy="5167312"/>
          </a:xfrm>
          <a:custGeom>
            <a:avLst/>
            <a:gdLst>
              <a:gd name="connsiteX0" fmla="*/ 0 w 8711202"/>
              <a:gd name="connsiteY0" fmla="*/ 0 h 5167312"/>
              <a:gd name="connsiteX1" fmla="*/ 7243482 w 8711202"/>
              <a:gd name="connsiteY1" fmla="*/ 0 h 5167312"/>
              <a:gd name="connsiteX2" fmla="*/ 8711202 w 8711202"/>
              <a:gd name="connsiteY2" fmla="*/ 0 h 5167312"/>
              <a:gd name="connsiteX3" fmla="*/ 8711202 w 8711202"/>
              <a:gd name="connsiteY3" fmla="*/ 5167312 h 5167312"/>
              <a:gd name="connsiteX4" fmla="*/ 7243482 w 8711202"/>
              <a:gd name="connsiteY4" fmla="*/ 5167312 h 5167312"/>
              <a:gd name="connsiteX5" fmla="*/ 221324 w 8711202"/>
              <a:gd name="connsiteY5" fmla="*/ 5167312 h 5167312"/>
              <a:gd name="connsiteX6" fmla="*/ 2615203 w 8711202"/>
              <a:gd name="connsiteY6" fmla="*/ 952 h 5167312"/>
              <a:gd name="connsiteX7" fmla="*/ 0 w 8711202"/>
              <a:gd name="connsiteY7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1202" h="5167312">
                <a:moveTo>
                  <a:pt x="0" y="0"/>
                </a:moveTo>
                <a:lnTo>
                  <a:pt x="7243482" y="0"/>
                </a:lnTo>
                <a:lnTo>
                  <a:pt x="8711202" y="0"/>
                </a:lnTo>
                <a:lnTo>
                  <a:pt x="8711202" y="5167312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2E94A4F7-38E4-45EA-8E2E-CE1B5766B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4448591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6" name="Google Shape;196;p2"/>
          <p:cNvSpPr txBox="1">
            <a:spLocks noGrp="1"/>
          </p:cNvSpPr>
          <p:nvPr>
            <p:ph type="body" sz="half" idx="2"/>
          </p:nvPr>
        </p:nvSpPr>
        <p:spPr>
          <a:xfrm>
            <a:off x="628650" y="2173288"/>
            <a:ext cx="2702378" cy="3639684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-228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1700" b="1">
                <a:solidFill>
                  <a:srgbClr val="FFFFFF"/>
                </a:solidFill>
              </a:rPr>
              <a:t> </a:t>
            </a:r>
            <a:endParaRPr lang="en-US" sz="1700">
              <a:solidFill>
                <a:srgbClr val="FFFFFF"/>
              </a:solidFill>
            </a:endParaRPr>
          </a:p>
          <a:p>
            <a:pPr marL="0" lvl="0" indent="-228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endParaRPr lang="en-US" sz="1700" b="1">
              <a:solidFill>
                <a:srgbClr val="FFFFFF"/>
              </a:solidFill>
            </a:endParaRPr>
          </a:p>
          <a:p>
            <a:pPr marL="0" lvl="0" indent="-228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endParaRPr lang="en-US" sz="1700" b="1">
              <a:solidFill>
                <a:srgbClr val="FFFFFF"/>
              </a:solidFill>
            </a:endParaRPr>
          </a:p>
        </p:txBody>
      </p:sp>
      <p:sp>
        <p:nvSpPr>
          <p:cNvPr id="197" name="Google Shape;197;p2"/>
          <p:cNvSpPr txBox="1">
            <a:spLocks noGrp="1"/>
          </p:cNvSpPr>
          <p:nvPr>
            <p:ph type="sldNum" sz="quarter" idx="12"/>
          </p:nvPr>
        </p:nvSpPr>
        <p:spPr>
          <a:xfrm>
            <a:off x="7794438" y="6356350"/>
            <a:ext cx="720911" cy="365125"/>
          </a:xfrm>
          <a:prstGeom prst="ellipse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600" b="0" i="0" u="none" strike="noStrike" kern="1200" cap="none" spc="0" normalizeH="0" baseline="0" noProof="0">
              <a:ln>
                <a:noFill/>
              </a:ln>
              <a:solidFill>
                <a:prstClr val="black">
                  <a:alpha val="80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733760" y="2173287"/>
          <a:ext cx="3685146" cy="4003678"/>
        </p:xfrm>
        <a:graphic>
          <a:graphicData uri="http://schemas.openxmlformats.org/drawingml/2006/table">
            <a:tbl>
              <a:tblPr firstRow="1" bandRow="1">
                <a:solidFill>
                  <a:schemeClr val="bg1">
                    <a:lumMod val="95000"/>
                  </a:schemeClr>
                </a:solidFill>
                <a:tableStyleId>{9D7B26C5-4107-4FEC-AEDC-1716B250A1EF}</a:tableStyleId>
              </a:tblPr>
              <a:tblGrid>
                <a:gridCol w="36851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80593">
                <a:tc>
                  <a:txBody>
                    <a:bodyPr/>
                    <a:lstStyle/>
                    <a:p>
                      <a:r>
                        <a:rPr lang="en-US" sz="1700" b="1" u="none" strike="noStrike" cap="none" spc="0">
                          <a:solidFill>
                            <a:schemeClr val="tx1"/>
                          </a:solidFill>
                          <a:sym typeface="Arial"/>
                        </a:rPr>
                        <a:t>To introduce soft computing concepts and techniques of artificial neural networks, fuzzy sets, fuzzy logic and genetic algorithms</a:t>
                      </a:r>
                      <a:endParaRPr lang="en-US" sz="1700" b="1" u="none" strike="noStrike" cap="none" spc="0">
                        <a:solidFill>
                          <a:schemeClr val="tx1"/>
                        </a:solidFill>
                        <a:latin typeface="Calibri" pitchFamily="34" charset="0"/>
                        <a:sym typeface="Arial"/>
                      </a:endParaRPr>
                    </a:p>
                  </a:txBody>
                  <a:tcPr marL="67154" marR="113097" marT="19187" marB="143902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70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300" b="1" u="none" strike="noStrike" cap="none" spc="0">
                          <a:solidFill>
                            <a:schemeClr val="tx1"/>
                          </a:solidFill>
                          <a:sym typeface="Arial"/>
                        </a:rPr>
                        <a:t>To understand the various techniques from the application point of view.</a:t>
                      </a:r>
                    </a:p>
                    <a:p>
                      <a:endParaRPr lang="en-US" sz="1300" b="1" cap="none" spc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67154" marR="113097" marT="19187" marB="143902" anchor="ctr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89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300" b="1" u="none" strike="noStrike" cap="none" spc="0">
                          <a:solidFill>
                            <a:schemeClr val="tx1"/>
                          </a:solidFill>
                          <a:sym typeface="Arial"/>
                        </a:rPr>
                        <a:t>To analyze various soft computing techniques and decide the technique to be used in a particular problem situation. </a:t>
                      </a:r>
                    </a:p>
                    <a:p>
                      <a:endParaRPr lang="en-US" sz="1300" b="1" cap="none" spc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67154" marR="113097" marT="19187" marB="143902" anchor="ctr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7072">
                <a:tc>
                  <a:txBody>
                    <a:bodyPr/>
                    <a:lstStyle/>
                    <a:p>
                      <a:r>
                        <a:rPr lang="en-US" sz="1300" b="1" u="none" strike="noStrike" cap="none" spc="0">
                          <a:solidFill>
                            <a:schemeClr val="tx1"/>
                          </a:solidFill>
                          <a:sym typeface="Arial"/>
                        </a:rPr>
                        <a:t>To implement soft computing based solutions for real-world problems</a:t>
                      </a:r>
                    </a:p>
                    <a:p>
                      <a:endParaRPr lang="en-US" sz="1300" b="1" cap="none" spc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67154" marR="113097" marT="19187" marB="143902" anchor="ctr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32" name="Picture 31">
            <a:extLst>
              <a:ext uri="{FF2B5EF4-FFF2-40B4-BE49-F238E27FC236}">
                <a16:creationId xmlns:a16="http://schemas.microsoft.com/office/drawing/2014/main" id="{2E9753D9-B0EB-4A05-A1CB-2FA7C7C6F07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3991" b="7473"/>
          <a:stretch/>
        </p:blipFill>
        <p:spPr>
          <a:xfrm>
            <a:off x="9079" y="24501"/>
            <a:ext cx="752921" cy="1423299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FCAF862C-8252-47D0-B628-75F1469A40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611" y="5980093"/>
            <a:ext cx="2702378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sper" panose="02000506000000020004" pitchFamily="2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sper" panose="02000506000000020004" pitchFamily="2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"/>
          <p:cNvSpPr txBox="1">
            <a:spLocks noGrp="1"/>
          </p:cNvSpPr>
          <p:nvPr>
            <p:ph type="title"/>
          </p:nvPr>
        </p:nvSpPr>
        <p:spPr>
          <a:xfrm>
            <a:off x="76200" y="1655286"/>
            <a:ext cx="3456793" cy="2610042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>
              <a:spcAft>
                <a:spcPts val="0"/>
              </a:spcAft>
              <a:buClr>
                <a:schemeClr val="dk1"/>
              </a:buClr>
              <a:buSzPts val="4800"/>
            </a:pPr>
            <a:r>
              <a:rPr lang="en-US" sz="47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Course Outcomes</a:t>
            </a:r>
          </a:p>
        </p:txBody>
      </p:sp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F6EF57EF-D042-41D3-83E8-41A1FE6C11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149657" cy="1290953"/>
          </a:xfrm>
          <a:custGeom>
            <a:avLst/>
            <a:gdLst>
              <a:gd name="connsiteX0" fmla="*/ 0 w 5532876"/>
              <a:gd name="connsiteY0" fmla="*/ 0 h 1290953"/>
              <a:gd name="connsiteX1" fmla="*/ 5532876 w 5532876"/>
              <a:gd name="connsiteY1" fmla="*/ 0 h 1290953"/>
              <a:gd name="connsiteX2" fmla="*/ 4936972 w 5532876"/>
              <a:gd name="connsiteY2" fmla="*/ 1290953 h 1290953"/>
              <a:gd name="connsiteX3" fmla="*/ 0 w 5532876"/>
              <a:gd name="connsiteY3" fmla="*/ 1290953 h 1290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32876" h="1290953">
                <a:moveTo>
                  <a:pt x="0" y="0"/>
                </a:moveTo>
                <a:lnTo>
                  <a:pt x="5532876" y="0"/>
                </a:lnTo>
                <a:lnTo>
                  <a:pt x="4936972" y="1290953"/>
                </a:lnTo>
                <a:lnTo>
                  <a:pt x="0" y="1290953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D00A59BB-A268-4F3E-9D41-CA265AF16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3380" y="1"/>
            <a:ext cx="5320620" cy="1290953"/>
          </a:xfrm>
          <a:custGeom>
            <a:avLst/>
            <a:gdLst>
              <a:gd name="connsiteX0" fmla="*/ 595904 w 7094159"/>
              <a:gd name="connsiteY0" fmla="*/ 0 h 1290953"/>
              <a:gd name="connsiteX1" fmla="*/ 7094159 w 7094159"/>
              <a:gd name="connsiteY1" fmla="*/ 0 h 1290953"/>
              <a:gd name="connsiteX2" fmla="*/ 7094159 w 7094159"/>
              <a:gd name="connsiteY2" fmla="*/ 1290553 h 1290953"/>
              <a:gd name="connsiteX3" fmla="*/ 5920618 w 7094159"/>
              <a:gd name="connsiteY3" fmla="*/ 1290553 h 1290953"/>
              <a:gd name="connsiteX4" fmla="*/ 5920618 w 7094159"/>
              <a:gd name="connsiteY4" fmla="*/ 1290953 h 1290953"/>
              <a:gd name="connsiteX5" fmla="*/ 2729248 w 7094159"/>
              <a:gd name="connsiteY5" fmla="*/ 1290953 h 1290953"/>
              <a:gd name="connsiteX6" fmla="*/ 2574303 w 7094159"/>
              <a:gd name="connsiteY6" fmla="*/ 1290953 h 1290953"/>
              <a:gd name="connsiteX7" fmla="*/ 0 w 7094159"/>
              <a:gd name="connsiteY7" fmla="*/ 1290953 h 1290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94159" h="1290953">
                <a:moveTo>
                  <a:pt x="595904" y="0"/>
                </a:moveTo>
                <a:lnTo>
                  <a:pt x="7094159" y="0"/>
                </a:lnTo>
                <a:lnTo>
                  <a:pt x="7094159" y="1290553"/>
                </a:lnTo>
                <a:lnTo>
                  <a:pt x="5920618" y="1290553"/>
                </a:lnTo>
                <a:lnTo>
                  <a:pt x="5920618" y="1290953"/>
                </a:lnTo>
                <a:lnTo>
                  <a:pt x="2729248" y="1290953"/>
                </a:lnTo>
                <a:lnTo>
                  <a:pt x="2574303" y="1290953"/>
                </a:lnTo>
                <a:lnTo>
                  <a:pt x="0" y="1290953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63794DCE-9D34-40DF-AB3F-06DA8ACCD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6587" y="5450103"/>
            <a:ext cx="4177413" cy="1407897"/>
          </a:xfrm>
          <a:custGeom>
            <a:avLst/>
            <a:gdLst>
              <a:gd name="connsiteX0" fmla="*/ 652041 w 5569884"/>
              <a:gd name="connsiteY0" fmla="*/ 0 h 1407897"/>
              <a:gd name="connsiteX1" fmla="*/ 5569884 w 5569884"/>
              <a:gd name="connsiteY1" fmla="*/ 0 h 1407897"/>
              <a:gd name="connsiteX2" fmla="*/ 5569884 w 5569884"/>
              <a:gd name="connsiteY2" fmla="*/ 1407897 h 1407897"/>
              <a:gd name="connsiteX3" fmla="*/ 0 w 5569884"/>
              <a:gd name="connsiteY3" fmla="*/ 1407897 h 1407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69884" h="1407897">
                <a:moveTo>
                  <a:pt x="652041" y="0"/>
                </a:moveTo>
                <a:lnTo>
                  <a:pt x="5569884" y="0"/>
                </a:lnTo>
                <a:lnTo>
                  <a:pt x="5569884" y="1407897"/>
                </a:lnTo>
                <a:lnTo>
                  <a:pt x="0" y="140789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" name="Freeform: Shape 91">
            <a:extLst>
              <a:ext uri="{FF2B5EF4-FFF2-40B4-BE49-F238E27FC236}">
                <a16:creationId xmlns:a16="http://schemas.microsoft.com/office/drawing/2014/main" id="{45006452-918C-4282-A72C-C9692B669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50103"/>
            <a:ext cx="5335901" cy="1407897"/>
          </a:xfrm>
          <a:custGeom>
            <a:avLst/>
            <a:gdLst>
              <a:gd name="connsiteX0" fmla="*/ 0 w 7114535"/>
              <a:gd name="connsiteY0" fmla="*/ 0 h 1407897"/>
              <a:gd name="connsiteX1" fmla="*/ 1189345 w 7114535"/>
              <a:gd name="connsiteY1" fmla="*/ 0 h 1407897"/>
              <a:gd name="connsiteX2" fmla="*/ 7114535 w 7114535"/>
              <a:gd name="connsiteY2" fmla="*/ 0 h 1407897"/>
              <a:gd name="connsiteX3" fmla="*/ 6462495 w 7114535"/>
              <a:gd name="connsiteY3" fmla="*/ 1407897 h 1407897"/>
              <a:gd name="connsiteX4" fmla="*/ 0 w 7114535"/>
              <a:gd name="connsiteY4" fmla="*/ 1407897 h 1407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14535" h="1407897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462495" y="1407897"/>
                </a:lnTo>
                <a:lnTo>
                  <a:pt x="0" y="1407897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3" name="Google Shape;203;p3"/>
          <p:cNvSpPr txBox="1">
            <a:spLocks noGrp="1"/>
          </p:cNvSpPr>
          <p:nvPr>
            <p:ph type="sldNum" sz="quarter" idx="12"/>
          </p:nvPr>
        </p:nvSpPr>
        <p:spPr>
          <a:xfrm>
            <a:off x="6615112" y="5623560"/>
            <a:ext cx="1900238" cy="365125"/>
          </a:xfrm>
          <a:prstGeom prst="ellipse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alpha val="8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600" b="0" i="0" u="none" strike="noStrike" kern="1200" cap="none" spc="0" normalizeH="0" baseline="0" noProof="0">
              <a:ln>
                <a:noFill/>
              </a:ln>
              <a:solidFill>
                <a:srgbClr val="FFFFFF">
                  <a:alpha val="8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124200" y="1464409"/>
          <a:ext cx="5943599" cy="3909493"/>
        </p:xfrm>
        <a:graphic>
          <a:graphicData uri="http://schemas.openxmlformats.org/drawingml/2006/table">
            <a:tbl>
              <a:tblPr firstRow="1" bandRow="1">
                <a:solidFill>
                  <a:srgbClr val="404040"/>
                </a:solidFill>
              </a:tblPr>
              <a:tblGrid>
                <a:gridCol w="7685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97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77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98877">
                <a:tc>
                  <a:txBody>
                    <a:bodyPr/>
                    <a:lstStyle/>
                    <a:p>
                      <a:pPr marL="0" marR="5397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1" cap="none" spc="0" dirty="0">
                          <a:solidFill>
                            <a:schemeClr val="bg1"/>
                          </a:solidFill>
                          <a:latin typeface="Calibri Light"/>
                          <a:ea typeface="Calibri"/>
                          <a:cs typeface="Calibri"/>
                        </a:rPr>
                        <a:t>CO1</a:t>
                      </a:r>
                      <a:endParaRPr lang="en-US" sz="1400" b="1" cap="none" spc="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911" marR="31911" marT="7647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cap="none" spc="0" dirty="0">
                          <a:solidFill>
                            <a:schemeClr val="bg1"/>
                          </a:solidFill>
                          <a:latin typeface="Calibri Light"/>
                          <a:ea typeface="Times New Roman"/>
                          <a:cs typeface="Times New Roman"/>
                        </a:rPr>
                        <a:t>Identify and describe soft computing techniques and their roles in building intelligent. Machines</a:t>
                      </a:r>
                      <a:endParaRPr lang="en-US" sz="1400" b="1" cap="none" spc="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911" marR="31911" marT="7647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5397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1" cap="none" spc="0">
                          <a:solidFill>
                            <a:schemeClr val="bg1"/>
                          </a:solidFill>
                          <a:latin typeface="Calibri Light"/>
                          <a:ea typeface="Calibri"/>
                          <a:cs typeface="Calibri"/>
                        </a:rPr>
                        <a:t>1</a:t>
                      </a:r>
                      <a:endParaRPr lang="en-US" sz="1400" b="1" cap="none" spc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911" marR="31911" marT="7647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2284">
                <a:tc>
                  <a:txBody>
                    <a:bodyPr/>
                    <a:lstStyle/>
                    <a:p>
                      <a:pPr marL="0" marR="5397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1" cap="none" spc="0">
                          <a:solidFill>
                            <a:schemeClr val="bg1"/>
                          </a:solidFill>
                          <a:latin typeface="Calibri Light"/>
                          <a:ea typeface="Calibri"/>
                          <a:cs typeface="Calibri"/>
                        </a:rPr>
                        <a:t>CO2</a:t>
                      </a:r>
                      <a:endParaRPr lang="en-US" sz="1400" b="1" cap="none" spc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911" marR="31911" marT="76472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cap="none" spc="0">
                          <a:solidFill>
                            <a:schemeClr val="bg1"/>
                          </a:solidFill>
                          <a:latin typeface="Calibri Light"/>
                          <a:ea typeface="Times New Roman"/>
                          <a:cs typeface="Times New Roman"/>
                        </a:rPr>
                        <a:t>Recognize the feasibility of applying a soft computing methodology for a particular problem.</a:t>
                      </a:r>
                      <a:endParaRPr lang="en-US" sz="1400" b="1" cap="none" spc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911" marR="31911" marT="76472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5397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1" cap="none" spc="0">
                          <a:solidFill>
                            <a:schemeClr val="bg1"/>
                          </a:solidFill>
                          <a:latin typeface="Calibri Light"/>
                          <a:ea typeface="Calibri"/>
                          <a:cs typeface="Calibri"/>
                        </a:rPr>
                        <a:t>2,4</a:t>
                      </a:r>
                      <a:endParaRPr lang="en-US" sz="1400" b="1" cap="none" spc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911" marR="31911" marT="76472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23764">
                <a:tc>
                  <a:txBody>
                    <a:bodyPr/>
                    <a:lstStyle/>
                    <a:p>
                      <a:pPr marL="0" marR="5397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1" cap="none" spc="0">
                          <a:solidFill>
                            <a:schemeClr val="bg1"/>
                          </a:solidFill>
                          <a:latin typeface="Calibri Light"/>
                          <a:ea typeface="Calibri"/>
                          <a:cs typeface="Calibri"/>
                        </a:rPr>
                        <a:t>CO3</a:t>
                      </a:r>
                      <a:endParaRPr lang="en-US" sz="1400" b="1" cap="none" spc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911" marR="31911" marT="76472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cap="none" spc="0">
                          <a:solidFill>
                            <a:schemeClr val="bg1"/>
                          </a:solidFill>
                          <a:latin typeface="Calibri Light"/>
                          <a:ea typeface="Times New Roman"/>
                          <a:cs typeface="Times New Roman"/>
                        </a:rPr>
                        <a:t>Apply fuzzy logic and reasoning to handle uncertainty and solve engineering problems, genetic algorithms to combinatorial optimization problems and neural networks to pattern classification and regression problems.</a:t>
                      </a:r>
                      <a:endParaRPr lang="en-US" sz="1400" b="1" cap="none" spc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911" marR="31911" marT="76472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5397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1" cap="none" spc="0">
                          <a:solidFill>
                            <a:schemeClr val="bg1"/>
                          </a:solidFill>
                          <a:latin typeface="Calibri Light"/>
                          <a:ea typeface="Calibri"/>
                          <a:cs typeface="Calibri"/>
                        </a:rPr>
                        <a:t>3</a:t>
                      </a:r>
                      <a:endParaRPr lang="en-US" sz="1400" b="1" cap="none" spc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911" marR="31911" marT="76472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2284">
                <a:tc>
                  <a:txBody>
                    <a:bodyPr/>
                    <a:lstStyle/>
                    <a:p>
                      <a:pPr marL="0" marR="5397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1" cap="none" spc="0">
                          <a:solidFill>
                            <a:schemeClr val="bg1"/>
                          </a:solidFill>
                          <a:latin typeface="Calibri Light"/>
                          <a:ea typeface="Calibri"/>
                          <a:cs typeface="Calibri"/>
                        </a:rPr>
                        <a:t>CO4</a:t>
                      </a:r>
                      <a:endParaRPr lang="en-US" sz="1400" b="1" cap="none" spc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911" marR="31911" marT="76472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cap="none" spc="0">
                          <a:solidFill>
                            <a:schemeClr val="bg1"/>
                          </a:solidFill>
                          <a:latin typeface="Calibri Light"/>
                          <a:ea typeface="Times New Roman"/>
                          <a:cs typeface="Times New Roman"/>
                        </a:rPr>
                        <a:t>Effectively use modern software tools to solve real problems using a soft computing approach.</a:t>
                      </a:r>
                      <a:endParaRPr lang="en-US" sz="1400" b="1" cap="none" spc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911" marR="31911" marT="76472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5397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1" cap="none" spc="0">
                          <a:solidFill>
                            <a:schemeClr val="bg1"/>
                          </a:solidFill>
                          <a:latin typeface="Calibri Light"/>
                          <a:ea typeface="Calibri"/>
                          <a:cs typeface="Calibri"/>
                        </a:rPr>
                        <a:t>3</a:t>
                      </a:r>
                      <a:endParaRPr lang="en-US" sz="1400" b="1" cap="none" spc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911" marR="31911" marT="76472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2284">
                <a:tc>
                  <a:txBody>
                    <a:bodyPr/>
                    <a:lstStyle/>
                    <a:p>
                      <a:pPr marL="0" marR="5397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1" cap="none" spc="0">
                          <a:solidFill>
                            <a:schemeClr val="bg1"/>
                          </a:solidFill>
                          <a:latin typeface="Calibri Light"/>
                          <a:ea typeface="Calibri"/>
                          <a:cs typeface="Calibri"/>
                        </a:rPr>
                        <a:t>CO5</a:t>
                      </a:r>
                      <a:endParaRPr lang="en-US" sz="1400" b="1" cap="none" spc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911" marR="31911" marT="76472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5397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1" cap="none" spc="0">
                          <a:solidFill>
                            <a:schemeClr val="bg1"/>
                          </a:solidFill>
                          <a:latin typeface="Calibri Light"/>
                          <a:ea typeface="Times New Roman"/>
                          <a:cs typeface="Times New Roman"/>
                        </a:rPr>
                        <a:t>Evaluate various soft computing approaches for a given problem.</a:t>
                      </a:r>
                      <a:endParaRPr lang="en-US" sz="1400" b="1" cap="none" spc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911" marR="31911" marT="76472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5397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1" cap="none" spc="0" dirty="0">
                          <a:solidFill>
                            <a:schemeClr val="bg1"/>
                          </a:solidFill>
                          <a:latin typeface="Calibri Light"/>
                          <a:ea typeface="Calibri"/>
                          <a:cs typeface="Calibri"/>
                        </a:rPr>
                        <a:t>4</a:t>
                      </a:r>
                      <a:endParaRPr lang="en-US" sz="1400" b="1" cap="none" spc="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911" marR="31911" marT="76472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8" name="Picture 17">
            <a:extLst>
              <a:ext uri="{FF2B5EF4-FFF2-40B4-BE49-F238E27FC236}">
                <a16:creationId xmlns:a16="http://schemas.microsoft.com/office/drawing/2014/main" id="{B254CA11-7DF3-4713-B184-AE9AA4DFBBB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3991" b="7473"/>
          <a:stretch/>
        </p:blipFill>
        <p:spPr>
          <a:xfrm>
            <a:off x="9079" y="24501"/>
            <a:ext cx="752921" cy="142329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85D893A-5D3A-44DF-872E-B1F2F2BA49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611" y="5980093"/>
            <a:ext cx="2702378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sper" panose="02000506000000020004" pitchFamily="2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sper" panose="02000506000000020004" pitchFamily="2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69">
            <a:extLst>
              <a:ext uri="{FF2B5EF4-FFF2-40B4-BE49-F238E27FC236}">
                <a16:creationId xmlns:a16="http://schemas.microsoft.com/office/drawing/2014/main" id="{A7895A40-19A4-42D6-9D30-DBC1E8002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9" name="Rectangle 71">
            <a:extLst>
              <a:ext uri="{FF2B5EF4-FFF2-40B4-BE49-F238E27FC236}">
                <a16:creationId xmlns:a16="http://schemas.microsoft.com/office/drawing/2014/main" id="{02F429C4-ABC9-46FC-818A-B5429CDE4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352794" y="3388321"/>
            <a:ext cx="3200400" cy="114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0" name="Rectangle 73">
            <a:extLst>
              <a:ext uri="{FF2B5EF4-FFF2-40B4-BE49-F238E27FC236}">
                <a16:creationId xmlns:a16="http://schemas.microsoft.com/office/drawing/2014/main" id="{2CEF98E4-3709-4952-8F42-2305CCE34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923606" y="1637601"/>
            <a:ext cx="6858003" cy="358278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10BCCF5-D685-47FF-B675-647EAEB72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0935" y="857786"/>
            <a:ext cx="8300268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766" y="3071183"/>
            <a:ext cx="7432722" cy="25900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7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Table of 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9624" y="4144434"/>
            <a:ext cx="7432721" cy="128173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00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</a:rPr>
              <a:t>History of Genetic Algorithms (GA), Fundamentals of Genetic  Algorithms, Encoding, Operators of Genetic Algorithm, Basic Genetic Algorithm.</a:t>
            </a:r>
            <a:endParaRPr lang="en-US" sz="20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0EE8A42-107A-4D4C-8D56-BBAE95C7F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543057" y="3385173"/>
            <a:ext cx="3200400" cy="114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414059" y="6492240"/>
            <a:ext cx="891540" cy="365125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BDCDBBEF-AA6C-4BA6-85B2-A17D7F280E38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8F30E735-E570-42B9-A007-B9E3313F11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3991" b="7473"/>
          <a:stretch/>
        </p:blipFill>
        <p:spPr>
          <a:xfrm>
            <a:off x="9079" y="24501"/>
            <a:ext cx="752921" cy="1423299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FE440891-C9D3-42A4-9F96-BBAEC54D8C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6248400"/>
            <a:ext cx="358278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sper" panose="02000506000000020004" pitchFamily="2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sper" panose="02000506000000020004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0441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28FF88A3-8EBC-4142-8CC2-EBE257ED6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34" name="Picture 33" descr="Molecular glass structure">
            <a:extLst>
              <a:ext uri="{FF2B5EF4-FFF2-40B4-BE49-F238E27FC236}">
                <a16:creationId xmlns:a16="http://schemas.microsoft.com/office/drawing/2014/main" id="{D50566BA-0902-4320-80B4-EE071C7011B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l="19880" r="5120"/>
          <a:stretch/>
        </p:blipFill>
        <p:spPr>
          <a:xfrm>
            <a:off x="-2285" y="10"/>
            <a:ext cx="9143999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8202" y="844486"/>
            <a:ext cx="7113168" cy="146177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5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Introduction to </a:t>
            </a:r>
            <a:br>
              <a:rPr lang="en-US" sz="35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5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Genetic Algorithms</a:t>
            </a:r>
          </a:p>
        </p:txBody>
      </p:sp>
      <p:sp>
        <p:nvSpPr>
          <p:cNvPr id="47" name="Freeform 5">
            <a:extLst>
              <a:ext uri="{FF2B5EF4-FFF2-40B4-BE49-F238E27FC236}">
                <a16:creationId xmlns:a16="http://schemas.microsoft.com/office/drawing/2014/main" id="{261388EF-B4CE-4326-979A-2F53CED60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245832" y="343104"/>
            <a:ext cx="731288" cy="840504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tx1">
              <a:alpha val="40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7FF028B4-65EC-48A0-9611-21047D1640B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67162" b="-6"/>
          <a:stretch/>
        </p:blipFill>
        <p:spPr>
          <a:xfrm>
            <a:off x="133919" y="200748"/>
            <a:ext cx="955113" cy="1363363"/>
          </a:xfrm>
          <a:custGeom>
            <a:avLst/>
            <a:gdLst/>
            <a:ahLst/>
            <a:cxnLst/>
            <a:rect l="l" t="t" r="r" b="b"/>
            <a:pathLst>
              <a:path w="1570813" h="1363363">
                <a:moveTo>
                  <a:pt x="452248" y="0"/>
                </a:moveTo>
                <a:cubicBezTo>
                  <a:pt x="1118566" y="0"/>
                  <a:pt x="1118566" y="0"/>
                  <a:pt x="1118566" y="0"/>
                </a:cubicBezTo>
                <a:cubicBezTo>
                  <a:pt x="1160301" y="0"/>
                  <a:pt x="1200597" y="22535"/>
                  <a:pt x="1220745" y="59154"/>
                </a:cubicBezTo>
                <a:cubicBezTo>
                  <a:pt x="1554623" y="623936"/>
                  <a:pt x="1554623" y="623936"/>
                  <a:pt x="1554623" y="623936"/>
                </a:cubicBezTo>
                <a:cubicBezTo>
                  <a:pt x="1576210" y="659147"/>
                  <a:pt x="1576210" y="704217"/>
                  <a:pt x="1554623" y="739427"/>
                </a:cubicBezTo>
                <a:cubicBezTo>
                  <a:pt x="1220745" y="1304209"/>
                  <a:pt x="1220745" y="1304209"/>
                  <a:pt x="1220745" y="1304209"/>
                </a:cubicBezTo>
                <a:cubicBezTo>
                  <a:pt x="1200597" y="1340828"/>
                  <a:pt x="1160301" y="1363363"/>
                  <a:pt x="1118566" y="1363363"/>
                </a:cubicBezTo>
                <a:cubicBezTo>
                  <a:pt x="452248" y="1363363"/>
                  <a:pt x="452248" y="1363363"/>
                  <a:pt x="452248" y="1363363"/>
                </a:cubicBezTo>
                <a:cubicBezTo>
                  <a:pt x="409074" y="1363363"/>
                  <a:pt x="370218" y="1340828"/>
                  <a:pt x="348631" y="1304209"/>
                </a:cubicBezTo>
                <a:cubicBezTo>
                  <a:pt x="16191" y="739427"/>
                  <a:pt x="16191" y="739427"/>
                  <a:pt x="16191" y="739427"/>
                </a:cubicBezTo>
                <a:cubicBezTo>
                  <a:pt x="-5396" y="704217"/>
                  <a:pt x="-5396" y="659147"/>
                  <a:pt x="16191" y="623936"/>
                </a:cubicBezTo>
                <a:cubicBezTo>
                  <a:pt x="348631" y="59154"/>
                  <a:pt x="348631" y="59154"/>
                  <a:pt x="348631" y="59154"/>
                </a:cubicBezTo>
                <a:cubicBezTo>
                  <a:pt x="370218" y="22535"/>
                  <a:pt x="409074" y="0"/>
                  <a:pt x="452248" y="0"/>
                </a:cubicBezTo>
                <a:close/>
              </a:path>
            </a:pathLst>
          </a:custGeom>
          <a:ln w="63500">
            <a:solidFill>
              <a:schemeClr val="tx1">
                <a:alpha val="80000"/>
              </a:schemeClr>
            </a:solidFill>
          </a:ln>
        </p:spPr>
      </p:pic>
      <p:sp>
        <p:nvSpPr>
          <p:cNvPr id="49" name="Freeform 5">
            <a:extLst>
              <a:ext uri="{FF2B5EF4-FFF2-40B4-BE49-F238E27FC236}">
                <a16:creationId xmlns:a16="http://schemas.microsoft.com/office/drawing/2014/main" id="{1D917FAD-3240-4D3F-91A0-9571F75DC6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577088" y="970414"/>
            <a:ext cx="462717" cy="531823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tx1">
              <a:alpha val="60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59902" y="6035040"/>
            <a:ext cx="411480" cy="548640"/>
          </a:xfrm>
          <a:prstGeom prst="ellipse">
            <a:avLst/>
          </a:prstGeom>
          <a:solidFill>
            <a:schemeClr val="tx1">
              <a:alpha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196E4FA-0509-4C1E-ADB1-D05ADE4219A2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467FFF4-813C-46E4-91C1-9563C3FF1D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610" y="6287869"/>
            <a:ext cx="367839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sper" panose="02000506000000020004" pitchFamily="2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sper" panose="02000506000000020004" pitchFamily="2" charset="0"/>
              <a:ea typeface="+mn-ea"/>
              <a:cs typeface="+mn-cs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>
            <a:extLst>
              <a:ext uri="{FF2B5EF4-FFF2-40B4-BE49-F238E27FC236}">
                <a16:creationId xmlns:a16="http://schemas.microsoft.com/office/drawing/2014/main" id="{62113434-7D88-486F-8507-F5274396D8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57200"/>
            <a:ext cx="82296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marR="0" lvl="1" indent="-45720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Genetic  Algorithm – Reproduction Cycle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56E0B864-5AFE-4885-8E23-8225AA2A7E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143000"/>
            <a:ext cx="8229600" cy="381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marR="0" lvl="0" indent="-457200" algn="just" defTabSz="914400" rtl="0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Select parents for the mating pool </a:t>
            </a:r>
          </a:p>
          <a:p>
            <a:pPr marL="457200" marR="0" lvl="0" indent="-457200" algn="just" defTabSz="914400" rtl="0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	(size of mating pool = population size).</a:t>
            </a:r>
          </a:p>
          <a:p>
            <a:pPr marL="457200" marR="0" lvl="0" indent="-457200" algn="just" defTabSz="914400" rtl="0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 startAt="2"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50000"/>
                </a:srgbClr>
              </a:solidFill>
              <a:effectLst/>
              <a:uLnTx/>
              <a:uFillTx/>
              <a:latin typeface="Tahoma" pitchFamily="34" charset="0"/>
              <a:ea typeface="+mn-ea"/>
              <a:cs typeface="Tahoma" pitchFamily="34" charset="0"/>
            </a:endParaRPr>
          </a:p>
          <a:p>
            <a:pPr marL="457200" marR="0" lvl="0" indent="-457200" algn="just" defTabSz="914400" rtl="0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 startAt="2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Shuffle the mating pool.</a:t>
            </a:r>
          </a:p>
          <a:p>
            <a:pPr marL="457200" marR="0" lvl="0" indent="-457200" algn="just" defTabSz="914400" rtl="0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 startAt="2"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50000"/>
                </a:srgbClr>
              </a:solidFill>
              <a:effectLst/>
              <a:uLnTx/>
              <a:uFillTx/>
              <a:latin typeface="Tahoma" pitchFamily="34" charset="0"/>
              <a:ea typeface="+mn-ea"/>
              <a:cs typeface="Tahoma" pitchFamily="34" charset="0"/>
            </a:endParaRPr>
          </a:p>
          <a:p>
            <a:pPr marL="457200" marR="0" lvl="0" indent="-457200" algn="just" defTabSz="914400" rtl="0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 startAt="2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For each consecutive pair apply crossover.</a:t>
            </a:r>
          </a:p>
          <a:p>
            <a:pPr marL="457200" marR="0" lvl="0" indent="-457200" algn="just" defTabSz="914400" rtl="0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 startAt="2"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50000"/>
                </a:srgbClr>
              </a:solidFill>
              <a:effectLst/>
              <a:uLnTx/>
              <a:uFillTx/>
              <a:latin typeface="Tahoma" pitchFamily="34" charset="0"/>
              <a:ea typeface="+mn-ea"/>
              <a:cs typeface="Tahoma" pitchFamily="34" charset="0"/>
            </a:endParaRPr>
          </a:p>
          <a:p>
            <a:pPr marL="457200" marR="0" lvl="0" indent="-457200" algn="just" defTabSz="914400" rtl="0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 startAt="2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For each offspring apply mutation (bit-flip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independently for each bit).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50000"/>
                </a:srgbClr>
              </a:solidFill>
              <a:effectLst/>
              <a:uLnTx/>
              <a:uFillTx/>
              <a:latin typeface="Tahoma" pitchFamily="34" charset="0"/>
              <a:ea typeface="+mn-ea"/>
              <a:cs typeface="Tahoma" pitchFamily="34" charset="0"/>
            </a:endParaRPr>
          </a:p>
          <a:p>
            <a:pPr marL="457200" marR="0" lvl="0" indent="-457200" algn="just" defTabSz="914400" rtl="0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 startAt="2"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50000"/>
                </a:srgbClr>
              </a:solidFill>
              <a:effectLst/>
              <a:uLnTx/>
              <a:uFillTx/>
              <a:latin typeface="Tahoma" pitchFamily="34" charset="0"/>
              <a:ea typeface="+mn-ea"/>
              <a:cs typeface="Tahoma" pitchFamily="34" charset="0"/>
            </a:endParaRPr>
          </a:p>
          <a:p>
            <a:pPr marL="457200" marR="0" lvl="0" indent="-457200" algn="just" defTabSz="914400" rtl="0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 startAt="2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Replace the whole population with the resulting offspring.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50000"/>
                </a:srgbClr>
              </a:solidFill>
              <a:effectLst/>
              <a:uLnTx/>
              <a:uFillTx/>
              <a:latin typeface="Tahoma" pitchFamily="34" charset="0"/>
              <a:ea typeface="+mn-ea"/>
              <a:cs typeface="Tahoma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CDC972-07C0-4234-B34B-7B7C5DD539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3991" b="7473"/>
          <a:stretch/>
        </p:blipFill>
        <p:spPr>
          <a:xfrm>
            <a:off x="9079" y="24501"/>
            <a:ext cx="472251" cy="14232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B05D086-6498-4250-97FE-F01C6DA51E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6287869"/>
            <a:ext cx="383078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sper" panose="02000506000000020004" pitchFamily="2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sper" panose="02000506000000020004" pitchFamily="2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>
            <a:extLst>
              <a:ext uri="{FF2B5EF4-FFF2-40B4-BE49-F238E27FC236}">
                <a16:creationId xmlns:a16="http://schemas.microsoft.com/office/drawing/2014/main" id="{BE39BD4A-EAEC-4211-A6A5-806EEE5E1B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57200"/>
            <a:ext cx="82296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Genetic  Algorithm – Coding</a:t>
            </a:r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1EB6E9AB-5102-486C-9D1A-A5D257300B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143000"/>
            <a:ext cx="8229600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marR="0" lvl="1" indent="-457200" algn="just" defTabSz="914400" rtl="0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nl-NL" sz="2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Chromosomes are encoded by bitstrings.</a:t>
            </a:r>
          </a:p>
          <a:p>
            <a:pPr marL="457200" marR="0" lvl="1" indent="-457200" algn="just" defTabSz="914400" rtl="0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nl-NL" sz="20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50000"/>
                </a:srgbClr>
              </a:solidFill>
              <a:effectLst/>
              <a:uLnTx/>
              <a:uFillTx/>
              <a:latin typeface="Tahoma" pitchFamily="34" charset="0"/>
              <a:ea typeface="+mn-ea"/>
              <a:cs typeface="Tahoma" pitchFamily="34" charset="0"/>
            </a:endParaRPr>
          </a:p>
          <a:p>
            <a:pPr marL="457200" marR="0" lvl="1" indent="-457200" algn="just" defTabSz="914400" rtl="0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nl-NL" sz="2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Every bitstring therefore is a solution but not necessarily the best solution.</a:t>
            </a:r>
          </a:p>
          <a:p>
            <a:pPr marL="457200" marR="0" lvl="1" indent="-457200" algn="just" defTabSz="914400" rtl="0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nl-NL" sz="20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50000"/>
                </a:srgbClr>
              </a:solidFill>
              <a:effectLst/>
              <a:uLnTx/>
              <a:uFillTx/>
              <a:latin typeface="Tahoma" pitchFamily="34" charset="0"/>
              <a:ea typeface="+mn-ea"/>
              <a:cs typeface="Tahoma" pitchFamily="34" charset="0"/>
            </a:endParaRPr>
          </a:p>
          <a:p>
            <a:pPr marL="457200" marR="0" lvl="1" indent="-457200" algn="just" defTabSz="914400" rtl="0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nl-NL" sz="2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The way bitstrings can code differs from problem to problem.</a:t>
            </a:r>
          </a:p>
        </p:txBody>
      </p:sp>
      <p:graphicFrame>
        <p:nvGraphicFramePr>
          <p:cNvPr id="7" name="Group 5">
            <a:extLst>
              <a:ext uri="{FF2B5EF4-FFF2-40B4-BE49-F238E27FC236}">
                <a16:creationId xmlns:a16="http://schemas.microsoft.com/office/drawing/2014/main" id="{64482C8B-574C-411C-B812-D3AA334C585C}"/>
              </a:ext>
            </a:extLst>
          </p:cNvPr>
          <p:cNvGraphicFramePr>
            <a:graphicFrameLocks noGrp="1"/>
          </p:cNvGraphicFramePr>
          <p:nvPr/>
        </p:nvGraphicFramePr>
        <p:xfrm>
          <a:off x="2209800" y="3413125"/>
          <a:ext cx="381000" cy="2073276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83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3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3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3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2097D49B-4CBD-4B7C-9717-5EB63FE431A1}"/>
              </a:ext>
            </a:extLst>
          </p:cNvPr>
          <p:cNvSpPr/>
          <p:nvPr/>
        </p:nvSpPr>
        <p:spPr>
          <a:xfrm>
            <a:off x="2743200" y="3717925"/>
            <a:ext cx="2514600" cy="11080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4" indent="0" algn="l" defTabSz="914400" rtl="0" eaLnBrk="0" fontAlgn="auto" latinLnBrk="0" hangingPunct="0">
              <a:lnSpc>
                <a:spcPct val="11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Either sequence of on/off or the number 9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DDCDB4-4C85-4138-86DA-BE92C4E70E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3991" b="7473"/>
          <a:stretch/>
        </p:blipFill>
        <p:spPr>
          <a:xfrm>
            <a:off x="9079" y="24501"/>
            <a:ext cx="472251" cy="14232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59808B1-50B5-4590-B9F6-0D21B6607B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6287869"/>
            <a:ext cx="383078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sper" panose="02000506000000020004" pitchFamily="2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sper" panose="02000506000000020004" pitchFamily="2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>
            <a:extLst>
              <a:ext uri="{FF2B5EF4-FFF2-40B4-BE49-F238E27FC236}">
                <a16:creationId xmlns:a16="http://schemas.microsoft.com/office/drawing/2014/main" id="{43AC942C-C875-4269-BC0F-D4CFBDDB45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60363"/>
            <a:ext cx="82296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Genetic  Algorithm – Crossover (Single Point)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0F31B5B3-8F9C-487A-A8F6-ECC18FDC38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046163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65138" marR="0" lvl="0" indent="-46513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Choose a random point on the two parents.</a:t>
            </a:r>
          </a:p>
          <a:p>
            <a:pPr marL="465138" marR="0" lvl="0" indent="-46513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50000"/>
                </a:srgbClr>
              </a:solidFill>
              <a:effectLst/>
              <a:uLnTx/>
              <a:uFillTx/>
              <a:latin typeface="Tahoma" pitchFamily="34" charset="0"/>
              <a:ea typeface="+mn-ea"/>
              <a:cs typeface="Tahoma" pitchFamily="34" charset="0"/>
            </a:endParaRPr>
          </a:p>
          <a:p>
            <a:pPr marL="465138" marR="0" lvl="0" indent="-46513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Split parents at this crossover point.</a:t>
            </a:r>
          </a:p>
          <a:p>
            <a:pPr marL="465138" marR="0" lvl="0" indent="-46513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50000"/>
                </a:srgbClr>
              </a:solidFill>
              <a:effectLst/>
              <a:uLnTx/>
              <a:uFillTx/>
              <a:latin typeface="Tahoma" pitchFamily="34" charset="0"/>
              <a:ea typeface="+mn-ea"/>
              <a:cs typeface="Tahoma" pitchFamily="34" charset="0"/>
            </a:endParaRPr>
          </a:p>
          <a:p>
            <a:pPr marL="465138" marR="0" lvl="0" indent="-46513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Create children by exchanging tails.</a:t>
            </a:r>
          </a:p>
        </p:txBody>
      </p:sp>
      <p:pic>
        <p:nvPicPr>
          <p:cNvPr id="25604" name="Picture 5" descr="GA-1pt-xover">
            <a:extLst>
              <a:ext uri="{FF2B5EF4-FFF2-40B4-BE49-F238E27FC236}">
                <a16:creationId xmlns:a16="http://schemas.microsoft.com/office/drawing/2014/main" id="{3969C25D-E126-45A1-9CFC-154390E8AB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450" y="2646363"/>
            <a:ext cx="6515100" cy="3221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2FA913-9924-4715-95AD-E5F6DB41ED1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3991" b="7473"/>
          <a:stretch/>
        </p:blipFill>
        <p:spPr>
          <a:xfrm>
            <a:off x="9079" y="24501"/>
            <a:ext cx="472251" cy="14232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9CCAE25-719A-45E8-A9FC-7CD6B01EE2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6287869"/>
            <a:ext cx="383078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sper" panose="02000506000000020004" pitchFamily="2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sper" panose="02000506000000020004" pitchFamily="2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84375405-618F-4CCC-9ADF-FA9349CD0A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143000"/>
            <a:ext cx="82296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65138" marR="0" lvl="0" indent="-46513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Choose n random crossover points.</a:t>
            </a:r>
          </a:p>
          <a:p>
            <a:pPr marL="465138" marR="0" lvl="0" indent="-46513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50000"/>
                </a:srgbClr>
              </a:solidFill>
              <a:effectLst/>
              <a:uLnTx/>
              <a:uFillTx/>
              <a:latin typeface="Tahoma" pitchFamily="34" charset="0"/>
              <a:ea typeface="+mn-ea"/>
              <a:cs typeface="Tahoma" pitchFamily="34" charset="0"/>
            </a:endParaRPr>
          </a:p>
          <a:p>
            <a:pPr marL="465138" marR="0" lvl="0" indent="-46513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Split along those points.</a:t>
            </a:r>
          </a:p>
          <a:p>
            <a:pPr marL="465138" marR="0" lvl="0" indent="-46513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50000"/>
                </a:srgbClr>
              </a:solidFill>
              <a:effectLst/>
              <a:uLnTx/>
              <a:uFillTx/>
              <a:latin typeface="Tahoma" pitchFamily="34" charset="0"/>
              <a:ea typeface="+mn-ea"/>
              <a:cs typeface="Tahoma" pitchFamily="34" charset="0"/>
            </a:endParaRPr>
          </a:p>
          <a:p>
            <a:pPr marL="465138" marR="0" lvl="0" indent="-46513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Glue parts, alternating between parents.</a:t>
            </a:r>
          </a:p>
          <a:p>
            <a:pPr marL="465138" marR="0" lvl="0" indent="-46513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50000"/>
                </a:srgbClr>
              </a:solidFill>
              <a:effectLst/>
              <a:uLnTx/>
              <a:uFillTx/>
              <a:latin typeface="Tahoma" pitchFamily="34" charset="0"/>
              <a:ea typeface="+mn-ea"/>
              <a:cs typeface="Tahoma" pitchFamily="34" charset="0"/>
            </a:endParaRPr>
          </a:p>
          <a:p>
            <a:pPr marL="465138" marR="0" lvl="0" indent="-46513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Generalization of 1 point.</a:t>
            </a:r>
          </a:p>
        </p:txBody>
      </p:sp>
      <p:pic>
        <p:nvPicPr>
          <p:cNvPr id="26627" name="Picture 4" descr="GA-npt-xover">
            <a:extLst>
              <a:ext uri="{FF2B5EF4-FFF2-40B4-BE49-F238E27FC236}">
                <a16:creationId xmlns:a16="http://schemas.microsoft.com/office/drawing/2014/main" id="{CFB7BAED-ECAA-430F-91B7-6029A7E0A1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50" y="3276600"/>
            <a:ext cx="5448300" cy="254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5">
            <a:extLst>
              <a:ext uri="{FF2B5EF4-FFF2-40B4-BE49-F238E27FC236}">
                <a16:creationId xmlns:a16="http://schemas.microsoft.com/office/drawing/2014/main" id="{89E2C240-6266-41A9-84D6-750872BD9B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57200"/>
            <a:ext cx="82296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Genetic  Algorithm – Crossover (n Points)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18C27E-E7EE-4D19-A025-F10356B9EF3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3991" b="7473"/>
          <a:stretch/>
        </p:blipFill>
        <p:spPr>
          <a:xfrm>
            <a:off x="9079" y="24501"/>
            <a:ext cx="472251" cy="14232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971135E-F0FE-4CA9-BA6F-087F26EC05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6287869"/>
            <a:ext cx="383078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sper" panose="02000506000000020004" pitchFamily="2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sper" panose="02000506000000020004" pitchFamily="2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Unit 2.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1276</Words>
  <Application>Microsoft Office PowerPoint</Application>
  <PresentationFormat>On-screen Show (4:3)</PresentationFormat>
  <Paragraphs>175</Paragraphs>
  <Slides>17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9" baseType="lpstr">
      <vt:lpstr>Arial</vt:lpstr>
      <vt:lpstr>Arial Black</vt:lpstr>
      <vt:lpstr>Calibri</vt:lpstr>
      <vt:lpstr>Calibri Light</vt:lpstr>
      <vt:lpstr>Casper</vt:lpstr>
      <vt:lpstr>Courier New</vt:lpstr>
      <vt:lpstr>Raleway ExtraBold</vt:lpstr>
      <vt:lpstr>Tahoma</vt:lpstr>
      <vt:lpstr>Times New Roman</vt:lpstr>
      <vt:lpstr>Wingdings</vt:lpstr>
      <vt:lpstr>Unit 2.1</vt:lpstr>
      <vt:lpstr>CorelDRAW</vt:lpstr>
      <vt:lpstr>PowerPoint Presentation</vt:lpstr>
      <vt:lpstr>Course Objectives</vt:lpstr>
      <vt:lpstr>Course Outcomes</vt:lpstr>
      <vt:lpstr>Table of Contents</vt:lpstr>
      <vt:lpstr>Introduction to  Genetic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 </vt:lpstr>
      <vt:lpstr>Journal Papers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MONIKA SINGH</dc:creator>
  <cp:lastModifiedBy>MONIKA SINGH</cp:lastModifiedBy>
  <cp:revision>6</cp:revision>
  <dcterms:created xsi:type="dcterms:W3CDTF">2021-08-10T05:57:45Z</dcterms:created>
  <dcterms:modified xsi:type="dcterms:W3CDTF">2022-10-25T11:27:57Z</dcterms:modified>
</cp:coreProperties>
</file>