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18"/>
  </p:notesMasterIdLst>
  <p:handoutMasterIdLst>
    <p:handoutMasterId r:id="rId19"/>
  </p:handoutMasterIdLst>
  <p:sldIdLst>
    <p:sldId id="401" r:id="rId2"/>
    <p:sldId id="450" r:id="rId3"/>
    <p:sldId id="451" r:id="rId4"/>
    <p:sldId id="452" r:id="rId5"/>
    <p:sldId id="453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454" r:id="rId15"/>
    <p:sldId id="455" r:id="rId16"/>
    <p:sldId id="45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58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CHANDIGARH UNIVERSITY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32419-084D-4E0D-9A81-F06A46FA8ADD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UIE, ECE Deptt.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A465A-3FFF-4902-8C3C-02F7D1C23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8423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CHANDIGARH UNIVERSITY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AF571-42FD-4B81-A251-32B58F7D77BB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UIE, ECE Deptt.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ABBD6-B49C-4877-AA8F-35FC95239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0434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CHANDIGARH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UIE, ECE Deptt.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ABBD6-B49C-4877-AA8F-35FC952398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350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48EE7CB6-9033-4D19-BC8B-4E067DD0A2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A3E51A4D-4AEF-42ED-A5C6-F4849618FC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760CAD2F-8936-48E9-B2B5-D4C330708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375F-A857-4278-AC5F-2B1B02DA764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4288" y="1905000"/>
            <a:ext cx="9158288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4288" y="0"/>
            <a:ext cx="9158288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814388" y="1009650"/>
            <a:ext cx="7515225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85888" y="2819400"/>
            <a:ext cx="6372225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staff.cs.upt.ro/~todinca/cad/Lectures/cad_fuzzysets.pdf" TargetMode="External"/><Relationship Id="rId3" Type="http://schemas.openxmlformats.org/officeDocument/2006/relationships/hyperlink" Target="http://dx.doi.org/10.1196/annals.1310.017" TargetMode="External"/><Relationship Id="rId7" Type="http://schemas.openxmlformats.org/officeDocument/2006/relationships/hyperlink" Target="http://ieeexplore.ieee.org/stamp/stamp.jsp?tp=&amp;arnumber=870780" TargetMode="External"/><Relationship Id="rId2" Type="http://schemas.openxmlformats.org/officeDocument/2006/relationships/hyperlink" Target="https://scholar.google.ch/citations?user=hpj7NoEAAAAJ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x.doi.org/10.1109/cec.2000.870780" TargetMode="External"/><Relationship Id="rId5" Type="http://schemas.openxmlformats.org/officeDocument/2006/relationships/hyperlink" Target="http://dx.doi.org/10.1016/s0933-3657(99)00047-0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://onlinelibrary.wiley.com/doi/10.1196/annals.1310.017/epdf" TargetMode="External"/><Relationship Id="rId9" Type="http://schemas.openxmlformats.org/officeDocument/2006/relationships/hyperlink" Target="https://books.google.co.in/books/about/PRINCIPLES_OF_SOFT_COMPUTING_With_CD.html?id=CXruGgP0BTIC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5427344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6649" y="5901988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65087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4" y="5939880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304721"/>
              </p:ext>
            </p:extLst>
          </p:nvPr>
        </p:nvGraphicFramePr>
        <p:xfrm>
          <a:off x="1" y="2825769"/>
          <a:ext cx="2289517" cy="2909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825769"/>
                        <a:ext cx="2289517" cy="29094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-64960"/>
            <a:ext cx="385992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7" y="2025528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" y="24501"/>
            <a:ext cx="2894815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9" y="5334002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6019563"/>
            <a:ext cx="3696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7" y="6043646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337313" y="2051948"/>
            <a:ext cx="6797489" cy="20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CSE (H) with specialization in Machine Learning and Artificial Intelligence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</a:t>
            </a:r>
            <a:r>
              <a:rPr lang="en-US" sz="3200" b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(20CST-345)</a:t>
            </a: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5181600"/>
            <a:ext cx="4952999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-3.3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Genetic Algorithms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Dr. Monika Singh </a:t>
            </a:r>
            <a:r>
              <a:rPr lang="en-US" sz="2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E11032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1BAFDC0-BB7A-4F37-972B-725FBFF27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8382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Has been subject of many (early) studies</a:t>
            </a: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914400" marR="0" lvl="1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still often used as benchmark for novel Gas.</a:t>
            </a: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Shows many shortcomings, e.g.</a:t>
            </a: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914400" marR="0" lvl="1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Representation is too restrictive.</a:t>
            </a:r>
          </a:p>
          <a:p>
            <a:pPr marL="914400" marR="0" lvl="1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Mutation &amp; crossovers only applicable for bit-string &amp; integer representations.</a:t>
            </a:r>
          </a:p>
          <a:p>
            <a:pPr marL="914400" marR="0" lvl="1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Selection mechanism sensitive for converging populations with close fitness values.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178327B-8D5C-4E90-B6E0-55A5535EE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3058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Simple Genetic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C8011-DC7C-4EE8-B704-46B9AFC1F4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472251" cy="1423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9B8362-86A5-4CEC-A4A4-75AD035DB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0D4B6D4-6008-4D80-BCD6-E7C78AFA38B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96043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Comparison  of GA with Traditional Optimization Techniques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67F8251-64F2-44CB-9F2A-EF6DF1DBEC5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3657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65138" marR="0" lvl="0" indent="-4651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GA works with the coding of solution set and not with the solution itself.</a:t>
            </a:r>
          </a:p>
          <a:p>
            <a:pPr marL="465138" marR="0" lvl="0" indent="-4651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GA uses population of solutions rather than a single solution for searching.</a:t>
            </a:r>
          </a:p>
          <a:p>
            <a:pPr marL="465138" marR="0" lvl="0" indent="-4651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GA uses fitness function for evaluation rather the derivatives.</a:t>
            </a:r>
          </a:p>
          <a:p>
            <a:pPr marL="465138" marR="0" lvl="0" indent="-4651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GA uses probabilistic transition and not deterministic rules.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A3EE5-7424-4B41-BB01-81158FE9C1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472251" cy="1423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64B651-C9FB-44F6-A44F-61C7FFD8B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987F1207-4357-4165-AFC9-CFA141EC3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825" y="1188637"/>
            <a:ext cx="2241175" cy="448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+mn-cs"/>
              </a:rPr>
              <a:t>References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">
            <a:extLst>
              <a:ext uri="{FF2B5EF4-FFF2-40B4-BE49-F238E27FC236}">
                <a16:creationId xmlns:a16="http://schemas.microsoft.com/office/drawing/2014/main" id="{48E40C24-F1ED-4771-89DC-3E4553B06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073" y="699476"/>
            <a:ext cx="4795121" cy="54727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Holland, J.  (1992), Adaptation in natural and artificial systems , 2nd Ed.  Cambridge: MIT Press.      </a:t>
            </a: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Davis, L. (Ed.) (1991), Handbook of genetic algorithms. New York: Van Nostrand Reinhold.</a:t>
            </a: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Goldberg, D. (1989), Genetic algorithms in search, optimization and machine learning.  Addison-Wesley. </a:t>
            </a: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Fogel, D. (1995), Evolutionary computation: Towards a new philosophy of machine intelligence. Piscataway: IEEE Press. </a:t>
            </a: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Bäck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T., Hammel, U.,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Schwefel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H. (1997), ‘Evolutionary computation: Comments on the history and the current state’, IEEE Trans. 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Comp. 1, (1)                                                 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DE7454-816B-4B54-A156-413472CFDA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472251" cy="1423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438D7B-74DE-4F27-BFC0-0F6EA23EE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D1C0817-5471-414F-A7F3-24CE4FD5C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98" y="1463040"/>
            <a:ext cx="2847230" cy="2690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+mn-cs"/>
              </a:rPr>
              <a:t>Online Resources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566F0F98-7B9E-4D39-961B-E2DA92D86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163" y="1463039"/>
            <a:ext cx="4156790" cy="4300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http://www.spectroscopynow.com </a:t>
            </a: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http://www.cs.bris.ac.uk/~colin/evollect1/evollect0/index.htm\</a:t>
            </a: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IlliGAL  (http://www-illigal.ge.uiuc.edu/index.php3)</a:t>
            </a: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65138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D7D3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GAlib  (http://lancet.mit.edu/ga/)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150000"/>
              <a:buFont typeface="Arial" panose="020B0604020202020204" pitchFamily="34" charset="0"/>
              <a:buChar char="•"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D3401F-6D2B-4E9A-91FF-F3C524DBB3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472251" cy="1423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72404C-86B5-41EB-96D0-2E243E2A6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88637"/>
            <a:ext cx="2241175" cy="4480726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3600" b="1" dirty="0"/>
              <a:t>References</a:t>
            </a:r>
            <a:br>
              <a:rPr lang="en-US" sz="3600" b="1" dirty="0"/>
            </a:br>
            <a:endParaRPr lang="en-US" sz="3600" b="1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352800" y="728403"/>
            <a:ext cx="5459720" cy="5607881"/>
          </a:xfrm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85725">
              <a:spcBef>
                <a:spcPts val="695"/>
              </a:spcBef>
              <a:spcAft>
                <a:spcPts val="0"/>
              </a:spcAft>
            </a:pPr>
            <a:r>
              <a:rPr lang="en-US" sz="1800" b="1" i="0" kern="0" dirty="0">
                <a:solidFill>
                  <a:schemeClr val="accent2"/>
                </a:solidFill>
                <a:effectLst/>
                <a:latin typeface="+mj-lt"/>
                <a:ea typeface="Times New Roman" panose="02020603050405020304" pitchFamily="18" charset="0"/>
              </a:rPr>
              <a:t>TEXT BOOKS</a:t>
            </a:r>
            <a:endParaRPr lang="en-IN" sz="1800" b="1" i="1" kern="0" dirty="0">
              <a:solidFill>
                <a:schemeClr val="accent2"/>
              </a:solidFill>
              <a:effectLst/>
              <a:latin typeface="+mj-lt"/>
              <a:ea typeface="Arial" panose="020B0604020202020204" pitchFamily="34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T1.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Timothy J. Ross,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“Fuzzy Logic with Engineering Applications”.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T2.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S.N.Sivanandam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S.N Deepa,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“Principles of Soft Computing”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135890" lvl="1" indent="0">
              <a:spcBef>
                <a:spcPts val="420"/>
              </a:spcBef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T3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Lofti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Zadeh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“Fuzzy Logic and Soft Computing”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Word Scientific, 1995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135890" lvl="1" indent="0">
              <a:spcBef>
                <a:spcPts val="420"/>
              </a:spcBef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T4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Samir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Roy,Udit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Chakraborty,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“Introduction to Soft </a:t>
            </a:r>
            <a:r>
              <a:rPr lang="en-US" sz="1800" b="1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Computing:Neuro-Fuzzy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Genetic Algorithms”,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Pearson.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135890">
              <a:spcBef>
                <a:spcPts val="420"/>
              </a:spcBef>
              <a:spcAft>
                <a:spcPts val="1000"/>
              </a:spcAft>
            </a:pPr>
            <a:r>
              <a:rPr lang="en-US" sz="1800" b="1" dirty="0">
                <a:solidFill>
                  <a:schemeClr val="accent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REFERENCE BOOKS</a:t>
            </a:r>
            <a:endParaRPr lang="en-IN" sz="1800" b="1" dirty="0">
              <a:solidFill>
                <a:schemeClr val="accent2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45110" indent="0"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R1.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Bart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Kosko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“Neural Network and Fuzzy Systems: A Dynamic System Approach to Machine”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Prentice-Hall 1998</a:t>
            </a:r>
          </a:p>
          <a:p>
            <a:pPr marL="245110" indent="0"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en-US" sz="1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Fausett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“Fundamentals of Neural Networks: Architectures, Algorithms, and Applications”,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Prentice-Hall, 1994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45110" marR="135890" indent="0">
              <a:spcBef>
                <a:spcPts val="420"/>
              </a:spcBef>
              <a:spcAft>
                <a:spcPts val="6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R3.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Jack M.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Zurada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“Introduction to Artificial Neural Systems”,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PWS Publishing Co., Boston, 2000.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45110" marR="135890" indent="0">
              <a:spcBef>
                <a:spcPts val="420"/>
              </a:spcBef>
              <a:spcAft>
                <a:spcPts val="6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R4</a:t>
            </a:r>
            <a:r>
              <a:rPr lang="en-US" sz="1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 S R Jang,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“Neuro-Fuzzy &amp; Soft Computing,”,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Pearson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800" dirty="0">
              <a:latin typeface="+mj-lt"/>
            </a:endParaRP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262622" y="4892040"/>
            <a:ext cx="1255014" cy="1005840"/>
          </a:xfrm>
        </p:spPr>
        <p:txBody>
          <a:bodyPr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FFBEFF0-3DFD-4B60-AF50-E7FDD8D45A55}" type="slidenum">
              <a:rPr kumimoji="0" lang="en-US" sz="5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5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4E12D1-8D1D-4CF3-8569-C42E2F64C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472251" cy="1423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3577E-610E-4C96-9D70-CD9AE31A8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B15F9-DD38-4141-9E26-2A7132F3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US" sz="5300" b="1" dirty="0"/>
              <a:t>Journal Papers</a:t>
            </a:r>
            <a:endParaRPr lang="en-IN" sz="53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3A562-6490-40CA-B9F4-92D9A488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852" y="1050447"/>
            <a:ext cx="5134699" cy="5502753"/>
          </a:xfrm>
        </p:spPr>
        <p:txBody>
          <a:bodyPr anchor="ctr">
            <a:noAutofit/>
          </a:bodyPr>
          <a:lstStyle/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C.A. Peña-Reyes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Evolutionary fuzzy modelling human diagnostic decisions. Annals of the New York Academy of Sciences, pages 190-211, May 2004.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DOI </a:t>
            </a:r>
            <a:r>
              <a:rPr lang="en-IN" sz="1600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PDF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C.A. Peña-Reyes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M. Sipper. Evolutionary computation in medicine: An overview. Artificial Intelligence in Medicine, 19(1):1-23, May 2000.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DOI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C.A. Peña-Reyes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M. Sipper. A fuzzy-genetic approach to breast cancer diagnosis. Artificial Intelligence in Medicine, 17(2):131-155, October 1999.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DOI</a:t>
            </a:r>
            <a:r>
              <a:rPr lang="en-IN" sz="1600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PDF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16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Jungang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Liu, Student Member, IEEE, and Oliver W. W. Yang, Senior Member, IEEE, “Using Fuzzy Logic Control to Provide Intelligent Traffic Management Service for High-Speed Networks”, IEEE TRANSACTIONS ON NETWORK AND SERVICE MANAGEMENT, VOL. 10, NO. 2, JUNE 2013.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Web links</a:t>
            </a:r>
          </a:p>
          <a:p>
            <a:pPr marL="0" indent="0" fontAlgn="base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(1) 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http://staff.cs.upt.ro/~todinca/cad/Lectures/cad_fuzzysets.pdf</a:t>
            </a:r>
            <a:b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(2) 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Principles of Soft Computing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sz="16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AEAFA-5D8B-4D6A-81B9-A1A3BB81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2622" y="4892040"/>
            <a:ext cx="1255014" cy="1005840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5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5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A95882-6A23-40D9-A809-2523C7B532B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7B486-2F40-4B91-A60C-9F5A46C2C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9069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280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9144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13716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7626846" y="0"/>
            <a:ext cx="497979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550070" y="6294598"/>
            <a:ext cx="418759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292895" y="5129690"/>
            <a:ext cx="1296233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114427" y="2249080"/>
            <a:ext cx="8043861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1981200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174081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178141" y="152400"/>
            <a:ext cx="307922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CAD0D7B8-E462-453C-B296-CA0154FA54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3085504" y="5394448"/>
            <a:ext cx="2589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per" panose="02000506000000020004" pitchFamily="2" charset="0"/>
                <a:ea typeface="+mn-ea"/>
                <a:cs typeface="Segoe UI" panose="020B0502040204020203" pitchFamily="34" charset="0"/>
              </a:rPr>
              <a:t>Email: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per" panose="02000506000000020004" pitchFamily="2" charset="0"/>
                <a:ea typeface="+mn-ea"/>
                <a:cs typeface="Segoe UI" panose="020B0502040204020203" pitchFamily="34" charset="0"/>
              </a:rPr>
              <a:t>monika.e11032@cumail.in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59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4005453" cy="11461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Objectives</a:t>
            </a:r>
          </a:p>
        </p:txBody>
      </p:sp>
      <p:sp>
        <p:nvSpPr>
          <p:cNvPr id="208" name="Freeform: Shape 82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4103" y="-2"/>
            <a:ext cx="4509896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0597" y="1690688"/>
            <a:ext cx="65334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4448591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6" name="Google Shape;196;p2"/>
          <p:cNvSpPr txBox="1">
            <a:spLocks noGrp="1"/>
          </p:cNvSpPr>
          <p:nvPr>
            <p:ph type="body" sz="half" idx="2"/>
          </p:nvPr>
        </p:nvSpPr>
        <p:spPr>
          <a:xfrm>
            <a:off x="628650" y="2173288"/>
            <a:ext cx="2702378" cy="363968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rgbClr val="FFFFFF"/>
                </a:solidFill>
              </a:rPr>
              <a:t> </a:t>
            </a:r>
            <a:endParaRPr lang="en-US" sz="1700">
              <a:solidFill>
                <a:srgbClr val="FFFFFF"/>
              </a:solidFill>
            </a:endParaRPr>
          </a:p>
          <a:p>
            <a:pPr marL="0" lvl="0" indent="-228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1700" b="1">
              <a:solidFill>
                <a:srgbClr val="FFFFFF"/>
              </a:solidFill>
            </a:endParaRPr>
          </a:p>
          <a:p>
            <a:pPr marL="0" lvl="0" indent="-228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1700" b="1">
              <a:solidFill>
                <a:srgbClr val="FFFFFF"/>
              </a:solidFill>
            </a:endParaRPr>
          </a:p>
        </p:txBody>
      </p:sp>
      <p:sp>
        <p:nvSpPr>
          <p:cNvPr id="197" name="Google Shape;197;p2"/>
          <p:cNvSpPr txBox="1">
            <a:spLocks noGrp="1"/>
          </p:cNvSpPr>
          <p:nvPr>
            <p:ph type="sldNum" sz="quarter" idx="12"/>
          </p:nvPr>
        </p:nvSpPr>
        <p:spPr>
          <a:xfrm>
            <a:off x="7794438" y="6356350"/>
            <a:ext cx="720911" cy="365125"/>
          </a:xfrm>
          <a:prstGeom prst="ellipse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33760" y="2173287"/>
          <a:ext cx="3685146" cy="4003678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{9D7B26C5-4107-4FEC-AEDC-1716B250A1EF}</a:tableStyleId>
              </a:tblPr>
              <a:tblGrid>
                <a:gridCol w="3685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80593">
                <a:tc>
                  <a:txBody>
                    <a:bodyPr/>
                    <a:lstStyle/>
                    <a:p>
                      <a:r>
                        <a:rPr lang="en-US" sz="17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introduce soft computing concepts and techniques of artificial neural networks, fuzzy sets, fuzzy logic and genetic algorithms</a:t>
                      </a:r>
                      <a:endParaRPr lang="en-US" sz="1700" b="1" u="none" strike="noStrike" cap="none" spc="0">
                        <a:solidFill>
                          <a:schemeClr val="tx1"/>
                        </a:solidFill>
                        <a:latin typeface="Calibri" pitchFamily="34" charset="0"/>
                        <a:sym typeface="Arial"/>
                      </a:endParaRPr>
                    </a:p>
                  </a:txBody>
                  <a:tcPr marL="67154" marR="113097" marT="19187" marB="14390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understand the various techniques from the application point of view.</a:t>
                      </a:r>
                    </a:p>
                    <a:p>
                      <a:endParaRPr lang="en-US" sz="1300" b="1" cap="none" spc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7154" marR="113097" marT="19187" marB="14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analyze various soft computing techniques and decide the technique to be used in a particular problem situation. </a:t>
                      </a:r>
                    </a:p>
                    <a:p>
                      <a:endParaRPr lang="en-US" sz="1300" b="1" cap="none" spc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7154" marR="113097" marT="19187" marB="14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072">
                <a:tc>
                  <a:txBody>
                    <a:bodyPr/>
                    <a:lstStyle/>
                    <a:p>
                      <a:r>
                        <a:rPr lang="en-US" sz="13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implement soft computing based solutions for real-world problems</a:t>
                      </a:r>
                    </a:p>
                    <a:p>
                      <a:endParaRPr lang="en-US" sz="1300" b="1" cap="none" spc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7154" marR="113097" marT="19187" marB="14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2E9753D9-B0EB-4A05-A1CB-2FA7C7C6F0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AF862C-8252-47D0-B628-75F1469A4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11" y="5980093"/>
            <a:ext cx="27023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 txBox="1">
            <a:spLocks noGrp="1"/>
          </p:cNvSpPr>
          <p:nvPr>
            <p:ph type="title"/>
          </p:nvPr>
        </p:nvSpPr>
        <p:spPr>
          <a:xfrm>
            <a:off x="76200" y="1655286"/>
            <a:ext cx="3456793" cy="26100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Outcomes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F6EF57EF-D042-41D3-83E8-41A1FE6C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49657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D00A59BB-A268-4F3E-9D41-CA265AF1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3380" y="1"/>
            <a:ext cx="5320620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63794DCE-9D34-40DF-AB3F-06DA8ACC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6587" y="5450103"/>
            <a:ext cx="4177413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45006452-918C-4282-A72C-C9692B66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5335901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Google Shape;203;p3"/>
          <p:cNvSpPr txBox="1">
            <a:spLocks noGrp="1"/>
          </p:cNvSpPr>
          <p:nvPr>
            <p:ph type="sldNum" sz="quarter" idx="12"/>
          </p:nvPr>
        </p:nvSpPr>
        <p:spPr>
          <a:xfrm>
            <a:off x="6615112" y="5623560"/>
            <a:ext cx="1900238" cy="365125"/>
          </a:xfrm>
          <a:prstGeom prst="ellipse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8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>
                  <a:alpha val="8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24200" y="1464409"/>
          <a:ext cx="5943599" cy="3909493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</a:tblPr>
              <a:tblGrid>
                <a:gridCol w="768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7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8877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CO1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Identify and describe soft computing techniques and their roles in building intelligent. Machines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1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28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CO2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Recognize the feasibility of applying a soft computing methodology for a particular problem.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2,4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376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CO3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Apply fuzzy logic and reasoning to handle uncertainty and solve engineering problems, genetic algorithms to combinatorial optimization problems and neural networks to pattern classification and regression problems.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28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CO4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Effectively use modern software tools to solve real problems using a soft computing approach.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28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CO5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Evaluate various soft computing approaches for a given problem.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4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B254CA11-7DF3-4713-B184-AE9AA4DFBB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85D893A-5D3A-44DF-872E-B1F2F2BA4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11" y="5980093"/>
            <a:ext cx="27023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69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ectangle 71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352794" y="3388321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Rectangle 73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23606" y="1637601"/>
            <a:ext cx="6858003" cy="3582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935" y="857786"/>
            <a:ext cx="8300268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766" y="3071183"/>
            <a:ext cx="7432722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9624" y="4144434"/>
            <a:ext cx="7432721" cy="12817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History of Genetic Algorithms (GA), Fundamentals of Genetic  Algorithms, Encoding, Operators of Genetic Algorithm, Basic Genetic Algorithm.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43057" y="3385173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414059" y="6492240"/>
            <a:ext cx="89154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F30E735-E570-42B9-A007-B9E3313F1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E440891-C9D3-42A4-9F96-BBAEC54D8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44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4" name="Picture 33" descr="Molecular glass structure">
            <a:extLst>
              <a:ext uri="{FF2B5EF4-FFF2-40B4-BE49-F238E27FC236}">
                <a16:creationId xmlns:a16="http://schemas.microsoft.com/office/drawing/2014/main" id="{D50566BA-0902-4320-80B4-EE071C7011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9880" r="5120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202" y="844486"/>
            <a:ext cx="7113168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</a:t>
            </a:r>
            <a:b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Genetic Algorithms</a:t>
            </a: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261388EF-B4CE-4326-979A-2F53CED60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45832" y="343104"/>
            <a:ext cx="731288" cy="84050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FF028B4-65EC-48A0-9611-21047D1640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7162" b="-6"/>
          <a:stretch/>
        </p:blipFill>
        <p:spPr>
          <a:xfrm>
            <a:off x="133919" y="200748"/>
            <a:ext cx="955113" cy="1363363"/>
          </a:xfrm>
          <a:custGeom>
            <a:avLst/>
            <a:gdLst/>
            <a:ahLst/>
            <a:cxnLst/>
            <a:rect l="l" t="t" r="r" b="b"/>
            <a:pathLst>
              <a:path w="1570813" h="1363363">
                <a:moveTo>
                  <a:pt x="452248" y="0"/>
                </a:moveTo>
                <a:cubicBezTo>
                  <a:pt x="1118566" y="0"/>
                  <a:pt x="1118566" y="0"/>
                  <a:pt x="1118566" y="0"/>
                </a:cubicBezTo>
                <a:cubicBezTo>
                  <a:pt x="1160301" y="0"/>
                  <a:pt x="1200597" y="22535"/>
                  <a:pt x="1220745" y="59154"/>
                </a:cubicBezTo>
                <a:cubicBezTo>
                  <a:pt x="1554623" y="623936"/>
                  <a:pt x="1554623" y="623936"/>
                  <a:pt x="1554623" y="623936"/>
                </a:cubicBezTo>
                <a:cubicBezTo>
                  <a:pt x="1576210" y="659147"/>
                  <a:pt x="1576210" y="704217"/>
                  <a:pt x="1554623" y="739427"/>
                </a:cubicBezTo>
                <a:cubicBezTo>
                  <a:pt x="1220745" y="1304209"/>
                  <a:pt x="1220745" y="1304209"/>
                  <a:pt x="1220745" y="1304209"/>
                </a:cubicBezTo>
                <a:cubicBezTo>
                  <a:pt x="1200597" y="1340828"/>
                  <a:pt x="1160301" y="1363363"/>
                  <a:pt x="1118566" y="1363363"/>
                </a:cubicBezTo>
                <a:cubicBezTo>
                  <a:pt x="452248" y="1363363"/>
                  <a:pt x="452248" y="1363363"/>
                  <a:pt x="452248" y="1363363"/>
                </a:cubicBezTo>
                <a:cubicBezTo>
                  <a:pt x="409074" y="1363363"/>
                  <a:pt x="370218" y="1340828"/>
                  <a:pt x="348631" y="1304209"/>
                </a:cubicBezTo>
                <a:cubicBezTo>
                  <a:pt x="16191" y="739427"/>
                  <a:pt x="16191" y="739427"/>
                  <a:pt x="16191" y="739427"/>
                </a:cubicBezTo>
                <a:cubicBezTo>
                  <a:pt x="-5396" y="704217"/>
                  <a:pt x="-5396" y="659147"/>
                  <a:pt x="16191" y="623936"/>
                </a:cubicBezTo>
                <a:cubicBezTo>
                  <a:pt x="348631" y="59154"/>
                  <a:pt x="348631" y="59154"/>
                  <a:pt x="348631" y="59154"/>
                </a:cubicBezTo>
                <a:cubicBezTo>
                  <a:pt x="370218" y="22535"/>
                  <a:pt x="409074" y="0"/>
                  <a:pt x="452248" y="0"/>
                </a:cubicBezTo>
                <a:close/>
              </a:path>
            </a:pathLst>
          </a:custGeom>
          <a:ln w="63500">
            <a:solidFill>
              <a:schemeClr val="tx1">
                <a:alpha val="80000"/>
              </a:schemeClr>
            </a:solidFill>
          </a:ln>
        </p:spPr>
      </p:pic>
      <p:sp>
        <p:nvSpPr>
          <p:cNvPr id="49" name="Freeform 5">
            <a:extLst>
              <a:ext uri="{FF2B5EF4-FFF2-40B4-BE49-F238E27FC236}">
                <a16:creationId xmlns:a16="http://schemas.microsoft.com/office/drawing/2014/main" id="{1D917FAD-3240-4D3F-91A0-9571F75DC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577088" y="970414"/>
            <a:ext cx="462717" cy="53182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59902" y="6035040"/>
            <a:ext cx="41148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196E4FA-0509-4C1E-ADB1-D05ADE4219A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67FFF4-813C-46E4-91C1-9563C3FF1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10" y="6287869"/>
            <a:ext cx="36783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99C5144E-34CD-4B46-9C3E-9A2B2A422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Genetic  Algorithm – An Example 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1B413D1-7649-4E2C-8581-099787CDD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229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Simple problem: max x2 over {0, 1, …, 31}</a:t>
            </a: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GA approach:</a:t>
            </a:r>
          </a:p>
          <a:p>
            <a:pPr marL="914400" marR="0" lvl="1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Representation: binary code, e.g. 01101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  <a:sym typeface="Symbol" pitchFamily="18" charset="2"/>
              </a:rPr>
              <a:t>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13</a:t>
            </a:r>
          </a:p>
          <a:p>
            <a:pPr marL="914400" marR="0" lvl="1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Population size: 4</a:t>
            </a:r>
          </a:p>
          <a:p>
            <a:pPr marL="914400" marR="0" lvl="1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1-point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xover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, bitwise mutation </a:t>
            </a:r>
          </a:p>
          <a:p>
            <a:pPr marL="914400" marR="0" lvl="1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Roulette wheel selection</a:t>
            </a:r>
          </a:p>
          <a:p>
            <a:pPr marL="914400" marR="0" lvl="1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Random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initialisation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One generational cycle performed manually is shown here.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DE173-2E77-4039-9347-673B136ED5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472251" cy="1423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9DE180-8437-4241-A2DC-6EE9B4048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1F629DD2-4E80-4372-AEF6-553553A26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6075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Example : Selection</a:t>
            </a:r>
          </a:p>
        </p:txBody>
      </p:sp>
      <p:pic>
        <p:nvPicPr>
          <p:cNvPr id="31747" name="Picture 4">
            <a:extLst>
              <a:ext uri="{FF2B5EF4-FFF2-40B4-BE49-F238E27FC236}">
                <a16:creationId xmlns:a16="http://schemas.microsoft.com/office/drawing/2014/main" id="{56205432-1282-4836-A571-ACA1909FE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90600"/>
            <a:ext cx="7200900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48" name="Group 15">
            <a:extLst>
              <a:ext uri="{FF2B5EF4-FFF2-40B4-BE49-F238E27FC236}">
                <a16:creationId xmlns:a16="http://schemas.microsoft.com/office/drawing/2014/main" id="{EBE9CBB9-3D9C-4668-B453-E639A54E9853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572000"/>
            <a:ext cx="2447925" cy="1676400"/>
            <a:chOff x="2544" y="1776"/>
            <a:chExt cx="1542" cy="1419"/>
          </a:xfrm>
        </p:grpSpPr>
        <p:sp>
          <p:nvSpPr>
            <p:cNvPr id="24582" name="Oval 16">
              <a:extLst>
                <a:ext uri="{FF2B5EF4-FFF2-40B4-BE49-F238E27FC236}">
                  <a16:creationId xmlns:a16="http://schemas.microsoft.com/office/drawing/2014/main" id="{AA91285A-16F2-452B-83B4-C5B863A70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1776"/>
              <a:ext cx="1534" cy="141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1753" name="Line 17">
              <a:extLst>
                <a:ext uri="{FF2B5EF4-FFF2-40B4-BE49-F238E27FC236}">
                  <a16:creationId xmlns:a16="http://schemas.microsoft.com/office/drawing/2014/main" id="{D92FFEF7-4158-41E0-864C-E5C57505B6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2256"/>
              <a:ext cx="13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754" name="Line 18">
              <a:extLst>
                <a:ext uri="{FF2B5EF4-FFF2-40B4-BE49-F238E27FC236}">
                  <a16:creationId xmlns:a16="http://schemas.microsoft.com/office/drawing/2014/main" id="{1E2F8656-DD18-4221-B255-A41FEDD8D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2544"/>
              <a:ext cx="81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755" name="Line 19">
              <a:extLst>
                <a:ext uri="{FF2B5EF4-FFF2-40B4-BE49-F238E27FC236}">
                  <a16:creationId xmlns:a16="http://schemas.microsoft.com/office/drawing/2014/main" id="{603DA47E-42A7-440B-943B-66B43C74DF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7" y="1824"/>
              <a:ext cx="24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756" name="Text Box 20">
              <a:extLst>
                <a:ext uri="{FF2B5EF4-FFF2-40B4-BE49-F238E27FC236}">
                  <a16:creationId xmlns:a16="http://schemas.microsoft.com/office/drawing/2014/main" id="{3889A0D1-D7AF-429A-AC8B-6AD56FD57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735"/>
              <a:ext cx="432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1757" name="Text Box 21">
              <a:extLst>
                <a:ext uri="{FF2B5EF4-FFF2-40B4-BE49-F238E27FC236}">
                  <a16:creationId xmlns:a16="http://schemas.microsoft.com/office/drawing/2014/main" id="{9CDCD9C4-9CC4-4CE0-A4F8-716FCD99A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735"/>
              <a:ext cx="43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49%</a:t>
              </a:r>
            </a:p>
          </p:txBody>
        </p:sp>
        <p:sp>
          <p:nvSpPr>
            <p:cNvPr id="31758" name="Text Box 22">
              <a:extLst>
                <a:ext uri="{FF2B5EF4-FFF2-40B4-BE49-F238E27FC236}">
                  <a16:creationId xmlns:a16="http://schemas.microsoft.com/office/drawing/2014/main" id="{01F02E54-4503-43F7-BFFD-2B309FB59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113"/>
              <a:ext cx="384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14%</a:t>
              </a:r>
            </a:p>
          </p:txBody>
        </p:sp>
        <p:sp>
          <p:nvSpPr>
            <p:cNvPr id="31759" name="Text Box 23">
              <a:extLst>
                <a:ext uri="{FF2B5EF4-FFF2-40B4-BE49-F238E27FC236}">
                  <a16:creationId xmlns:a16="http://schemas.microsoft.com/office/drawing/2014/main" id="{1F8C9D02-9AED-4ADC-BED8-4DD2CB802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160"/>
              <a:ext cx="384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31%</a:t>
              </a:r>
            </a:p>
          </p:txBody>
        </p:sp>
        <p:sp>
          <p:nvSpPr>
            <p:cNvPr id="31760" name="Text Box 24">
              <a:extLst>
                <a:ext uri="{FF2B5EF4-FFF2-40B4-BE49-F238E27FC236}">
                  <a16:creationId xmlns:a16="http://schemas.microsoft.com/office/drawing/2014/main" id="{BF5202EC-6021-43B3-9A08-8A61054DC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640"/>
              <a:ext cx="384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5%</a:t>
              </a:r>
            </a:p>
          </p:txBody>
        </p:sp>
        <p:sp>
          <p:nvSpPr>
            <p:cNvPr id="31761" name="Text Box 25">
              <a:extLst>
                <a:ext uri="{FF2B5EF4-FFF2-40B4-BE49-F238E27FC236}">
                  <a16:creationId xmlns:a16="http://schemas.microsoft.com/office/drawing/2014/main" id="{B8AD1BCF-E718-4FD4-9B41-C3ACC69B2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881"/>
              <a:ext cx="28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1762" name="Text Box 26">
              <a:extLst>
                <a:ext uri="{FF2B5EF4-FFF2-40B4-BE49-F238E27FC236}">
                  <a16:creationId xmlns:a16="http://schemas.microsoft.com/office/drawing/2014/main" id="{0ABE902F-BD6F-4825-8C6A-544CFBB6D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920"/>
              <a:ext cx="24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1763" name="Text Box 27">
              <a:extLst>
                <a:ext uri="{FF2B5EF4-FFF2-40B4-BE49-F238E27FC236}">
                  <a16:creationId xmlns:a16="http://schemas.microsoft.com/office/drawing/2014/main" id="{E666FCB6-C291-44C2-ABBD-B16EB7B73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543"/>
              <a:ext cx="336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1764" name="Text Box 28">
              <a:extLst>
                <a:ext uri="{FF2B5EF4-FFF2-40B4-BE49-F238E27FC236}">
                  <a16:creationId xmlns:a16="http://schemas.microsoft.com/office/drawing/2014/main" id="{1D516B73-DC72-47E2-8E45-AB34E12C2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871"/>
              <a:ext cx="24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 eaLnBrk="0" hangingPunct="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 eaLnBrk="0" hangingPunct="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 eaLnBrk="0" hangingPunct="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0F6AE3B-6ED5-45FE-896C-584394ADA3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472251" cy="14232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7DF2CA9-9976-4A9C-A97B-101F6DFED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82913CD5-49DF-4F00-BD2A-095801BC7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Example : Crossover</a:t>
            </a:r>
          </a:p>
        </p:txBody>
      </p:sp>
      <p:pic>
        <p:nvPicPr>
          <p:cNvPr id="32771" name="Picture 4">
            <a:extLst>
              <a:ext uri="{FF2B5EF4-FFF2-40B4-BE49-F238E27FC236}">
                <a16:creationId xmlns:a16="http://schemas.microsoft.com/office/drawing/2014/main" id="{1527FF8B-5BB0-47A0-A13E-E2ED5FDE1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371600"/>
            <a:ext cx="8153400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DC21EC-A47A-4D1A-8096-7C1E16A076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472251" cy="1423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E3BDEA-69D5-444F-AA5B-5F3C056CC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8F792FED-B2A0-4645-AB1E-53A9EBF09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Example : Mutation</a:t>
            </a:r>
          </a:p>
        </p:txBody>
      </p:sp>
      <p:pic>
        <p:nvPicPr>
          <p:cNvPr id="33795" name="Picture 4">
            <a:extLst>
              <a:ext uri="{FF2B5EF4-FFF2-40B4-BE49-F238E27FC236}">
                <a16:creationId xmlns:a16="http://schemas.microsoft.com/office/drawing/2014/main" id="{C5658F25-4380-41E0-B747-9B272B513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333500"/>
            <a:ext cx="80327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2E7E79-E522-4819-B843-27463E794A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472251" cy="1423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C1072F-2AB5-4240-BF58-3283878B1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1054</Words>
  <Application>Microsoft Office PowerPoint</Application>
  <PresentationFormat>On-screen Show (4:3)</PresentationFormat>
  <Paragraphs>136</Paragraphs>
  <Slides>16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Casper</vt:lpstr>
      <vt:lpstr>Raleway ExtraBold</vt:lpstr>
      <vt:lpstr>Tahoma</vt:lpstr>
      <vt:lpstr>Times New Roman</vt:lpstr>
      <vt:lpstr>Wingdings</vt:lpstr>
      <vt:lpstr>Unit 2.1</vt:lpstr>
      <vt:lpstr>CorelDRAW</vt:lpstr>
      <vt:lpstr>PowerPoint Presentation</vt:lpstr>
      <vt:lpstr>Course Objectives</vt:lpstr>
      <vt:lpstr>Course Outcomes</vt:lpstr>
      <vt:lpstr>Table of Contents</vt:lpstr>
      <vt:lpstr>Introduction to  Genetic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</vt:lpstr>
      <vt:lpstr>Journal Papers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MONIKA SINGH</dc:creator>
  <cp:lastModifiedBy>MONIKA SINGH</cp:lastModifiedBy>
  <cp:revision>6</cp:revision>
  <dcterms:created xsi:type="dcterms:W3CDTF">2021-08-10T05:57:45Z</dcterms:created>
  <dcterms:modified xsi:type="dcterms:W3CDTF">2022-10-25T11:28:54Z</dcterms:modified>
</cp:coreProperties>
</file>