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6"/>
  </p:notesMasterIdLst>
  <p:handoutMasterIdLst>
    <p:handoutMasterId r:id="rId37"/>
  </p:handoutMasterIdLst>
  <p:sldIdLst>
    <p:sldId id="392" r:id="rId2"/>
    <p:sldId id="491" r:id="rId3"/>
    <p:sldId id="492"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 id="399" r:id="rId3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6913" autoAdjust="0"/>
  </p:normalViewPr>
  <p:slideViewPr>
    <p:cSldViewPr>
      <p:cViewPr varScale="1">
        <p:scale>
          <a:sx n="74" d="100"/>
          <a:sy n="74" d="100"/>
        </p:scale>
        <p:origin x="-630"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1801271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1749849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293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improve from Tarjan to </a:t>
            </a:r>
            <a:r>
              <a:rPr lang="en-US" dirty="0" err="1" smtClean="0"/>
              <a:t>Lewenstein</a:t>
            </a:r>
            <a:r>
              <a:rPr lang="en-US" dirty="0" smtClean="0"/>
              <a:t> and to ours?</a:t>
            </a:r>
            <a:endParaRPr lang="en-US" dirty="0"/>
          </a:p>
        </p:txBody>
      </p:sp>
      <p:sp>
        <p:nvSpPr>
          <p:cNvPr id="4" name="Slide Number Placeholder 3"/>
          <p:cNvSpPr>
            <a:spLocks noGrp="1"/>
          </p:cNvSpPr>
          <p:nvPr>
            <p:ph type="sldNum" sz="quarter" idx="10"/>
          </p:nvPr>
        </p:nvSpPr>
        <p:spPr/>
        <p:txBody>
          <a:bodyPr/>
          <a:lstStyle/>
          <a:p>
            <a:fld id="{C081C4C8-D7F2-43DD-A5F5-DDE355B82B25}" type="slidenum">
              <a:rPr lang="en-US" smtClean="0"/>
              <a:pPr/>
              <a:t>8</a:t>
            </a:fld>
            <a:endParaRPr lang="en-US"/>
          </a:p>
        </p:txBody>
      </p:sp>
    </p:spTree>
    <p:extLst>
      <p:ext uri="{BB962C8B-B14F-4D97-AF65-F5344CB8AC3E}">
        <p14:creationId xmlns:p14="http://schemas.microsoft.com/office/powerpoint/2010/main" val="308781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C4DD3A54-4B9F-4B3A-9E6E-49F39130D7DE}" type="slidenum">
              <a:rPr lang="en-US" altLang="en-US"/>
              <a:pPr/>
              <a:t>‹#›</a:t>
            </a:fld>
            <a:endParaRPr lang="en-US" altLang="en-US"/>
          </a:p>
        </p:txBody>
      </p:sp>
    </p:spTree>
    <p:extLst>
      <p:ext uri="{BB962C8B-B14F-4D97-AF65-F5344CB8AC3E}">
        <p14:creationId xmlns:p14="http://schemas.microsoft.com/office/powerpoint/2010/main" val="144020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39" name="CorelDRAW" r:id="rId4" imgW="2169000" imgH="2169360" progId="">
                  <p:embed/>
                </p:oleObj>
              </mc:Choice>
              <mc:Fallback>
                <p:oleObj name="CorelDRAW" r:id="rId4" imgW="2169000" imgH="2169360" progId="">
                  <p:embed/>
                  <p:pic>
                    <p:nvPicPr>
                      <p:cNvPr id="0" name="Picture 14"/>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179238" y="5987478"/>
            <a:ext cx="64309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-2 </a:t>
            </a:r>
          </a:p>
          <a:p>
            <a:pPr algn="ctr">
              <a:lnSpc>
                <a:spcPct val="90000"/>
              </a:lnSpc>
              <a:spcAft>
                <a:spcPct val="35000"/>
              </a:spcAft>
            </a:pPr>
            <a:r>
              <a:rPr lang="en-US" dirty="0"/>
              <a:t>Range Minimum Query, Lowest Common Ancestor, Tries,</a:t>
            </a:r>
            <a:endParaRPr lang="en-US" altLang="en-US" b="1" dirty="0">
              <a:solidFill>
                <a:srgbClr val="262626"/>
              </a:solidFill>
            </a:endParaRPr>
          </a:p>
          <a:p>
            <a:pPr algn="ctr">
              <a:lnSpc>
                <a:spcPct val="90000"/>
              </a:lnSpc>
              <a:spcAft>
                <a:spcPct val="35000"/>
              </a:spcAft>
            </a:pPr>
            <a:endParaRPr lang="en-US" altLang="en-US" sz="1600" dirty="0">
              <a:latin typeface="Raleway ExtraBold" charset="0"/>
            </a:endParaRPr>
          </a:p>
        </p:txBody>
      </p:sp>
      <p:sp>
        <p:nvSpPr>
          <p:cNvPr id="1040" name="TextBox 25"/>
          <p:cNvSpPr txBox="1">
            <a:spLocks noChangeArrowheads="1"/>
          </p:cNvSpPr>
          <p:nvPr/>
        </p:nvSpPr>
        <p:spPr bwMode="auto">
          <a:xfrm>
            <a:off x="551384" y="2052638"/>
            <a:ext cx="11305256" cy="44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altLang="en-US" sz="2800" dirty="0">
                <a:ea typeface="Calibri" charset="0"/>
                <a:cs typeface="Times New Roman" charset="0"/>
              </a:rPr>
              <a:t>Advanced Programming (20CST-337)</a:t>
            </a:r>
          </a:p>
          <a:p>
            <a:pPr algn="ctr">
              <a:lnSpc>
                <a:spcPct val="90000"/>
              </a:lnSpc>
              <a:spcAft>
                <a:spcPct val="35000"/>
              </a:spcAft>
            </a:pPr>
            <a:r>
              <a:rPr lang="en-US" altLang="en-US" sz="2800" dirty="0">
                <a:ea typeface="Calibri" charset="0"/>
                <a:cs typeface="Times New Roman" charset="0"/>
              </a:rPr>
              <a:t>By:  Rahul Rathore(E12904)</a:t>
            </a: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Data Structures</a:t>
            </a:r>
            <a:endParaRPr lang="en-US" dirty="0"/>
          </a:p>
        </p:txBody>
      </p:sp>
      <p:sp>
        <p:nvSpPr>
          <p:cNvPr id="3" name="Content Placeholder 2"/>
          <p:cNvSpPr>
            <a:spLocks noGrp="1"/>
          </p:cNvSpPr>
          <p:nvPr>
            <p:ph idx="1"/>
          </p:nvPr>
        </p:nvSpPr>
        <p:spPr/>
        <p:txBody>
          <a:bodyPr>
            <a:normAutofit/>
          </a:bodyPr>
          <a:lstStyle/>
          <a:p>
            <a:r>
              <a:rPr lang="en-US" sz="2800" dirty="0"/>
              <a:t>Popular in </a:t>
            </a:r>
            <a:r>
              <a:rPr lang="en-US" sz="2800" dirty="0">
                <a:solidFill>
                  <a:srgbClr val="C00000"/>
                </a:solidFill>
              </a:rPr>
              <a:t>Succinct</a:t>
            </a:r>
            <a:r>
              <a:rPr lang="en-US" sz="2800" dirty="0"/>
              <a:t> Data Structures</a:t>
            </a:r>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10</a:t>
            </a:fld>
            <a:endParaRPr lang="en-US">
              <a:solidFill>
                <a:prstClr val="black">
                  <a:tint val="75000"/>
                </a:prstClr>
              </a:solidFill>
            </a:endParaRPr>
          </a:p>
        </p:txBody>
      </p:sp>
      <p:sp>
        <p:nvSpPr>
          <p:cNvPr id="15" name="TextBox 14"/>
          <p:cNvSpPr txBox="1"/>
          <p:nvPr/>
        </p:nvSpPr>
        <p:spPr>
          <a:xfrm>
            <a:off x="5971902" y="3059669"/>
            <a:ext cx="1005840" cy="461665"/>
          </a:xfrm>
          <a:prstGeom prst="rect">
            <a:avLst/>
          </a:prstGeom>
          <a:noFill/>
        </p:spPr>
        <p:txBody>
          <a:bodyPr wrap="square" rtlCol="0">
            <a:spAutoFit/>
          </a:bodyPr>
          <a:lstStyle/>
          <a:p>
            <a:pPr algn="ctr"/>
            <a:r>
              <a:rPr lang="en-US" dirty="0"/>
              <a:t>Index</a:t>
            </a:r>
          </a:p>
        </p:txBody>
      </p:sp>
      <p:grpSp>
        <p:nvGrpSpPr>
          <p:cNvPr id="9" name="Group 8"/>
          <p:cNvGrpSpPr/>
          <p:nvPr/>
        </p:nvGrpSpPr>
        <p:grpSpPr>
          <a:xfrm>
            <a:off x="3018609" y="2162568"/>
            <a:ext cx="3962400" cy="1952232"/>
            <a:chOff x="990600" y="2934014"/>
            <a:chExt cx="6705600" cy="3085786"/>
          </a:xfrm>
        </p:grpSpPr>
        <p:sp>
          <p:nvSpPr>
            <p:cNvPr id="5" name="Flowchart: Magnetic Disk 4"/>
            <p:cNvSpPr/>
            <p:nvPr/>
          </p:nvSpPr>
          <p:spPr>
            <a:xfrm>
              <a:off x="990600" y="3937820"/>
              <a:ext cx="2133601" cy="160019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0" name="Straight Connector 9"/>
            <p:cNvCxnSpPr/>
            <p:nvPr/>
          </p:nvCxnSpPr>
          <p:spPr>
            <a:xfrm>
              <a:off x="6019800" y="2934014"/>
              <a:ext cx="0" cy="3085786"/>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7696200" y="2934014"/>
              <a:ext cx="0" cy="3085786"/>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019800" y="4109883"/>
              <a:ext cx="16764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019800" y="5176684"/>
              <a:ext cx="167640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Right Arrow 7"/>
            <p:cNvSpPr/>
            <p:nvPr/>
          </p:nvSpPr>
          <p:spPr>
            <a:xfrm>
              <a:off x="3516088" y="4630993"/>
              <a:ext cx="2133601" cy="3048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6" name="TextBox 15"/>
          <p:cNvSpPr txBox="1"/>
          <p:nvPr/>
        </p:nvSpPr>
        <p:spPr>
          <a:xfrm>
            <a:off x="4564382" y="2831069"/>
            <a:ext cx="1196529" cy="830997"/>
          </a:xfrm>
          <a:prstGeom prst="rect">
            <a:avLst/>
          </a:prstGeom>
          <a:noFill/>
        </p:spPr>
        <p:txBody>
          <a:bodyPr wrap="square" rtlCol="0">
            <a:spAutoFit/>
          </a:bodyPr>
          <a:lstStyle/>
          <a:p>
            <a:r>
              <a:rPr lang="en-US" dirty="0"/>
              <a:t>Read-only</a:t>
            </a:r>
          </a:p>
        </p:txBody>
      </p:sp>
      <mc:AlternateContent xmlns:mc="http://schemas.openxmlformats.org/markup-compatibility/2006" xmlns:a14="http://schemas.microsoft.com/office/drawing/2010/main">
        <mc:Choice Requires="a14">
          <p:sp>
            <p:nvSpPr>
              <p:cNvPr id="6" name="TextBox 5"/>
              <p:cNvSpPr txBox="1"/>
              <p:nvPr/>
            </p:nvSpPr>
            <p:spPr>
              <a:xfrm>
                <a:off x="3007725" y="3161718"/>
                <a:ext cx="1318489" cy="1561133"/>
              </a:xfrm>
              <a:prstGeom prst="rect">
                <a:avLst/>
              </a:prstGeom>
              <a:noFill/>
            </p:spPr>
            <p:txBody>
              <a:bodyPr wrap="square" rtlCol="0">
                <a:spAutoFit/>
              </a:bodyPr>
              <a:lstStyle/>
              <a:p>
                <a:pPr algn="ctr"/>
                <a:r>
                  <a:rPr lang="en-US" dirty="0"/>
                  <a:t>Input Array</a:t>
                </a:r>
                <a:br>
                  <a:rPr lang="en-US" dirty="0"/>
                </a:br>
                <a14:m>
                  <m:oMathPara xmlns:m="http://schemas.openxmlformats.org/officeDocument/2006/math">
                    <m:oMathParaPr>
                      <m:jc m:val="centerGroup"/>
                    </m:oMathParaPr>
                    <m:oMath xmlns:m="http://schemas.openxmlformats.org/officeDocument/2006/math">
                      <m:r>
                        <a:rPr lang="en-US" i="1">
                          <a:latin typeface="Cambria Math"/>
                        </a:rPr>
                        <m:t>𝑚</m:t>
                      </m:r>
                      <m:r>
                        <a:rPr lang="en-US" i="1">
                          <a:latin typeface="Cambria Math"/>
                          <a:ea typeface="Cambria Math"/>
                        </a:rPr>
                        <m:t>×</m:t>
                      </m:r>
                      <m:r>
                        <a:rPr lang="en-US" i="1">
                          <a:latin typeface="Cambria Math"/>
                          <a:ea typeface="Cambria Math"/>
                        </a:rPr>
                        <m:t>𝑛</m:t>
                      </m:r>
                      <m:r>
                        <a:rPr lang="en-US" i="1">
                          <a:latin typeface="Cambria Math"/>
                          <a:ea typeface="Cambria Math"/>
                        </a:rPr>
                        <m:t>=</m:t>
                      </m:r>
                      <m:r>
                        <a:rPr lang="en-US" i="1">
                          <a:latin typeface="Cambria Math"/>
                          <a:ea typeface="Cambria Math"/>
                        </a:rPr>
                        <m:t>𝑁</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07725" y="3161718"/>
                <a:ext cx="1318489" cy="1561133"/>
              </a:xfrm>
              <a:prstGeom prst="rect">
                <a:avLst/>
              </a:prstGeom>
              <a:blipFill>
                <a:blip r:embed="rId2"/>
                <a:stretch>
                  <a:fillRect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nvPr>
            </p:nvGraphicFramePr>
            <p:xfrm>
              <a:off x="2362200" y="4360778"/>
              <a:ext cx="7391400" cy="167426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1"/>
                        </a:ext>
                      </a:extLst>
                    </a:gridCol>
                    <a:gridCol w="1905000">
                      <a:extLst>
                        <a:ext uri="{9D8B030D-6E8A-4147-A177-3AD203B41FA5}">
                          <a16:colId xmlns:a16="http://schemas.microsoft.com/office/drawing/2014/main" xmlns="" val="20002"/>
                        </a:ext>
                      </a:extLst>
                    </a:gridCol>
                  </a:tblGrid>
                  <a:tr h="294950">
                    <a:tc rowSpan="3">
                      <a:txBody>
                        <a:bodyPr/>
                        <a:lstStyle/>
                        <a:p>
                          <a:pPr algn="ctr"/>
                          <a14:m>
                            <m:oMath xmlns:m="http://schemas.openxmlformats.org/officeDocument/2006/math">
                              <m:r>
                                <a:rPr lang="en-US" sz="1600" i="1" smtClean="0">
                                  <a:latin typeface="Cambria Math"/>
                                </a:rPr>
                                <m:t>𝑁</m:t>
                              </m:r>
                              <m:func>
                                <m:funcPr>
                                  <m:ctrlPr>
                                    <a:rPr lang="en-US" sz="1600" b="0" i="1" smtClean="0">
                                      <a:latin typeface="Cambria Math"/>
                                    </a:rPr>
                                  </m:ctrlPr>
                                </m:funcPr>
                                <m:fName>
                                  <m:r>
                                    <m:rPr>
                                      <m:sty m:val="p"/>
                                    </m:rPr>
                                    <a:rPr lang="en-US" sz="1600" b="0" i="0" smtClean="0">
                                      <a:latin typeface="Cambria Math"/>
                                    </a:rPr>
                                    <m:t>log</m:t>
                                  </m:r>
                                </m:fName>
                                <m:e>
                                  <m:r>
                                    <a:rPr lang="en-US" sz="1600" b="0" i="1" smtClean="0">
                                      <a:latin typeface="Cambria Math"/>
                                    </a:rPr>
                                    <m:t>𝑁</m:t>
                                  </m:r>
                                </m:e>
                              </m:func>
                            </m:oMath>
                          </a14:m>
                          <a:r>
                            <a:rPr lang="en-US" sz="1600" dirty="0" smtClean="0"/>
                            <a:t> bits</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r>
                                <a:rPr lang="en-US" sz="1600" i="1" smtClean="0">
                                  <a:latin typeface="Cambria Math"/>
                                </a:rPr>
                                <m:t>𝑂</m:t>
                              </m:r>
                              <m:d>
                                <m:dPr>
                                  <m:ctrlPr>
                                    <a:rPr lang="en-US" sz="1600" i="1">
                                      <a:latin typeface="Cambria Math"/>
                                    </a:rPr>
                                  </m:ctrlPr>
                                </m:dPr>
                                <m:e>
                                  <m:r>
                                    <a:rPr lang="en-US" sz="1600" i="1">
                                      <a:latin typeface="Cambria Math"/>
                                    </a:rPr>
                                    <m:t>𝑁</m:t>
                                  </m:r>
                                </m:e>
                              </m:d>
                            </m:oMath>
                          </a14:m>
                          <a:r>
                            <a:rPr lang="en-US" sz="1600" dirty="0" smtClean="0"/>
                            <a:t> bits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latin typeface="Cambria Math"/>
                                  </a:rPr>
                                  <m:t>𝑂</m:t>
                                </m:r>
                                <m:r>
                                  <a:rPr lang="en-US" sz="1600" i="1" smtClean="0">
                                    <a:latin typeface="Cambria Math"/>
                                  </a:rPr>
                                  <m:t>(1)</m:t>
                                </m:r>
                              </m:oMath>
                            </m:oMathPara>
                          </a14:m>
                          <a:endParaRPr 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86611">
                    <a:tc vMerge="1">
                      <a:txBody>
                        <a:bodyPr/>
                        <a:lstStyle/>
                        <a:p>
                          <a:endParaRPr lang="en-US" dirty="0"/>
                        </a:p>
                      </a:txBody>
                      <a:tcPr/>
                    </a:tc>
                    <a:tc>
                      <a:txBody>
                        <a:bodyPr/>
                        <a:lstStyle/>
                        <a:p>
                          <a:pPr algn="ctr"/>
                          <a14:m>
                            <m:oMath xmlns:m="http://schemas.openxmlformats.org/officeDocument/2006/math">
                              <m:r>
                                <m:rPr>
                                  <m:brk m:alnAt="7"/>
                                </m:rPr>
                                <a:rPr lang="en-US" sz="1600" b="0" i="1" smtClean="0">
                                  <a:latin typeface="Cambria Math"/>
                                </a:rPr>
                                <m:t>𝑂</m:t>
                              </m:r>
                              <m:d>
                                <m:dPr>
                                  <m:ctrlPr>
                                    <a:rPr lang="en-US" sz="1600" i="1">
                                      <a:latin typeface="Cambria Math"/>
                                    </a:rPr>
                                  </m:ctrlPr>
                                </m:dPr>
                                <m:e>
                                  <m:f>
                                    <m:fPr>
                                      <m:ctrlPr>
                                        <a:rPr lang="en-US" sz="1600" i="1">
                                          <a:latin typeface="Cambria Math"/>
                                        </a:rPr>
                                      </m:ctrlPr>
                                    </m:fPr>
                                    <m:num>
                                      <m:r>
                                        <a:rPr lang="en-US" sz="1600" i="1">
                                          <a:latin typeface="Cambria Math"/>
                                        </a:rPr>
                                        <m:t>𝑁</m:t>
                                      </m:r>
                                    </m:num>
                                    <m:den>
                                      <m:r>
                                        <a:rPr lang="en-US" sz="1600" i="1">
                                          <a:latin typeface="Cambria Math"/>
                                        </a:rPr>
                                        <m:t>𝑐</m:t>
                                      </m:r>
                                    </m:den>
                                  </m:f>
                                </m:e>
                              </m:d>
                            </m:oMath>
                          </a14:m>
                          <a:r>
                            <a:rPr lang="en-US" sz="1600" dirty="0" smtClean="0"/>
                            <a:t> bits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lang="en-US" sz="1600" i="1" smtClean="0">
                                    <a:latin typeface="Cambria Math"/>
                                  </a:rPr>
                                  <m:t>𝑂</m:t>
                                </m:r>
                                <m:r>
                                  <a:rPr lang="en-US" sz="1600" i="1">
                                    <a:latin typeface="Cambria Math"/>
                                  </a:rPr>
                                  <m:t>(</m:t>
                                </m:r>
                                <m:r>
                                  <a:rPr lang="en-US" sz="1600" i="1">
                                    <a:latin typeface="Cambria Math"/>
                                  </a:rPr>
                                  <m:t>𝑐</m:t>
                                </m:r>
                                <m:func>
                                  <m:funcPr>
                                    <m:ctrlPr>
                                      <a:rPr lang="en-US" sz="1600" i="1">
                                        <a:latin typeface="Cambria Math"/>
                                      </a:rPr>
                                    </m:ctrlPr>
                                  </m:funcPr>
                                  <m:fName>
                                    <m:sSup>
                                      <m:sSupPr>
                                        <m:ctrlPr>
                                          <a:rPr lang="en-US" sz="1600" i="1">
                                            <a:latin typeface="Cambria Math"/>
                                          </a:rPr>
                                        </m:ctrlPr>
                                      </m:sSupPr>
                                      <m:e>
                                        <m:r>
                                          <m:rPr>
                                            <m:sty m:val="p"/>
                                            <m:brk m:alnAt="7"/>
                                          </m:rPr>
                                          <a:rPr lang="en-US" sz="1600">
                                            <a:latin typeface="Cambria Math"/>
                                          </a:rPr>
                                          <m:t>l</m:t>
                                        </m:r>
                                        <m:r>
                                          <m:rPr>
                                            <m:sty m:val="p"/>
                                          </m:rPr>
                                          <a:rPr lang="en-US" sz="1600">
                                            <a:latin typeface="Cambria Math"/>
                                          </a:rPr>
                                          <m:t>og</m:t>
                                        </m:r>
                                      </m:e>
                                      <m:sup>
                                        <m:r>
                                          <m:rPr>
                                            <m:brk m:alnAt="7"/>
                                          </m:rPr>
                                          <a:rPr lang="en-US" sz="1600" i="1">
                                            <a:latin typeface="Cambria Math"/>
                                          </a:rPr>
                                          <m:t>2</m:t>
                                        </m:r>
                                      </m:sup>
                                    </m:sSup>
                                  </m:fName>
                                  <m:e>
                                    <m:r>
                                      <a:rPr lang="en-US" sz="1600" i="1">
                                        <a:latin typeface="Cambria Math"/>
                                      </a:rPr>
                                      <m:t>𝑐</m:t>
                                    </m:r>
                                  </m:e>
                                </m:func>
                                <m:r>
                                  <m:rPr>
                                    <m:brk m:alnAt="7"/>
                                  </m:rPr>
                                  <a:rPr lang="en-US" sz="1600" i="1">
                                    <a:latin typeface="Cambria Math"/>
                                  </a:rPr>
                                  <m:t>)</m:t>
                                </m:r>
                              </m:oMath>
                            </m:oMathPara>
                          </a14:m>
                          <a:endParaRPr 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86611">
                    <a:tc vMerge="1">
                      <a:txBody>
                        <a:bodyPr/>
                        <a:lstStyle/>
                        <a:p>
                          <a:endParaRPr lang="en-US" dirty="0"/>
                        </a:p>
                      </a:txBody>
                      <a:tcPr/>
                    </a:tc>
                    <a:tc>
                      <a:txBody>
                        <a:bodyPr/>
                        <a:lstStyle/>
                        <a:p>
                          <a:pPr algn="ctr"/>
                          <a14:m>
                            <m:oMath xmlns:m="http://schemas.openxmlformats.org/officeDocument/2006/math">
                              <m:r>
                                <a:rPr lang="en-US" sz="1600" b="0" i="1" smtClean="0">
                                  <a:solidFill>
                                    <a:schemeClr val="tx1"/>
                                  </a:solidFill>
                                  <a:latin typeface="Cambria Math"/>
                                </a:rPr>
                                <m:t>𝑂</m:t>
                              </m:r>
                              <m:d>
                                <m:dPr>
                                  <m:ctrlPr>
                                    <a:rPr lang="en-US" sz="1600" i="1">
                                      <a:solidFill>
                                        <a:schemeClr val="tx1"/>
                                      </a:solidFill>
                                      <a:latin typeface="Cambria Math"/>
                                    </a:rPr>
                                  </m:ctrlPr>
                                </m:dPr>
                                <m:e>
                                  <m:f>
                                    <m:fPr>
                                      <m:ctrlPr>
                                        <a:rPr lang="en-US" sz="1600" i="1">
                                          <a:solidFill>
                                            <a:schemeClr val="tx1"/>
                                          </a:solidFill>
                                          <a:latin typeface="Cambria Math"/>
                                        </a:rPr>
                                      </m:ctrlPr>
                                    </m:fPr>
                                    <m:num>
                                      <m:r>
                                        <a:rPr lang="en-US" sz="1600" i="1">
                                          <a:solidFill>
                                            <a:schemeClr val="tx1"/>
                                          </a:solidFill>
                                          <a:latin typeface="Cambria Math"/>
                                        </a:rPr>
                                        <m:t>𝑁</m:t>
                                      </m:r>
                                    </m:num>
                                    <m:den>
                                      <m:r>
                                        <a:rPr lang="en-US" sz="1600" i="1">
                                          <a:solidFill>
                                            <a:schemeClr val="tx1"/>
                                          </a:solidFill>
                                          <a:latin typeface="Cambria Math"/>
                                        </a:rPr>
                                        <m:t>𝑐</m:t>
                                      </m:r>
                                    </m:den>
                                  </m:f>
                                </m:e>
                              </m:d>
                            </m:oMath>
                          </a14:m>
                          <a:r>
                            <a:rPr lang="en-US" sz="1600" dirty="0" smtClean="0"/>
                            <a:t> bits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600" smtClean="0">
                                    <a:solidFill>
                                      <a:schemeClr val="tx1"/>
                                    </a:solidFill>
                                    <a:latin typeface="Cambria Math"/>
                                  </a:rPr>
                                  <m:t>Ω</m:t>
                                </m:r>
                                <m:r>
                                  <a:rPr lang="en-US" sz="1600" i="1">
                                    <a:solidFill>
                                      <a:schemeClr val="tx1"/>
                                    </a:solidFill>
                                    <a:latin typeface="Cambria Math"/>
                                  </a:rPr>
                                  <m:t>(</m:t>
                                </m:r>
                                <m:r>
                                  <a:rPr lang="en-US" sz="1600" i="1">
                                    <a:solidFill>
                                      <a:schemeClr val="tx1"/>
                                    </a:solidFill>
                                    <a:latin typeface="Cambria Math"/>
                                  </a:rPr>
                                  <m:t>𝑐</m:t>
                                </m:r>
                                <m:r>
                                  <a:rPr lang="en-US" sz="1600" i="1">
                                    <a:solidFill>
                                      <a:schemeClr val="tx1"/>
                                    </a:solidFill>
                                    <a:latin typeface="Cambria Math"/>
                                  </a:rPr>
                                  <m:t>)</m:t>
                                </m:r>
                              </m:oMath>
                            </m:oMathPara>
                          </a14:m>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66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Size of Input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Size of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Query Time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mc:Choice>
        <mc:Fallback xmlns="">
          <p:graphicFrame>
            <p:nvGraphicFramePr>
              <p:cNvPr id="32" name="Table 31"/>
              <p:cNvGraphicFramePr>
                <a:graphicFrameLocks noGrp="1"/>
              </p:cNvGraphicFramePr>
              <p:nvPr>
                <p:extLst/>
              </p:nvPr>
            </p:nvGraphicFramePr>
            <p:xfrm>
              <a:off x="2362200" y="4360778"/>
              <a:ext cx="7391400" cy="167426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xmlns:a14="http://schemas.microsoft.com/office/drawing/2010/main" val="20000"/>
                        </a:ext>
                      </a:extLst>
                    </a:gridCol>
                    <a:gridCol w="2743200">
                      <a:extLst>
                        <a:ext uri="{9D8B030D-6E8A-4147-A177-3AD203B41FA5}">
                          <a16:colId xmlns:a16="http://schemas.microsoft.com/office/drawing/2014/main" xmlns="" xmlns:a14="http://schemas.microsoft.com/office/drawing/2010/main" val="20001"/>
                        </a:ext>
                      </a:extLst>
                    </a:gridCol>
                    <a:gridCol w="1905000">
                      <a:extLst>
                        <a:ext uri="{9D8B030D-6E8A-4147-A177-3AD203B41FA5}">
                          <a16:colId xmlns:a16="http://schemas.microsoft.com/office/drawing/2014/main" xmlns="" xmlns:a14="http://schemas.microsoft.com/office/drawing/2010/main" val="20002"/>
                        </a:ext>
                      </a:extLst>
                    </a:gridCol>
                  </a:tblGrid>
                  <a:tr h="335280">
                    <a:tc rowSpan="3">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395" r="-170000" b="-3534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5455" r="-70000" b="-42909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540" t="-5455" r="-639" b="-429091"/>
                          </a:stretch>
                        </a:blipFill>
                      </a:tcPr>
                    </a:tc>
                    <a:extLst>
                      <a:ext uri="{0D108BD9-81ED-4DB2-BD59-A6C34878D82A}">
                        <a16:rowId xmlns:a16="http://schemas.microsoft.com/office/drawing/2014/main" xmlns="" xmlns:a14="http://schemas.microsoft.com/office/drawing/2010/main" val="10000"/>
                      </a:ext>
                    </a:extLst>
                  </a:tr>
                  <a:tr h="486611">
                    <a:tc vMerge="1">
                      <a:txBody>
                        <a:bodyPr/>
                        <a:lstStyle/>
                        <a:p>
                          <a:endParaRPr lang="en-US" dirty="0"/>
                        </a:p>
                      </a:txBody>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72500" r="-70000" b="-195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540" t="-72500" r="-639" b="-195000"/>
                          </a:stretch>
                        </a:blipFill>
                      </a:tcPr>
                    </a:tc>
                    <a:extLst>
                      <a:ext uri="{0D108BD9-81ED-4DB2-BD59-A6C34878D82A}">
                        <a16:rowId xmlns:a16="http://schemas.microsoft.com/office/drawing/2014/main" xmlns="" xmlns:a14="http://schemas.microsoft.com/office/drawing/2010/main" val="10001"/>
                      </a:ext>
                    </a:extLst>
                  </a:tr>
                  <a:tr h="486611">
                    <a:tc vMerge="1">
                      <a:txBody>
                        <a:bodyPr/>
                        <a:lstStyle/>
                        <a:p>
                          <a:endParaRPr lang="en-US" dirty="0"/>
                        </a:p>
                      </a:txBody>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72500" r="-70000" b="-95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540" t="-172500" r="-639" b="-95000"/>
                          </a:stretch>
                        </a:blipFill>
                      </a:tcPr>
                    </a:tc>
                    <a:extLst>
                      <a:ext uri="{0D108BD9-81ED-4DB2-BD59-A6C34878D82A}">
                        <a16:rowId xmlns:a16="http://schemas.microsoft.com/office/drawing/2014/main" xmlns="" xmlns:a14="http://schemas.microsoft.com/office/drawing/2010/main" val="10002"/>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Size of Input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Size of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Query Time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3"/>
                      </a:ext>
                    </a:extLst>
                  </a:tr>
                </a:tbl>
              </a:graphicData>
            </a:graphic>
          </p:graphicFrame>
        </mc:Fallback>
      </mc:AlternateContent>
      <mc:AlternateContent xmlns:mc="http://schemas.openxmlformats.org/markup-compatibility/2006" xmlns:a14="http://schemas.microsoft.com/office/drawing/2010/main">
        <mc:Choice Requires="a14">
          <p:sp>
            <p:nvSpPr>
              <p:cNvPr id="17" name="TextBox 16"/>
              <p:cNvSpPr txBox="1"/>
              <p:nvPr/>
            </p:nvSpPr>
            <p:spPr>
              <a:xfrm>
                <a:off x="7772400" y="3288268"/>
                <a:ext cx="3190810" cy="127143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a:rPr lang="en-US" i="1">
                                  <a:latin typeface="Cambria Math"/>
                                </a:rPr>
                                <m:t>𝑂</m:t>
                              </m:r>
                              <m:r>
                                <a:rPr lang="en-US" i="1">
                                  <a:latin typeface="Cambria Math"/>
                                </a:rPr>
                                <m:t>(1)</m:t>
                              </m:r>
                            </m:e>
                          </m:mr>
                          <m:mr>
                            <m:e>
                              <m:r>
                                <a:rPr lang="en-US" i="1">
                                  <a:latin typeface="Cambria Math"/>
                                </a:rPr>
                                <m:t>𝑂</m:t>
                              </m:r>
                              <m:d>
                                <m:dPr>
                                  <m:ctrlPr>
                                    <a:rPr lang="en-US" i="1">
                                      <a:latin typeface="Cambria Math"/>
                                    </a:rPr>
                                  </m:ctrlPr>
                                </m:dPr>
                                <m:e>
                                  <m:f>
                                    <m:fPr>
                                      <m:ctrlPr>
                                        <a:rPr lang="en-US" i="1">
                                          <a:latin typeface="Cambria Math"/>
                                        </a:rPr>
                                      </m:ctrlPr>
                                    </m:fPr>
                                    <m:num>
                                      <m:r>
                                        <a:rPr lang="en-US" i="1">
                                          <a:latin typeface="Cambria Math"/>
                                        </a:rPr>
                                        <m:t>1</m:t>
                                      </m:r>
                                    </m:num>
                                    <m:den>
                                      <m:r>
                                        <a:rPr lang="en-US" i="1">
                                          <a:latin typeface="Cambria Math"/>
                                        </a:rPr>
                                        <m:t>𝑐</m:t>
                                      </m:r>
                                    </m:den>
                                  </m:f>
                                </m:e>
                              </m:d>
                            </m:e>
                          </m:mr>
                        </m:m>
                      </m:e>
                    </m:d>
                  </m:oMath>
                </a14:m>
                <a:r>
                  <a:rPr lang="en-US" dirty="0"/>
                  <a:t> bits per element</a:t>
                </a:r>
              </a:p>
            </p:txBody>
          </p:sp>
        </mc:Choice>
        <mc:Fallback xmlns="">
          <p:sp>
            <p:nvSpPr>
              <p:cNvPr id="17" name="TextBox 16"/>
              <p:cNvSpPr txBox="1">
                <a:spLocks noRot="1" noChangeAspect="1" noMove="1" noResize="1" noEditPoints="1" noAdjustHandles="1" noChangeArrowheads="1" noChangeShapeType="1" noTextEdit="1"/>
              </p:cNvSpPr>
              <p:nvPr/>
            </p:nvSpPr>
            <p:spPr>
              <a:xfrm>
                <a:off x="7772400" y="3288268"/>
                <a:ext cx="3190810" cy="1271438"/>
              </a:xfrm>
              <a:prstGeom prst="rect">
                <a:avLst/>
              </a:prstGeom>
              <a:blipFill>
                <a:blip r:embed="rId4"/>
                <a:stretch>
                  <a:fillRect r="-1714"/>
                </a:stretch>
              </a:blipFill>
            </p:spPr>
            <p:txBody>
              <a:bodyPr/>
              <a:lstStyle/>
              <a:p>
                <a:r>
                  <a:rPr lang="en-US">
                    <a:noFill/>
                  </a:rPr>
                  <a:t> </a:t>
                </a:r>
              </a:p>
            </p:txBody>
          </p:sp>
        </mc:Fallback>
      </mc:AlternateContent>
      <p:cxnSp>
        <p:nvCxnSpPr>
          <p:cNvPr id="20" name="Straight Arrow Connector 19"/>
          <p:cNvCxnSpPr/>
          <p:nvPr/>
        </p:nvCxnSpPr>
        <p:spPr>
          <a:xfrm flipV="1">
            <a:off x="7086600" y="3842658"/>
            <a:ext cx="6096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600576" y="6032500"/>
            <a:ext cx="2498248" cy="400110"/>
          </a:xfrm>
          <a:prstGeom prst="rect">
            <a:avLst/>
          </a:prstGeom>
          <a:noFill/>
        </p:spPr>
        <p:txBody>
          <a:bodyPr wrap="none" rtlCol="0">
            <a:spAutoFit/>
          </a:bodyPr>
          <a:lstStyle/>
          <a:p>
            <a:pPr algn="ctr"/>
            <a:r>
              <a:rPr lang="en-US" sz="2000" dirty="0"/>
              <a:t>(</a:t>
            </a:r>
            <a:r>
              <a:rPr lang="en-US" sz="2000" dirty="0">
                <a:solidFill>
                  <a:srgbClr val="C00000"/>
                </a:solidFill>
              </a:rPr>
              <a:t>Our Results, ESA’10</a:t>
            </a:r>
            <a:r>
              <a:rPr lang="en-US" sz="2000" dirty="0"/>
              <a:t>)</a:t>
            </a:r>
          </a:p>
        </p:txBody>
      </p:sp>
    </p:spTree>
    <p:extLst>
      <p:ext uri="{BB962C8B-B14F-4D97-AF65-F5344CB8AC3E}">
        <p14:creationId xmlns:p14="http://schemas.microsoft.com/office/powerpoint/2010/main" val="288122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5671456" y="5439681"/>
            <a:ext cx="4133088" cy="82157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0" name="Rectangle 139"/>
          <p:cNvSpPr/>
          <p:nvPr/>
        </p:nvSpPr>
        <p:spPr>
          <a:xfrm>
            <a:off x="5670552" y="4897441"/>
            <a:ext cx="4133088" cy="53422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7044942" y="5432077"/>
            <a:ext cx="2453178" cy="82917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981200" y="274638"/>
                <a:ext cx="8229600" cy="868362"/>
              </a:xfrm>
            </p:spPr>
            <p:txBody>
              <a:bodyPr>
                <a:normAutofit/>
              </a:bodyPr>
              <a:lstStyle/>
              <a:p>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𝑁</m:t>
                    </m:r>
                    <m:r>
                      <a:rPr lang="en-US" b="0" i="1" smtClean="0">
                        <a:latin typeface="Cambria Math"/>
                      </a:rPr>
                      <m:t>)</m:t>
                    </m:r>
                  </m:oMath>
                </a14:m>
                <a:r>
                  <a:rPr lang="en-US" dirty="0" smtClean="0"/>
                  <a:t> bits with </a:t>
                </a:r>
                <a14:m>
                  <m:oMath xmlns:m="http://schemas.openxmlformats.org/officeDocument/2006/math">
                    <m:r>
                      <a:rPr lang="en-US" i="1">
                        <a:latin typeface="Cambria Math"/>
                      </a:rPr>
                      <m:t>𝑂</m:t>
                    </m:r>
                    <m:r>
                      <a:rPr lang="en-US" i="1">
                        <a:latin typeface="Cambria Math"/>
                      </a:rPr>
                      <m:t>(1)</m:t>
                    </m:r>
                  </m:oMath>
                </a14:m>
                <a:r>
                  <a:rPr lang="en-US" dirty="0" smtClean="0"/>
                  <a:t> query time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81200" y="274638"/>
                <a:ext cx="8229600" cy="868362"/>
              </a:xfrm>
              <a:blipFill>
                <a:blip r:embed="rId2"/>
                <a:stretch>
                  <a:fillRect t="-11189" b="-237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077200" y="6569076"/>
            <a:ext cx="2133600" cy="365125"/>
          </a:xfrm>
        </p:spPr>
        <p:txBody>
          <a:bodyPr/>
          <a:lstStyle/>
          <a:p>
            <a:fld id="{FD86029D-CCA7-4F92-A0D9-3661B7F361B1}" type="slidenum">
              <a:rPr lang="en-US" smtClean="0">
                <a:solidFill>
                  <a:prstClr val="black">
                    <a:tint val="75000"/>
                  </a:prstClr>
                </a:solidFill>
              </a:rPr>
              <a:pPr/>
              <a:t>11</a:t>
            </a:fld>
            <a:endParaRPr lang="en-US">
              <a:solidFill>
                <a:prstClr val="black">
                  <a:tint val="75000"/>
                </a:prstClr>
              </a:solidFill>
            </a:endParaRPr>
          </a:p>
        </p:txBody>
      </p:sp>
      <p:graphicFrame>
        <p:nvGraphicFramePr>
          <p:cNvPr id="5" name="Table 4"/>
          <p:cNvGraphicFramePr>
            <a:graphicFrameLocks noGrp="1"/>
          </p:cNvGraphicFramePr>
          <p:nvPr>
            <p:extLst/>
          </p:nvPr>
        </p:nvGraphicFramePr>
        <p:xfrm>
          <a:off x="2057400" y="1447800"/>
          <a:ext cx="3400448" cy="1483360"/>
        </p:xfrm>
        <a:graphic>
          <a:graphicData uri="http://schemas.openxmlformats.org/drawingml/2006/table">
            <a:tbl>
              <a:tblPr firstRow="1" bandRow="1">
                <a:tableStyleId>{5C22544A-7EE6-4342-B048-85BDC9FD1C3A}</a:tableStyleId>
              </a:tblPr>
              <a:tblGrid>
                <a:gridCol w="425056">
                  <a:extLst>
                    <a:ext uri="{9D8B030D-6E8A-4147-A177-3AD203B41FA5}">
                      <a16:colId xmlns="" xmlns:a16="http://schemas.microsoft.com/office/drawing/2014/main" val="20000"/>
                    </a:ext>
                  </a:extLst>
                </a:gridCol>
                <a:gridCol w="425056">
                  <a:extLst>
                    <a:ext uri="{9D8B030D-6E8A-4147-A177-3AD203B41FA5}">
                      <a16:colId xmlns="" xmlns:a16="http://schemas.microsoft.com/office/drawing/2014/main" val="20001"/>
                    </a:ext>
                  </a:extLst>
                </a:gridCol>
                <a:gridCol w="425056">
                  <a:extLst>
                    <a:ext uri="{9D8B030D-6E8A-4147-A177-3AD203B41FA5}">
                      <a16:colId xmlns="" xmlns:a16="http://schemas.microsoft.com/office/drawing/2014/main" val="20002"/>
                    </a:ext>
                  </a:extLst>
                </a:gridCol>
                <a:gridCol w="425056">
                  <a:extLst>
                    <a:ext uri="{9D8B030D-6E8A-4147-A177-3AD203B41FA5}">
                      <a16:colId xmlns="" xmlns:a16="http://schemas.microsoft.com/office/drawing/2014/main" val="20003"/>
                    </a:ext>
                  </a:extLst>
                </a:gridCol>
                <a:gridCol w="425056">
                  <a:extLst>
                    <a:ext uri="{9D8B030D-6E8A-4147-A177-3AD203B41FA5}">
                      <a16:colId xmlns="" xmlns:a16="http://schemas.microsoft.com/office/drawing/2014/main" val="20004"/>
                    </a:ext>
                  </a:extLst>
                </a:gridCol>
                <a:gridCol w="425056">
                  <a:extLst>
                    <a:ext uri="{9D8B030D-6E8A-4147-A177-3AD203B41FA5}">
                      <a16:colId xmlns="" xmlns:a16="http://schemas.microsoft.com/office/drawing/2014/main" val="20005"/>
                    </a:ext>
                  </a:extLst>
                </a:gridCol>
                <a:gridCol w="425056">
                  <a:extLst>
                    <a:ext uri="{9D8B030D-6E8A-4147-A177-3AD203B41FA5}">
                      <a16:colId xmlns="" xmlns:a16="http://schemas.microsoft.com/office/drawing/2014/main" val="20006"/>
                    </a:ext>
                  </a:extLst>
                </a:gridCol>
                <a:gridCol w="425056">
                  <a:extLst>
                    <a:ext uri="{9D8B030D-6E8A-4147-A177-3AD203B41FA5}">
                      <a16:colId xmlns="" xmlns:a16="http://schemas.microsoft.com/office/drawing/2014/main" val="20007"/>
                    </a:ext>
                  </a:extLst>
                </a:gridCol>
              </a:tblGrid>
              <a:tr h="370840">
                <a:tc>
                  <a:txBody>
                    <a:bodyPr/>
                    <a:lstStyle/>
                    <a:p>
                      <a:pPr algn="ctr"/>
                      <a:r>
                        <a:rPr lang="da-DK" b="1" dirty="0" smtClean="0">
                          <a:solidFill>
                            <a:schemeClr val="tx1"/>
                          </a:solidFill>
                        </a:rPr>
                        <a:t>27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30</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b="1" dirty="0" smtClean="0">
                          <a:solidFill>
                            <a:schemeClr val="tx1"/>
                          </a:solidFill>
                        </a:rPr>
                        <a:t>2</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b="1" dirty="0" smtClean="0">
                          <a:solidFill>
                            <a:schemeClr val="tx1"/>
                          </a:solidFill>
                        </a:rPr>
                        <a:t>90</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b="1" dirty="0" smtClean="0">
                          <a:solidFill>
                            <a:schemeClr val="tx1"/>
                          </a:solidFill>
                        </a:rPr>
                        <a:t>28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b="1" dirty="0" smtClean="0">
                          <a:solidFill>
                            <a:schemeClr val="tx1"/>
                          </a:solidFill>
                        </a:rPr>
                        <a:t>15</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smtClean="0">
                          <a:solidFill>
                            <a:schemeClr val="tx1"/>
                          </a:solidFill>
                        </a:rPr>
                        <a:t>18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b="1" dirty="0" smtClean="0">
                          <a:solidFill>
                            <a:schemeClr val="tx1"/>
                          </a:solidFill>
                        </a:rPr>
                        <a:t>6</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370840">
                <a:tc>
                  <a:txBody>
                    <a:bodyPr/>
                    <a:lstStyle/>
                    <a:p>
                      <a:pPr algn="ctr"/>
                      <a:r>
                        <a:rPr lang="da-DK" b="1" dirty="0" smtClean="0">
                          <a:solidFill>
                            <a:schemeClr val="tx1"/>
                          </a:solidFill>
                        </a:rPr>
                        <a:t>13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20</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93</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54</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17</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11</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smtClean="0">
                          <a:solidFill>
                            <a:schemeClr val="tx1"/>
                          </a:solidFill>
                        </a:rPr>
                        <a:t>16</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12</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1"/>
                  </a:ext>
                </a:extLst>
              </a:tr>
              <a:tr h="370840">
                <a:tc>
                  <a:txBody>
                    <a:bodyPr/>
                    <a:lstStyle/>
                    <a:p>
                      <a:pPr algn="ctr"/>
                      <a:r>
                        <a:rPr lang="da-DK" b="1" dirty="0" smtClean="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74</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39</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62</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5</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smtClean="0">
                          <a:solidFill>
                            <a:schemeClr val="tx1"/>
                          </a:solidFill>
                        </a:rPr>
                        <a:t>46</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23</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2"/>
                  </a:ext>
                </a:extLst>
              </a:tr>
              <a:tr h="370840">
                <a:tc>
                  <a:txBody>
                    <a:bodyPr/>
                    <a:lstStyle/>
                    <a:p>
                      <a:pPr algn="ctr"/>
                      <a:r>
                        <a:rPr lang="da-DK" b="1" dirty="0" smtClean="0">
                          <a:solidFill>
                            <a:schemeClr val="tx1"/>
                          </a:solidFill>
                        </a:rPr>
                        <a:t>61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38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68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smtClean="0">
                          <a:solidFill>
                            <a:schemeClr val="tx1"/>
                          </a:solidFill>
                        </a:rPr>
                        <a:t>10</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9</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87</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smtClean="0">
                          <a:solidFill>
                            <a:schemeClr val="tx1"/>
                          </a:solidFill>
                        </a:rPr>
                        <a:t>98</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smtClean="0">
                          <a:solidFill>
                            <a:schemeClr val="tx1"/>
                          </a:solidFill>
                        </a:rPr>
                        <a:t>21</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3"/>
                  </a:ext>
                </a:extLst>
              </a:tr>
            </a:tbl>
          </a:graphicData>
        </a:graphic>
      </p:graphicFrame>
      <p:sp>
        <p:nvSpPr>
          <p:cNvPr id="7" name="Content Placeholder 6"/>
          <p:cNvSpPr>
            <a:spLocks noGrp="1"/>
          </p:cNvSpPr>
          <p:nvPr>
            <p:ph idx="1"/>
          </p:nvPr>
        </p:nvSpPr>
        <p:spPr/>
        <p:txBody>
          <a:bodyPr/>
          <a:lstStyle/>
          <a:p>
            <a:pPr marL="0" indent="0">
              <a:buNone/>
            </a:pPr>
            <a:endParaRPr lang="en-US" dirty="0"/>
          </a:p>
          <a:p>
            <a:endParaRPr lang="en-US" dirty="0"/>
          </a:p>
        </p:txBody>
      </p:sp>
      <p:graphicFrame>
        <p:nvGraphicFramePr>
          <p:cNvPr id="15" name="Table 14"/>
          <p:cNvGraphicFramePr>
            <a:graphicFrameLocks noGrp="1"/>
          </p:cNvGraphicFramePr>
          <p:nvPr>
            <p:extLst/>
          </p:nvPr>
        </p:nvGraphicFramePr>
        <p:xfrm>
          <a:off x="7162800" y="2819400"/>
          <a:ext cx="2971800" cy="370840"/>
        </p:xfrm>
        <a:graphic>
          <a:graphicData uri="http://schemas.openxmlformats.org/drawingml/2006/table">
            <a:tbl>
              <a:tblPr firstRow="1" bandRow="1">
                <a:tableStyleId>{5C22544A-7EE6-4342-B048-85BDC9FD1C3A}</a:tableStyleId>
              </a:tblPr>
              <a:tblGrid>
                <a:gridCol w="371475">
                  <a:extLst>
                    <a:ext uri="{9D8B030D-6E8A-4147-A177-3AD203B41FA5}">
                      <a16:colId xmlns="" xmlns:a16="http://schemas.microsoft.com/office/drawing/2014/main" val="20000"/>
                    </a:ext>
                  </a:extLst>
                </a:gridCol>
                <a:gridCol w="371475">
                  <a:extLst>
                    <a:ext uri="{9D8B030D-6E8A-4147-A177-3AD203B41FA5}">
                      <a16:colId xmlns="" xmlns:a16="http://schemas.microsoft.com/office/drawing/2014/main" val="20001"/>
                    </a:ext>
                  </a:extLst>
                </a:gridCol>
                <a:gridCol w="371475">
                  <a:extLst>
                    <a:ext uri="{9D8B030D-6E8A-4147-A177-3AD203B41FA5}">
                      <a16:colId xmlns="" xmlns:a16="http://schemas.microsoft.com/office/drawing/2014/main" val="20002"/>
                    </a:ext>
                  </a:extLst>
                </a:gridCol>
                <a:gridCol w="371475">
                  <a:extLst>
                    <a:ext uri="{9D8B030D-6E8A-4147-A177-3AD203B41FA5}">
                      <a16:colId xmlns="" xmlns:a16="http://schemas.microsoft.com/office/drawing/2014/main" val="20003"/>
                    </a:ext>
                  </a:extLst>
                </a:gridCol>
                <a:gridCol w="371475">
                  <a:extLst>
                    <a:ext uri="{9D8B030D-6E8A-4147-A177-3AD203B41FA5}">
                      <a16:colId xmlns="" xmlns:a16="http://schemas.microsoft.com/office/drawing/2014/main" val="20004"/>
                    </a:ext>
                  </a:extLst>
                </a:gridCol>
                <a:gridCol w="371475">
                  <a:extLst>
                    <a:ext uri="{9D8B030D-6E8A-4147-A177-3AD203B41FA5}">
                      <a16:colId xmlns="" xmlns:a16="http://schemas.microsoft.com/office/drawing/2014/main" val="20005"/>
                    </a:ext>
                  </a:extLst>
                </a:gridCol>
                <a:gridCol w="371475">
                  <a:extLst>
                    <a:ext uri="{9D8B030D-6E8A-4147-A177-3AD203B41FA5}">
                      <a16:colId xmlns="" xmlns:a16="http://schemas.microsoft.com/office/drawing/2014/main" val="20006"/>
                    </a:ext>
                  </a:extLst>
                </a:gridCol>
                <a:gridCol w="371475">
                  <a:extLst>
                    <a:ext uri="{9D8B030D-6E8A-4147-A177-3AD203B41FA5}">
                      <a16:colId xmlns="" xmlns:a16="http://schemas.microsoft.com/office/drawing/2014/main" val="20007"/>
                    </a:ext>
                  </a:extLst>
                </a:gridCol>
              </a:tblGrid>
              <a:tr h="370840">
                <a:tc>
                  <a:txBody>
                    <a:bodyPr/>
                    <a:lstStyle/>
                    <a:p>
                      <a:pPr algn="ctr"/>
                      <a:r>
                        <a:rPr lang="da-DK" sz="1400" b="1" dirty="0" smtClean="0">
                          <a:solidFill>
                            <a:schemeClr val="tx1"/>
                          </a:solidFill>
                        </a:rPr>
                        <a:t>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20</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sz="1400" b="1" dirty="0" smtClean="0">
                          <a:solidFill>
                            <a:schemeClr val="tx1"/>
                          </a:solidFill>
                        </a:rPr>
                        <a:t>2</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sz="1400" b="1" dirty="0" smtClean="0">
                          <a:solidFill>
                            <a:schemeClr val="tx1"/>
                          </a:solidFill>
                        </a:rPr>
                        <a:t>10</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sz="1400" b="1" dirty="0" smtClean="0">
                          <a:solidFill>
                            <a:schemeClr val="tx1"/>
                          </a:solidFill>
                        </a:rPr>
                        <a:t>8</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sz="1400" b="1" dirty="0" smtClean="0">
                          <a:solidFill>
                            <a:schemeClr val="tx1"/>
                          </a:solidFill>
                        </a:rPr>
                        <a:t>5</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da-DK" sz="1400" b="1" dirty="0" smtClean="0">
                          <a:solidFill>
                            <a:schemeClr val="tx1"/>
                          </a:solidFill>
                        </a:rPr>
                        <a:t>16</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algn="ctr"/>
                      <a:r>
                        <a:rPr lang="da-DK" sz="1400" b="1" dirty="0" smtClean="0">
                          <a:solidFill>
                            <a:schemeClr val="tx1"/>
                          </a:solidFill>
                        </a:rPr>
                        <a:t>6</a:t>
                      </a:r>
                      <a:endParaRPr lang="en-US" sz="1400"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bl>
          </a:graphicData>
        </a:graphic>
      </p:graphicFrame>
      <p:grpSp>
        <p:nvGrpSpPr>
          <p:cNvPr id="33" name="Group 32"/>
          <p:cNvGrpSpPr/>
          <p:nvPr/>
        </p:nvGrpSpPr>
        <p:grpSpPr>
          <a:xfrm>
            <a:off x="7264400" y="1281428"/>
            <a:ext cx="2758314" cy="1454031"/>
            <a:chOff x="5298676" y="1430894"/>
            <a:chExt cx="3337560" cy="1759378"/>
          </a:xfrm>
        </p:grpSpPr>
        <p:cxnSp>
          <p:nvCxnSpPr>
            <p:cNvPr id="8" name="Straight Connector 7"/>
            <p:cNvCxnSpPr/>
            <p:nvPr/>
          </p:nvCxnSpPr>
          <p:spPr>
            <a:xfrm flipH="1">
              <a:off x="5481556" y="1632466"/>
              <a:ext cx="822961" cy="382786"/>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304516" y="1632466"/>
              <a:ext cx="1326817" cy="382786"/>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497733" y="2001798"/>
              <a:ext cx="414899" cy="424934"/>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218916" y="2001798"/>
              <a:ext cx="396240" cy="545068"/>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6755184" y="2546866"/>
              <a:ext cx="463732" cy="458204"/>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615157" y="2001798"/>
              <a:ext cx="843490" cy="546854"/>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8057116" y="2548652"/>
              <a:ext cx="396241" cy="456418"/>
            </a:xfrm>
            <a:prstGeom prst="line">
              <a:avLst/>
            </a:prstGeom>
            <a:ln w="19050"/>
          </p:spPr>
          <p:style>
            <a:lnRef idx="1">
              <a:schemeClr val="dk1"/>
            </a:lnRef>
            <a:fillRef idx="0">
              <a:schemeClr val="dk1"/>
            </a:fillRef>
            <a:effectRef idx="0">
              <a:schemeClr val="dk1"/>
            </a:effectRef>
            <a:fontRef idx="minor">
              <a:schemeClr val="tx1"/>
            </a:fontRef>
          </p:style>
        </p:cxnSp>
        <p:sp>
          <p:nvSpPr>
            <p:cNvPr id="16" name="Oval 15"/>
            <p:cNvSpPr/>
            <p:nvPr/>
          </p:nvSpPr>
          <p:spPr>
            <a:xfrm>
              <a:off x="6121636" y="14513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17" name="TextBox 16"/>
            <p:cNvSpPr txBox="1"/>
            <p:nvPr/>
          </p:nvSpPr>
          <p:spPr>
            <a:xfrm>
              <a:off x="6139265" y="1430894"/>
              <a:ext cx="334006" cy="372410"/>
            </a:xfrm>
            <a:prstGeom prst="rect">
              <a:avLst/>
            </a:prstGeom>
            <a:noFill/>
          </p:spPr>
          <p:txBody>
            <a:bodyPr wrap="none" rtlCol="0" anchor="ctr">
              <a:spAutoFit/>
            </a:bodyPr>
            <a:lstStyle/>
            <a:p>
              <a:pPr algn="ctr"/>
              <a:r>
                <a:rPr lang="en-US" sz="1400" b="1" dirty="0"/>
                <a:t>2</a:t>
              </a:r>
            </a:p>
          </p:txBody>
        </p:sp>
        <p:sp>
          <p:nvSpPr>
            <p:cNvPr id="18" name="Oval 17"/>
            <p:cNvSpPr/>
            <p:nvPr/>
          </p:nvSpPr>
          <p:spPr>
            <a:xfrm>
              <a:off x="5298676" y="18323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19" name="TextBox 18"/>
            <p:cNvSpPr txBox="1"/>
            <p:nvPr/>
          </p:nvSpPr>
          <p:spPr>
            <a:xfrm>
              <a:off x="5331673" y="1827261"/>
              <a:ext cx="334006" cy="372410"/>
            </a:xfrm>
            <a:prstGeom prst="rect">
              <a:avLst/>
            </a:prstGeom>
            <a:noFill/>
          </p:spPr>
          <p:txBody>
            <a:bodyPr wrap="none" rtlCol="0" anchor="ctr">
              <a:spAutoFit/>
            </a:bodyPr>
            <a:lstStyle/>
            <a:p>
              <a:pPr algn="ctr"/>
              <a:r>
                <a:rPr lang="en-US" sz="1400" b="1" dirty="0"/>
                <a:t>7</a:t>
              </a:r>
            </a:p>
          </p:txBody>
        </p:sp>
        <p:sp>
          <p:nvSpPr>
            <p:cNvPr id="20" name="Oval 19"/>
            <p:cNvSpPr/>
            <p:nvPr/>
          </p:nvSpPr>
          <p:spPr>
            <a:xfrm>
              <a:off x="5729752" y="22895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21" name="TextBox 20"/>
            <p:cNvSpPr txBox="1"/>
            <p:nvPr/>
          </p:nvSpPr>
          <p:spPr>
            <a:xfrm>
              <a:off x="5707715" y="2288943"/>
              <a:ext cx="444564" cy="372410"/>
            </a:xfrm>
            <a:prstGeom prst="rect">
              <a:avLst/>
            </a:prstGeom>
            <a:noFill/>
          </p:spPr>
          <p:txBody>
            <a:bodyPr wrap="none" rtlCol="0" anchor="ctr">
              <a:spAutoFit/>
            </a:bodyPr>
            <a:lstStyle/>
            <a:p>
              <a:pPr algn="ctr"/>
              <a:r>
                <a:rPr lang="en-US" sz="1400" b="1" dirty="0"/>
                <a:t>20</a:t>
              </a:r>
            </a:p>
          </p:txBody>
        </p:sp>
        <p:sp>
          <p:nvSpPr>
            <p:cNvPr id="22" name="Oval 21"/>
            <p:cNvSpPr/>
            <p:nvPr/>
          </p:nvSpPr>
          <p:spPr>
            <a:xfrm>
              <a:off x="7432276" y="1832372"/>
              <a:ext cx="365760" cy="36576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23" name="TextBox 22"/>
            <p:cNvSpPr txBox="1"/>
            <p:nvPr/>
          </p:nvSpPr>
          <p:spPr>
            <a:xfrm>
              <a:off x="7465273" y="1827261"/>
              <a:ext cx="334006" cy="372410"/>
            </a:xfrm>
            <a:prstGeom prst="rect">
              <a:avLst/>
            </a:prstGeom>
            <a:noFill/>
          </p:spPr>
          <p:txBody>
            <a:bodyPr wrap="none" rtlCol="0" anchor="ctr">
              <a:spAutoFit/>
            </a:bodyPr>
            <a:lstStyle/>
            <a:p>
              <a:pPr algn="ctr"/>
              <a:r>
                <a:rPr lang="en-US" sz="1400" b="1" dirty="0"/>
                <a:t>5</a:t>
              </a:r>
            </a:p>
          </p:txBody>
        </p:sp>
        <p:sp>
          <p:nvSpPr>
            <p:cNvPr id="24" name="Oval 23"/>
            <p:cNvSpPr/>
            <p:nvPr/>
          </p:nvSpPr>
          <p:spPr>
            <a:xfrm>
              <a:off x="7036036" y="2365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25" name="TextBox 24"/>
            <p:cNvSpPr txBox="1"/>
            <p:nvPr/>
          </p:nvSpPr>
          <p:spPr>
            <a:xfrm>
              <a:off x="7069033" y="2360662"/>
              <a:ext cx="334006" cy="372410"/>
            </a:xfrm>
            <a:prstGeom prst="rect">
              <a:avLst/>
            </a:prstGeom>
            <a:noFill/>
          </p:spPr>
          <p:txBody>
            <a:bodyPr wrap="none" rtlCol="0" anchor="ctr">
              <a:spAutoFit/>
            </a:bodyPr>
            <a:lstStyle/>
            <a:p>
              <a:pPr algn="ctr"/>
              <a:r>
                <a:rPr lang="en-US" sz="1400" b="1" dirty="0"/>
                <a:t>8</a:t>
              </a:r>
            </a:p>
          </p:txBody>
        </p:sp>
        <p:sp>
          <p:nvSpPr>
            <p:cNvPr id="26" name="Oval 25"/>
            <p:cNvSpPr/>
            <p:nvPr/>
          </p:nvSpPr>
          <p:spPr>
            <a:xfrm>
              <a:off x="6572304" y="2822190"/>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27" name="TextBox 26"/>
            <p:cNvSpPr txBox="1"/>
            <p:nvPr/>
          </p:nvSpPr>
          <p:spPr>
            <a:xfrm>
              <a:off x="6541432" y="2817862"/>
              <a:ext cx="444564" cy="372410"/>
            </a:xfrm>
            <a:prstGeom prst="rect">
              <a:avLst/>
            </a:prstGeom>
            <a:noFill/>
          </p:spPr>
          <p:txBody>
            <a:bodyPr wrap="none" rtlCol="0" anchor="ctr">
              <a:spAutoFit/>
            </a:bodyPr>
            <a:lstStyle/>
            <a:p>
              <a:pPr algn="ctr"/>
              <a:r>
                <a:rPr lang="en-US" sz="1400" b="1" dirty="0"/>
                <a:t>10</a:t>
              </a:r>
            </a:p>
          </p:txBody>
        </p:sp>
        <p:sp>
          <p:nvSpPr>
            <p:cNvPr id="28" name="Oval 27"/>
            <p:cNvSpPr/>
            <p:nvPr/>
          </p:nvSpPr>
          <p:spPr>
            <a:xfrm>
              <a:off x="8270476" y="2365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29" name="TextBox 28"/>
            <p:cNvSpPr txBox="1"/>
            <p:nvPr/>
          </p:nvSpPr>
          <p:spPr>
            <a:xfrm>
              <a:off x="8292588" y="2376029"/>
              <a:ext cx="334006" cy="372410"/>
            </a:xfrm>
            <a:prstGeom prst="rect">
              <a:avLst/>
            </a:prstGeom>
            <a:noFill/>
          </p:spPr>
          <p:txBody>
            <a:bodyPr wrap="none" rtlCol="0" anchor="ctr">
              <a:spAutoFit/>
            </a:bodyPr>
            <a:lstStyle/>
            <a:p>
              <a:pPr algn="ctr"/>
              <a:r>
                <a:rPr lang="en-US" sz="1400" b="1" dirty="0"/>
                <a:t>6</a:t>
              </a:r>
            </a:p>
          </p:txBody>
        </p:sp>
        <p:sp>
          <p:nvSpPr>
            <p:cNvPr id="30" name="Oval 29"/>
            <p:cNvSpPr/>
            <p:nvPr/>
          </p:nvSpPr>
          <p:spPr>
            <a:xfrm>
              <a:off x="7874236" y="2822190"/>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b="1"/>
            </a:p>
          </p:txBody>
        </p:sp>
        <p:sp>
          <p:nvSpPr>
            <p:cNvPr id="31" name="TextBox 30"/>
            <p:cNvSpPr txBox="1"/>
            <p:nvPr/>
          </p:nvSpPr>
          <p:spPr>
            <a:xfrm>
              <a:off x="7852200" y="2802495"/>
              <a:ext cx="444564" cy="372410"/>
            </a:xfrm>
            <a:prstGeom prst="rect">
              <a:avLst/>
            </a:prstGeom>
            <a:noFill/>
          </p:spPr>
          <p:txBody>
            <a:bodyPr wrap="none" rtlCol="0" anchor="ctr">
              <a:spAutoFit/>
            </a:bodyPr>
            <a:lstStyle/>
            <a:p>
              <a:pPr algn="ctr"/>
              <a:r>
                <a:rPr lang="en-US" sz="1400" b="1" dirty="0"/>
                <a:t>16</a:t>
              </a:r>
            </a:p>
          </p:txBody>
        </p:sp>
      </p:grpSp>
      <p:sp>
        <p:nvSpPr>
          <p:cNvPr id="34" name="Right Arrow 33"/>
          <p:cNvSpPr/>
          <p:nvPr/>
        </p:nvSpPr>
        <p:spPr>
          <a:xfrm>
            <a:off x="6007636" y="2399433"/>
            <a:ext cx="685800" cy="2280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TextBox 59"/>
          <p:cNvSpPr txBox="1"/>
          <p:nvPr/>
        </p:nvSpPr>
        <p:spPr>
          <a:xfrm>
            <a:off x="5248257" y="1992869"/>
            <a:ext cx="2088650" cy="461665"/>
          </a:xfrm>
          <a:prstGeom prst="rect">
            <a:avLst/>
          </a:prstGeom>
          <a:noFill/>
        </p:spPr>
        <p:txBody>
          <a:bodyPr wrap="none" rtlCol="0">
            <a:spAutoFit/>
          </a:bodyPr>
          <a:lstStyle/>
          <a:p>
            <a:pPr algn="ctr"/>
            <a:r>
              <a:rPr lang="en-US" dirty="0"/>
              <a:t>Cartesian Trees</a:t>
            </a:r>
          </a:p>
        </p:txBody>
      </p:sp>
      <p:pic>
        <p:nvPicPr>
          <p:cNvPr id="93"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500" t="27111" r="28125" b="27333"/>
          <a:stretch/>
        </p:blipFill>
        <p:spPr bwMode="auto">
          <a:xfrm>
            <a:off x="4076701" y="2991580"/>
            <a:ext cx="607391" cy="63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5" name="Group 94"/>
          <p:cNvGrpSpPr/>
          <p:nvPr/>
        </p:nvGrpSpPr>
        <p:grpSpPr>
          <a:xfrm>
            <a:off x="9844108" y="4821794"/>
            <a:ext cx="1013495" cy="461665"/>
            <a:chOff x="7620000" y="2996168"/>
            <a:chExt cx="1013495" cy="461665"/>
          </a:xfrm>
        </p:grpSpPr>
        <p:sp>
          <p:nvSpPr>
            <p:cNvPr id="96" name="Right Brace 95"/>
            <p:cNvSpPr/>
            <p:nvPr/>
          </p:nvSpPr>
          <p:spPr>
            <a:xfrm>
              <a:off x="7620000" y="3076990"/>
              <a:ext cx="122720" cy="251901"/>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p:cNvSpPr txBox="1"/>
                <p:nvPr/>
              </p:nvSpPr>
              <p:spPr>
                <a:xfrm>
                  <a:off x="7658100" y="2996168"/>
                  <a:ext cx="975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a:rPr>
                            </m:ctrlPr>
                          </m:funcPr>
                          <m:fName>
                            <m:r>
                              <m:rPr>
                                <m:sty m:val="p"/>
                              </m:rPr>
                              <a:rPr lang="en-US">
                                <a:latin typeface="Cambria Math"/>
                              </a:rPr>
                              <m:t>log</m:t>
                            </m:r>
                          </m:fName>
                          <m:e>
                            <m:r>
                              <a:rPr lang="en-US" i="1">
                                <a:latin typeface="Cambria Math"/>
                              </a:rPr>
                              <m:t>𝑚</m:t>
                            </m:r>
                          </m:e>
                        </m:func>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7658100" y="2996168"/>
                  <a:ext cx="975395" cy="461665"/>
                </a:xfrm>
                <a:prstGeom prst="rect">
                  <a:avLst/>
                </a:prstGeom>
                <a:blipFill>
                  <a:blip r:embed="rId4"/>
                  <a:stretch>
                    <a:fillRect l="-625" b="-18421"/>
                  </a:stretch>
                </a:blipFill>
              </p:spPr>
              <p:txBody>
                <a:bodyPr/>
                <a:lstStyle/>
                <a:p>
                  <a:r>
                    <a:rPr lang="en-US">
                      <a:noFill/>
                    </a:rPr>
                    <a:t> </a:t>
                  </a:r>
                </a:p>
              </p:txBody>
            </p:sp>
          </mc:Fallback>
        </mc:AlternateContent>
      </p:grpSp>
      <p:grpSp>
        <p:nvGrpSpPr>
          <p:cNvPr id="98" name="Group 97"/>
          <p:cNvGrpSpPr/>
          <p:nvPr/>
        </p:nvGrpSpPr>
        <p:grpSpPr>
          <a:xfrm>
            <a:off x="4167942" y="4449213"/>
            <a:ext cx="1483559" cy="1963061"/>
            <a:chOff x="729868" y="2689034"/>
            <a:chExt cx="1974618" cy="2612834"/>
          </a:xfrm>
        </p:grpSpPr>
        <p:grpSp>
          <p:nvGrpSpPr>
            <p:cNvPr id="99" name="Group 98"/>
            <p:cNvGrpSpPr/>
            <p:nvPr/>
          </p:nvGrpSpPr>
          <p:grpSpPr>
            <a:xfrm>
              <a:off x="799486" y="2689034"/>
              <a:ext cx="1905000" cy="2612834"/>
              <a:chOff x="0" y="2689034"/>
              <a:chExt cx="1905000" cy="2612834"/>
            </a:xfrm>
          </p:grpSpPr>
          <p:cxnSp>
            <p:nvCxnSpPr>
              <p:cNvPr id="101" name="Straight Connector 100"/>
              <p:cNvCxnSpPr/>
              <p:nvPr/>
            </p:nvCxnSpPr>
            <p:spPr>
              <a:xfrm flipV="1">
                <a:off x="1295400" y="2689034"/>
                <a:ext cx="609600" cy="2286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1295400" y="2917634"/>
                <a:ext cx="609600" cy="1524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flipV="1">
                <a:off x="1295400" y="3450115"/>
                <a:ext cx="609600" cy="2286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1295400" y="3678715"/>
                <a:ext cx="609600" cy="1524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flipV="1">
                <a:off x="1284383" y="4159787"/>
                <a:ext cx="609600" cy="2286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1284383" y="4388387"/>
                <a:ext cx="609600" cy="1524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flipV="1">
                <a:off x="1284383" y="4920868"/>
                <a:ext cx="609600" cy="2286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1284383" y="5149468"/>
                <a:ext cx="609600" cy="15240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V="1">
                <a:off x="685800" y="2917634"/>
                <a:ext cx="609600" cy="343726"/>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685800" y="3250343"/>
                <a:ext cx="609600" cy="417355"/>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V="1">
                <a:off x="674783" y="4398485"/>
                <a:ext cx="609600" cy="343726"/>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674783" y="4731194"/>
                <a:ext cx="609600" cy="417355"/>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flipV="1">
                <a:off x="0" y="3261360"/>
                <a:ext cx="685800" cy="723074"/>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0" y="3984434"/>
                <a:ext cx="685800" cy="746760"/>
              </a:xfrm>
              <a:prstGeom prst="line">
                <a:avLst/>
              </a:prstGeom>
              <a:ln w="19050">
                <a:solidFill>
                  <a:schemeClr val="bg2">
                    <a:lumMod val="90000"/>
                  </a:schemeClr>
                </a:solidFill>
              </a:ln>
            </p:spPr>
            <p:style>
              <a:lnRef idx="1">
                <a:schemeClr val="dk1"/>
              </a:lnRef>
              <a:fillRef idx="0">
                <a:schemeClr val="dk1"/>
              </a:fillRef>
              <a:effectRef idx="0">
                <a:schemeClr val="dk1"/>
              </a:effectRef>
              <a:fontRef idx="minor">
                <a:schemeClr val="tx1"/>
              </a:fontRef>
            </p:style>
          </p:cxnSp>
        </p:grpSp>
        <p:sp>
          <p:nvSpPr>
            <p:cNvPr id="100" name="Oval 99"/>
            <p:cNvSpPr/>
            <p:nvPr/>
          </p:nvSpPr>
          <p:spPr>
            <a:xfrm>
              <a:off x="729868" y="3853149"/>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5" name="Group 114"/>
          <p:cNvGrpSpPr/>
          <p:nvPr/>
        </p:nvGrpSpPr>
        <p:grpSpPr>
          <a:xfrm>
            <a:off x="5267134" y="4329340"/>
            <a:ext cx="381000" cy="2224517"/>
            <a:chOff x="2308034" y="2503714"/>
            <a:chExt cx="381000" cy="2224517"/>
          </a:xfrm>
        </p:grpSpPr>
        <p:sp>
          <p:nvSpPr>
            <p:cNvPr id="116" name="Left Bracket 115"/>
            <p:cNvSpPr/>
            <p:nvPr/>
          </p:nvSpPr>
          <p:spPr>
            <a:xfrm>
              <a:off x="2604672" y="3345323"/>
              <a:ext cx="83443" cy="261765"/>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7" name="Left Bracket 116"/>
            <p:cNvSpPr/>
            <p:nvPr/>
          </p:nvSpPr>
          <p:spPr>
            <a:xfrm>
              <a:off x="2514600" y="3075214"/>
              <a:ext cx="83443" cy="526702"/>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8" name="Left Bracket 117"/>
            <p:cNvSpPr/>
            <p:nvPr/>
          </p:nvSpPr>
          <p:spPr>
            <a:xfrm>
              <a:off x="2416366" y="2795814"/>
              <a:ext cx="83443" cy="809780"/>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9" name="Left Bracket 118"/>
            <p:cNvSpPr/>
            <p:nvPr/>
          </p:nvSpPr>
          <p:spPr>
            <a:xfrm>
              <a:off x="2308034" y="2503714"/>
              <a:ext cx="83443" cy="1096031"/>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0" name="Left Bracket 119"/>
            <p:cNvSpPr/>
            <p:nvPr/>
          </p:nvSpPr>
          <p:spPr>
            <a:xfrm>
              <a:off x="2605591" y="3619889"/>
              <a:ext cx="83443" cy="261765"/>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1" name="Left Bracket 120"/>
            <p:cNvSpPr/>
            <p:nvPr/>
          </p:nvSpPr>
          <p:spPr>
            <a:xfrm>
              <a:off x="2515519" y="3626692"/>
              <a:ext cx="83443" cy="538908"/>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2" name="Left Bracket 121"/>
            <p:cNvSpPr/>
            <p:nvPr/>
          </p:nvSpPr>
          <p:spPr>
            <a:xfrm>
              <a:off x="2417285" y="3632200"/>
              <a:ext cx="83443" cy="809780"/>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3" name="Left Bracket 122"/>
            <p:cNvSpPr/>
            <p:nvPr/>
          </p:nvSpPr>
          <p:spPr>
            <a:xfrm>
              <a:off x="2308953" y="3632200"/>
              <a:ext cx="83443" cy="1096031"/>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7" name="Rectangle 36"/>
          <p:cNvSpPr/>
          <p:nvPr/>
        </p:nvSpPr>
        <p:spPr>
          <a:xfrm>
            <a:off x="7044942" y="4891909"/>
            <a:ext cx="2453178" cy="543256"/>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p:cNvCxnSpPr>
            <a:stCxn id="37" idx="1"/>
            <a:endCxn id="37" idx="3"/>
          </p:cNvCxnSpPr>
          <p:nvPr/>
        </p:nvCxnSpPr>
        <p:spPr>
          <a:xfrm>
            <a:off x="7044942" y="5163537"/>
            <a:ext cx="2453178" cy="0"/>
          </a:xfrm>
          <a:prstGeom prst="line">
            <a:avLst/>
          </a:prstGeom>
          <a:ln w="12700"/>
        </p:spPr>
        <p:style>
          <a:lnRef idx="1">
            <a:schemeClr val="dk1"/>
          </a:lnRef>
          <a:fillRef idx="0">
            <a:schemeClr val="dk1"/>
          </a:fillRef>
          <a:effectRef idx="0">
            <a:schemeClr val="dk1"/>
          </a:effectRef>
          <a:fontRef idx="minor">
            <a:schemeClr val="tx1"/>
          </a:fontRef>
        </p:style>
      </p:cxnSp>
      <p:sp>
        <p:nvSpPr>
          <p:cNvPr id="40" name="Rectangle 39"/>
          <p:cNvSpPr/>
          <p:nvPr/>
        </p:nvSpPr>
        <p:spPr>
          <a:xfrm>
            <a:off x="7038543" y="4691328"/>
            <a:ext cx="2454250" cy="198341"/>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7044942" y="6267605"/>
            <a:ext cx="2453178" cy="20622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051509" y="4700277"/>
            <a:ext cx="160419" cy="179012"/>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Rectangle 129"/>
          <p:cNvSpPr/>
          <p:nvPr/>
        </p:nvSpPr>
        <p:spPr>
          <a:xfrm>
            <a:off x="7052487" y="6270919"/>
            <a:ext cx="151849" cy="193245"/>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Rectangle 130"/>
          <p:cNvSpPr/>
          <p:nvPr/>
        </p:nvSpPr>
        <p:spPr>
          <a:xfrm>
            <a:off x="9305569" y="4691328"/>
            <a:ext cx="183382" cy="187963"/>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Rectangle 131"/>
          <p:cNvSpPr/>
          <p:nvPr/>
        </p:nvSpPr>
        <p:spPr>
          <a:xfrm>
            <a:off x="9310332" y="6270478"/>
            <a:ext cx="183382" cy="184462"/>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p:cNvSpPr/>
          <p:nvPr/>
        </p:nvSpPr>
        <p:spPr>
          <a:xfrm>
            <a:off x="7048118" y="4759131"/>
            <a:ext cx="159393" cy="11738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Rectangle 136"/>
          <p:cNvSpPr/>
          <p:nvPr/>
        </p:nvSpPr>
        <p:spPr>
          <a:xfrm>
            <a:off x="7051292" y="6268010"/>
            <a:ext cx="156218" cy="1248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Rectangle 137"/>
          <p:cNvSpPr/>
          <p:nvPr/>
        </p:nvSpPr>
        <p:spPr>
          <a:xfrm>
            <a:off x="9314079" y="6267236"/>
            <a:ext cx="170204" cy="119603"/>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9" name="Rectangle 138"/>
          <p:cNvSpPr/>
          <p:nvPr/>
        </p:nvSpPr>
        <p:spPr>
          <a:xfrm>
            <a:off x="9305569" y="4765961"/>
            <a:ext cx="178714" cy="120846"/>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4" name="Straight Connector 143"/>
          <p:cNvCxnSpPr/>
          <p:nvPr/>
        </p:nvCxnSpPr>
        <p:spPr>
          <a:xfrm>
            <a:off x="1892301" y="3807920"/>
            <a:ext cx="844630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flipH="1">
            <a:off x="5334000" y="3941410"/>
            <a:ext cx="8278" cy="2687990"/>
          </a:xfrm>
          <a:prstGeom prst="line">
            <a:avLst/>
          </a:prstGeom>
          <a:ln w="28575"/>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2409853" y="3072369"/>
            <a:ext cx="2053383" cy="461665"/>
          </a:xfrm>
          <a:prstGeom prst="rect">
            <a:avLst/>
          </a:prstGeom>
          <a:noFill/>
        </p:spPr>
        <p:txBody>
          <a:bodyPr wrap="none" rtlCol="0">
            <a:spAutoFit/>
          </a:bodyPr>
          <a:lstStyle/>
          <a:p>
            <a:pPr algn="ctr"/>
            <a:r>
              <a:rPr lang="en-US" dirty="0"/>
              <a:t>Cartesian Tree:</a:t>
            </a:r>
          </a:p>
        </p:txBody>
      </p:sp>
      <p:graphicFrame>
        <p:nvGraphicFramePr>
          <p:cNvPr id="94" name="Table 93"/>
          <p:cNvGraphicFramePr>
            <a:graphicFrameLocks noGrp="1"/>
          </p:cNvGraphicFramePr>
          <p:nvPr>
            <p:extLst/>
          </p:nvPr>
        </p:nvGraphicFramePr>
        <p:xfrm>
          <a:off x="5663586" y="4340225"/>
          <a:ext cx="4153514" cy="2194560"/>
        </p:xfrm>
        <a:graphic>
          <a:graphicData uri="http://schemas.openxmlformats.org/drawingml/2006/table">
            <a:tbl>
              <a:tblPr firstRow="1" bandRow="1">
                <a:tableStyleId>{5940675A-B579-460E-94D1-54222C63F5DA}</a:tableStyleId>
              </a:tblPr>
              <a:tblGrid>
                <a:gridCol w="4153514">
                  <a:extLst>
                    <a:ext uri="{9D8B030D-6E8A-4147-A177-3AD203B41FA5}">
                      <a16:colId xmlns="" xmlns:a16="http://schemas.microsoft.com/office/drawing/2014/main" val="20000"/>
                    </a:ext>
                  </a:extLst>
                </a:gridCol>
              </a:tblGrid>
              <a:tr h="274320">
                <a:tc>
                  <a:txBody>
                    <a:bodyPr/>
                    <a:lstStyle/>
                    <a:p>
                      <a:endParaRPr lang="en-US" dirty="0"/>
                    </a:p>
                  </a:txBody>
                  <a:tcPr marL="0" marR="0" marT="0" marB="0"/>
                </a:tc>
                <a:extLst>
                  <a:ext uri="{0D108BD9-81ED-4DB2-BD59-A6C34878D82A}">
                    <a16:rowId xmlns="" xmlns:a16="http://schemas.microsoft.com/office/drawing/2014/main" val="10000"/>
                  </a:ext>
                </a:extLst>
              </a:tr>
              <a:tr h="274320">
                <a:tc>
                  <a:txBody>
                    <a:bodyPr/>
                    <a:lstStyle/>
                    <a:p>
                      <a:endParaRPr lang="en-US" dirty="0"/>
                    </a:p>
                  </a:txBody>
                  <a:tcPr marL="0" marR="0" marT="0" marB="0"/>
                </a:tc>
                <a:extLst>
                  <a:ext uri="{0D108BD9-81ED-4DB2-BD59-A6C34878D82A}">
                    <a16:rowId xmlns="" xmlns:a16="http://schemas.microsoft.com/office/drawing/2014/main" val="10001"/>
                  </a:ext>
                </a:extLst>
              </a:tr>
              <a:tr h="274320">
                <a:tc>
                  <a:txBody>
                    <a:bodyPr/>
                    <a:lstStyle/>
                    <a:p>
                      <a:endParaRPr lang="en-US" dirty="0"/>
                    </a:p>
                  </a:txBody>
                  <a:tcPr marL="0" marR="0" marT="0" marB="0">
                    <a:noFill/>
                  </a:tcPr>
                </a:tc>
                <a:extLst>
                  <a:ext uri="{0D108BD9-81ED-4DB2-BD59-A6C34878D82A}">
                    <a16:rowId xmlns="" xmlns:a16="http://schemas.microsoft.com/office/drawing/2014/main" val="10002"/>
                  </a:ext>
                </a:extLst>
              </a:tr>
              <a:tr h="274320">
                <a:tc>
                  <a:txBody>
                    <a:bodyPr/>
                    <a:lstStyle/>
                    <a:p>
                      <a:endParaRPr lang="en-US" dirty="0"/>
                    </a:p>
                  </a:txBody>
                  <a:tcPr marL="0" marR="0" marT="0" marB="0">
                    <a:noFill/>
                  </a:tcPr>
                </a:tc>
                <a:extLst>
                  <a:ext uri="{0D108BD9-81ED-4DB2-BD59-A6C34878D82A}">
                    <a16:rowId xmlns="" xmlns:a16="http://schemas.microsoft.com/office/drawing/2014/main" val="10003"/>
                  </a:ext>
                </a:extLst>
              </a:tr>
              <a:tr h="274320">
                <a:tc>
                  <a:txBody>
                    <a:bodyPr/>
                    <a:lstStyle/>
                    <a:p>
                      <a:endParaRPr lang="en-US" dirty="0"/>
                    </a:p>
                  </a:txBody>
                  <a:tcPr marL="0" marR="0" marT="0" marB="0"/>
                </a:tc>
                <a:extLst>
                  <a:ext uri="{0D108BD9-81ED-4DB2-BD59-A6C34878D82A}">
                    <a16:rowId xmlns="" xmlns:a16="http://schemas.microsoft.com/office/drawing/2014/main" val="10004"/>
                  </a:ext>
                </a:extLst>
              </a:tr>
              <a:tr h="274320">
                <a:tc>
                  <a:txBody>
                    <a:bodyPr/>
                    <a:lstStyle/>
                    <a:p>
                      <a:endParaRPr lang="en-US" dirty="0"/>
                    </a:p>
                  </a:txBody>
                  <a:tcPr marL="0" marR="0" marT="0" marB="0"/>
                </a:tc>
                <a:extLst>
                  <a:ext uri="{0D108BD9-81ED-4DB2-BD59-A6C34878D82A}">
                    <a16:rowId xmlns="" xmlns:a16="http://schemas.microsoft.com/office/drawing/2014/main" val="10005"/>
                  </a:ext>
                </a:extLst>
              </a:tr>
              <a:tr h="274320">
                <a:tc>
                  <a:txBody>
                    <a:bodyPr/>
                    <a:lstStyle/>
                    <a:p>
                      <a:endParaRPr lang="en-US" dirty="0"/>
                    </a:p>
                  </a:txBody>
                  <a:tcPr marL="0" marR="0" marT="0" marB="0"/>
                </a:tc>
                <a:extLst>
                  <a:ext uri="{0D108BD9-81ED-4DB2-BD59-A6C34878D82A}">
                    <a16:rowId xmlns="" xmlns:a16="http://schemas.microsoft.com/office/drawing/2014/main" val="10006"/>
                  </a:ext>
                </a:extLst>
              </a:tr>
              <a:tr h="274320">
                <a:tc>
                  <a:txBody>
                    <a:bodyPr/>
                    <a:lstStyle/>
                    <a:p>
                      <a:endParaRPr lang="en-US" dirty="0"/>
                    </a:p>
                  </a:txBody>
                  <a:tcPr marL="0" marR="0" marT="0" marB="0"/>
                </a:tc>
                <a:extLst>
                  <a:ext uri="{0D108BD9-81ED-4DB2-BD59-A6C34878D82A}">
                    <a16:rowId xmlns="" xmlns:a16="http://schemas.microsoft.com/office/drawing/2014/main" val="10007"/>
                  </a:ext>
                </a:extLst>
              </a:tr>
            </a:tbl>
          </a:graphicData>
        </a:graphic>
      </p:graphicFrame>
      <p:graphicFrame>
        <p:nvGraphicFramePr>
          <p:cNvPr id="125" name="Table 124"/>
          <p:cNvGraphicFramePr>
            <a:graphicFrameLocks noGrp="1"/>
          </p:cNvGraphicFramePr>
          <p:nvPr>
            <p:extLst/>
          </p:nvPr>
        </p:nvGraphicFramePr>
        <p:xfrm>
          <a:off x="5657850" y="4340225"/>
          <a:ext cx="4153520" cy="2194560"/>
        </p:xfrm>
        <a:graphic>
          <a:graphicData uri="http://schemas.openxmlformats.org/drawingml/2006/table">
            <a:tbl>
              <a:tblPr firstRow="1" bandRow="1">
                <a:tableStyleId>{5940675A-B579-460E-94D1-54222C63F5DA}</a:tableStyleId>
              </a:tblPr>
              <a:tblGrid>
                <a:gridCol w="519190">
                  <a:extLst>
                    <a:ext uri="{9D8B030D-6E8A-4147-A177-3AD203B41FA5}">
                      <a16:colId xmlns="" xmlns:a16="http://schemas.microsoft.com/office/drawing/2014/main" val="20000"/>
                    </a:ext>
                  </a:extLst>
                </a:gridCol>
                <a:gridCol w="519190">
                  <a:extLst>
                    <a:ext uri="{9D8B030D-6E8A-4147-A177-3AD203B41FA5}">
                      <a16:colId xmlns="" xmlns:a16="http://schemas.microsoft.com/office/drawing/2014/main" val="20001"/>
                    </a:ext>
                  </a:extLst>
                </a:gridCol>
                <a:gridCol w="519190">
                  <a:extLst>
                    <a:ext uri="{9D8B030D-6E8A-4147-A177-3AD203B41FA5}">
                      <a16:colId xmlns="" xmlns:a16="http://schemas.microsoft.com/office/drawing/2014/main" val="20002"/>
                    </a:ext>
                  </a:extLst>
                </a:gridCol>
                <a:gridCol w="519190">
                  <a:extLst>
                    <a:ext uri="{9D8B030D-6E8A-4147-A177-3AD203B41FA5}">
                      <a16:colId xmlns="" xmlns:a16="http://schemas.microsoft.com/office/drawing/2014/main" val="20003"/>
                    </a:ext>
                  </a:extLst>
                </a:gridCol>
                <a:gridCol w="519190">
                  <a:extLst>
                    <a:ext uri="{9D8B030D-6E8A-4147-A177-3AD203B41FA5}">
                      <a16:colId xmlns="" xmlns:a16="http://schemas.microsoft.com/office/drawing/2014/main" val="20004"/>
                    </a:ext>
                  </a:extLst>
                </a:gridCol>
                <a:gridCol w="519190">
                  <a:extLst>
                    <a:ext uri="{9D8B030D-6E8A-4147-A177-3AD203B41FA5}">
                      <a16:colId xmlns="" xmlns:a16="http://schemas.microsoft.com/office/drawing/2014/main" val="20005"/>
                    </a:ext>
                  </a:extLst>
                </a:gridCol>
                <a:gridCol w="519190">
                  <a:extLst>
                    <a:ext uri="{9D8B030D-6E8A-4147-A177-3AD203B41FA5}">
                      <a16:colId xmlns="" xmlns:a16="http://schemas.microsoft.com/office/drawing/2014/main" val="20006"/>
                    </a:ext>
                  </a:extLst>
                </a:gridCol>
                <a:gridCol w="519190">
                  <a:extLst>
                    <a:ext uri="{9D8B030D-6E8A-4147-A177-3AD203B41FA5}">
                      <a16:colId xmlns="" xmlns:a16="http://schemas.microsoft.com/office/drawing/2014/main" val="20007"/>
                    </a:ext>
                  </a:extLst>
                </a:gridCol>
              </a:tblGrid>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0"/>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1"/>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2"/>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3"/>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4"/>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5"/>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6"/>
                  </a:ext>
                </a:extLst>
              </a:tr>
              <a:tr h="274320">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extLst>
                  <a:ext uri="{0D108BD9-81ED-4DB2-BD59-A6C34878D82A}">
                    <a16:rowId xmlns="" xmlns:a16="http://schemas.microsoft.com/office/drawing/2014/main" val="10007"/>
                  </a:ext>
                </a:extLst>
              </a:tr>
            </a:tbl>
          </a:graphicData>
        </a:graphic>
      </p:graphicFrame>
      <p:graphicFrame>
        <p:nvGraphicFramePr>
          <p:cNvPr id="126" name="Table 125"/>
          <p:cNvGraphicFramePr>
            <a:graphicFrameLocks noGrp="1"/>
          </p:cNvGraphicFramePr>
          <p:nvPr>
            <p:extLst/>
          </p:nvPr>
        </p:nvGraphicFramePr>
        <p:xfrm>
          <a:off x="5665724" y="4342765"/>
          <a:ext cx="4151376" cy="2194560"/>
        </p:xfrm>
        <a:graphic>
          <a:graphicData uri="http://schemas.openxmlformats.org/drawingml/2006/table">
            <a:tbl>
              <a:tblPr firstRow="1" bandRow="1">
                <a:tableStyleId>{5940675A-B579-460E-94D1-54222C63F5DA}</a:tableStyleId>
              </a:tblPr>
              <a:tblGrid>
                <a:gridCol w="259461">
                  <a:extLst>
                    <a:ext uri="{9D8B030D-6E8A-4147-A177-3AD203B41FA5}">
                      <a16:colId xmlns="" xmlns:a16="http://schemas.microsoft.com/office/drawing/2014/main" val="20000"/>
                    </a:ext>
                  </a:extLst>
                </a:gridCol>
                <a:gridCol w="259461">
                  <a:extLst>
                    <a:ext uri="{9D8B030D-6E8A-4147-A177-3AD203B41FA5}">
                      <a16:colId xmlns="" xmlns:a16="http://schemas.microsoft.com/office/drawing/2014/main" val="20001"/>
                    </a:ext>
                  </a:extLst>
                </a:gridCol>
                <a:gridCol w="259461">
                  <a:extLst>
                    <a:ext uri="{9D8B030D-6E8A-4147-A177-3AD203B41FA5}">
                      <a16:colId xmlns="" xmlns:a16="http://schemas.microsoft.com/office/drawing/2014/main" val="20002"/>
                    </a:ext>
                  </a:extLst>
                </a:gridCol>
                <a:gridCol w="259461">
                  <a:extLst>
                    <a:ext uri="{9D8B030D-6E8A-4147-A177-3AD203B41FA5}">
                      <a16:colId xmlns="" xmlns:a16="http://schemas.microsoft.com/office/drawing/2014/main" val="20003"/>
                    </a:ext>
                  </a:extLst>
                </a:gridCol>
                <a:gridCol w="259461">
                  <a:extLst>
                    <a:ext uri="{9D8B030D-6E8A-4147-A177-3AD203B41FA5}">
                      <a16:colId xmlns="" xmlns:a16="http://schemas.microsoft.com/office/drawing/2014/main" val="20004"/>
                    </a:ext>
                  </a:extLst>
                </a:gridCol>
                <a:gridCol w="259461">
                  <a:extLst>
                    <a:ext uri="{9D8B030D-6E8A-4147-A177-3AD203B41FA5}">
                      <a16:colId xmlns="" xmlns:a16="http://schemas.microsoft.com/office/drawing/2014/main" val="20005"/>
                    </a:ext>
                  </a:extLst>
                </a:gridCol>
                <a:gridCol w="259461">
                  <a:extLst>
                    <a:ext uri="{9D8B030D-6E8A-4147-A177-3AD203B41FA5}">
                      <a16:colId xmlns="" xmlns:a16="http://schemas.microsoft.com/office/drawing/2014/main" val="20006"/>
                    </a:ext>
                  </a:extLst>
                </a:gridCol>
                <a:gridCol w="259461">
                  <a:extLst>
                    <a:ext uri="{9D8B030D-6E8A-4147-A177-3AD203B41FA5}">
                      <a16:colId xmlns="" xmlns:a16="http://schemas.microsoft.com/office/drawing/2014/main" val="20007"/>
                    </a:ext>
                  </a:extLst>
                </a:gridCol>
                <a:gridCol w="259461">
                  <a:extLst>
                    <a:ext uri="{9D8B030D-6E8A-4147-A177-3AD203B41FA5}">
                      <a16:colId xmlns="" xmlns:a16="http://schemas.microsoft.com/office/drawing/2014/main" val="20008"/>
                    </a:ext>
                  </a:extLst>
                </a:gridCol>
                <a:gridCol w="259461">
                  <a:extLst>
                    <a:ext uri="{9D8B030D-6E8A-4147-A177-3AD203B41FA5}">
                      <a16:colId xmlns="" xmlns:a16="http://schemas.microsoft.com/office/drawing/2014/main" val="20009"/>
                    </a:ext>
                  </a:extLst>
                </a:gridCol>
                <a:gridCol w="259461">
                  <a:extLst>
                    <a:ext uri="{9D8B030D-6E8A-4147-A177-3AD203B41FA5}">
                      <a16:colId xmlns="" xmlns:a16="http://schemas.microsoft.com/office/drawing/2014/main" val="20010"/>
                    </a:ext>
                  </a:extLst>
                </a:gridCol>
                <a:gridCol w="259461">
                  <a:extLst>
                    <a:ext uri="{9D8B030D-6E8A-4147-A177-3AD203B41FA5}">
                      <a16:colId xmlns="" xmlns:a16="http://schemas.microsoft.com/office/drawing/2014/main" val="20011"/>
                    </a:ext>
                  </a:extLst>
                </a:gridCol>
                <a:gridCol w="259461">
                  <a:extLst>
                    <a:ext uri="{9D8B030D-6E8A-4147-A177-3AD203B41FA5}">
                      <a16:colId xmlns="" xmlns:a16="http://schemas.microsoft.com/office/drawing/2014/main" val="20012"/>
                    </a:ext>
                  </a:extLst>
                </a:gridCol>
                <a:gridCol w="259461">
                  <a:extLst>
                    <a:ext uri="{9D8B030D-6E8A-4147-A177-3AD203B41FA5}">
                      <a16:colId xmlns="" xmlns:a16="http://schemas.microsoft.com/office/drawing/2014/main" val="20013"/>
                    </a:ext>
                  </a:extLst>
                </a:gridCol>
                <a:gridCol w="259461">
                  <a:extLst>
                    <a:ext uri="{9D8B030D-6E8A-4147-A177-3AD203B41FA5}">
                      <a16:colId xmlns="" xmlns:a16="http://schemas.microsoft.com/office/drawing/2014/main" val="20014"/>
                    </a:ext>
                  </a:extLst>
                </a:gridCol>
                <a:gridCol w="259461">
                  <a:extLst>
                    <a:ext uri="{9D8B030D-6E8A-4147-A177-3AD203B41FA5}">
                      <a16:colId xmlns="" xmlns:a16="http://schemas.microsoft.com/office/drawing/2014/main" val="20015"/>
                    </a:ext>
                  </a:extLst>
                </a:gridCol>
              </a:tblGrid>
              <a:tr h="137160">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0"/>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1"/>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extLst>
                  <a:ext uri="{0D108BD9-81ED-4DB2-BD59-A6C34878D82A}">
                    <a16:rowId xmlns="" xmlns:a16="http://schemas.microsoft.com/office/drawing/2014/main" val="10002"/>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extLst>
                  <a:ext uri="{0D108BD9-81ED-4DB2-BD59-A6C34878D82A}">
                    <a16:rowId xmlns="" xmlns:a16="http://schemas.microsoft.com/office/drawing/2014/main" val="10003"/>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4"/>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5"/>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6"/>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7"/>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8"/>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09"/>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10"/>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11"/>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12"/>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13"/>
                  </a:ext>
                </a:extLst>
              </a:tr>
              <a:tr h="137160">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extLst>
                  <a:ext uri="{0D108BD9-81ED-4DB2-BD59-A6C34878D82A}">
                    <a16:rowId xmlns="" xmlns:a16="http://schemas.microsoft.com/office/drawing/2014/main" val="10014"/>
                  </a:ext>
                </a:extLst>
              </a:tr>
              <a:tr h="137160">
                <a:tc>
                  <a:txBody>
                    <a:bodyPr/>
                    <a:lstStyle/>
                    <a:p>
                      <a:endParaRPr lang="en-US" sz="900"/>
                    </a:p>
                  </a:txBody>
                  <a:tcPr marL="0" marR="0" marT="0" marB="0"/>
                </a:tc>
                <a:tc>
                  <a:txBody>
                    <a:bodyPr/>
                    <a:lstStyle/>
                    <a:p>
                      <a:endParaRPr lang="en-US" sz="900" dirty="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a:p>
                  </a:txBody>
                  <a:tcPr marL="0" marR="0" marT="0" marB="0"/>
                </a:tc>
                <a:tc>
                  <a:txBody>
                    <a:bodyPr/>
                    <a:lstStyle/>
                    <a:p>
                      <a:endParaRPr lang="en-US" sz="900" dirty="0"/>
                    </a:p>
                  </a:txBody>
                  <a:tcPr marL="0" marR="0" marT="0" marB="0"/>
                </a:tc>
                <a:tc>
                  <a:txBody>
                    <a:bodyPr/>
                    <a:lstStyle/>
                    <a:p>
                      <a:endParaRPr lang="en-US" sz="900" dirty="0"/>
                    </a:p>
                  </a:txBody>
                  <a:tcPr marL="0" marR="0" marT="0" marB="0"/>
                </a:tc>
                <a:extLst>
                  <a:ext uri="{0D108BD9-81ED-4DB2-BD59-A6C34878D82A}">
                    <a16:rowId xmlns="" xmlns:a16="http://schemas.microsoft.com/office/drawing/2014/main" val="10015"/>
                  </a:ext>
                </a:extLst>
              </a:tr>
            </a:tbl>
          </a:graphicData>
        </a:graphic>
      </p:graphicFrame>
      <p:grpSp>
        <p:nvGrpSpPr>
          <p:cNvPr id="6" name="Group 5"/>
          <p:cNvGrpSpPr/>
          <p:nvPr/>
        </p:nvGrpSpPr>
        <p:grpSpPr>
          <a:xfrm>
            <a:off x="2091675" y="4038601"/>
            <a:ext cx="3820018" cy="2378333"/>
            <a:chOff x="567675" y="4038600"/>
            <a:chExt cx="3820018" cy="2378333"/>
          </a:xfrm>
        </p:grpSpPr>
        <p:grpSp>
          <p:nvGrpSpPr>
            <p:cNvPr id="3" name="Group 2"/>
            <p:cNvGrpSpPr/>
            <p:nvPr/>
          </p:nvGrpSpPr>
          <p:grpSpPr>
            <a:xfrm>
              <a:off x="567675" y="4038600"/>
              <a:ext cx="3820018" cy="2378333"/>
              <a:chOff x="-1032525" y="4059590"/>
              <a:chExt cx="3820018" cy="2378333"/>
            </a:xfrm>
          </p:grpSpPr>
          <p:sp>
            <p:nvSpPr>
              <p:cNvPr id="53" name="Rectangle 52"/>
              <p:cNvSpPr/>
              <p:nvPr/>
            </p:nvSpPr>
            <p:spPr>
              <a:xfrm>
                <a:off x="264495" y="4589527"/>
                <a:ext cx="1259505" cy="692727"/>
              </a:xfrm>
              <a:prstGeom prst="rect">
                <a:avLst/>
              </a:prstGeom>
              <a:solidFill>
                <a:srgbClr val="00B0F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cxnSp>
            <p:nvCxnSpPr>
              <p:cNvPr id="55" name="Straight Arrow Connector 54"/>
              <p:cNvCxnSpPr/>
              <p:nvPr/>
            </p:nvCxnSpPr>
            <p:spPr>
              <a:xfrm>
                <a:off x="132247" y="4589527"/>
                <a:ext cx="0" cy="692727"/>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64495" y="4462362"/>
                <a:ext cx="1259505"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1032525" y="4704508"/>
                    <a:ext cx="12107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a:rPr>
                              </m:ctrlPr>
                            </m:funcPr>
                            <m:fName>
                              <m:r>
                                <m:rPr>
                                  <m:sty m:val="p"/>
                                </m:rPr>
                                <a:rPr lang="en-US" sz="2000">
                                  <a:latin typeface="Cambria Math"/>
                                </a:rPr>
                                <m:t>log</m:t>
                              </m:r>
                            </m:fName>
                            <m:e>
                              <m:func>
                                <m:funcPr>
                                  <m:ctrlPr>
                                    <a:rPr lang="en-US" sz="2000" i="1">
                                      <a:latin typeface="Cambria Math"/>
                                    </a:rPr>
                                  </m:ctrlPr>
                                </m:funcPr>
                                <m:fName>
                                  <m:r>
                                    <m:rPr>
                                      <m:sty m:val="p"/>
                                    </m:rPr>
                                    <a:rPr lang="en-US" sz="2000">
                                      <a:latin typeface="Cambria Math"/>
                                    </a:rPr>
                                    <m:t>log</m:t>
                                  </m:r>
                                </m:fName>
                                <m:e>
                                  <m:r>
                                    <a:rPr lang="en-US" sz="2000" i="1">
                                      <a:latin typeface="Cambria Math"/>
                                    </a:rPr>
                                    <m:t>𝑚</m:t>
                                  </m:r>
                                </m:e>
                              </m:func>
                            </m:e>
                          </m:func>
                        </m:oMath>
                      </m:oMathPara>
                    </a14:m>
                    <a:endParaRPr lang="en-US" sz="2000" i="1" dirty="0"/>
                  </a:p>
                </p:txBody>
              </p:sp>
            </mc:Choice>
            <mc:Fallback xmlns="">
              <p:sp>
                <p:nvSpPr>
                  <p:cNvPr id="58" name="TextBox 57"/>
                  <p:cNvSpPr txBox="1">
                    <a:spLocks noRot="1" noChangeAspect="1" noMove="1" noResize="1" noEditPoints="1" noAdjustHandles="1" noChangeArrowheads="1" noChangeShapeType="1" noTextEdit="1"/>
                  </p:cNvSpPr>
                  <p:nvPr/>
                </p:nvSpPr>
                <p:spPr>
                  <a:xfrm>
                    <a:off x="-1032525" y="4704508"/>
                    <a:ext cx="121071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27799" y="4059590"/>
                    <a:ext cx="114339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a:rPr>
                              </m:ctrlPr>
                            </m:funcPr>
                            <m:fName>
                              <m:r>
                                <m:rPr>
                                  <m:sty m:val="p"/>
                                </m:rPr>
                                <a:rPr lang="en-US" sz="2000">
                                  <a:latin typeface="Cambria Math"/>
                                </a:rPr>
                                <m:t>log</m:t>
                              </m:r>
                            </m:fName>
                            <m:e>
                              <m:func>
                                <m:funcPr>
                                  <m:ctrlPr>
                                    <a:rPr lang="en-US" sz="2000" i="1">
                                      <a:latin typeface="Cambria Math"/>
                                    </a:rPr>
                                  </m:ctrlPr>
                                </m:funcPr>
                                <m:fName>
                                  <m:r>
                                    <m:rPr>
                                      <m:sty m:val="p"/>
                                    </m:rPr>
                                    <a:rPr lang="en-US" sz="2000">
                                      <a:latin typeface="Cambria Math"/>
                                    </a:rPr>
                                    <m:t>log</m:t>
                                  </m:r>
                                </m:fName>
                                <m:e>
                                  <m:r>
                                    <a:rPr lang="en-US" sz="2000" i="1">
                                      <a:latin typeface="Cambria Math"/>
                                    </a:rPr>
                                    <m:t>𝑛</m:t>
                                  </m:r>
                                </m:e>
                              </m:func>
                            </m:e>
                          </m:func>
                        </m:oMath>
                      </m:oMathPara>
                    </a14:m>
                    <a:endParaRPr lang="en-US" sz="2000" i="1" dirty="0"/>
                  </a:p>
                </p:txBody>
              </p:sp>
            </mc:Choice>
            <mc:Fallback xmlns="">
              <p:sp>
                <p:nvSpPr>
                  <p:cNvPr id="59" name="TextBox 58"/>
                  <p:cNvSpPr txBox="1">
                    <a:spLocks noRot="1" noChangeAspect="1" noMove="1" noResize="1" noEditPoints="1" noAdjustHandles="1" noChangeArrowheads="1" noChangeShapeType="1" noTextEdit="1"/>
                  </p:cNvSpPr>
                  <p:nvPr/>
                </p:nvSpPr>
                <p:spPr>
                  <a:xfrm>
                    <a:off x="327799" y="4059590"/>
                    <a:ext cx="1143390" cy="400110"/>
                  </a:xfrm>
                  <a:prstGeom prst="rect">
                    <a:avLst/>
                  </a:prstGeom>
                  <a:blipFill rotWithShape="1">
                    <a:blip r:embed="rId6"/>
                    <a:stretch>
                      <a:fillRect b="-13846"/>
                    </a:stretch>
                  </a:blipFill>
                </p:spPr>
                <p:txBody>
                  <a:bodyPr/>
                  <a:lstStyle/>
                  <a:p>
                    <a:r>
                      <a:rPr lang="en-US">
                        <a:noFill/>
                      </a:rPr>
                      <a:t> </a:t>
                    </a:r>
                  </a:p>
                </p:txBody>
              </p:sp>
            </mc:Fallback>
          </mc:AlternateContent>
          <p:sp>
            <p:nvSpPr>
              <p:cNvPr id="63" name="TextBox 62"/>
              <p:cNvSpPr txBox="1"/>
              <p:nvPr/>
            </p:nvSpPr>
            <p:spPr>
              <a:xfrm>
                <a:off x="-1018870" y="5976258"/>
                <a:ext cx="3806363" cy="461665"/>
              </a:xfrm>
              <a:prstGeom prst="rect">
                <a:avLst/>
              </a:prstGeom>
              <a:noFill/>
            </p:spPr>
            <p:txBody>
              <a:bodyPr wrap="none" rtlCol="0">
                <a:spAutoFit/>
              </a:bodyPr>
              <a:lstStyle/>
              <a:p>
                <a:r>
                  <a:rPr lang="en-US" dirty="0" err="1"/>
                  <a:t>Atallah</a:t>
                </a:r>
                <a:r>
                  <a:rPr lang="en-US" dirty="0"/>
                  <a:t> and Yuan (SODA’10)</a:t>
                </a:r>
              </a:p>
            </p:txBody>
          </p:sp>
        </p:grpSp>
        <p:sp>
          <p:nvSpPr>
            <p:cNvPr id="127" name="TextBox 126"/>
            <p:cNvSpPr txBox="1"/>
            <p:nvPr/>
          </p:nvSpPr>
          <p:spPr>
            <a:xfrm>
              <a:off x="1295400" y="5574268"/>
              <a:ext cx="1493679" cy="461665"/>
            </a:xfrm>
            <a:prstGeom prst="rect">
              <a:avLst/>
            </a:prstGeom>
            <a:noFill/>
          </p:spPr>
          <p:txBody>
            <a:bodyPr wrap="none" rtlCol="0">
              <a:spAutoFit/>
            </a:bodyPr>
            <a:lstStyle/>
            <a:p>
              <a:r>
                <a:rPr lang="en-US" dirty="0"/>
                <a:t>Tabulation</a:t>
              </a:r>
            </a:p>
          </p:txBody>
        </p:sp>
      </p:grpSp>
      <p:grpSp>
        <p:nvGrpSpPr>
          <p:cNvPr id="32" name="Group 31"/>
          <p:cNvGrpSpPr/>
          <p:nvPr/>
        </p:nvGrpSpPr>
        <p:grpSpPr>
          <a:xfrm>
            <a:off x="8182409" y="3778124"/>
            <a:ext cx="893643" cy="543504"/>
            <a:chOff x="6658408" y="3778124"/>
            <a:chExt cx="893643" cy="543504"/>
          </a:xfrm>
        </p:grpSpPr>
        <p:sp>
          <p:nvSpPr>
            <p:cNvPr id="133" name="Right Brace 132"/>
            <p:cNvSpPr/>
            <p:nvPr/>
          </p:nvSpPr>
          <p:spPr>
            <a:xfrm rot="16200000">
              <a:off x="6894613" y="3962554"/>
              <a:ext cx="186489" cy="531659"/>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4" name="TextBox 133"/>
                <p:cNvSpPr txBox="1"/>
                <p:nvPr/>
              </p:nvSpPr>
              <p:spPr>
                <a:xfrm>
                  <a:off x="6658408" y="3778124"/>
                  <a:ext cx="8936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a:rPr>
                            </m:ctrlPr>
                          </m:funcPr>
                          <m:fName>
                            <m:r>
                              <m:rPr>
                                <m:sty m:val="p"/>
                              </m:rPr>
                              <a:rPr lang="en-US">
                                <a:latin typeface="Cambria Math"/>
                              </a:rPr>
                              <m:t>log</m:t>
                            </m:r>
                          </m:fName>
                          <m:e>
                            <m:r>
                              <a:rPr lang="en-US" i="1">
                                <a:latin typeface="Cambria Math"/>
                              </a:rPr>
                              <m:t>𝑛</m:t>
                            </m:r>
                          </m:e>
                        </m:func>
                      </m:oMath>
                    </m:oMathPara>
                  </a14:m>
                  <a:endParaRPr lang="en-US" dirty="0"/>
                </a:p>
              </p:txBody>
            </p:sp>
          </mc:Choice>
          <mc:Fallback xmlns="">
            <p:sp>
              <p:nvSpPr>
                <p:cNvPr id="134" name="TextBox 133"/>
                <p:cNvSpPr txBox="1">
                  <a:spLocks noRot="1" noChangeAspect="1" noMove="1" noResize="1" noEditPoints="1" noAdjustHandles="1" noChangeArrowheads="1" noChangeShapeType="1" noTextEdit="1"/>
                </p:cNvSpPr>
                <p:nvPr/>
              </p:nvSpPr>
              <p:spPr>
                <a:xfrm>
                  <a:off x="6658408" y="3778124"/>
                  <a:ext cx="893643" cy="461665"/>
                </a:xfrm>
                <a:prstGeom prst="rect">
                  <a:avLst/>
                </a:prstGeom>
                <a:blipFill>
                  <a:blip r:embed="rId7"/>
                  <a:stretch>
                    <a:fillRect l="-680" b="-18421"/>
                  </a:stretch>
                </a:blipFill>
              </p:spPr>
              <p:txBody>
                <a:bodyPr/>
                <a:lstStyle/>
                <a:p>
                  <a:r>
                    <a:rPr lang="en-US">
                      <a:noFill/>
                    </a:rPr>
                    <a:t> </a:t>
                  </a:r>
                </a:p>
              </p:txBody>
            </p:sp>
          </mc:Fallback>
        </mc:AlternateContent>
      </p:grpSp>
    </p:spTree>
    <p:extLst>
      <p:ext uri="{BB962C8B-B14F-4D97-AF65-F5344CB8AC3E}">
        <p14:creationId xmlns:p14="http://schemas.microsoft.com/office/powerpoint/2010/main" val="259226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9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40" grpId="0" animBg="1"/>
      <p:bldP spid="41" grpId="0" animBg="1"/>
      <p:bldP spid="37" grpId="0" animBg="1"/>
      <p:bldP spid="40" grpId="0" animBg="1"/>
      <p:bldP spid="43" grpId="0" animBg="1"/>
      <p:bldP spid="51" grpId="0" animBg="1"/>
      <p:bldP spid="130" grpId="0" animBg="1"/>
      <p:bldP spid="131" grpId="0" animBg="1"/>
      <p:bldP spid="132" grpId="0" animBg="1"/>
      <p:bldP spid="136" grpId="0" animBg="1"/>
      <p:bldP spid="137" grpId="0" animBg="1"/>
      <p:bldP spid="138" grpId="0" animBg="1"/>
      <p:bldP spid="1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81200" y="304800"/>
                <a:ext cx="8229600" cy="1143000"/>
              </a:xfrm>
            </p:spPr>
            <p:txBody>
              <a:bodyPr/>
              <a:lstStyle/>
              <a:p>
                <a14:m>
                  <m:oMath xmlns:m="http://schemas.openxmlformats.org/officeDocument/2006/math">
                    <m:r>
                      <a:rPr lang="en-US" b="0" i="1" smtClean="0">
                        <a:latin typeface="Cambria Math"/>
                      </a:rPr>
                      <m:t>𝑂</m:t>
                    </m:r>
                    <m:d>
                      <m:dPr>
                        <m:ctrlPr>
                          <a:rPr lang="en-US" b="0" i="1" smtClean="0">
                            <a:latin typeface="Cambria Math"/>
                          </a:rPr>
                        </m:ctrlPr>
                      </m:dPr>
                      <m:e>
                        <m:f>
                          <m:fPr>
                            <m:ctrlPr>
                              <a:rPr lang="en-US" i="1">
                                <a:latin typeface="Cambria Math"/>
                              </a:rPr>
                            </m:ctrlPr>
                          </m:fPr>
                          <m:num>
                            <m:r>
                              <a:rPr lang="en-US" i="1">
                                <a:latin typeface="Cambria Math"/>
                              </a:rPr>
                              <m:t>1</m:t>
                            </m:r>
                          </m:num>
                          <m:den>
                            <m:r>
                              <a:rPr lang="en-US" i="1">
                                <a:latin typeface="Cambria Math"/>
                              </a:rPr>
                              <m:t>𝑐</m:t>
                            </m:r>
                          </m:den>
                        </m:f>
                      </m:e>
                    </m:d>
                  </m:oMath>
                </a14:m>
                <a:r>
                  <a:rPr lang="en-US" dirty="0" smtClean="0"/>
                  <a:t> bits Per Element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81200" y="304800"/>
                <a:ext cx="8229600" cy="1143000"/>
              </a:xfrm>
              <a:blipFill>
                <a:blip r:embed="rId2"/>
                <a:stretch>
                  <a:fillRect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447800"/>
                <a:ext cx="8229600" cy="4953000"/>
              </a:xfrm>
            </p:spPr>
            <p:txBody>
              <a:bodyPr>
                <a:normAutofit/>
              </a:bodyPr>
              <a:lstStyle/>
              <a:p>
                <a14:m>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𝑐</m:t>
                    </m:r>
                  </m:oMath>
                </a14:m>
                <a:r>
                  <a:rPr lang="en-US" dirty="0" smtClean="0"/>
                  <a:t> bits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𝑐</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a:rPr>
                              <m:t>log</m:t>
                            </m:r>
                          </m:e>
                          <m:sup>
                            <m:r>
                              <a:rPr lang="en-US" b="0" i="1" smtClean="0">
                                <a:latin typeface="Cambria Math"/>
                              </a:rPr>
                              <m:t>2</m:t>
                            </m:r>
                          </m:sup>
                        </m:sSup>
                      </m:fName>
                      <m:e>
                        <m:r>
                          <a:rPr lang="en-US" b="0" i="1" smtClean="0">
                            <a:latin typeface="Cambria Math"/>
                          </a:rPr>
                          <m:t>𝑐</m:t>
                        </m:r>
                        <m:r>
                          <a:rPr lang="en-US" b="0" i="1" smtClean="0">
                            <a:latin typeface="Cambria Math"/>
                          </a:rPr>
                          <m:t>)</m:t>
                        </m:r>
                      </m:e>
                    </m:func>
                  </m:oMath>
                </a14:m>
                <a:r>
                  <a:rPr lang="en-US" dirty="0" smtClean="0"/>
                  <a:t> query time</a:t>
                </a:r>
              </a:p>
              <a:p>
                <a:pPr marL="457200" lvl="1" indent="0">
                  <a:buNone/>
                </a:pPr>
                <a:endParaRPr lang="en-US" dirty="0"/>
              </a:p>
              <a:p>
                <a14:m>
                  <m:oMath xmlns:m="http://schemas.openxmlformats.org/officeDocument/2006/math">
                    <m:r>
                      <a:rPr lang="en-US" i="1">
                        <a:latin typeface="Cambria Math"/>
                      </a:rPr>
                      <m:t>𝑁</m:t>
                    </m:r>
                    <m:r>
                      <a:rPr lang="en-US" i="1">
                        <a:latin typeface="Cambria Math"/>
                      </a:rPr>
                      <m:t>/</m:t>
                    </m:r>
                    <m:r>
                      <a:rPr lang="en-US" i="1">
                        <a:latin typeface="Cambria Math"/>
                      </a:rPr>
                      <m:t>𝑐</m:t>
                    </m:r>
                  </m:oMath>
                </a14:m>
                <a:r>
                  <a:rPr lang="en-US" dirty="0" smtClean="0"/>
                  <a:t>bits       </a:t>
                </a:r>
                <a14:m>
                  <m:oMath xmlns:m="http://schemas.openxmlformats.org/officeDocument/2006/math">
                    <m:r>
                      <m:rPr>
                        <m:sty m:val="p"/>
                      </m:rPr>
                      <a:rPr lang="en-US">
                        <a:latin typeface="Cambria Math"/>
                      </a:rPr>
                      <m:t>Ω</m:t>
                    </m:r>
                    <m:r>
                      <a:rPr lang="en-US" i="1">
                        <a:latin typeface="Cambria Math"/>
                      </a:rPr>
                      <m:t>(</m:t>
                    </m:r>
                    <m:r>
                      <a:rPr lang="en-US" i="1">
                        <a:latin typeface="Cambria Math"/>
                      </a:rPr>
                      <m:t>𝑐</m:t>
                    </m:r>
                    <m:r>
                      <a:rPr lang="en-US" i="1">
                        <a:latin typeface="Cambria Math"/>
                      </a:rPr>
                      <m:t>)</m:t>
                    </m:r>
                  </m:oMath>
                </a14:m>
                <a:r>
                  <a:rPr lang="en-US" dirty="0" smtClean="0"/>
                  <a:t>query time</a:t>
                </a:r>
              </a:p>
              <a:p>
                <a:pPr marL="0" indent="-400050"/>
                <a:r>
                  <a:rPr lang="en-US" sz="2800" dirty="0"/>
                  <a:t>Proof: </a:t>
                </a:r>
                <a14:m>
                  <m:oMath xmlns:m="http://schemas.openxmlformats.org/officeDocument/2006/math">
                    <m:r>
                      <a:rPr lang="en-US" sz="2800" i="1">
                        <a:latin typeface="Cambria Math"/>
                      </a:rPr>
                      <m:t>𝑁</m:t>
                    </m:r>
                    <m:r>
                      <a:rPr lang="en-US" sz="2800" i="1">
                        <a:latin typeface="Cambria Math"/>
                      </a:rPr>
                      <m:t>/</m:t>
                    </m:r>
                    <m:r>
                      <a:rPr lang="en-US" sz="2800" i="1">
                        <a:latin typeface="Cambria Math"/>
                      </a:rPr>
                      <m:t>𝑐</m:t>
                    </m:r>
                  </m:oMath>
                </a14:m>
                <a:r>
                  <a:rPr lang="en-US" sz="2800" dirty="0"/>
                  <a:t>queries distinguish inputs in </a:t>
                </a:r>
                <a14:m>
                  <m:oMath xmlns:m="http://schemas.openxmlformats.org/officeDocument/2006/math">
                    <m:r>
                      <m:rPr>
                        <m:sty m:val="p"/>
                      </m:rPr>
                      <a:rPr lang="en-US" sz="2800">
                        <a:latin typeface="Cambria Math"/>
                      </a:rPr>
                      <m:t>Ω</m:t>
                    </m:r>
                    <m:r>
                      <a:rPr lang="en-US" sz="2800" i="1">
                        <a:latin typeface="Cambria Math"/>
                      </a:rPr>
                      <m:t>(</m:t>
                    </m:r>
                    <m:r>
                      <a:rPr lang="en-US" sz="2800" i="1">
                        <a:latin typeface="Cambria Math"/>
                      </a:rPr>
                      <m:t>𝑁</m:t>
                    </m:r>
                    <m:r>
                      <a:rPr lang="en-US" sz="2800" i="1">
                        <a:latin typeface="Cambria Math"/>
                      </a:rPr>
                      <m:t>)</m:t>
                    </m:r>
                  </m:oMath>
                </a14:m>
                <a:r>
                  <a:rPr lang="en-US" sz="2800" dirty="0"/>
                  <a:t> time</a:t>
                </a:r>
                <a:endParaRPr lang="en-US" sz="2800" i="1" dirty="0">
                  <a:latin typeface="Cambria Math"/>
                  <a:ea typeface="Cambria Math"/>
                </a:endParaRPr>
              </a:p>
              <a:p>
                <a:pPr marL="0" indent="-400050"/>
                <a14:m>
                  <m:oMath xmlns:m="http://schemas.openxmlformats.org/officeDocument/2006/math">
                    <m:r>
                      <a:rPr lang="en-US" sz="2800" i="1">
                        <a:latin typeface="Cambria Math"/>
                        <a:ea typeface="Cambria Math"/>
                      </a:rPr>
                      <m:t>∃</m:t>
                    </m:r>
                  </m:oMath>
                </a14:m>
                <a:r>
                  <a:rPr lang="en-US" sz="2800" dirty="0"/>
                  <a:t>query with </a:t>
                </a:r>
                <a14:m>
                  <m:oMath xmlns:m="http://schemas.openxmlformats.org/officeDocument/2006/math">
                    <m:r>
                      <m:rPr>
                        <m:sty m:val="p"/>
                      </m:rPr>
                      <a:rPr lang="en-US" sz="2800">
                        <a:latin typeface="Cambria Math"/>
                      </a:rPr>
                      <m:t>Ω</m:t>
                    </m:r>
                    <m:r>
                      <a:rPr lang="en-US" sz="2800" i="1">
                        <a:latin typeface="Cambria Math"/>
                      </a:rPr>
                      <m:t>(</m:t>
                    </m:r>
                    <m:r>
                      <a:rPr lang="en-US" sz="2800" i="1">
                        <a:latin typeface="Cambria Math"/>
                      </a:rPr>
                      <m:t>𝑐</m:t>
                    </m:r>
                    <m:r>
                      <a:rPr lang="en-US" sz="2800" i="1">
                        <a:latin typeface="Cambria Math"/>
                      </a:rPr>
                      <m:t>)</m:t>
                    </m:r>
                  </m:oMath>
                </a14:m>
                <a:r>
                  <a:rPr lang="en-US" sz="2800" dirty="0"/>
                  <a:t> time</a:t>
                </a:r>
              </a:p>
              <a:p>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447800"/>
                <a:ext cx="8229600" cy="4953000"/>
              </a:xfrm>
              <a:blipFill>
                <a:blip r:embed="rId3"/>
                <a:stretch>
                  <a:fillRect l="-1333" t="-14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12</a:t>
            </a:fld>
            <a:endParaRPr lang="en-US">
              <a:solidFill>
                <a:prstClr val="black">
                  <a:tint val="75000"/>
                </a:prstClr>
              </a:solidFill>
            </a:endParaRPr>
          </a:p>
        </p:txBody>
      </p:sp>
      <p:sp>
        <p:nvSpPr>
          <p:cNvPr id="25" name="Right Arrow 24"/>
          <p:cNvSpPr/>
          <p:nvPr/>
        </p:nvSpPr>
        <p:spPr>
          <a:xfrm>
            <a:off x="3929742" y="1665514"/>
            <a:ext cx="381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nvPr>
        </p:nvGraphicFramePr>
        <p:xfrm>
          <a:off x="3810000" y="4287050"/>
          <a:ext cx="4705340" cy="1666440"/>
        </p:xfrm>
        <a:graphic>
          <a:graphicData uri="http://schemas.openxmlformats.org/drawingml/2006/table">
            <a:tbl>
              <a:tblPr firstRow="1" bandRow="1">
                <a:tableStyleId>{5C22544A-7EE6-4342-B048-85BDC9FD1C3A}</a:tableStyleId>
              </a:tblPr>
              <a:tblGrid>
                <a:gridCol w="235267">
                  <a:extLst>
                    <a:ext uri="{9D8B030D-6E8A-4147-A177-3AD203B41FA5}">
                      <a16:colId xmlns="" xmlns:a16="http://schemas.microsoft.com/office/drawing/2014/main" val="20000"/>
                    </a:ext>
                  </a:extLst>
                </a:gridCol>
                <a:gridCol w="235267">
                  <a:extLst>
                    <a:ext uri="{9D8B030D-6E8A-4147-A177-3AD203B41FA5}">
                      <a16:colId xmlns="" xmlns:a16="http://schemas.microsoft.com/office/drawing/2014/main" val="20001"/>
                    </a:ext>
                  </a:extLst>
                </a:gridCol>
                <a:gridCol w="243835">
                  <a:extLst>
                    <a:ext uri="{9D8B030D-6E8A-4147-A177-3AD203B41FA5}">
                      <a16:colId xmlns="" xmlns:a16="http://schemas.microsoft.com/office/drawing/2014/main" val="20002"/>
                    </a:ext>
                  </a:extLst>
                </a:gridCol>
                <a:gridCol w="226699">
                  <a:extLst>
                    <a:ext uri="{9D8B030D-6E8A-4147-A177-3AD203B41FA5}">
                      <a16:colId xmlns="" xmlns:a16="http://schemas.microsoft.com/office/drawing/2014/main" val="20003"/>
                    </a:ext>
                  </a:extLst>
                </a:gridCol>
                <a:gridCol w="235267">
                  <a:extLst>
                    <a:ext uri="{9D8B030D-6E8A-4147-A177-3AD203B41FA5}">
                      <a16:colId xmlns="" xmlns:a16="http://schemas.microsoft.com/office/drawing/2014/main" val="20004"/>
                    </a:ext>
                  </a:extLst>
                </a:gridCol>
                <a:gridCol w="235267">
                  <a:extLst>
                    <a:ext uri="{9D8B030D-6E8A-4147-A177-3AD203B41FA5}">
                      <a16:colId xmlns="" xmlns:a16="http://schemas.microsoft.com/office/drawing/2014/main" val="20005"/>
                    </a:ext>
                  </a:extLst>
                </a:gridCol>
                <a:gridCol w="235267">
                  <a:extLst>
                    <a:ext uri="{9D8B030D-6E8A-4147-A177-3AD203B41FA5}">
                      <a16:colId xmlns="" xmlns:a16="http://schemas.microsoft.com/office/drawing/2014/main" val="20006"/>
                    </a:ext>
                  </a:extLst>
                </a:gridCol>
                <a:gridCol w="235267">
                  <a:extLst>
                    <a:ext uri="{9D8B030D-6E8A-4147-A177-3AD203B41FA5}">
                      <a16:colId xmlns="" xmlns:a16="http://schemas.microsoft.com/office/drawing/2014/main" val="20007"/>
                    </a:ext>
                  </a:extLst>
                </a:gridCol>
                <a:gridCol w="235267">
                  <a:extLst>
                    <a:ext uri="{9D8B030D-6E8A-4147-A177-3AD203B41FA5}">
                      <a16:colId xmlns="" xmlns:a16="http://schemas.microsoft.com/office/drawing/2014/main" val="20008"/>
                    </a:ext>
                  </a:extLst>
                </a:gridCol>
                <a:gridCol w="235267">
                  <a:extLst>
                    <a:ext uri="{9D8B030D-6E8A-4147-A177-3AD203B41FA5}">
                      <a16:colId xmlns="" xmlns:a16="http://schemas.microsoft.com/office/drawing/2014/main" val="20009"/>
                    </a:ext>
                  </a:extLst>
                </a:gridCol>
                <a:gridCol w="235267">
                  <a:extLst>
                    <a:ext uri="{9D8B030D-6E8A-4147-A177-3AD203B41FA5}">
                      <a16:colId xmlns="" xmlns:a16="http://schemas.microsoft.com/office/drawing/2014/main" val="20010"/>
                    </a:ext>
                  </a:extLst>
                </a:gridCol>
                <a:gridCol w="235267">
                  <a:extLst>
                    <a:ext uri="{9D8B030D-6E8A-4147-A177-3AD203B41FA5}">
                      <a16:colId xmlns="" xmlns:a16="http://schemas.microsoft.com/office/drawing/2014/main" val="20011"/>
                    </a:ext>
                  </a:extLst>
                </a:gridCol>
                <a:gridCol w="235267">
                  <a:extLst>
                    <a:ext uri="{9D8B030D-6E8A-4147-A177-3AD203B41FA5}">
                      <a16:colId xmlns="" xmlns:a16="http://schemas.microsoft.com/office/drawing/2014/main" val="20012"/>
                    </a:ext>
                  </a:extLst>
                </a:gridCol>
                <a:gridCol w="235267">
                  <a:extLst>
                    <a:ext uri="{9D8B030D-6E8A-4147-A177-3AD203B41FA5}">
                      <a16:colId xmlns="" xmlns:a16="http://schemas.microsoft.com/office/drawing/2014/main" val="20013"/>
                    </a:ext>
                  </a:extLst>
                </a:gridCol>
                <a:gridCol w="235267">
                  <a:extLst>
                    <a:ext uri="{9D8B030D-6E8A-4147-A177-3AD203B41FA5}">
                      <a16:colId xmlns="" xmlns:a16="http://schemas.microsoft.com/office/drawing/2014/main" val="20014"/>
                    </a:ext>
                  </a:extLst>
                </a:gridCol>
                <a:gridCol w="235267">
                  <a:extLst>
                    <a:ext uri="{9D8B030D-6E8A-4147-A177-3AD203B41FA5}">
                      <a16:colId xmlns="" xmlns:a16="http://schemas.microsoft.com/office/drawing/2014/main" val="20015"/>
                    </a:ext>
                  </a:extLst>
                </a:gridCol>
                <a:gridCol w="235267">
                  <a:extLst>
                    <a:ext uri="{9D8B030D-6E8A-4147-A177-3AD203B41FA5}">
                      <a16:colId xmlns="" xmlns:a16="http://schemas.microsoft.com/office/drawing/2014/main" val="20016"/>
                    </a:ext>
                  </a:extLst>
                </a:gridCol>
                <a:gridCol w="235267">
                  <a:extLst>
                    <a:ext uri="{9D8B030D-6E8A-4147-A177-3AD203B41FA5}">
                      <a16:colId xmlns="" xmlns:a16="http://schemas.microsoft.com/office/drawing/2014/main" val="20017"/>
                    </a:ext>
                  </a:extLst>
                </a:gridCol>
                <a:gridCol w="235267">
                  <a:extLst>
                    <a:ext uri="{9D8B030D-6E8A-4147-A177-3AD203B41FA5}">
                      <a16:colId xmlns="" xmlns:a16="http://schemas.microsoft.com/office/drawing/2014/main" val="20018"/>
                    </a:ext>
                  </a:extLst>
                </a:gridCol>
                <a:gridCol w="235267">
                  <a:extLst>
                    <a:ext uri="{9D8B030D-6E8A-4147-A177-3AD203B41FA5}">
                      <a16:colId xmlns="" xmlns:a16="http://schemas.microsoft.com/office/drawing/2014/main" val="20019"/>
                    </a:ext>
                  </a:extLst>
                </a:gridCol>
              </a:tblGrid>
              <a:tr h="274320">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274320">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1"/>
                  </a:ext>
                </a:extLst>
              </a:tr>
              <a:tr h="274320">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2"/>
                  </a:ext>
                </a:extLst>
              </a:tr>
              <a:tr h="274320">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92D05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92D05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92D05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92D05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92D05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3"/>
                  </a:ext>
                </a:extLst>
              </a:tr>
              <a:tr h="274320">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4"/>
                  </a:ext>
                </a:extLst>
              </a:tr>
              <a:tr h="274320">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5715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0</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da-DK" b="0" dirty="0" smtClean="0">
                          <a:solidFill>
                            <a:schemeClr val="tx1"/>
                          </a:solidFill>
                        </a:rPr>
                        <a:t>1</a:t>
                      </a:r>
                      <a:endParaRPr lang="en-US" b="0" dirty="0">
                        <a:solidFill>
                          <a:schemeClr val="tx1"/>
                        </a:solidFill>
                      </a:endParaRP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5"/>
                  </a:ext>
                </a:extLst>
              </a:tr>
            </a:tbl>
          </a:graphicData>
        </a:graphic>
      </p:graphicFrame>
      <p:sp>
        <p:nvSpPr>
          <p:cNvPr id="28" name="Right Arrow 27"/>
          <p:cNvSpPr/>
          <p:nvPr/>
        </p:nvSpPr>
        <p:spPr>
          <a:xfrm>
            <a:off x="3962400" y="2764970"/>
            <a:ext cx="381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Left Brace 28"/>
          <p:cNvSpPr/>
          <p:nvPr/>
        </p:nvSpPr>
        <p:spPr>
          <a:xfrm rot="5400000">
            <a:off x="7874621" y="3647791"/>
            <a:ext cx="124618" cy="1086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7594820" y="3810001"/>
            <a:ext cx="714380" cy="461665"/>
          </a:xfrm>
          <a:prstGeom prst="rect">
            <a:avLst/>
          </a:prstGeom>
          <a:noFill/>
        </p:spPr>
        <p:txBody>
          <a:bodyPr wrap="square" rtlCol="0">
            <a:spAutoFit/>
          </a:bodyPr>
          <a:lstStyle/>
          <a:p>
            <a:pPr algn="ctr"/>
            <a:r>
              <a:rPr lang="da-DK" i="1" dirty="0">
                <a:latin typeface="Times New Roman" pitchFamily="18" charset="0"/>
                <a:cs typeface="Times New Roman" pitchFamily="18" charset="0"/>
              </a:rPr>
              <a:t>C</a:t>
            </a:r>
            <a:endParaRPr lang="en-US" i="1" dirty="0">
              <a:latin typeface="Times New Roman" pitchFamily="18" charset="0"/>
              <a:cs typeface="Times New Roman" pitchFamily="18" charset="0"/>
            </a:endParaRPr>
          </a:p>
        </p:txBody>
      </p:sp>
      <p:cxnSp>
        <p:nvCxnSpPr>
          <p:cNvPr id="34" name="Straight Connector 33"/>
          <p:cNvCxnSpPr/>
          <p:nvPr/>
        </p:nvCxnSpPr>
        <p:spPr>
          <a:xfrm>
            <a:off x="2133600" y="2438400"/>
            <a:ext cx="807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981200" y="1371600"/>
            <a:ext cx="8229600" cy="5181600"/>
          </a:xfrm>
        </p:spPr>
        <p:txBody>
          <a:bodyPr>
            <a:normAutofit/>
          </a:bodyPr>
          <a:lstStyle/>
          <a:p>
            <a:r>
              <a:rPr lang="en-US" sz="2400" dirty="0"/>
              <a:t>Range Minimum Queries</a:t>
            </a:r>
            <a:br>
              <a:rPr lang="en-US" sz="2400" dirty="0"/>
            </a:br>
            <a:r>
              <a:rPr lang="en-US" sz="1800" dirty="0"/>
              <a:t>(ESA 2010, Invited to </a:t>
            </a:r>
            <a:r>
              <a:rPr lang="en-US" sz="1800" dirty="0" err="1"/>
              <a:t>Algorithmica</a:t>
            </a:r>
            <a:r>
              <a:rPr lang="en-US" sz="1800" dirty="0"/>
              <a:t>)</a:t>
            </a:r>
          </a:p>
          <a:p>
            <a:endParaRPr lang="en-US" sz="1800" dirty="0"/>
          </a:p>
          <a:p>
            <a:endParaRPr lang="en-US" sz="2400" dirty="0"/>
          </a:p>
          <a:p>
            <a:endParaRPr lang="en-US" sz="2400" dirty="0"/>
          </a:p>
          <a:p>
            <a:r>
              <a:rPr lang="en-US" sz="2400" dirty="0"/>
              <a:t>Path Minima Queries</a:t>
            </a:r>
            <a:br>
              <a:rPr lang="en-US" sz="2400" dirty="0"/>
            </a:br>
            <a:r>
              <a:rPr lang="en-US" sz="1800" dirty="0"/>
              <a:t>(WADS 2011)</a:t>
            </a:r>
          </a:p>
          <a:p>
            <a:endParaRPr lang="en-US" sz="2400" dirty="0"/>
          </a:p>
          <a:p>
            <a:endParaRPr lang="en-US" sz="2400" dirty="0"/>
          </a:p>
          <a:p>
            <a:r>
              <a:rPr lang="en-US" sz="2400" dirty="0"/>
              <a:t>Range Diameter Queries</a:t>
            </a:r>
            <a:r>
              <a:rPr lang="en-US" sz="1800" dirty="0"/>
              <a:t/>
            </a:r>
            <a:br>
              <a:rPr lang="en-US" sz="1800" dirty="0"/>
            </a:br>
            <a:r>
              <a:rPr lang="en-US" sz="1800" dirty="0"/>
              <a:t>(Submitted to ISAAC 2011)</a:t>
            </a:r>
          </a:p>
          <a:p>
            <a:endParaRPr lang="en-US" sz="2400" dirty="0"/>
          </a:p>
          <a:p>
            <a:endParaRPr lang="en-US" sz="1800" dirty="0"/>
          </a:p>
          <a:p>
            <a:endParaRPr lang="en-US" sz="1800" dirty="0"/>
          </a:p>
          <a:p>
            <a:endParaRPr lang="en-US" sz="2400"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13</a:t>
            </a:fld>
            <a:endParaRPr lang="en-US">
              <a:solidFill>
                <a:prstClr val="black">
                  <a:tint val="75000"/>
                </a:prstClr>
              </a:solidFill>
            </a:endParaRPr>
          </a:p>
        </p:txBody>
      </p:sp>
      <p:grpSp>
        <p:nvGrpSpPr>
          <p:cNvPr id="75" name="Group 74"/>
          <p:cNvGrpSpPr/>
          <p:nvPr/>
        </p:nvGrpSpPr>
        <p:grpSpPr>
          <a:xfrm>
            <a:off x="7010096" y="3183025"/>
            <a:ext cx="2885699" cy="987588"/>
            <a:chOff x="2522678" y="3561853"/>
            <a:chExt cx="3491697" cy="1086347"/>
          </a:xfrm>
        </p:grpSpPr>
        <p:grpSp>
          <p:nvGrpSpPr>
            <p:cNvPr id="32" name="Group 31"/>
            <p:cNvGrpSpPr/>
            <p:nvPr/>
          </p:nvGrpSpPr>
          <p:grpSpPr>
            <a:xfrm>
              <a:off x="2522678" y="3561853"/>
              <a:ext cx="3491697" cy="1086347"/>
              <a:chOff x="700340" y="2441972"/>
              <a:chExt cx="7623613" cy="2225040"/>
            </a:xfrm>
          </p:grpSpPr>
          <p:cxnSp>
            <p:nvCxnSpPr>
              <p:cNvPr id="33" name="Straight Connector 32"/>
              <p:cNvCxnSpPr/>
              <p:nvPr/>
            </p:nvCxnSpPr>
            <p:spPr>
              <a:xfrm flipV="1">
                <a:off x="1428409" y="3508772"/>
                <a:ext cx="1066800" cy="185057"/>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flipH="1">
                <a:off x="1199809" y="3693829"/>
                <a:ext cx="228600" cy="790303"/>
              </a:xfrm>
              <a:prstGeom prst="line">
                <a:avLst/>
              </a:prstGeom>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2495209" y="3508772"/>
                <a:ext cx="0" cy="975360"/>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flipV="1">
                <a:off x="2495209" y="3358549"/>
                <a:ext cx="3810000" cy="15022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V="1">
                <a:off x="6270375" y="2624852"/>
                <a:ext cx="720634" cy="733697"/>
              </a:xfrm>
              <a:prstGeom prst="line">
                <a:avLst/>
              </a:prstGeom>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a:off x="6305209" y="3328069"/>
                <a:ext cx="1003663" cy="30480"/>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6305209" y="3343309"/>
                <a:ext cx="501831" cy="714103"/>
              </a:xfrm>
              <a:prstGeom prst="line">
                <a:avLst/>
              </a:prstGeom>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flipH="1">
                <a:off x="6270375" y="3343309"/>
                <a:ext cx="34834" cy="942703"/>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flipH="1">
                <a:off x="5619409" y="3328069"/>
                <a:ext cx="685800" cy="912223"/>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a:off x="7308872" y="3343309"/>
                <a:ext cx="300446" cy="112558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
            <p:nvSpPr>
              <p:cNvPr id="43" name="Oval 42"/>
              <p:cNvSpPr/>
              <p:nvPr/>
            </p:nvSpPr>
            <p:spPr>
              <a:xfrm>
                <a:off x="1245529" y="3508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4" name="Oval 43"/>
              <p:cNvSpPr/>
              <p:nvPr/>
            </p:nvSpPr>
            <p:spPr>
              <a:xfrm>
                <a:off x="1016929" y="42860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5" name="Oval 44"/>
              <p:cNvSpPr/>
              <p:nvPr/>
            </p:nvSpPr>
            <p:spPr>
              <a:xfrm>
                <a:off x="2312329" y="33280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6" name="Oval 45"/>
              <p:cNvSpPr/>
              <p:nvPr/>
            </p:nvSpPr>
            <p:spPr>
              <a:xfrm>
                <a:off x="2312329"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7" name="Oval 46"/>
              <p:cNvSpPr/>
              <p:nvPr/>
            </p:nvSpPr>
            <p:spPr>
              <a:xfrm>
                <a:off x="6122329" y="31756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8" name="Oval 47"/>
              <p:cNvSpPr/>
              <p:nvPr/>
            </p:nvSpPr>
            <p:spPr>
              <a:xfrm>
                <a:off x="6808129" y="24419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9" name="Oval 48"/>
              <p:cNvSpPr/>
              <p:nvPr/>
            </p:nvSpPr>
            <p:spPr>
              <a:xfrm>
                <a:off x="7125992" y="31756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0" name="Oval 49"/>
              <p:cNvSpPr/>
              <p:nvPr/>
            </p:nvSpPr>
            <p:spPr>
              <a:xfrm>
                <a:off x="7426438"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1" name="Oval 50"/>
              <p:cNvSpPr/>
              <p:nvPr/>
            </p:nvSpPr>
            <p:spPr>
              <a:xfrm>
                <a:off x="6625249" y="38745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2" name="Oval 51"/>
              <p:cNvSpPr/>
              <p:nvPr/>
            </p:nvSpPr>
            <p:spPr>
              <a:xfrm>
                <a:off x="6087495" y="41031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3" name="Oval 52"/>
              <p:cNvSpPr/>
              <p:nvPr/>
            </p:nvSpPr>
            <p:spPr>
              <a:xfrm>
                <a:off x="5436529" y="40574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65" name="TextBox 64"/>
              <p:cNvSpPr txBox="1"/>
              <p:nvPr/>
            </p:nvSpPr>
            <p:spPr>
              <a:xfrm>
                <a:off x="700340" y="3545482"/>
                <a:ext cx="763133" cy="762764"/>
              </a:xfrm>
              <a:prstGeom prst="rect">
                <a:avLst/>
              </a:prstGeom>
              <a:noFill/>
            </p:spPr>
            <p:txBody>
              <a:bodyPr wrap="none" rtlCol="0">
                <a:spAutoFit/>
              </a:bodyPr>
              <a:lstStyle/>
              <a:p>
                <a:r>
                  <a:rPr lang="en-US" sz="1600" dirty="0"/>
                  <a:t>5</a:t>
                </a:r>
              </a:p>
            </p:txBody>
          </p:sp>
          <p:sp>
            <p:nvSpPr>
              <p:cNvPr id="66" name="TextBox 65"/>
              <p:cNvSpPr txBox="1"/>
              <p:nvPr/>
            </p:nvSpPr>
            <p:spPr>
              <a:xfrm>
                <a:off x="1640459" y="2967251"/>
                <a:ext cx="763133" cy="762764"/>
              </a:xfrm>
              <a:prstGeom prst="rect">
                <a:avLst/>
              </a:prstGeom>
              <a:noFill/>
            </p:spPr>
            <p:txBody>
              <a:bodyPr wrap="none" rtlCol="0">
                <a:spAutoFit/>
              </a:bodyPr>
              <a:lstStyle/>
              <a:p>
                <a:r>
                  <a:rPr lang="en-US" sz="1600" dirty="0"/>
                  <a:t>7</a:t>
                </a:r>
              </a:p>
            </p:txBody>
          </p:sp>
          <p:sp>
            <p:nvSpPr>
              <p:cNvPr id="67" name="TextBox 66"/>
              <p:cNvSpPr txBox="1"/>
              <p:nvPr/>
            </p:nvSpPr>
            <p:spPr>
              <a:xfrm>
                <a:off x="2365219" y="3597792"/>
                <a:ext cx="763133" cy="762764"/>
              </a:xfrm>
              <a:prstGeom prst="rect">
                <a:avLst/>
              </a:prstGeom>
              <a:noFill/>
            </p:spPr>
            <p:txBody>
              <a:bodyPr wrap="none" rtlCol="0">
                <a:spAutoFit/>
              </a:bodyPr>
              <a:lstStyle/>
              <a:p>
                <a:r>
                  <a:rPr lang="en-US" sz="1600" dirty="0"/>
                  <a:t>4</a:t>
                </a:r>
              </a:p>
            </p:txBody>
          </p:sp>
          <p:sp>
            <p:nvSpPr>
              <p:cNvPr id="68" name="TextBox 67"/>
              <p:cNvSpPr txBox="1"/>
              <p:nvPr/>
            </p:nvSpPr>
            <p:spPr>
              <a:xfrm>
                <a:off x="5423458" y="3292515"/>
                <a:ext cx="763133" cy="762764"/>
              </a:xfrm>
              <a:prstGeom prst="rect">
                <a:avLst/>
              </a:prstGeom>
              <a:noFill/>
            </p:spPr>
            <p:txBody>
              <a:bodyPr wrap="none" rtlCol="0">
                <a:spAutoFit/>
              </a:bodyPr>
              <a:lstStyle/>
              <a:p>
                <a:r>
                  <a:rPr lang="en-US" sz="1600" dirty="0"/>
                  <a:t>4</a:t>
                </a:r>
              </a:p>
            </p:txBody>
          </p:sp>
          <p:sp>
            <p:nvSpPr>
              <p:cNvPr id="69" name="TextBox 68"/>
              <p:cNvSpPr txBox="1"/>
              <p:nvPr/>
            </p:nvSpPr>
            <p:spPr>
              <a:xfrm>
                <a:off x="5826415" y="3476653"/>
                <a:ext cx="763133" cy="762764"/>
              </a:xfrm>
              <a:prstGeom prst="rect">
                <a:avLst/>
              </a:prstGeom>
              <a:noFill/>
            </p:spPr>
            <p:txBody>
              <a:bodyPr wrap="none" rtlCol="0">
                <a:spAutoFit/>
              </a:bodyPr>
              <a:lstStyle/>
              <a:p>
                <a:r>
                  <a:rPr lang="en-US" sz="1600" dirty="0"/>
                  <a:t>2</a:t>
                </a:r>
              </a:p>
            </p:txBody>
          </p:sp>
          <p:sp>
            <p:nvSpPr>
              <p:cNvPr id="70" name="TextBox 69"/>
              <p:cNvSpPr txBox="1"/>
              <p:nvPr/>
            </p:nvSpPr>
            <p:spPr>
              <a:xfrm>
                <a:off x="6412945" y="3195386"/>
                <a:ext cx="763133" cy="762764"/>
              </a:xfrm>
              <a:prstGeom prst="rect">
                <a:avLst/>
              </a:prstGeom>
              <a:noFill/>
            </p:spPr>
            <p:txBody>
              <a:bodyPr wrap="none" rtlCol="0">
                <a:spAutoFit/>
              </a:bodyPr>
              <a:lstStyle/>
              <a:p>
                <a:r>
                  <a:rPr lang="en-US" sz="1600" dirty="0"/>
                  <a:t>3</a:t>
                </a:r>
              </a:p>
            </p:txBody>
          </p:sp>
          <p:sp>
            <p:nvSpPr>
              <p:cNvPr id="71" name="TextBox 70"/>
              <p:cNvSpPr txBox="1"/>
              <p:nvPr/>
            </p:nvSpPr>
            <p:spPr>
              <a:xfrm>
                <a:off x="6072927" y="2477263"/>
                <a:ext cx="763133" cy="762764"/>
              </a:xfrm>
              <a:prstGeom prst="rect">
                <a:avLst/>
              </a:prstGeom>
              <a:noFill/>
            </p:spPr>
            <p:txBody>
              <a:bodyPr wrap="none" rtlCol="0">
                <a:spAutoFit/>
              </a:bodyPr>
              <a:lstStyle/>
              <a:p>
                <a:r>
                  <a:rPr lang="en-US" sz="1600" dirty="0"/>
                  <a:t>4</a:t>
                </a:r>
              </a:p>
            </p:txBody>
          </p:sp>
          <p:sp>
            <p:nvSpPr>
              <p:cNvPr id="72" name="TextBox 71"/>
              <p:cNvSpPr txBox="1"/>
              <p:nvPr/>
            </p:nvSpPr>
            <p:spPr>
              <a:xfrm>
                <a:off x="6511386" y="2743045"/>
                <a:ext cx="763133" cy="762764"/>
              </a:xfrm>
              <a:prstGeom prst="rect">
                <a:avLst/>
              </a:prstGeom>
              <a:noFill/>
            </p:spPr>
            <p:txBody>
              <a:bodyPr wrap="none" rtlCol="0">
                <a:spAutoFit/>
              </a:bodyPr>
              <a:lstStyle/>
              <a:p>
                <a:r>
                  <a:rPr lang="en-US" sz="1600" dirty="0"/>
                  <a:t>6</a:t>
                </a:r>
              </a:p>
            </p:txBody>
          </p:sp>
          <p:sp>
            <p:nvSpPr>
              <p:cNvPr id="73" name="TextBox 72"/>
              <p:cNvSpPr txBox="1"/>
              <p:nvPr/>
            </p:nvSpPr>
            <p:spPr>
              <a:xfrm>
                <a:off x="7285554" y="3448544"/>
                <a:ext cx="1038399" cy="762764"/>
              </a:xfrm>
              <a:prstGeom prst="rect">
                <a:avLst/>
              </a:prstGeom>
              <a:noFill/>
            </p:spPr>
            <p:txBody>
              <a:bodyPr wrap="none" rtlCol="0">
                <a:spAutoFit/>
              </a:bodyPr>
              <a:lstStyle/>
              <a:p>
                <a:r>
                  <a:rPr lang="en-US" sz="1600" dirty="0"/>
                  <a:t>10</a:t>
                </a:r>
              </a:p>
            </p:txBody>
          </p:sp>
        </p:grpSp>
        <p:sp>
          <p:nvSpPr>
            <p:cNvPr id="74" name="TextBox 73"/>
            <p:cNvSpPr txBox="1"/>
            <p:nvPr/>
          </p:nvSpPr>
          <p:spPr>
            <a:xfrm>
              <a:off x="3997936" y="3733800"/>
              <a:ext cx="475598" cy="372409"/>
            </a:xfrm>
            <a:prstGeom prst="rect">
              <a:avLst/>
            </a:prstGeom>
            <a:noFill/>
          </p:spPr>
          <p:txBody>
            <a:bodyPr wrap="none" rtlCol="0">
              <a:spAutoFit/>
            </a:bodyPr>
            <a:lstStyle/>
            <a:p>
              <a:r>
                <a:rPr lang="en-US" sz="1600" dirty="0"/>
                <a:t>20</a:t>
              </a:r>
            </a:p>
          </p:txBody>
        </p:sp>
      </p:grpSp>
      <p:pic>
        <p:nvPicPr>
          <p:cNvPr id="76" name="Picture 6"/>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5250" t="14667" r="20500" b="6889"/>
          <a:stretch/>
        </p:blipFill>
        <p:spPr bwMode="auto">
          <a:xfrm>
            <a:off x="7487588" y="4724400"/>
            <a:ext cx="2177144" cy="177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9" name="Table 78"/>
          <p:cNvGraphicFramePr>
            <a:graphicFrameLocks noGrp="1"/>
          </p:cNvGraphicFramePr>
          <p:nvPr>
            <p:extLst/>
          </p:nvPr>
        </p:nvGraphicFramePr>
        <p:xfrm>
          <a:off x="7543800" y="1524000"/>
          <a:ext cx="2286000" cy="975360"/>
        </p:xfrm>
        <a:graphic>
          <a:graphicData uri="http://schemas.openxmlformats.org/drawingml/2006/table">
            <a:tbl>
              <a:tblPr firstRow="1" bandRow="1">
                <a:tableStyleId>{5940675A-B579-460E-94D1-54222C63F5DA}</a:tableStyleId>
              </a:tblPr>
              <a:tblGrid>
                <a:gridCol w="285750">
                  <a:extLst>
                    <a:ext uri="{9D8B030D-6E8A-4147-A177-3AD203B41FA5}">
                      <a16:colId xmlns="" xmlns:a16="http://schemas.microsoft.com/office/drawing/2014/main" val="20000"/>
                    </a:ext>
                  </a:extLst>
                </a:gridCol>
                <a:gridCol w="285750">
                  <a:extLst>
                    <a:ext uri="{9D8B030D-6E8A-4147-A177-3AD203B41FA5}">
                      <a16:colId xmlns="" xmlns:a16="http://schemas.microsoft.com/office/drawing/2014/main" val="20001"/>
                    </a:ext>
                  </a:extLst>
                </a:gridCol>
                <a:gridCol w="285750">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gridCol w="285750">
                  <a:extLst>
                    <a:ext uri="{9D8B030D-6E8A-4147-A177-3AD203B41FA5}">
                      <a16:colId xmlns="" xmlns:a16="http://schemas.microsoft.com/office/drawing/2014/main" val="20006"/>
                    </a:ext>
                  </a:extLst>
                </a:gridCol>
                <a:gridCol w="285750">
                  <a:extLst>
                    <a:ext uri="{9D8B030D-6E8A-4147-A177-3AD203B41FA5}">
                      <a16:colId xmlns="" xmlns:a16="http://schemas.microsoft.com/office/drawing/2014/main" val="20007"/>
                    </a:ext>
                  </a:extLst>
                </a:gridCol>
              </a:tblGrid>
              <a:tr h="228600">
                <a:tc>
                  <a:txBody>
                    <a:bodyPr/>
                    <a:lstStyle/>
                    <a:p>
                      <a:pPr algn="ctr"/>
                      <a:r>
                        <a:rPr lang="en-US" sz="1600" dirty="0" smtClean="0"/>
                        <a:t>25</a:t>
                      </a:r>
                      <a:endParaRPr lang="en-US" sz="1600" dirty="0"/>
                    </a:p>
                  </a:txBody>
                  <a:tcPr marL="0" marR="0" marT="0" marB="0">
                    <a:solidFill>
                      <a:srgbClr val="FFFF00"/>
                    </a:solidFill>
                  </a:tcPr>
                </a:tc>
                <a:tc>
                  <a:txBody>
                    <a:bodyPr/>
                    <a:lstStyle/>
                    <a:p>
                      <a:pPr algn="ctr"/>
                      <a:r>
                        <a:rPr lang="en-US" sz="1600" dirty="0" smtClean="0"/>
                        <a:t>12</a:t>
                      </a:r>
                      <a:endParaRPr lang="en-US" sz="1600" dirty="0"/>
                    </a:p>
                  </a:txBody>
                  <a:tcPr marL="0" marR="0" marT="0" marB="0">
                    <a:solidFill>
                      <a:srgbClr val="FFFF00"/>
                    </a:solidFill>
                  </a:tcPr>
                </a:tc>
                <a:tc>
                  <a:txBody>
                    <a:bodyPr/>
                    <a:lstStyle/>
                    <a:p>
                      <a:pPr algn="ctr"/>
                      <a:r>
                        <a:rPr lang="en-US" sz="1600" dirty="0" smtClean="0"/>
                        <a:t>6</a:t>
                      </a:r>
                      <a:endParaRPr lang="en-US" sz="1600" dirty="0"/>
                    </a:p>
                  </a:txBody>
                  <a:tcPr marL="0" marR="0" marT="0" marB="0">
                    <a:solidFill>
                      <a:srgbClr val="FFFF00"/>
                    </a:solidFill>
                  </a:tcPr>
                </a:tc>
                <a:tc>
                  <a:txBody>
                    <a:bodyPr/>
                    <a:lstStyle/>
                    <a:p>
                      <a:pPr algn="ctr"/>
                      <a:r>
                        <a:rPr lang="en-US" sz="1600" dirty="0" smtClean="0"/>
                        <a:t>8</a:t>
                      </a:r>
                      <a:endParaRPr lang="en-US" sz="1600" dirty="0"/>
                    </a:p>
                  </a:txBody>
                  <a:tcPr marL="0" marR="0" marT="0" marB="0">
                    <a:solidFill>
                      <a:srgbClr val="FFFF00"/>
                    </a:solidFill>
                  </a:tcPr>
                </a:tc>
                <a:tc>
                  <a:txBody>
                    <a:bodyPr/>
                    <a:lstStyle/>
                    <a:p>
                      <a:pPr algn="ctr"/>
                      <a:r>
                        <a:rPr lang="en-US" sz="1600" dirty="0" smtClean="0"/>
                        <a:t>10</a:t>
                      </a:r>
                      <a:endParaRPr lang="en-US" sz="1600" dirty="0"/>
                    </a:p>
                  </a:txBody>
                  <a:tcPr marL="0" marR="0" marT="0" marB="0">
                    <a:solidFill>
                      <a:srgbClr val="FFFF00"/>
                    </a:solidFill>
                  </a:tcPr>
                </a:tc>
                <a:tc>
                  <a:txBody>
                    <a:bodyPr/>
                    <a:lstStyle/>
                    <a:p>
                      <a:pPr algn="ctr"/>
                      <a:r>
                        <a:rPr lang="en-US" sz="1600" dirty="0" smtClean="0"/>
                        <a:t>65</a:t>
                      </a:r>
                      <a:endParaRPr lang="en-US" sz="1600" dirty="0"/>
                    </a:p>
                  </a:txBody>
                  <a:tcPr marL="0" marR="0" marT="0" marB="0">
                    <a:solidFill>
                      <a:srgbClr val="FFFF00"/>
                    </a:solidFill>
                  </a:tcPr>
                </a:tc>
                <a:tc>
                  <a:txBody>
                    <a:bodyPr/>
                    <a:lstStyle/>
                    <a:p>
                      <a:pPr algn="ctr"/>
                      <a:r>
                        <a:rPr lang="en-US" sz="1600" dirty="0" smtClean="0"/>
                        <a:t>7</a:t>
                      </a:r>
                      <a:endParaRPr lang="en-US" sz="1600" dirty="0"/>
                    </a:p>
                  </a:txBody>
                  <a:tcPr marL="0" marR="0" marT="0" marB="0">
                    <a:solidFill>
                      <a:srgbClr val="FFFF00"/>
                    </a:solidFill>
                  </a:tcPr>
                </a:tc>
                <a:tc>
                  <a:txBody>
                    <a:bodyPr/>
                    <a:lstStyle/>
                    <a:p>
                      <a:pPr algn="ctr"/>
                      <a:r>
                        <a:rPr lang="en-US" sz="1600" dirty="0" smtClean="0"/>
                        <a:t>13</a:t>
                      </a:r>
                      <a:endParaRPr lang="en-US" sz="1600" dirty="0"/>
                    </a:p>
                  </a:txBody>
                  <a:tcPr marL="0" marR="0" marT="0" marB="0">
                    <a:solidFill>
                      <a:srgbClr val="FFFF00"/>
                    </a:solidFill>
                  </a:tcPr>
                </a:tc>
                <a:extLst>
                  <a:ext uri="{0D108BD9-81ED-4DB2-BD59-A6C34878D82A}">
                    <a16:rowId xmlns="" xmlns:a16="http://schemas.microsoft.com/office/drawing/2014/main" val="10000"/>
                  </a:ext>
                </a:extLst>
              </a:tr>
              <a:tr h="228600">
                <a:tc>
                  <a:txBody>
                    <a:bodyPr/>
                    <a:lstStyle/>
                    <a:p>
                      <a:pPr algn="ctr"/>
                      <a:r>
                        <a:rPr lang="en-US" sz="1600" dirty="0" smtClean="0"/>
                        <a:t>12</a:t>
                      </a:r>
                      <a:endParaRPr lang="en-US" sz="1600" dirty="0"/>
                    </a:p>
                  </a:txBody>
                  <a:tcPr marL="0" marR="0" marT="0" marB="0">
                    <a:solidFill>
                      <a:srgbClr val="FFFF00"/>
                    </a:solidFill>
                  </a:tcPr>
                </a:tc>
                <a:tc>
                  <a:txBody>
                    <a:bodyPr/>
                    <a:lstStyle/>
                    <a:p>
                      <a:pPr algn="ctr"/>
                      <a:r>
                        <a:rPr lang="en-US" sz="1600" dirty="0" smtClean="0"/>
                        <a:t>43</a:t>
                      </a:r>
                      <a:endParaRPr lang="en-US" sz="1600" dirty="0"/>
                    </a:p>
                  </a:txBody>
                  <a:tcPr marL="0" marR="0" marT="0" marB="0">
                    <a:solidFill>
                      <a:srgbClr val="FFFF00"/>
                    </a:solidFill>
                  </a:tcPr>
                </a:tc>
                <a:tc>
                  <a:txBody>
                    <a:bodyPr/>
                    <a:lstStyle/>
                    <a:p>
                      <a:pPr algn="ctr"/>
                      <a:r>
                        <a:rPr lang="en-US" sz="1600" dirty="0" smtClean="0"/>
                        <a:t>76</a:t>
                      </a:r>
                      <a:endParaRPr lang="en-US" sz="1600" dirty="0"/>
                    </a:p>
                  </a:txBody>
                  <a:tcPr marL="0" marR="0" marT="0" marB="0">
                    <a:solidFill>
                      <a:srgbClr val="92D050"/>
                    </a:solidFill>
                  </a:tcPr>
                </a:tc>
                <a:tc>
                  <a:txBody>
                    <a:bodyPr/>
                    <a:lstStyle/>
                    <a:p>
                      <a:pPr algn="ctr"/>
                      <a:r>
                        <a:rPr lang="en-US" sz="1600" dirty="0" smtClean="0"/>
                        <a:t>31</a:t>
                      </a:r>
                      <a:endParaRPr lang="en-US" sz="1600" dirty="0"/>
                    </a:p>
                  </a:txBody>
                  <a:tcPr marL="0" marR="0" marT="0" marB="0">
                    <a:solidFill>
                      <a:srgbClr val="92D050"/>
                    </a:solidFill>
                  </a:tcPr>
                </a:tc>
                <a:tc>
                  <a:txBody>
                    <a:bodyPr/>
                    <a:lstStyle/>
                    <a:p>
                      <a:pPr algn="ctr"/>
                      <a:r>
                        <a:rPr lang="en-US" sz="1600" dirty="0" smtClean="0"/>
                        <a:t>17</a:t>
                      </a:r>
                      <a:endParaRPr lang="en-US" sz="1600" dirty="0"/>
                    </a:p>
                  </a:txBody>
                  <a:tcPr marL="0" marR="0" marT="0" marB="0">
                    <a:solidFill>
                      <a:srgbClr val="92D050"/>
                    </a:solidFill>
                  </a:tcPr>
                </a:tc>
                <a:tc>
                  <a:txBody>
                    <a:bodyPr/>
                    <a:lstStyle/>
                    <a:p>
                      <a:pPr algn="ctr"/>
                      <a:r>
                        <a:rPr lang="en-US" sz="1600" dirty="0" smtClean="0"/>
                        <a:t>62</a:t>
                      </a:r>
                      <a:endParaRPr lang="en-US" sz="1600" dirty="0"/>
                    </a:p>
                  </a:txBody>
                  <a:tcPr marL="0" marR="0" marT="0" marB="0">
                    <a:solidFill>
                      <a:srgbClr val="FFFF00"/>
                    </a:solidFill>
                  </a:tcPr>
                </a:tc>
                <a:tc>
                  <a:txBody>
                    <a:bodyPr/>
                    <a:lstStyle/>
                    <a:p>
                      <a:pPr algn="ctr"/>
                      <a:r>
                        <a:rPr lang="en-US" sz="1600" dirty="0" smtClean="0"/>
                        <a:t>9</a:t>
                      </a:r>
                      <a:endParaRPr lang="en-US" sz="1600" dirty="0"/>
                    </a:p>
                  </a:txBody>
                  <a:tcPr marL="0" marR="0" marT="0" marB="0">
                    <a:solidFill>
                      <a:srgbClr val="FFFF00"/>
                    </a:solidFill>
                  </a:tcPr>
                </a:tc>
                <a:tc>
                  <a:txBody>
                    <a:bodyPr/>
                    <a:lstStyle/>
                    <a:p>
                      <a:pPr algn="ctr"/>
                      <a:r>
                        <a:rPr lang="en-US" sz="1600" dirty="0" smtClean="0"/>
                        <a:t>5</a:t>
                      </a:r>
                      <a:endParaRPr lang="en-US" sz="1600" dirty="0"/>
                    </a:p>
                  </a:txBody>
                  <a:tcPr marL="0" marR="0" marT="0" marB="0">
                    <a:solidFill>
                      <a:srgbClr val="FFFF00"/>
                    </a:solidFill>
                  </a:tcPr>
                </a:tc>
                <a:extLst>
                  <a:ext uri="{0D108BD9-81ED-4DB2-BD59-A6C34878D82A}">
                    <a16:rowId xmlns="" xmlns:a16="http://schemas.microsoft.com/office/drawing/2014/main" val="10001"/>
                  </a:ext>
                </a:extLst>
              </a:tr>
              <a:tr h="228600">
                <a:tc>
                  <a:txBody>
                    <a:bodyPr/>
                    <a:lstStyle/>
                    <a:p>
                      <a:pPr algn="ctr"/>
                      <a:r>
                        <a:rPr lang="en-US" sz="1600" dirty="0" smtClean="0"/>
                        <a:t>14</a:t>
                      </a:r>
                      <a:endParaRPr lang="en-US" sz="1600" dirty="0"/>
                    </a:p>
                  </a:txBody>
                  <a:tcPr marL="0" marR="0" marT="0" marB="0">
                    <a:solidFill>
                      <a:srgbClr val="FFFF00"/>
                    </a:solidFill>
                  </a:tcPr>
                </a:tc>
                <a:tc>
                  <a:txBody>
                    <a:bodyPr/>
                    <a:lstStyle/>
                    <a:p>
                      <a:pPr algn="ctr"/>
                      <a:r>
                        <a:rPr lang="en-US" sz="1600" dirty="0" smtClean="0"/>
                        <a:t>23</a:t>
                      </a:r>
                      <a:endParaRPr lang="en-US" sz="1600" dirty="0"/>
                    </a:p>
                  </a:txBody>
                  <a:tcPr marL="0" marR="0" marT="0" marB="0">
                    <a:solidFill>
                      <a:srgbClr val="FFFF00"/>
                    </a:solidFill>
                  </a:tcPr>
                </a:tc>
                <a:tc>
                  <a:txBody>
                    <a:bodyPr/>
                    <a:lstStyle/>
                    <a:p>
                      <a:pPr algn="ctr"/>
                      <a:r>
                        <a:rPr lang="en-US" sz="1600" dirty="0" smtClean="0"/>
                        <a:t>18</a:t>
                      </a:r>
                      <a:endParaRPr lang="en-US" sz="1600" dirty="0"/>
                    </a:p>
                  </a:txBody>
                  <a:tcPr marL="0" marR="0" marT="0" marB="0">
                    <a:solidFill>
                      <a:srgbClr val="92D050"/>
                    </a:solidFill>
                  </a:tcPr>
                </a:tc>
                <a:tc>
                  <a:txBody>
                    <a:bodyPr/>
                    <a:lstStyle/>
                    <a:p>
                      <a:pPr algn="ctr"/>
                      <a:r>
                        <a:rPr lang="en-US" sz="1600" dirty="0" smtClean="0"/>
                        <a:t>79</a:t>
                      </a:r>
                      <a:endParaRPr lang="en-US" sz="1600" dirty="0"/>
                    </a:p>
                  </a:txBody>
                  <a:tcPr marL="0" marR="0" marT="0" marB="0">
                    <a:solidFill>
                      <a:srgbClr val="92D050"/>
                    </a:solidFill>
                  </a:tcPr>
                </a:tc>
                <a:tc>
                  <a:txBody>
                    <a:bodyPr/>
                    <a:lstStyle/>
                    <a:p>
                      <a:pPr algn="ctr"/>
                      <a:r>
                        <a:rPr lang="en-US" sz="1600" dirty="0" smtClean="0"/>
                        <a:t>84</a:t>
                      </a:r>
                      <a:endParaRPr lang="en-US" sz="1600" dirty="0"/>
                    </a:p>
                  </a:txBody>
                  <a:tcPr marL="0" marR="0" marT="0" marB="0">
                    <a:solidFill>
                      <a:srgbClr val="92D050"/>
                    </a:solidFill>
                  </a:tcPr>
                </a:tc>
                <a:tc>
                  <a:txBody>
                    <a:bodyPr/>
                    <a:lstStyle/>
                    <a:p>
                      <a:pPr algn="ctr"/>
                      <a:r>
                        <a:rPr lang="en-US" sz="1600" dirty="0" smtClean="0"/>
                        <a:t>10</a:t>
                      </a:r>
                      <a:endParaRPr lang="en-US" sz="1600" dirty="0"/>
                    </a:p>
                  </a:txBody>
                  <a:tcPr marL="0" marR="0" marT="0" marB="0">
                    <a:solidFill>
                      <a:srgbClr val="FFFF00"/>
                    </a:solidFill>
                  </a:tcPr>
                </a:tc>
                <a:tc>
                  <a:txBody>
                    <a:bodyPr/>
                    <a:lstStyle/>
                    <a:p>
                      <a:pPr algn="ctr"/>
                      <a:r>
                        <a:rPr lang="en-US" sz="1600" dirty="0" smtClean="0"/>
                        <a:t>8</a:t>
                      </a:r>
                      <a:endParaRPr lang="en-US" sz="1600" dirty="0"/>
                    </a:p>
                  </a:txBody>
                  <a:tcPr marL="0" marR="0" marT="0" marB="0">
                    <a:solidFill>
                      <a:srgbClr val="FFFF00"/>
                    </a:solidFill>
                  </a:tcPr>
                </a:tc>
                <a:tc>
                  <a:txBody>
                    <a:bodyPr/>
                    <a:lstStyle/>
                    <a:p>
                      <a:pPr algn="ctr"/>
                      <a:r>
                        <a:rPr lang="en-US" sz="1600" dirty="0" smtClean="0"/>
                        <a:t>40</a:t>
                      </a:r>
                      <a:endParaRPr lang="en-US" sz="1600" dirty="0"/>
                    </a:p>
                  </a:txBody>
                  <a:tcPr marL="0" marR="0" marT="0" marB="0">
                    <a:solidFill>
                      <a:srgbClr val="FFFF00"/>
                    </a:solidFill>
                  </a:tcPr>
                </a:tc>
                <a:extLst>
                  <a:ext uri="{0D108BD9-81ED-4DB2-BD59-A6C34878D82A}">
                    <a16:rowId xmlns="" xmlns:a16="http://schemas.microsoft.com/office/drawing/2014/main" val="10002"/>
                  </a:ext>
                </a:extLst>
              </a:tr>
              <a:tr h="228600">
                <a:tc>
                  <a:txBody>
                    <a:bodyPr/>
                    <a:lstStyle/>
                    <a:p>
                      <a:pPr algn="ctr"/>
                      <a:r>
                        <a:rPr lang="en-US" sz="1600" dirty="0" smtClean="0"/>
                        <a:t>4</a:t>
                      </a:r>
                      <a:endParaRPr lang="en-US" sz="1600" dirty="0"/>
                    </a:p>
                  </a:txBody>
                  <a:tcPr marL="0" marR="0" marT="0" marB="0">
                    <a:solidFill>
                      <a:srgbClr val="FFFF00"/>
                    </a:solidFill>
                  </a:tcPr>
                </a:tc>
                <a:tc>
                  <a:txBody>
                    <a:bodyPr/>
                    <a:lstStyle/>
                    <a:p>
                      <a:pPr algn="ctr"/>
                      <a:r>
                        <a:rPr lang="en-US" sz="1600" dirty="0" smtClean="0"/>
                        <a:t>6</a:t>
                      </a:r>
                      <a:endParaRPr lang="en-US" sz="1600" dirty="0"/>
                    </a:p>
                  </a:txBody>
                  <a:tcPr marL="0" marR="0" marT="0" marB="0">
                    <a:solidFill>
                      <a:srgbClr val="FFFF00"/>
                    </a:solidFill>
                  </a:tcPr>
                </a:tc>
                <a:tc>
                  <a:txBody>
                    <a:bodyPr/>
                    <a:lstStyle/>
                    <a:p>
                      <a:pPr algn="ctr"/>
                      <a:r>
                        <a:rPr lang="en-US" sz="1600" dirty="0" smtClean="0"/>
                        <a:t>98</a:t>
                      </a:r>
                      <a:endParaRPr lang="en-US" sz="1600" dirty="0"/>
                    </a:p>
                  </a:txBody>
                  <a:tcPr marL="0" marR="0" marT="0" marB="0">
                    <a:solidFill>
                      <a:srgbClr val="FFFF00"/>
                    </a:solidFill>
                  </a:tcPr>
                </a:tc>
                <a:tc>
                  <a:txBody>
                    <a:bodyPr/>
                    <a:lstStyle/>
                    <a:p>
                      <a:pPr algn="ctr"/>
                      <a:r>
                        <a:rPr lang="en-US" sz="1600" dirty="0" smtClean="0"/>
                        <a:t>45</a:t>
                      </a:r>
                      <a:endParaRPr lang="en-US" sz="1600" dirty="0"/>
                    </a:p>
                  </a:txBody>
                  <a:tcPr marL="0" marR="0" marT="0" marB="0">
                    <a:solidFill>
                      <a:srgbClr val="FFFF00"/>
                    </a:solidFill>
                  </a:tcPr>
                </a:tc>
                <a:tc>
                  <a:txBody>
                    <a:bodyPr/>
                    <a:lstStyle/>
                    <a:p>
                      <a:pPr algn="ctr"/>
                      <a:r>
                        <a:rPr lang="en-US" sz="1600" dirty="0" smtClean="0"/>
                        <a:t>11</a:t>
                      </a:r>
                      <a:endParaRPr lang="en-US" sz="1600" dirty="0"/>
                    </a:p>
                  </a:txBody>
                  <a:tcPr marL="0" marR="0" marT="0" marB="0">
                    <a:solidFill>
                      <a:srgbClr val="FFFF00"/>
                    </a:solidFill>
                  </a:tcPr>
                </a:tc>
                <a:tc>
                  <a:txBody>
                    <a:bodyPr/>
                    <a:lstStyle/>
                    <a:p>
                      <a:pPr algn="ctr"/>
                      <a:r>
                        <a:rPr lang="en-US" sz="1600" dirty="0" smtClean="0"/>
                        <a:t>38</a:t>
                      </a:r>
                      <a:endParaRPr lang="en-US" sz="1600" dirty="0"/>
                    </a:p>
                  </a:txBody>
                  <a:tcPr marL="0" marR="0" marT="0" marB="0">
                    <a:solidFill>
                      <a:srgbClr val="FFFF00"/>
                    </a:solidFill>
                  </a:tcPr>
                </a:tc>
                <a:tc>
                  <a:txBody>
                    <a:bodyPr/>
                    <a:lstStyle/>
                    <a:p>
                      <a:pPr algn="ctr"/>
                      <a:r>
                        <a:rPr lang="en-US" sz="1600" dirty="0" smtClean="0"/>
                        <a:t>58</a:t>
                      </a:r>
                      <a:endParaRPr lang="en-US" sz="1600" dirty="0"/>
                    </a:p>
                  </a:txBody>
                  <a:tcPr marL="0" marR="0" marT="0" marB="0">
                    <a:solidFill>
                      <a:srgbClr val="FFFF00"/>
                    </a:solidFill>
                  </a:tcPr>
                </a:tc>
                <a:tc>
                  <a:txBody>
                    <a:bodyPr/>
                    <a:lstStyle/>
                    <a:p>
                      <a:pPr algn="ctr"/>
                      <a:r>
                        <a:rPr lang="en-US" sz="1600" dirty="0" smtClean="0"/>
                        <a:t>25</a:t>
                      </a:r>
                      <a:endParaRPr lang="en-US" sz="1600" dirty="0"/>
                    </a:p>
                  </a:txBody>
                  <a:tcPr marL="0" marR="0" marT="0" marB="0">
                    <a:solidFill>
                      <a:srgbClr val="FFFF00"/>
                    </a:solidFill>
                  </a:tcPr>
                </a:tc>
                <a:extLst>
                  <a:ext uri="{0D108BD9-81ED-4DB2-BD59-A6C34878D82A}">
                    <a16:rowId xmlns="" xmlns:a16="http://schemas.microsoft.com/office/drawing/2014/main" val="10003"/>
                  </a:ext>
                </a:extLst>
              </a:tr>
            </a:tbl>
          </a:graphicData>
        </a:graphic>
      </p:graphicFrame>
      <p:sp>
        <p:nvSpPr>
          <p:cNvPr id="8" name="Right Arrow 7"/>
          <p:cNvSpPr/>
          <p:nvPr/>
        </p:nvSpPr>
        <p:spPr>
          <a:xfrm>
            <a:off x="1817914" y="3331028"/>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765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Minima/Maxima Queries</a:t>
            </a:r>
            <a:endParaRPr lang="en-US" dirty="0"/>
          </a:p>
        </p:txBody>
      </p:sp>
      <p:sp>
        <p:nvSpPr>
          <p:cNvPr id="3" name="Content Placeholder 2"/>
          <p:cNvSpPr>
            <a:spLocks noGrp="1"/>
          </p:cNvSpPr>
          <p:nvPr>
            <p:ph idx="1"/>
          </p:nvPr>
        </p:nvSpPr>
        <p:spPr>
          <a:xfrm>
            <a:off x="1981200" y="1600200"/>
            <a:ext cx="8229600" cy="4800600"/>
          </a:xfrm>
        </p:spPr>
        <p:txBody>
          <a:bodyPr>
            <a:normAutofit/>
          </a:bodyPr>
          <a:lstStyle/>
          <a:p>
            <a:r>
              <a:rPr lang="en-US" sz="2600" dirty="0"/>
              <a:t>The most expensive connection between two given nodes?</a:t>
            </a:r>
          </a:p>
          <a:p>
            <a:pPr lvl="1"/>
            <a:r>
              <a:rPr lang="en-US" sz="2600" dirty="0"/>
              <a:t>between </a:t>
            </a:r>
            <a:r>
              <a:rPr lang="en-US" sz="2600" dirty="0">
                <a:solidFill>
                  <a:srgbClr val="92D050"/>
                </a:solidFill>
              </a:rPr>
              <a:t>b</a:t>
            </a:r>
            <a:r>
              <a:rPr lang="en-US" sz="2600" dirty="0"/>
              <a:t> and </a:t>
            </a:r>
            <a:r>
              <a:rPr lang="en-US" sz="2600" dirty="0">
                <a:solidFill>
                  <a:srgbClr val="92D050"/>
                </a:solidFill>
              </a:rPr>
              <a:t>k</a:t>
            </a:r>
            <a:r>
              <a:rPr lang="en-US" sz="2600" dirty="0"/>
              <a:t> = (</a:t>
            </a:r>
            <a:r>
              <a:rPr lang="en-US" sz="2600" dirty="0" err="1"/>
              <a:t>c,e</a:t>
            </a:r>
            <a:r>
              <a:rPr lang="en-US" sz="2600" dirty="0"/>
              <a:t>)</a:t>
            </a:r>
          </a:p>
          <a:p>
            <a:pPr lvl="1"/>
            <a:r>
              <a:rPr lang="en-US" sz="2600" dirty="0"/>
              <a:t>between </a:t>
            </a:r>
            <a:r>
              <a:rPr lang="en-US" sz="2600" dirty="0">
                <a:solidFill>
                  <a:srgbClr val="92D050"/>
                </a:solidFill>
              </a:rPr>
              <a:t>e</a:t>
            </a:r>
            <a:r>
              <a:rPr lang="en-US" sz="2600" dirty="0"/>
              <a:t> and </a:t>
            </a:r>
            <a:r>
              <a:rPr lang="en-US" sz="2600" dirty="0">
                <a:solidFill>
                  <a:srgbClr val="92D050"/>
                </a:solidFill>
              </a:rPr>
              <a:t>k</a:t>
            </a:r>
            <a:r>
              <a:rPr lang="en-US" sz="2600" dirty="0"/>
              <a:t> = (</a:t>
            </a:r>
            <a:r>
              <a:rPr lang="en-US" sz="2600" dirty="0" err="1"/>
              <a:t>j,k</a:t>
            </a:r>
            <a:r>
              <a:rPr lang="en-US" sz="2600" dirty="0"/>
              <a:t>)</a:t>
            </a:r>
          </a:p>
          <a:p>
            <a:endParaRPr lang="en-US" dirty="0" smtClean="0"/>
          </a:p>
          <a:p>
            <a:endParaRPr lang="en-US" dirty="0"/>
          </a:p>
          <a:p>
            <a:endParaRPr lang="en-US" dirty="0" smtClean="0"/>
          </a:p>
          <a:p>
            <a:endParaRPr lang="en-US" dirty="0"/>
          </a:p>
          <a:p>
            <a:endParaRPr lang="en-US" dirty="0" smtClean="0"/>
          </a:p>
          <a:p>
            <a:r>
              <a:rPr lang="en-US" dirty="0" smtClean="0"/>
              <a:t>Update(</a:t>
            </a:r>
            <a:r>
              <a:rPr lang="en-US" dirty="0" err="1" smtClean="0"/>
              <a:t>c,e</a:t>
            </a:r>
            <a:r>
              <a:rPr lang="en-US" dirty="0" smtClean="0"/>
              <a:t>) </a:t>
            </a:r>
            <a:r>
              <a:rPr lang="en-US" dirty="0"/>
              <a:t>= </a:t>
            </a:r>
            <a:r>
              <a:rPr lang="en-US" dirty="0" smtClean="0"/>
              <a:t>4</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14</a:t>
            </a:fld>
            <a:endParaRPr lang="en-US">
              <a:solidFill>
                <a:prstClr val="black">
                  <a:tint val="75000"/>
                </a:prstClr>
              </a:solidFill>
            </a:endParaRPr>
          </a:p>
        </p:txBody>
      </p:sp>
      <p:sp>
        <p:nvSpPr>
          <p:cNvPr id="48" name="TextBox 47"/>
          <p:cNvSpPr txBox="1"/>
          <p:nvPr/>
        </p:nvSpPr>
        <p:spPr>
          <a:xfrm>
            <a:off x="4114800" y="4582180"/>
            <a:ext cx="3806620" cy="523220"/>
          </a:xfrm>
          <a:prstGeom prst="rect">
            <a:avLst/>
          </a:prstGeom>
          <a:noFill/>
        </p:spPr>
        <p:txBody>
          <a:bodyPr wrap="none" rtlCol="0">
            <a:spAutoFit/>
          </a:bodyPr>
          <a:lstStyle/>
          <a:p>
            <a:r>
              <a:rPr lang="en-US" sz="2800" dirty="0"/>
              <a:t>Tree-Topology Networks</a:t>
            </a:r>
          </a:p>
        </p:txBody>
      </p:sp>
      <p:sp>
        <p:nvSpPr>
          <p:cNvPr id="64" name="TextBox 63"/>
          <p:cNvSpPr txBox="1"/>
          <p:nvPr/>
        </p:nvSpPr>
        <p:spPr>
          <a:xfrm>
            <a:off x="5610775" y="3066897"/>
            <a:ext cx="492443" cy="461665"/>
          </a:xfrm>
          <a:prstGeom prst="rect">
            <a:avLst/>
          </a:prstGeom>
          <a:noFill/>
        </p:spPr>
        <p:txBody>
          <a:bodyPr wrap="none" rtlCol="0">
            <a:spAutoFit/>
          </a:bodyPr>
          <a:lstStyle/>
          <a:p>
            <a:r>
              <a:rPr lang="en-US" dirty="0"/>
              <a:t>30</a:t>
            </a:r>
          </a:p>
        </p:txBody>
      </p:sp>
      <p:grpSp>
        <p:nvGrpSpPr>
          <p:cNvPr id="72" name="Group 71"/>
          <p:cNvGrpSpPr/>
          <p:nvPr/>
        </p:nvGrpSpPr>
        <p:grpSpPr>
          <a:xfrm>
            <a:off x="2540929" y="2427515"/>
            <a:ext cx="6905410" cy="2333617"/>
            <a:chOff x="1016929" y="2427514"/>
            <a:chExt cx="6905410" cy="2333617"/>
          </a:xfrm>
        </p:grpSpPr>
        <p:cxnSp>
          <p:nvCxnSpPr>
            <p:cNvPr id="17" name="Straight Connector 16"/>
            <p:cNvCxnSpPr/>
            <p:nvPr/>
          </p:nvCxnSpPr>
          <p:spPr>
            <a:xfrm flipV="1">
              <a:off x="1428409" y="3508772"/>
              <a:ext cx="1066800" cy="185057"/>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1199809" y="3693829"/>
              <a:ext cx="228600" cy="79030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2495209" y="3508772"/>
              <a:ext cx="0" cy="975360"/>
            </a:xfrm>
            <a:prstGeom prst="line">
              <a:avLst/>
            </a:prstGeom>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flipV="1">
              <a:off x="2495209" y="3358549"/>
              <a:ext cx="3810000" cy="150223"/>
            </a:xfrm>
            <a:prstGeom prst="line">
              <a:avLst/>
            </a:prstGeom>
            <a:ln w="762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flipV="1">
              <a:off x="6270375" y="2624852"/>
              <a:ext cx="720634" cy="733697"/>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6305209" y="3328069"/>
              <a:ext cx="1003663" cy="30480"/>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6305209" y="3343309"/>
              <a:ext cx="501831" cy="714103"/>
            </a:xfrm>
            <a:prstGeom prst="line">
              <a:avLst/>
            </a:prstGeom>
          </p:spPr>
          <p:style>
            <a:lnRef idx="2">
              <a:schemeClr val="dk1"/>
            </a:lnRef>
            <a:fillRef idx="1">
              <a:schemeClr val="lt1"/>
            </a:fillRef>
            <a:effectRef idx="0">
              <a:schemeClr val="dk1"/>
            </a:effectRef>
            <a:fontRef idx="minor">
              <a:schemeClr val="dk1"/>
            </a:fontRef>
          </p:style>
        </p:cxnSp>
        <p:cxnSp>
          <p:nvCxnSpPr>
            <p:cNvPr id="32" name="Straight Connector 31"/>
            <p:cNvCxnSpPr/>
            <p:nvPr/>
          </p:nvCxnSpPr>
          <p:spPr>
            <a:xfrm flipH="1">
              <a:off x="6270375" y="3343309"/>
              <a:ext cx="34834" cy="942703"/>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Connector 33"/>
            <p:cNvCxnSpPr/>
            <p:nvPr/>
          </p:nvCxnSpPr>
          <p:spPr>
            <a:xfrm flipH="1">
              <a:off x="5619409" y="3328069"/>
              <a:ext cx="685800" cy="912223"/>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7308872" y="3343309"/>
              <a:ext cx="300446" cy="1125583"/>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sp>
          <p:nvSpPr>
            <p:cNvPr id="5" name="Oval 4"/>
            <p:cNvSpPr/>
            <p:nvPr/>
          </p:nvSpPr>
          <p:spPr>
            <a:xfrm>
              <a:off x="1234440" y="350877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1016929" y="42860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2312329" y="33280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2312329"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6122329"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808129" y="24419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7125992"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7426438" y="430125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6625249" y="38745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6087495" y="41031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436529" y="40574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1046789" y="4253354"/>
              <a:ext cx="320922" cy="461665"/>
            </a:xfrm>
            <a:prstGeom prst="rect">
              <a:avLst/>
            </a:prstGeom>
            <a:noFill/>
          </p:spPr>
          <p:txBody>
            <a:bodyPr wrap="none" rtlCol="0">
              <a:spAutoFit/>
            </a:bodyPr>
            <a:lstStyle/>
            <a:p>
              <a:r>
                <a:rPr lang="en-US" dirty="0"/>
                <a:t>a</a:t>
              </a:r>
            </a:p>
          </p:txBody>
        </p:sp>
        <p:sp>
          <p:nvSpPr>
            <p:cNvPr id="38" name="TextBox 37"/>
            <p:cNvSpPr txBox="1"/>
            <p:nvPr/>
          </p:nvSpPr>
          <p:spPr>
            <a:xfrm>
              <a:off x="1293706" y="3505200"/>
              <a:ext cx="338554" cy="461665"/>
            </a:xfrm>
            <a:prstGeom prst="rect">
              <a:avLst/>
            </a:prstGeom>
            <a:noFill/>
          </p:spPr>
          <p:txBody>
            <a:bodyPr wrap="none" rtlCol="0">
              <a:spAutoFit/>
            </a:bodyPr>
            <a:lstStyle/>
            <a:p>
              <a:r>
                <a:rPr lang="en-US" dirty="0"/>
                <a:t>b</a:t>
              </a:r>
            </a:p>
          </p:txBody>
        </p:sp>
        <p:sp>
          <p:nvSpPr>
            <p:cNvPr id="39" name="TextBox 38"/>
            <p:cNvSpPr txBox="1"/>
            <p:nvPr/>
          </p:nvSpPr>
          <p:spPr>
            <a:xfrm>
              <a:off x="2344366" y="4299466"/>
              <a:ext cx="338554" cy="461665"/>
            </a:xfrm>
            <a:prstGeom prst="rect">
              <a:avLst/>
            </a:prstGeom>
            <a:noFill/>
          </p:spPr>
          <p:txBody>
            <a:bodyPr wrap="none" rtlCol="0">
              <a:spAutoFit/>
            </a:bodyPr>
            <a:lstStyle/>
            <a:p>
              <a:r>
                <a:rPr lang="en-US" dirty="0"/>
                <a:t>d</a:t>
              </a:r>
            </a:p>
          </p:txBody>
        </p:sp>
        <p:sp>
          <p:nvSpPr>
            <p:cNvPr id="40" name="TextBox 39"/>
            <p:cNvSpPr txBox="1"/>
            <p:nvPr/>
          </p:nvSpPr>
          <p:spPr>
            <a:xfrm>
              <a:off x="2344366" y="3320534"/>
              <a:ext cx="320922" cy="461665"/>
            </a:xfrm>
            <a:prstGeom prst="rect">
              <a:avLst/>
            </a:prstGeom>
            <a:noFill/>
          </p:spPr>
          <p:txBody>
            <a:bodyPr wrap="none" rtlCol="0">
              <a:spAutoFit/>
            </a:bodyPr>
            <a:lstStyle/>
            <a:p>
              <a:r>
                <a:rPr lang="en-US" dirty="0"/>
                <a:t>c</a:t>
              </a:r>
            </a:p>
          </p:txBody>
        </p:sp>
        <p:sp>
          <p:nvSpPr>
            <p:cNvPr id="41" name="TextBox 40"/>
            <p:cNvSpPr txBox="1"/>
            <p:nvPr/>
          </p:nvSpPr>
          <p:spPr>
            <a:xfrm>
              <a:off x="6154366" y="3158031"/>
              <a:ext cx="320922" cy="461665"/>
            </a:xfrm>
            <a:prstGeom prst="rect">
              <a:avLst/>
            </a:prstGeom>
            <a:noFill/>
          </p:spPr>
          <p:txBody>
            <a:bodyPr wrap="none" rtlCol="0">
              <a:spAutoFit/>
            </a:bodyPr>
            <a:lstStyle/>
            <a:p>
              <a:r>
                <a:rPr lang="en-US" dirty="0"/>
                <a:t>e</a:t>
              </a:r>
            </a:p>
          </p:txBody>
        </p:sp>
        <p:sp>
          <p:nvSpPr>
            <p:cNvPr id="42" name="TextBox 41"/>
            <p:cNvSpPr txBox="1"/>
            <p:nvPr/>
          </p:nvSpPr>
          <p:spPr>
            <a:xfrm>
              <a:off x="5468566" y="4053840"/>
              <a:ext cx="287258" cy="461665"/>
            </a:xfrm>
            <a:prstGeom prst="rect">
              <a:avLst/>
            </a:prstGeom>
            <a:noFill/>
          </p:spPr>
          <p:txBody>
            <a:bodyPr wrap="none" rtlCol="0">
              <a:spAutoFit/>
            </a:bodyPr>
            <a:lstStyle/>
            <a:p>
              <a:r>
                <a:rPr lang="en-US" dirty="0"/>
                <a:t>f</a:t>
              </a:r>
            </a:p>
          </p:txBody>
        </p:sp>
        <p:sp>
          <p:nvSpPr>
            <p:cNvPr id="43" name="TextBox 42"/>
            <p:cNvSpPr txBox="1"/>
            <p:nvPr/>
          </p:nvSpPr>
          <p:spPr>
            <a:xfrm>
              <a:off x="6122329" y="4066902"/>
              <a:ext cx="338554" cy="461665"/>
            </a:xfrm>
            <a:prstGeom prst="rect">
              <a:avLst/>
            </a:prstGeom>
            <a:noFill/>
          </p:spPr>
          <p:txBody>
            <a:bodyPr wrap="none" rtlCol="0">
              <a:spAutoFit/>
            </a:bodyPr>
            <a:lstStyle/>
            <a:p>
              <a:r>
                <a:rPr lang="en-US" dirty="0"/>
                <a:t>g</a:t>
              </a:r>
            </a:p>
          </p:txBody>
        </p:sp>
        <p:sp>
          <p:nvSpPr>
            <p:cNvPr id="44" name="TextBox 43"/>
            <p:cNvSpPr txBox="1"/>
            <p:nvPr/>
          </p:nvSpPr>
          <p:spPr>
            <a:xfrm>
              <a:off x="6656197" y="3861247"/>
              <a:ext cx="338554" cy="461665"/>
            </a:xfrm>
            <a:prstGeom prst="rect">
              <a:avLst/>
            </a:prstGeom>
            <a:noFill/>
          </p:spPr>
          <p:txBody>
            <a:bodyPr wrap="none" rtlCol="0">
              <a:spAutoFit/>
            </a:bodyPr>
            <a:lstStyle/>
            <a:p>
              <a:r>
                <a:rPr lang="en-US" dirty="0"/>
                <a:t>h</a:t>
              </a:r>
            </a:p>
          </p:txBody>
        </p:sp>
        <p:sp>
          <p:nvSpPr>
            <p:cNvPr id="45" name="TextBox 44"/>
            <p:cNvSpPr txBox="1"/>
            <p:nvPr/>
          </p:nvSpPr>
          <p:spPr>
            <a:xfrm>
              <a:off x="7461766" y="4286794"/>
              <a:ext cx="338554" cy="461665"/>
            </a:xfrm>
            <a:prstGeom prst="rect">
              <a:avLst/>
            </a:prstGeom>
            <a:noFill/>
          </p:spPr>
          <p:txBody>
            <a:bodyPr wrap="none" rtlCol="0">
              <a:spAutoFit/>
            </a:bodyPr>
            <a:lstStyle/>
            <a:p>
              <a:r>
                <a:rPr lang="en-US" dirty="0"/>
                <a:t>k</a:t>
              </a:r>
            </a:p>
          </p:txBody>
        </p:sp>
        <p:sp>
          <p:nvSpPr>
            <p:cNvPr id="46" name="TextBox 45"/>
            <p:cNvSpPr txBox="1"/>
            <p:nvPr/>
          </p:nvSpPr>
          <p:spPr>
            <a:xfrm>
              <a:off x="7206660" y="3158031"/>
              <a:ext cx="269626" cy="461665"/>
            </a:xfrm>
            <a:prstGeom prst="rect">
              <a:avLst/>
            </a:prstGeom>
            <a:noFill/>
          </p:spPr>
          <p:txBody>
            <a:bodyPr wrap="none" rtlCol="0">
              <a:spAutoFit/>
            </a:bodyPr>
            <a:lstStyle/>
            <a:p>
              <a:r>
                <a:rPr lang="en-US" dirty="0"/>
                <a:t>j</a:t>
              </a:r>
            </a:p>
          </p:txBody>
        </p:sp>
        <p:sp>
          <p:nvSpPr>
            <p:cNvPr id="47" name="TextBox 46"/>
            <p:cNvSpPr txBox="1"/>
            <p:nvPr/>
          </p:nvSpPr>
          <p:spPr>
            <a:xfrm>
              <a:off x="6867229" y="2427514"/>
              <a:ext cx="269626" cy="461665"/>
            </a:xfrm>
            <a:prstGeom prst="rect">
              <a:avLst/>
            </a:prstGeom>
            <a:noFill/>
          </p:spPr>
          <p:txBody>
            <a:bodyPr wrap="none" rtlCol="0">
              <a:spAutoFit/>
            </a:bodyPr>
            <a:lstStyle/>
            <a:p>
              <a:r>
                <a:rPr lang="en-US" dirty="0"/>
                <a:t>i</a:t>
              </a:r>
            </a:p>
          </p:txBody>
        </p:sp>
        <p:sp>
          <p:nvSpPr>
            <p:cNvPr id="61" name="TextBox 60"/>
            <p:cNvSpPr txBox="1"/>
            <p:nvPr/>
          </p:nvSpPr>
          <p:spPr>
            <a:xfrm>
              <a:off x="1028682" y="3825546"/>
              <a:ext cx="338554" cy="461665"/>
            </a:xfrm>
            <a:prstGeom prst="rect">
              <a:avLst/>
            </a:prstGeom>
            <a:noFill/>
          </p:spPr>
          <p:txBody>
            <a:bodyPr wrap="none" rtlCol="0">
              <a:spAutoFit/>
            </a:bodyPr>
            <a:lstStyle/>
            <a:p>
              <a:r>
                <a:rPr lang="en-US" dirty="0"/>
                <a:t>5</a:t>
              </a:r>
            </a:p>
          </p:txBody>
        </p:sp>
        <p:sp>
          <p:nvSpPr>
            <p:cNvPr id="62" name="TextBox 61"/>
            <p:cNvSpPr txBox="1"/>
            <p:nvPr/>
          </p:nvSpPr>
          <p:spPr>
            <a:xfrm>
              <a:off x="1789194" y="3270766"/>
              <a:ext cx="338554" cy="461665"/>
            </a:xfrm>
            <a:prstGeom prst="rect">
              <a:avLst/>
            </a:prstGeom>
            <a:noFill/>
          </p:spPr>
          <p:txBody>
            <a:bodyPr wrap="none" rtlCol="0">
              <a:spAutoFit/>
            </a:bodyPr>
            <a:lstStyle/>
            <a:p>
              <a:r>
                <a:rPr lang="en-US" dirty="0"/>
                <a:t>7</a:t>
              </a:r>
            </a:p>
          </p:txBody>
        </p:sp>
        <p:sp>
          <p:nvSpPr>
            <p:cNvPr id="63" name="TextBox 62"/>
            <p:cNvSpPr txBox="1"/>
            <p:nvPr/>
          </p:nvSpPr>
          <p:spPr>
            <a:xfrm>
              <a:off x="2462551" y="3825630"/>
              <a:ext cx="338554" cy="461665"/>
            </a:xfrm>
            <a:prstGeom prst="rect">
              <a:avLst/>
            </a:prstGeom>
            <a:noFill/>
          </p:spPr>
          <p:txBody>
            <a:bodyPr wrap="none" rtlCol="0">
              <a:spAutoFit/>
            </a:bodyPr>
            <a:lstStyle/>
            <a:p>
              <a:r>
                <a:rPr lang="en-US" dirty="0"/>
                <a:t>4</a:t>
              </a:r>
            </a:p>
          </p:txBody>
        </p:sp>
        <p:sp>
          <p:nvSpPr>
            <p:cNvPr id="65" name="TextBox 64"/>
            <p:cNvSpPr txBox="1"/>
            <p:nvPr/>
          </p:nvSpPr>
          <p:spPr>
            <a:xfrm>
              <a:off x="5691032" y="3524180"/>
              <a:ext cx="338554" cy="461665"/>
            </a:xfrm>
            <a:prstGeom prst="rect">
              <a:avLst/>
            </a:prstGeom>
            <a:noFill/>
          </p:spPr>
          <p:txBody>
            <a:bodyPr wrap="none" rtlCol="0">
              <a:spAutoFit/>
            </a:bodyPr>
            <a:lstStyle/>
            <a:p>
              <a:r>
                <a:rPr lang="en-US" dirty="0"/>
                <a:t>4</a:t>
              </a:r>
            </a:p>
          </p:txBody>
        </p:sp>
        <p:sp>
          <p:nvSpPr>
            <p:cNvPr id="66" name="TextBox 65"/>
            <p:cNvSpPr txBox="1"/>
            <p:nvPr/>
          </p:nvSpPr>
          <p:spPr>
            <a:xfrm>
              <a:off x="6046455" y="3651850"/>
              <a:ext cx="338554" cy="461665"/>
            </a:xfrm>
            <a:prstGeom prst="rect">
              <a:avLst/>
            </a:prstGeom>
            <a:noFill/>
          </p:spPr>
          <p:txBody>
            <a:bodyPr wrap="none" rtlCol="0">
              <a:spAutoFit/>
            </a:bodyPr>
            <a:lstStyle/>
            <a:p>
              <a:r>
                <a:rPr lang="en-US" dirty="0"/>
                <a:t>2</a:t>
              </a:r>
            </a:p>
          </p:txBody>
        </p:sp>
        <p:sp>
          <p:nvSpPr>
            <p:cNvPr id="67" name="TextBox 66"/>
            <p:cNvSpPr txBox="1"/>
            <p:nvPr/>
          </p:nvSpPr>
          <p:spPr>
            <a:xfrm>
              <a:off x="6514143" y="3451161"/>
              <a:ext cx="338554" cy="461665"/>
            </a:xfrm>
            <a:prstGeom prst="rect">
              <a:avLst/>
            </a:prstGeom>
            <a:noFill/>
          </p:spPr>
          <p:txBody>
            <a:bodyPr wrap="none" rtlCol="0">
              <a:spAutoFit/>
            </a:bodyPr>
            <a:lstStyle/>
            <a:p>
              <a:r>
                <a:rPr lang="en-US" dirty="0"/>
                <a:t>3</a:t>
              </a:r>
            </a:p>
          </p:txBody>
        </p:sp>
        <p:sp>
          <p:nvSpPr>
            <p:cNvPr id="68" name="TextBox 67"/>
            <p:cNvSpPr txBox="1"/>
            <p:nvPr/>
          </p:nvSpPr>
          <p:spPr>
            <a:xfrm>
              <a:off x="6416167" y="2652457"/>
              <a:ext cx="338554" cy="461665"/>
            </a:xfrm>
            <a:prstGeom prst="rect">
              <a:avLst/>
            </a:prstGeom>
            <a:noFill/>
          </p:spPr>
          <p:txBody>
            <a:bodyPr wrap="none" rtlCol="0">
              <a:spAutoFit/>
            </a:bodyPr>
            <a:lstStyle/>
            <a:p>
              <a:r>
                <a:rPr lang="en-US" dirty="0"/>
                <a:t>4</a:t>
              </a:r>
            </a:p>
          </p:txBody>
        </p:sp>
        <p:sp>
          <p:nvSpPr>
            <p:cNvPr id="69" name="TextBox 68"/>
            <p:cNvSpPr txBox="1"/>
            <p:nvPr/>
          </p:nvSpPr>
          <p:spPr>
            <a:xfrm>
              <a:off x="6654494" y="3019304"/>
              <a:ext cx="338554" cy="461665"/>
            </a:xfrm>
            <a:prstGeom prst="rect">
              <a:avLst/>
            </a:prstGeom>
            <a:noFill/>
          </p:spPr>
          <p:txBody>
            <a:bodyPr wrap="none" rtlCol="0">
              <a:spAutoFit/>
            </a:bodyPr>
            <a:lstStyle/>
            <a:p>
              <a:r>
                <a:rPr lang="en-US" dirty="0"/>
                <a:t>6</a:t>
              </a:r>
            </a:p>
          </p:txBody>
        </p:sp>
        <p:sp>
          <p:nvSpPr>
            <p:cNvPr id="70" name="TextBox 69"/>
            <p:cNvSpPr txBox="1"/>
            <p:nvPr/>
          </p:nvSpPr>
          <p:spPr>
            <a:xfrm>
              <a:off x="7429896" y="3682024"/>
              <a:ext cx="492443" cy="461665"/>
            </a:xfrm>
            <a:prstGeom prst="rect">
              <a:avLst/>
            </a:prstGeom>
            <a:noFill/>
          </p:spPr>
          <p:txBody>
            <a:bodyPr wrap="none" rtlCol="0">
              <a:spAutoFit/>
            </a:bodyPr>
            <a:lstStyle/>
            <a:p>
              <a:r>
                <a:rPr lang="en-US" dirty="0"/>
                <a:t>10</a:t>
              </a:r>
            </a:p>
          </p:txBody>
        </p:sp>
      </p:grpSp>
      <p:sp>
        <p:nvSpPr>
          <p:cNvPr id="73" name="TextBox 72"/>
          <p:cNvSpPr txBox="1"/>
          <p:nvPr/>
        </p:nvSpPr>
        <p:spPr>
          <a:xfrm>
            <a:off x="5976258" y="3000257"/>
            <a:ext cx="340158" cy="461665"/>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solidFill>
                  <a:schemeClr val="tx1"/>
                </a:solidFill>
              </a:rPr>
              <a:t>4</a:t>
            </a:r>
          </a:p>
        </p:txBody>
      </p:sp>
      <p:sp>
        <p:nvSpPr>
          <p:cNvPr id="74" name="TextBox 73"/>
          <p:cNvSpPr txBox="1"/>
          <p:nvPr/>
        </p:nvSpPr>
        <p:spPr>
          <a:xfrm>
            <a:off x="5246660" y="5663626"/>
            <a:ext cx="4887941"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solidFill>
                  <a:schemeClr val="tx1"/>
                </a:solidFill>
              </a:rPr>
              <a:t>Trees with Dynamic Weights</a:t>
            </a:r>
          </a:p>
        </p:txBody>
      </p:sp>
      <p:cxnSp>
        <p:nvCxnSpPr>
          <p:cNvPr id="18" name="Straight Connector 17"/>
          <p:cNvCxnSpPr/>
          <p:nvPr/>
        </p:nvCxnSpPr>
        <p:spPr>
          <a:xfrm flipV="1">
            <a:off x="5671456" y="3099555"/>
            <a:ext cx="314478" cy="291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85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8" grpId="0"/>
      <p:bldP spid="64" grpId="0"/>
      <p:bldP spid="73" grpId="0" animBg="1"/>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8025882" y="5311687"/>
            <a:ext cx="340158" cy="461665"/>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solidFill>
                  <a:schemeClr val="tx1"/>
                </a:solidFill>
              </a:rPr>
              <a:t>4</a:t>
            </a:r>
          </a:p>
        </p:txBody>
      </p:sp>
      <p:sp>
        <p:nvSpPr>
          <p:cNvPr id="2" name="Title 1"/>
          <p:cNvSpPr>
            <a:spLocks noGrp="1"/>
          </p:cNvSpPr>
          <p:nvPr>
            <p:ph type="title"/>
          </p:nvPr>
        </p:nvSpPr>
        <p:spPr/>
        <p:txBody>
          <a:bodyPr/>
          <a:lstStyle/>
          <a:p>
            <a:r>
              <a:rPr lang="en-US" dirty="0" smtClean="0"/>
              <a:t>Naïve Structures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Brute Force Search</a:t>
                </a:r>
              </a:p>
              <a:p>
                <a:pPr lvl="1"/>
                <a:r>
                  <a:rPr lang="en-US" dirty="0" smtClean="0"/>
                  <a:t>Worst case query time: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r>
                      <a:rPr lang="en-US" b="0" i="1" smtClean="0">
                        <a:latin typeface="Cambria Math"/>
                      </a:rPr>
                      <m:t>)</m:t>
                    </m:r>
                  </m:oMath>
                </a14:m>
                <a:endParaRPr lang="en-US" dirty="0" smtClean="0"/>
              </a:p>
              <a:p>
                <a:pPr lvl="1"/>
                <a:r>
                  <a:rPr lang="en-US" dirty="0" smtClean="0"/>
                  <a:t>Update time: </a:t>
                </a:r>
                <a14:m>
                  <m:oMath xmlns:m="http://schemas.openxmlformats.org/officeDocument/2006/math">
                    <m:r>
                      <a:rPr lang="en-US" b="0" i="1" smtClean="0">
                        <a:latin typeface="Cambria Math"/>
                      </a:rPr>
                      <m:t>𝑂</m:t>
                    </m:r>
                    <m:r>
                      <a:rPr lang="en-US" b="0" i="1" smtClean="0">
                        <a:latin typeface="Cambria Math"/>
                      </a:rPr>
                      <m:t>(1)</m:t>
                    </m:r>
                  </m:oMath>
                </a14:m>
                <a:endParaRPr lang="en-US" dirty="0" smtClean="0"/>
              </a:p>
              <a:p>
                <a:pPr lvl="1"/>
                <a:endParaRPr lang="en-US" dirty="0"/>
              </a:p>
              <a:p>
                <a:pPr lvl="1"/>
                <a:endParaRPr lang="en-US" dirty="0" smtClean="0"/>
              </a:p>
              <a:p>
                <a:r>
                  <a:rPr lang="en-US" dirty="0" smtClean="0"/>
                  <a:t>Tabulation</a:t>
                </a:r>
              </a:p>
              <a:p>
                <a:pPr lvl="1"/>
                <a:r>
                  <a:rPr lang="en-US" dirty="0" smtClean="0"/>
                  <a:t>Query time: </a:t>
                </a:r>
                <a14:m>
                  <m:oMath xmlns:m="http://schemas.openxmlformats.org/officeDocument/2006/math">
                    <m:r>
                      <a:rPr lang="en-US" b="0" i="1" smtClean="0">
                        <a:latin typeface="Cambria Math"/>
                      </a:rPr>
                      <m:t>𝑂</m:t>
                    </m:r>
                    <m:r>
                      <a:rPr lang="en-US" b="0" i="1" smtClean="0">
                        <a:latin typeface="Cambria Math"/>
                      </a:rPr>
                      <m:t>(1)</m:t>
                    </m:r>
                  </m:oMath>
                </a14:m>
                <a:endParaRPr lang="en-US" dirty="0" smtClean="0"/>
              </a:p>
              <a:p>
                <a:pPr lvl="1"/>
                <a:r>
                  <a:rPr lang="en-US" dirty="0" smtClean="0"/>
                  <a:t>Update time: </a:t>
                </a:r>
                <a14:m>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a:rPr>
                        </m:ctrlPr>
                      </m:sSupPr>
                      <m:e>
                        <m:r>
                          <a:rPr lang="en-US" b="0" i="1" smtClean="0">
                            <a:latin typeface="Cambria Math"/>
                          </a:rPr>
                          <m:t>𝑛</m:t>
                        </m:r>
                      </m:e>
                      <m:sup>
                        <m:r>
                          <a:rPr lang="en-US" b="0" i="1" smtClean="0">
                            <a:latin typeface="Cambria Math"/>
                          </a:rPr>
                          <m:t>2</m:t>
                        </m:r>
                      </m:sup>
                    </m:sSup>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15</a:t>
            </a:fld>
            <a:endParaRPr lang="en-US">
              <a:solidFill>
                <a:prstClr val="black">
                  <a:tint val="75000"/>
                </a:prstClr>
              </a:solidFill>
            </a:endParaRPr>
          </a:p>
        </p:txBody>
      </p:sp>
      <p:grpSp>
        <p:nvGrpSpPr>
          <p:cNvPr id="150" name="Group 149"/>
          <p:cNvGrpSpPr/>
          <p:nvPr/>
        </p:nvGrpSpPr>
        <p:grpSpPr>
          <a:xfrm>
            <a:off x="6858000" y="5005720"/>
            <a:ext cx="2310788" cy="1166481"/>
            <a:chOff x="5334000" y="4708498"/>
            <a:chExt cx="2310788" cy="1166481"/>
          </a:xfrm>
        </p:grpSpPr>
        <p:cxnSp>
          <p:nvCxnSpPr>
            <p:cNvPr id="104" name="Straight Connector 103"/>
            <p:cNvCxnSpPr/>
            <p:nvPr/>
          </p:nvCxnSpPr>
          <p:spPr>
            <a:xfrm flipV="1">
              <a:off x="6899613" y="4708498"/>
              <a:ext cx="598467" cy="619632"/>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6899613" y="5334000"/>
              <a:ext cx="598467" cy="540979"/>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H="1" flipV="1">
              <a:off x="6148771" y="5328130"/>
              <a:ext cx="750842" cy="5870"/>
            </a:xfrm>
            <a:prstGeom prst="line">
              <a:avLst/>
            </a:prstGeom>
            <a:ln w="38100">
              <a:solidFill>
                <a:srgbClr val="92D050"/>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H="1" flipV="1">
              <a:off x="5701275" y="4708498"/>
              <a:ext cx="447496" cy="625502"/>
            </a:xfrm>
            <a:prstGeom prst="line">
              <a:avLst/>
            </a:prstGeom>
            <a:ln w="19050"/>
          </p:spPr>
          <p:style>
            <a:lnRef idx="2">
              <a:schemeClr val="dk1"/>
            </a:lnRef>
            <a:fillRef idx="1">
              <a:schemeClr val="lt1"/>
            </a:fillRef>
            <a:effectRef idx="0">
              <a:schemeClr val="dk1"/>
            </a:effectRef>
            <a:fontRef idx="minor">
              <a:schemeClr val="dk1"/>
            </a:fontRef>
          </p:style>
        </p:cxnSp>
        <p:cxnSp>
          <p:nvCxnSpPr>
            <p:cNvPr id="117" name="Straight Connector 116"/>
            <p:cNvCxnSpPr/>
            <p:nvPr/>
          </p:nvCxnSpPr>
          <p:spPr>
            <a:xfrm flipH="1">
              <a:off x="5701275" y="5334000"/>
              <a:ext cx="455575" cy="540979"/>
            </a:xfrm>
            <a:prstGeom prst="line">
              <a:avLst/>
            </a:prstGeom>
            <a:ln w="19050"/>
          </p:spPr>
          <p:style>
            <a:lnRef idx="2">
              <a:schemeClr val="dk1"/>
            </a:lnRef>
            <a:fillRef idx="1">
              <a:schemeClr val="lt1"/>
            </a:fillRef>
            <a:effectRef idx="0">
              <a:schemeClr val="dk1"/>
            </a:effectRef>
            <a:fontRef idx="minor">
              <a:schemeClr val="dk1"/>
            </a:fontRef>
          </p:style>
        </p:cxnSp>
        <p:cxnSp>
          <p:nvCxnSpPr>
            <p:cNvPr id="119" name="Straight Connector 118"/>
            <p:cNvCxnSpPr/>
            <p:nvPr/>
          </p:nvCxnSpPr>
          <p:spPr>
            <a:xfrm flipV="1">
              <a:off x="6899613" y="4844997"/>
              <a:ext cx="644187" cy="489003"/>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6899613" y="5328130"/>
              <a:ext cx="644187" cy="410351"/>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flipV="1">
              <a:off x="6899613" y="5018314"/>
              <a:ext cx="680488" cy="315686"/>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flipV="1">
              <a:off x="6899613" y="5181600"/>
              <a:ext cx="742802" cy="146530"/>
            </a:xfrm>
            <a:prstGeom prst="line">
              <a:avLst/>
            </a:prstGeom>
            <a:ln w="38100">
              <a:solidFill>
                <a:srgbClr val="92D050"/>
              </a:solidFill>
            </a:ln>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6899613" y="5328130"/>
              <a:ext cx="745175" cy="587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6899613" y="5344886"/>
              <a:ext cx="742802" cy="188419"/>
            </a:xfrm>
            <a:prstGeom prst="line">
              <a:avLst/>
            </a:prstGeom>
            <a:ln w="19050"/>
          </p:spPr>
          <p:style>
            <a:lnRef idx="1">
              <a:schemeClr val="dk1"/>
            </a:lnRef>
            <a:fillRef idx="0">
              <a:schemeClr val="dk1"/>
            </a:fillRef>
            <a:effectRef idx="0">
              <a:schemeClr val="dk1"/>
            </a:effectRef>
            <a:fontRef idx="minor">
              <a:schemeClr val="tx1"/>
            </a:fontRef>
          </p:style>
        </p:cxnSp>
        <p:sp>
          <p:nvSpPr>
            <p:cNvPr id="95" name="Oval 94"/>
            <p:cNvSpPr/>
            <p:nvPr/>
          </p:nvSpPr>
          <p:spPr>
            <a:xfrm>
              <a:off x="6760938" y="5191632"/>
              <a:ext cx="277351" cy="27299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cxnSp>
          <p:nvCxnSpPr>
            <p:cNvPr id="137" name="Straight Connector 136"/>
            <p:cNvCxnSpPr/>
            <p:nvPr/>
          </p:nvCxnSpPr>
          <p:spPr>
            <a:xfrm flipH="1" flipV="1">
              <a:off x="5562600" y="4844997"/>
              <a:ext cx="586171" cy="483133"/>
            </a:xfrm>
            <a:prstGeom prst="line">
              <a:avLst/>
            </a:prstGeom>
            <a:ln w="19050"/>
          </p:spPr>
          <p:style>
            <a:lnRef idx="2">
              <a:schemeClr val="dk1"/>
            </a:lnRef>
            <a:fillRef idx="1">
              <a:schemeClr val="lt1"/>
            </a:fillRef>
            <a:effectRef idx="0">
              <a:schemeClr val="dk1"/>
            </a:effectRef>
            <a:fontRef idx="minor">
              <a:schemeClr val="dk1"/>
            </a:fontRef>
          </p:style>
        </p:cxnSp>
        <p:cxnSp>
          <p:nvCxnSpPr>
            <p:cNvPr id="139" name="Straight Connector 138"/>
            <p:cNvCxnSpPr/>
            <p:nvPr/>
          </p:nvCxnSpPr>
          <p:spPr>
            <a:xfrm flipH="1" flipV="1">
              <a:off x="5486400" y="5018314"/>
              <a:ext cx="670452" cy="283030"/>
            </a:xfrm>
            <a:prstGeom prst="line">
              <a:avLst/>
            </a:prstGeom>
            <a:ln w="19050"/>
          </p:spPr>
          <p:style>
            <a:lnRef idx="2">
              <a:schemeClr val="dk1"/>
            </a:lnRef>
            <a:fillRef idx="1">
              <a:schemeClr val="lt1"/>
            </a:fillRef>
            <a:effectRef idx="0">
              <a:schemeClr val="dk1"/>
            </a:effectRef>
            <a:fontRef idx="minor">
              <a:schemeClr val="dk1"/>
            </a:fontRef>
          </p:style>
        </p:cxnSp>
        <p:cxnSp>
          <p:nvCxnSpPr>
            <p:cNvPr id="142" name="Straight Connector 141"/>
            <p:cNvCxnSpPr/>
            <p:nvPr/>
          </p:nvCxnSpPr>
          <p:spPr>
            <a:xfrm flipH="1" flipV="1">
              <a:off x="5334000" y="5159829"/>
              <a:ext cx="822852" cy="168301"/>
            </a:xfrm>
            <a:prstGeom prst="line">
              <a:avLst/>
            </a:prstGeom>
            <a:ln w="38100">
              <a:solidFill>
                <a:srgbClr val="92D050"/>
              </a:solidFill>
            </a:ln>
          </p:spPr>
          <p:style>
            <a:lnRef idx="2">
              <a:schemeClr val="dk1"/>
            </a:lnRef>
            <a:fillRef idx="1">
              <a:schemeClr val="lt1"/>
            </a:fillRef>
            <a:effectRef idx="0">
              <a:schemeClr val="dk1"/>
            </a:effectRef>
            <a:fontRef idx="minor">
              <a:schemeClr val="dk1"/>
            </a:fontRef>
          </p:style>
        </p:cxnSp>
        <p:cxnSp>
          <p:nvCxnSpPr>
            <p:cNvPr id="144" name="Straight Connector 143"/>
            <p:cNvCxnSpPr/>
            <p:nvPr/>
          </p:nvCxnSpPr>
          <p:spPr>
            <a:xfrm flipH="1">
              <a:off x="5334000" y="5328130"/>
              <a:ext cx="814771" cy="16756"/>
            </a:xfrm>
            <a:prstGeom prst="line">
              <a:avLst/>
            </a:prstGeom>
            <a:ln w="19050"/>
          </p:spPr>
          <p:style>
            <a:lnRef idx="2">
              <a:schemeClr val="dk1"/>
            </a:lnRef>
            <a:fillRef idx="1">
              <a:schemeClr val="lt1"/>
            </a:fillRef>
            <a:effectRef idx="0">
              <a:schemeClr val="dk1"/>
            </a:effectRef>
            <a:fontRef idx="minor">
              <a:schemeClr val="dk1"/>
            </a:fontRef>
          </p:style>
        </p:cxnSp>
        <p:cxnSp>
          <p:nvCxnSpPr>
            <p:cNvPr id="146" name="Straight Connector 145"/>
            <p:cNvCxnSpPr/>
            <p:nvPr/>
          </p:nvCxnSpPr>
          <p:spPr>
            <a:xfrm flipH="1">
              <a:off x="5486400" y="5333150"/>
              <a:ext cx="670452" cy="200155"/>
            </a:xfrm>
            <a:prstGeom prst="line">
              <a:avLst/>
            </a:prstGeom>
            <a:ln w="19050"/>
          </p:spPr>
          <p:style>
            <a:lnRef idx="2">
              <a:schemeClr val="dk1"/>
            </a:lnRef>
            <a:fillRef idx="1">
              <a:schemeClr val="lt1"/>
            </a:fillRef>
            <a:effectRef idx="0">
              <a:schemeClr val="dk1"/>
            </a:effectRef>
            <a:fontRef idx="minor">
              <a:schemeClr val="dk1"/>
            </a:fontRef>
          </p:style>
        </p:cxnSp>
        <p:cxnSp>
          <p:nvCxnSpPr>
            <p:cNvPr id="149" name="Straight Connector 148"/>
            <p:cNvCxnSpPr/>
            <p:nvPr/>
          </p:nvCxnSpPr>
          <p:spPr>
            <a:xfrm flipH="1">
              <a:off x="5486400" y="5328130"/>
              <a:ext cx="670452" cy="410351"/>
            </a:xfrm>
            <a:prstGeom prst="line">
              <a:avLst/>
            </a:prstGeom>
            <a:ln w="19050"/>
          </p:spPr>
          <p:style>
            <a:lnRef idx="2">
              <a:schemeClr val="dk1"/>
            </a:lnRef>
            <a:fillRef idx="1">
              <a:schemeClr val="lt1"/>
            </a:fillRef>
            <a:effectRef idx="0">
              <a:schemeClr val="dk1"/>
            </a:effectRef>
            <a:fontRef idx="minor">
              <a:schemeClr val="dk1"/>
            </a:fontRef>
          </p:style>
        </p:cxnSp>
        <p:sp>
          <p:nvSpPr>
            <p:cNvPr id="94" name="Oval 93"/>
            <p:cNvSpPr/>
            <p:nvPr/>
          </p:nvSpPr>
          <p:spPr>
            <a:xfrm>
              <a:off x="6018175" y="5191632"/>
              <a:ext cx="277351" cy="272997"/>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grpSp>
      <p:grpSp>
        <p:nvGrpSpPr>
          <p:cNvPr id="47" name="Group 46"/>
          <p:cNvGrpSpPr/>
          <p:nvPr/>
        </p:nvGrpSpPr>
        <p:grpSpPr>
          <a:xfrm>
            <a:off x="4876801" y="2558142"/>
            <a:ext cx="5338637" cy="1868090"/>
            <a:chOff x="3352800" y="2558142"/>
            <a:chExt cx="5338637" cy="1868090"/>
          </a:xfrm>
        </p:grpSpPr>
        <p:grpSp>
          <p:nvGrpSpPr>
            <p:cNvPr id="69" name="Group 68"/>
            <p:cNvGrpSpPr/>
            <p:nvPr/>
          </p:nvGrpSpPr>
          <p:grpSpPr>
            <a:xfrm>
              <a:off x="3352800" y="2558142"/>
              <a:ext cx="5338637" cy="1868090"/>
              <a:chOff x="979612" y="2384047"/>
              <a:chExt cx="7105727" cy="2486427"/>
            </a:xfrm>
          </p:grpSpPr>
          <p:cxnSp>
            <p:nvCxnSpPr>
              <p:cNvPr id="70" name="Straight Connector 69"/>
              <p:cNvCxnSpPr/>
              <p:nvPr/>
            </p:nvCxnSpPr>
            <p:spPr>
              <a:xfrm flipV="1">
                <a:off x="1428409" y="3508772"/>
                <a:ext cx="1066800" cy="185057"/>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71" name="Straight Connector 70"/>
              <p:cNvCxnSpPr/>
              <p:nvPr/>
            </p:nvCxnSpPr>
            <p:spPr>
              <a:xfrm flipH="1">
                <a:off x="1199809" y="3693829"/>
                <a:ext cx="228600" cy="790303"/>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p:cNvCxnSpPr/>
              <p:nvPr/>
            </p:nvCxnSpPr>
            <p:spPr>
              <a:xfrm>
                <a:off x="2495209" y="3508772"/>
                <a:ext cx="0" cy="975360"/>
              </a:xfrm>
              <a:prstGeom prst="line">
                <a:avLst/>
              </a:prstGeom>
            </p:spPr>
            <p:style>
              <a:lnRef idx="2">
                <a:schemeClr val="dk1"/>
              </a:lnRef>
              <a:fillRef idx="1">
                <a:schemeClr val="lt1"/>
              </a:fillRef>
              <a:effectRef idx="0">
                <a:schemeClr val="dk1"/>
              </a:effectRef>
              <a:fontRef idx="minor">
                <a:schemeClr val="dk1"/>
              </a:fontRef>
            </p:style>
          </p:cxnSp>
          <p:cxnSp>
            <p:nvCxnSpPr>
              <p:cNvPr id="73" name="Straight Connector 72"/>
              <p:cNvCxnSpPr/>
              <p:nvPr/>
            </p:nvCxnSpPr>
            <p:spPr>
              <a:xfrm flipV="1">
                <a:off x="2495209" y="3358549"/>
                <a:ext cx="3810000" cy="150223"/>
              </a:xfrm>
              <a:prstGeom prst="line">
                <a:avLst/>
              </a:prstGeom>
              <a:ln w="762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74" name="Straight Connector 73"/>
              <p:cNvCxnSpPr/>
              <p:nvPr/>
            </p:nvCxnSpPr>
            <p:spPr>
              <a:xfrm flipV="1">
                <a:off x="6270375" y="2624852"/>
                <a:ext cx="720634" cy="733697"/>
              </a:xfrm>
              <a:prstGeom prst="line">
                <a:avLst/>
              </a:prstGeom>
            </p:spPr>
            <p:style>
              <a:lnRef idx="2">
                <a:schemeClr val="dk1"/>
              </a:lnRef>
              <a:fillRef idx="1">
                <a:schemeClr val="lt1"/>
              </a:fillRef>
              <a:effectRef idx="0">
                <a:schemeClr val="dk1"/>
              </a:effectRef>
              <a:fontRef idx="minor">
                <a:schemeClr val="dk1"/>
              </a:fontRef>
            </p:style>
          </p:cxnSp>
          <p:cxnSp>
            <p:nvCxnSpPr>
              <p:cNvPr id="75" name="Straight Connector 74"/>
              <p:cNvCxnSpPr/>
              <p:nvPr/>
            </p:nvCxnSpPr>
            <p:spPr>
              <a:xfrm>
                <a:off x="6305209" y="3328069"/>
                <a:ext cx="1003663" cy="30480"/>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76" name="Straight Connector 75"/>
              <p:cNvCxnSpPr/>
              <p:nvPr/>
            </p:nvCxnSpPr>
            <p:spPr>
              <a:xfrm>
                <a:off x="6305209" y="3343309"/>
                <a:ext cx="501831" cy="714103"/>
              </a:xfrm>
              <a:prstGeom prst="line">
                <a:avLst/>
              </a:prstGeom>
            </p:spPr>
            <p:style>
              <a:lnRef idx="2">
                <a:schemeClr val="dk1"/>
              </a:lnRef>
              <a:fillRef idx="1">
                <a:schemeClr val="lt1"/>
              </a:fillRef>
              <a:effectRef idx="0">
                <a:schemeClr val="dk1"/>
              </a:effectRef>
              <a:fontRef idx="minor">
                <a:schemeClr val="dk1"/>
              </a:fontRef>
            </p:style>
          </p:cxnSp>
          <p:cxnSp>
            <p:nvCxnSpPr>
              <p:cNvPr id="77" name="Straight Connector 76"/>
              <p:cNvCxnSpPr/>
              <p:nvPr/>
            </p:nvCxnSpPr>
            <p:spPr>
              <a:xfrm flipH="1">
                <a:off x="6270375" y="3343309"/>
                <a:ext cx="34834" cy="942703"/>
              </a:xfrm>
              <a:prstGeom prst="line">
                <a:avLst/>
              </a:prstGeom>
            </p:spPr>
            <p:style>
              <a:lnRef idx="2">
                <a:schemeClr val="dk1"/>
              </a:lnRef>
              <a:fillRef idx="1">
                <a:schemeClr val="lt1"/>
              </a:fillRef>
              <a:effectRef idx="0">
                <a:schemeClr val="dk1"/>
              </a:effectRef>
              <a:fontRef idx="minor">
                <a:schemeClr val="dk1"/>
              </a:fontRef>
            </p:style>
          </p:cxnSp>
          <p:cxnSp>
            <p:nvCxnSpPr>
              <p:cNvPr id="78" name="Straight Connector 77"/>
              <p:cNvCxnSpPr/>
              <p:nvPr/>
            </p:nvCxnSpPr>
            <p:spPr>
              <a:xfrm flipH="1">
                <a:off x="5619409" y="3328069"/>
                <a:ext cx="685800" cy="912223"/>
              </a:xfrm>
              <a:prstGeom prst="line">
                <a:avLst/>
              </a:prstGeom>
            </p:spPr>
            <p:style>
              <a:lnRef idx="2">
                <a:schemeClr val="dk1"/>
              </a:lnRef>
              <a:fillRef idx="1">
                <a:schemeClr val="lt1"/>
              </a:fillRef>
              <a:effectRef idx="0">
                <a:schemeClr val="dk1"/>
              </a:effectRef>
              <a:fontRef idx="minor">
                <a:schemeClr val="dk1"/>
              </a:fontRef>
            </p:style>
          </p:cxnSp>
          <p:cxnSp>
            <p:nvCxnSpPr>
              <p:cNvPr id="79" name="Straight Connector 78"/>
              <p:cNvCxnSpPr/>
              <p:nvPr/>
            </p:nvCxnSpPr>
            <p:spPr>
              <a:xfrm>
                <a:off x="7308872" y="3343309"/>
                <a:ext cx="300446" cy="1125583"/>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1222385" y="350877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1016929" y="42860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2312329" y="33280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2312329"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6122329"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6808129" y="24419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7125992"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7426438" y="430125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6625249" y="38745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087495" y="41031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5436529" y="40574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TextBox 92"/>
              <p:cNvSpPr txBox="1"/>
              <p:nvPr/>
            </p:nvSpPr>
            <p:spPr>
              <a:xfrm>
                <a:off x="1017810" y="4209887"/>
                <a:ext cx="427147" cy="614476"/>
              </a:xfrm>
              <a:prstGeom prst="rect">
                <a:avLst/>
              </a:prstGeom>
              <a:noFill/>
            </p:spPr>
            <p:txBody>
              <a:bodyPr wrap="none" rtlCol="0">
                <a:spAutoFit/>
              </a:bodyPr>
              <a:lstStyle/>
              <a:p>
                <a:r>
                  <a:rPr lang="en-US" dirty="0"/>
                  <a:t>a</a:t>
                </a:r>
              </a:p>
            </p:txBody>
          </p:sp>
          <p:sp>
            <p:nvSpPr>
              <p:cNvPr id="96" name="TextBox 95"/>
              <p:cNvSpPr txBox="1"/>
              <p:nvPr/>
            </p:nvSpPr>
            <p:spPr>
              <a:xfrm>
                <a:off x="1234098" y="3432754"/>
                <a:ext cx="450615" cy="614476"/>
              </a:xfrm>
              <a:prstGeom prst="rect">
                <a:avLst/>
              </a:prstGeom>
              <a:noFill/>
            </p:spPr>
            <p:txBody>
              <a:bodyPr wrap="none" rtlCol="0">
                <a:spAutoFit/>
              </a:bodyPr>
              <a:lstStyle/>
              <a:p>
                <a:r>
                  <a:rPr lang="en-US" dirty="0"/>
                  <a:t>b</a:t>
                </a:r>
              </a:p>
            </p:txBody>
          </p:sp>
          <p:sp>
            <p:nvSpPr>
              <p:cNvPr id="97" name="TextBox 96"/>
              <p:cNvSpPr txBox="1"/>
              <p:nvPr/>
            </p:nvSpPr>
            <p:spPr>
              <a:xfrm>
                <a:off x="2286409" y="4255998"/>
                <a:ext cx="450615" cy="614476"/>
              </a:xfrm>
              <a:prstGeom prst="rect">
                <a:avLst/>
              </a:prstGeom>
              <a:noFill/>
            </p:spPr>
            <p:txBody>
              <a:bodyPr wrap="none" rtlCol="0">
                <a:spAutoFit/>
              </a:bodyPr>
              <a:lstStyle/>
              <a:p>
                <a:r>
                  <a:rPr lang="en-US" dirty="0"/>
                  <a:t>d</a:t>
                </a:r>
              </a:p>
            </p:txBody>
          </p:sp>
          <p:sp>
            <p:nvSpPr>
              <p:cNvPr id="98" name="TextBox 97"/>
              <p:cNvSpPr txBox="1"/>
              <p:nvPr/>
            </p:nvSpPr>
            <p:spPr>
              <a:xfrm>
                <a:off x="2300898" y="3248087"/>
                <a:ext cx="427147" cy="614476"/>
              </a:xfrm>
              <a:prstGeom prst="rect">
                <a:avLst/>
              </a:prstGeom>
              <a:noFill/>
            </p:spPr>
            <p:txBody>
              <a:bodyPr wrap="none" rtlCol="0">
                <a:spAutoFit/>
              </a:bodyPr>
              <a:lstStyle/>
              <a:p>
                <a:r>
                  <a:rPr lang="en-US" dirty="0"/>
                  <a:t>c</a:t>
                </a:r>
              </a:p>
            </p:txBody>
          </p:sp>
          <p:sp>
            <p:nvSpPr>
              <p:cNvPr id="99" name="TextBox 98"/>
              <p:cNvSpPr txBox="1"/>
              <p:nvPr/>
            </p:nvSpPr>
            <p:spPr>
              <a:xfrm>
                <a:off x="6110898" y="3100074"/>
                <a:ext cx="427147" cy="614476"/>
              </a:xfrm>
              <a:prstGeom prst="rect">
                <a:avLst/>
              </a:prstGeom>
              <a:noFill/>
            </p:spPr>
            <p:txBody>
              <a:bodyPr wrap="none" rtlCol="0">
                <a:spAutoFit/>
              </a:bodyPr>
              <a:lstStyle/>
              <a:p>
                <a:r>
                  <a:rPr lang="en-US" dirty="0"/>
                  <a:t>e</a:t>
                </a:r>
              </a:p>
            </p:txBody>
          </p:sp>
          <p:sp>
            <p:nvSpPr>
              <p:cNvPr id="100" name="TextBox 99"/>
              <p:cNvSpPr txBox="1"/>
              <p:nvPr/>
            </p:nvSpPr>
            <p:spPr>
              <a:xfrm>
                <a:off x="5454076" y="4010371"/>
                <a:ext cx="382340" cy="614476"/>
              </a:xfrm>
              <a:prstGeom prst="rect">
                <a:avLst/>
              </a:prstGeom>
              <a:noFill/>
            </p:spPr>
            <p:txBody>
              <a:bodyPr wrap="none" rtlCol="0">
                <a:spAutoFit/>
              </a:bodyPr>
              <a:lstStyle/>
              <a:p>
                <a:r>
                  <a:rPr lang="en-US" dirty="0"/>
                  <a:t>f</a:t>
                </a:r>
              </a:p>
            </p:txBody>
          </p:sp>
          <p:sp>
            <p:nvSpPr>
              <p:cNvPr id="101" name="TextBox 100"/>
              <p:cNvSpPr txBox="1"/>
              <p:nvPr/>
            </p:nvSpPr>
            <p:spPr>
              <a:xfrm>
                <a:off x="6093350" y="4008945"/>
                <a:ext cx="450615" cy="614476"/>
              </a:xfrm>
              <a:prstGeom prst="rect">
                <a:avLst/>
              </a:prstGeom>
              <a:noFill/>
            </p:spPr>
            <p:txBody>
              <a:bodyPr wrap="none" rtlCol="0">
                <a:spAutoFit/>
              </a:bodyPr>
              <a:lstStyle/>
              <a:p>
                <a:r>
                  <a:rPr lang="en-US" dirty="0"/>
                  <a:t>g</a:t>
                </a:r>
              </a:p>
            </p:txBody>
          </p:sp>
          <p:sp>
            <p:nvSpPr>
              <p:cNvPr id="102" name="TextBox 101"/>
              <p:cNvSpPr txBox="1"/>
              <p:nvPr/>
            </p:nvSpPr>
            <p:spPr>
              <a:xfrm>
                <a:off x="6627218" y="3817778"/>
                <a:ext cx="450615" cy="614476"/>
              </a:xfrm>
              <a:prstGeom prst="rect">
                <a:avLst/>
              </a:prstGeom>
              <a:noFill/>
            </p:spPr>
            <p:txBody>
              <a:bodyPr wrap="none" rtlCol="0">
                <a:spAutoFit/>
              </a:bodyPr>
              <a:lstStyle/>
              <a:p>
                <a:r>
                  <a:rPr lang="en-US" dirty="0"/>
                  <a:t>h</a:t>
                </a:r>
              </a:p>
            </p:txBody>
          </p:sp>
          <p:sp>
            <p:nvSpPr>
              <p:cNvPr id="103" name="TextBox 102"/>
              <p:cNvSpPr txBox="1"/>
              <p:nvPr/>
            </p:nvSpPr>
            <p:spPr>
              <a:xfrm>
                <a:off x="7432788" y="4243327"/>
                <a:ext cx="450615" cy="614476"/>
              </a:xfrm>
              <a:prstGeom prst="rect">
                <a:avLst/>
              </a:prstGeom>
              <a:noFill/>
            </p:spPr>
            <p:txBody>
              <a:bodyPr wrap="none" rtlCol="0">
                <a:spAutoFit/>
              </a:bodyPr>
              <a:lstStyle/>
              <a:p>
                <a:r>
                  <a:rPr lang="en-US" dirty="0"/>
                  <a:t>k</a:t>
                </a:r>
              </a:p>
            </p:txBody>
          </p:sp>
          <p:sp>
            <p:nvSpPr>
              <p:cNvPr id="105" name="TextBox 104"/>
              <p:cNvSpPr txBox="1"/>
              <p:nvPr/>
            </p:nvSpPr>
            <p:spPr>
              <a:xfrm>
                <a:off x="7163192" y="3100074"/>
                <a:ext cx="358872" cy="614476"/>
              </a:xfrm>
              <a:prstGeom prst="rect">
                <a:avLst/>
              </a:prstGeom>
              <a:noFill/>
            </p:spPr>
            <p:txBody>
              <a:bodyPr wrap="none" rtlCol="0">
                <a:spAutoFit/>
              </a:bodyPr>
              <a:lstStyle/>
              <a:p>
                <a:r>
                  <a:rPr lang="en-US" dirty="0"/>
                  <a:t>j</a:t>
                </a:r>
              </a:p>
            </p:txBody>
          </p:sp>
          <p:sp>
            <p:nvSpPr>
              <p:cNvPr id="107" name="TextBox 106"/>
              <p:cNvSpPr txBox="1"/>
              <p:nvPr/>
            </p:nvSpPr>
            <p:spPr>
              <a:xfrm>
                <a:off x="6838251" y="2384047"/>
                <a:ext cx="358872" cy="614476"/>
              </a:xfrm>
              <a:prstGeom prst="rect">
                <a:avLst/>
              </a:prstGeom>
              <a:noFill/>
            </p:spPr>
            <p:txBody>
              <a:bodyPr wrap="none" rtlCol="0">
                <a:spAutoFit/>
              </a:bodyPr>
              <a:lstStyle/>
              <a:p>
                <a:r>
                  <a:rPr lang="en-US" dirty="0"/>
                  <a:t>i</a:t>
                </a:r>
              </a:p>
            </p:txBody>
          </p:sp>
          <p:sp>
            <p:nvSpPr>
              <p:cNvPr id="109" name="TextBox 108"/>
              <p:cNvSpPr txBox="1"/>
              <p:nvPr/>
            </p:nvSpPr>
            <p:spPr>
              <a:xfrm>
                <a:off x="979612" y="3789471"/>
                <a:ext cx="450615" cy="614476"/>
              </a:xfrm>
              <a:prstGeom prst="rect">
                <a:avLst/>
              </a:prstGeom>
              <a:noFill/>
            </p:spPr>
            <p:txBody>
              <a:bodyPr wrap="none" rtlCol="0">
                <a:spAutoFit/>
              </a:bodyPr>
              <a:lstStyle/>
              <a:p>
                <a:r>
                  <a:rPr lang="en-US" dirty="0"/>
                  <a:t>5</a:t>
                </a:r>
              </a:p>
            </p:txBody>
          </p:sp>
          <p:sp>
            <p:nvSpPr>
              <p:cNvPr id="110" name="TextBox 109"/>
              <p:cNvSpPr txBox="1"/>
              <p:nvPr/>
            </p:nvSpPr>
            <p:spPr>
              <a:xfrm>
                <a:off x="1760216" y="3212809"/>
                <a:ext cx="450615" cy="614476"/>
              </a:xfrm>
              <a:prstGeom prst="rect">
                <a:avLst/>
              </a:prstGeom>
              <a:noFill/>
            </p:spPr>
            <p:txBody>
              <a:bodyPr wrap="none" rtlCol="0">
                <a:spAutoFit/>
              </a:bodyPr>
              <a:lstStyle/>
              <a:p>
                <a:r>
                  <a:rPr lang="en-US" dirty="0"/>
                  <a:t>7</a:t>
                </a:r>
              </a:p>
            </p:txBody>
          </p:sp>
          <p:sp>
            <p:nvSpPr>
              <p:cNvPr id="111" name="TextBox 110"/>
              <p:cNvSpPr txBox="1"/>
              <p:nvPr/>
            </p:nvSpPr>
            <p:spPr>
              <a:xfrm>
                <a:off x="2404594" y="3746003"/>
                <a:ext cx="450615" cy="614476"/>
              </a:xfrm>
              <a:prstGeom prst="rect">
                <a:avLst/>
              </a:prstGeom>
              <a:noFill/>
            </p:spPr>
            <p:txBody>
              <a:bodyPr wrap="none" rtlCol="0">
                <a:spAutoFit/>
              </a:bodyPr>
              <a:lstStyle/>
              <a:p>
                <a:r>
                  <a:rPr lang="en-US" dirty="0"/>
                  <a:t>4</a:t>
                </a:r>
              </a:p>
            </p:txBody>
          </p:sp>
          <p:sp>
            <p:nvSpPr>
              <p:cNvPr id="112" name="TextBox 111"/>
              <p:cNvSpPr txBox="1"/>
              <p:nvPr/>
            </p:nvSpPr>
            <p:spPr>
              <a:xfrm>
                <a:off x="5647564" y="3466223"/>
                <a:ext cx="450615" cy="614476"/>
              </a:xfrm>
              <a:prstGeom prst="rect">
                <a:avLst/>
              </a:prstGeom>
              <a:noFill/>
            </p:spPr>
            <p:txBody>
              <a:bodyPr wrap="none" rtlCol="0">
                <a:spAutoFit/>
              </a:bodyPr>
              <a:lstStyle/>
              <a:p>
                <a:r>
                  <a:rPr lang="en-US" dirty="0"/>
                  <a:t>4</a:t>
                </a:r>
              </a:p>
            </p:txBody>
          </p:sp>
          <p:sp>
            <p:nvSpPr>
              <p:cNvPr id="113" name="TextBox 112"/>
              <p:cNvSpPr txBox="1"/>
              <p:nvPr/>
            </p:nvSpPr>
            <p:spPr>
              <a:xfrm>
                <a:off x="6002987" y="3579403"/>
                <a:ext cx="450615" cy="614476"/>
              </a:xfrm>
              <a:prstGeom prst="rect">
                <a:avLst/>
              </a:prstGeom>
              <a:noFill/>
            </p:spPr>
            <p:txBody>
              <a:bodyPr wrap="none" rtlCol="0">
                <a:spAutoFit/>
              </a:bodyPr>
              <a:lstStyle/>
              <a:p>
                <a:r>
                  <a:rPr lang="en-US" dirty="0"/>
                  <a:t>2</a:t>
                </a:r>
              </a:p>
            </p:txBody>
          </p:sp>
          <p:sp>
            <p:nvSpPr>
              <p:cNvPr id="114" name="TextBox 113"/>
              <p:cNvSpPr txBox="1"/>
              <p:nvPr/>
            </p:nvSpPr>
            <p:spPr>
              <a:xfrm>
                <a:off x="6499654" y="3378715"/>
                <a:ext cx="450615" cy="614476"/>
              </a:xfrm>
              <a:prstGeom prst="rect">
                <a:avLst/>
              </a:prstGeom>
              <a:noFill/>
            </p:spPr>
            <p:txBody>
              <a:bodyPr wrap="none" rtlCol="0">
                <a:spAutoFit/>
              </a:bodyPr>
              <a:lstStyle/>
              <a:p>
                <a:r>
                  <a:rPr lang="en-US" dirty="0"/>
                  <a:t>3</a:t>
                </a:r>
              </a:p>
            </p:txBody>
          </p:sp>
          <p:sp>
            <p:nvSpPr>
              <p:cNvPr id="116" name="TextBox 115"/>
              <p:cNvSpPr txBox="1"/>
              <p:nvPr/>
            </p:nvSpPr>
            <p:spPr>
              <a:xfrm>
                <a:off x="6358210" y="2623478"/>
                <a:ext cx="450615" cy="614476"/>
              </a:xfrm>
              <a:prstGeom prst="rect">
                <a:avLst/>
              </a:prstGeom>
              <a:noFill/>
            </p:spPr>
            <p:txBody>
              <a:bodyPr wrap="none" rtlCol="0">
                <a:spAutoFit/>
              </a:bodyPr>
              <a:lstStyle/>
              <a:p>
                <a:r>
                  <a:rPr lang="en-US" dirty="0"/>
                  <a:t>4</a:t>
                </a:r>
              </a:p>
            </p:txBody>
          </p:sp>
          <p:sp>
            <p:nvSpPr>
              <p:cNvPr id="118" name="TextBox 117"/>
              <p:cNvSpPr txBox="1"/>
              <p:nvPr/>
            </p:nvSpPr>
            <p:spPr>
              <a:xfrm>
                <a:off x="6654495" y="2946858"/>
                <a:ext cx="450615" cy="614476"/>
              </a:xfrm>
              <a:prstGeom prst="rect">
                <a:avLst/>
              </a:prstGeom>
              <a:noFill/>
            </p:spPr>
            <p:txBody>
              <a:bodyPr wrap="none" rtlCol="0">
                <a:spAutoFit/>
              </a:bodyPr>
              <a:lstStyle/>
              <a:p>
                <a:r>
                  <a:rPr lang="en-US" dirty="0"/>
                  <a:t>6</a:t>
                </a:r>
              </a:p>
            </p:txBody>
          </p:sp>
          <p:sp>
            <p:nvSpPr>
              <p:cNvPr id="120" name="TextBox 119"/>
              <p:cNvSpPr txBox="1"/>
              <p:nvPr/>
            </p:nvSpPr>
            <p:spPr>
              <a:xfrm>
                <a:off x="7429897" y="3682024"/>
                <a:ext cx="655442" cy="614476"/>
              </a:xfrm>
              <a:prstGeom prst="rect">
                <a:avLst/>
              </a:prstGeom>
              <a:noFill/>
            </p:spPr>
            <p:txBody>
              <a:bodyPr wrap="none" rtlCol="0">
                <a:spAutoFit/>
              </a:bodyPr>
              <a:lstStyle/>
              <a:p>
                <a:r>
                  <a:rPr lang="en-US" dirty="0"/>
                  <a:t>10</a:t>
                </a:r>
              </a:p>
            </p:txBody>
          </p:sp>
        </p:grpSp>
        <p:sp>
          <p:nvSpPr>
            <p:cNvPr id="122" name="TextBox 121"/>
            <p:cNvSpPr txBox="1"/>
            <p:nvPr/>
          </p:nvSpPr>
          <p:spPr>
            <a:xfrm>
              <a:off x="5791200" y="2993572"/>
              <a:ext cx="492443" cy="461665"/>
            </a:xfrm>
            <a:prstGeom prst="rect">
              <a:avLst/>
            </a:prstGeom>
            <a:noFill/>
          </p:spPr>
          <p:txBody>
            <a:bodyPr wrap="none" rtlCol="0">
              <a:spAutoFit/>
            </a:bodyPr>
            <a:lstStyle/>
            <a:p>
              <a:r>
                <a:rPr lang="en-US" dirty="0"/>
                <a:t>30</a:t>
              </a:r>
            </a:p>
          </p:txBody>
        </p:sp>
      </p:grpSp>
      <p:sp>
        <p:nvSpPr>
          <p:cNvPr id="125" name="TextBox 124"/>
          <p:cNvSpPr txBox="1"/>
          <p:nvPr/>
        </p:nvSpPr>
        <p:spPr>
          <a:xfrm>
            <a:off x="7758373" y="5302125"/>
            <a:ext cx="492443" cy="461665"/>
          </a:xfrm>
          <a:prstGeom prst="rect">
            <a:avLst/>
          </a:prstGeom>
          <a:noFill/>
        </p:spPr>
        <p:txBody>
          <a:bodyPr wrap="none" rtlCol="0">
            <a:spAutoFit/>
          </a:bodyPr>
          <a:lstStyle/>
          <a:p>
            <a:r>
              <a:rPr lang="en-US" dirty="0"/>
              <a:t>30</a:t>
            </a:r>
          </a:p>
        </p:txBody>
      </p:sp>
      <p:cxnSp>
        <p:nvCxnSpPr>
          <p:cNvPr id="129" name="Straight Connector 128"/>
          <p:cNvCxnSpPr/>
          <p:nvPr/>
        </p:nvCxnSpPr>
        <p:spPr>
          <a:xfrm flipV="1">
            <a:off x="7819054" y="5334783"/>
            <a:ext cx="314478" cy="291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9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177821" y="3207584"/>
            <a:ext cx="2441448" cy="98341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981200" y="1143000"/>
            <a:ext cx="8229600" cy="5410200"/>
          </a:xfrm>
        </p:spPr>
        <p:txBody>
          <a:bodyPr>
            <a:normAutofit/>
          </a:bodyPr>
          <a:lstStyle/>
          <a:p>
            <a:endParaRPr lang="en-US" dirty="0" smtClean="0"/>
          </a:p>
          <a:p>
            <a:endParaRPr lang="en-US" dirty="0"/>
          </a:p>
          <a:p>
            <a:endParaRPr lang="en-US" dirty="0" smtClean="0"/>
          </a:p>
          <a:p>
            <a:endParaRPr lang="en-US" dirty="0"/>
          </a:p>
          <a:p>
            <a:endParaRPr lang="en-US" dirty="0" smtClean="0"/>
          </a:p>
          <a:p>
            <a:pPr>
              <a:lnSpc>
                <a:spcPct val="150000"/>
              </a:lnSpc>
            </a:pPr>
            <a:endParaRPr lang="en-US" sz="2400" dirty="0"/>
          </a:p>
          <a:p>
            <a:pPr>
              <a:lnSpc>
                <a:spcPct val="150000"/>
              </a:lnSpc>
            </a:pPr>
            <a:endParaRPr lang="en-US" sz="2400" dirty="0"/>
          </a:p>
          <a:p>
            <a:pPr>
              <a:lnSpc>
                <a:spcPct val="150000"/>
              </a:lnSpc>
            </a:pPr>
            <a:r>
              <a:rPr lang="en-US" sz="2400" dirty="0"/>
              <a:t>Reduction from </a:t>
            </a:r>
            <a:r>
              <a:rPr lang="en-US" sz="2400" dirty="0">
                <a:solidFill>
                  <a:schemeClr val="accent2"/>
                </a:solidFill>
              </a:rPr>
              <a:t>Range Minimum Queries</a:t>
            </a:r>
            <a:r>
              <a:rPr lang="en-US" sz="2400" dirty="0"/>
              <a:t> in 1D arrays</a:t>
            </a:r>
          </a:p>
          <a:p>
            <a:pPr marL="0" indent="0">
              <a:buNone/>
            </a:pPr>
            <a:endParaRPr lang="en-US" sz="2800" dirty="0"/>
          </a:p>
        </p:txBody>
      </p:sp>
      <p:sp>
        <p:nvSpPr>
          <p:cNvPr id="45" name="Rectangle 44"/>
          <p:cNvSpPr/>
          <p:nvPr/>
        </p:nvSpPr>
        <p:spPr>
          <a:xfrm>
            <a:off x="6616221" y="3206780"/>
            <a:ext cx="2414016" cy="98422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616221" y="4180114"/>
            <a:ext cx="2414016" cy="113385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177821" y="4180114"/>
            <a:ext cx="2441448" cy="113385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p:cNvGraphicFramePr>
              <p:nvPr>
                <p:extLst/>
              </p:nvPr>
            </p:nvGraphicFramePr>
            <p:xfrm>
              <a:off x="2174849" y="1447800"/>
              <a:ext cx="6858000" cy="3355340"/>
            </p:xfrm>
            <a:graphic>
              <a:graphicData uri="http://schemas.openxmlformats.org/drawingml/2006/table">
                <a:tbl>
                  <a:tblPr firstRow="1" bandRow="1">
                    <a:tableStyleId>{5940675A-B579-460E-94D1-54222C63F5DA}</a:tableStyleId>
                  </a:tblPr>
                  <a:tblGrid>
                    <a:gridCol w="2002972">
                      <a:extLst>
                        <a:ext uri="{9D8B030D-6E8A-4147-A177-3AD203B41FA5}">
                          <a16:colId xmlns:a16="http://schemas.microsoft.com/office/drawing/2014/main" xmlns="" val="20000"/>
                        </a:ext>
                      </a:extLst>
                    </a:gridCol>
                    <a:gridCol w="2438400">
                      <a:extLst>
                        <a:ext uri="{9D8B030D-6E8A-4147-A177-3AD203B41FA5}">
                          <a16:colId xmlns:a16="http://schemas.microsoft.com/office/drawing/2014/main" xmlns="" val="20001"/>
                        </a:ext>
                      </a:extLst>
                    </a:gridCol>
                    <a:gridCol w="2416628">
                      <a:extLst>
                        <a:ext uri="{9D8B030D-6E8A-4147-A177-3AD203B41FA5}">
                          <a16:colId xmlns:a16="http://schemas.microsoft.com/office/drawing/2014/main" xmlns="" val="20002"/>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extLst>
                      <a:ext uri="{0D108BD9-81ED-4DB2-BD59-A6C34878D82A}">
                        <a16:rowId xmlns:a16="http://schemas.microsoft.com/office/drawing/2014/main" xmlns="" val="10000"/>
                      </a:ext>
                    </a:extLst>
                  </a:tr>
                  <a:tr h="370840">
                    <a:tc>
                      <a:txBody>
                        <a:bodyPr/>
                        <a:lstStyle/>
                        <a:p>
                          <a:pPr algn="ctr"/>
                          <a:r>
                            <a:rPr lang="en-US" dirty="0" smtClean="0"/>
                            <a:t>Tabulation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𝑛</m:t>
                                        </m:r>
                                      </m:e>
                                      <m:sup>
                                        <m:r>
                                          <a:rPr lang="en-US" b="0" i="1" smtClean="0">
                                            <a:latin typeface="Cambria Math"/>
                                          </a:rPr>
                                          <m:t>2</m:t>
                                        </m:r>
                                      </m:sup>
                                    </m:sSup>
                                  </m:e>
                                </m:d>
                              </m:oMath>
                            </m:oMathPara>
                          </a14:m>
                          <a:endParaRPr lang="en-US" dirty="0"/>
                        </a:p>
                      </a:txBody>
                      <a:tcPr anchor="ctr"/>
                    </a:tc>
                    <a:extLst>
                      <a:ext uri="{0D108BD9-81ED-4DB2-BD59-A6C34878D82A}">
                        <a16:rowId xmlns:a16="http://schemas.microsoft.com/office/drawing/2014/main" xmlns="" val="10001"/>
                      </a:ext>
                    </a:extLst>
                  </a:tr>
                  <a:tr h="370840">
                    <a:tc>
                      <a:txBody>
                        <a:bodyPr/>
                        <a:lstStyle/>
                        <a:p>
                          <a:pPr algn="ctr"/>
                          <a:r>
                            <a:rPr lang="en-US" dirty="0" smtClean="0"/>
                            <a:t>Brute Force Search</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𝑛</m:t>
                                    </m:r>
                                  </m:e>
                                </m:d>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anchor="ctr"/>
                    </a:tc>
                    <a:extLst>
                      <a:ext uri="{0D108BD9-81ED-4DB2-BD59-A6C34878D82A}">
                        <a16:rowId xmlns:a16="http://schemas.microsoft.com/office/drawing/2014/main" xmlns="" val="10002"/>
                      </a:ext>
                    </a:extLst>
                  </a:tr>
                  <a:tr h="370840">
                    <a:tc>
                      <a:txBody>
                        <a:bodyPr/>
                        <a:lstStyle/>
                        <a:p>
                          <a:pPr algn="ctr"/>
                          <a:r>
                            <a:rPr lang="en-US" dirty="0" smtClean="0"/>
                            <a:t>Sleator and</a:t>
                          </a:r>
                          <a:r>
                            <a:rPr lang="en-US" baseline="0" dirty="0" smtClean="0"/>
                            <a:t> Tarjan</a:t>
                          </a:r>
                          <a:br>
                            <a:rPr lang="en-US" baseline="0" dirty="0" smtClean="0"/>
                          </a:br>
                          <a:r>
                            <a:rPr lang="en-US" dirty="0" smtClean="0"/>
                            <a:t>(STOC’81)</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d>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d>
                              </m:oMath>
                            </m:oMathPara>
                          </a14:m>
                          <a:endParaRPr 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dirty="0" smtClean="0">
                              <a:solidFill>
                                <a:srgbClr val="C00000"/>
                              </a:solidFill>
                            </a:rPr>
                            <a:t>Our Result</a:t>
                          </a:r>
                        </a:p>
                        <a:p>
                          <a:pPr algn="ctr"/>
                          <a:r>
                            <a:rPr lang="en-US" dirty="0" smtClean="0">
                              <a:solidFill>
                                <a:srgbClr val="C00000"/>
                              </a:solidFill>
                            </a:rPr>
                            <a:t>(WADS’11)</a:t>
                          </a:r>
                          <a:endParaRPr lang="en-US" dirty="0">
                            <a:solidFill>
                              <a:srgbClr val="C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
                                      <m:fPr>
                                        <m:ctrlPr>
                                          <a:rPr lang="en-US" b="0" i="1" smtClean="0">
                                            <a:latin typeface="Cambria Math"/>
                                          </a:rPr>
                                        </m:ctrlPr>
                                      </m:fPr>
                                      <m:num>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num>
                                      <m:den>
                                        <m:func>
                                          <m:funcPr>
                                            <m:ctrlPr>
                                              <a:rPr lang="en-US" b="0" i="1" smtClean="0">
                                                <a:latin typeface="Cambria Math"/>
                                              </a:rPr>
                                            </m:ctrlPr>
                                          </m:funcPr>
                                          <m:fName>
                                            <m:r>
                                              <m:rPr>
                                                <m:sty m:val="p"/>
                                              </m:rPr>
                                              <a:rPr lang="en-US" b="0" i="0" smtClean="0">
                                                <a:latin typeface="Cambria Math"/>
                                              </a:rPr>
                                              <m:t>log</m:t>
                                            </m:r>
                                          </m:fName>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func>
                                      </m:den>
                                    </m:f>
                                  </m:e>
                                </m:d>
                              </m:oMath>
                            </m:oMathPara>
                          </a14:m>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m:oMathPara>
                          </a14:m>
                          <a:endParaRPr lang="en-US" b="0" dirty="0" smtClean="0"/>
                        </a:p>
                        <a:p>
                          <a:pPr algn="ctr"/>
                          <a:endParaRPr lang="en-US" b="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pPr algn="ctr"/>
                          <a:r>
                            <a:rPr lang="en-US" dirty="0" smtClean="0">
                              <a:solidFill>
                                <a:srgbClr val="C00000"/>
                              </a:solidFill>
                            </a:rPr>
                            <a:t>Our Result</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(WADS’11)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
                                      <m:fPr>
                                        <m:ctrlPr>
                                          <a:rPr lang="en-US" b="0" i="1" smtClean="0">
                                            <a:latin typeface="Cambria Math"/>
                                          </a:rPr>
                                        </m:ctrlPr>
                                      </m:fPr>
                                      <m:num>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num>
                                      <m:den>
                                        <m:func>
                                          <m:funcPr>
                                            <m:ctrlPr>
                                              <a:rPr lang="en-US" b="0" i="1" smtClean="0">
                                                <a:latin typeface="Cambria Math"/>
                                              </a:rPr>
                                            </m:ctrlPr>
                                          </m:funcPr>
                                          <m:fName>
                                            <m:r>
                                              <m:rPr>
                                                <m:sty m:val="p"/>
                                              </m:rPr>
                                              <a:rPr lang="en-US" b="0" i="0" smtClean="0">
                                                <a:latin typeface="Cambria Math"/>
                                              </a:rPr>
                                              <m:t>log</m:t>
                                            </m:r>
                                          </m:fName>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func>
                                      </m:den>
                                    </m:f>
                                  </m:e>
                                </m:d>
                              </m:oMath>
                            </m:oMathPara>
                          </a14:m>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
                                      <m:fPr>
                                        <m:ctrlPr>
                                          <a:rPr lang="en-US" b="0" i="1" smtClean="0">
                                            <a:latin typeface="Cambria Math"/>
                                          </a:rPr>
                                        </m:ctrlPr>
                                      </m:fPr>
                                      <m:num>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num>
                                      <m:den>
                                        <m:func>
                                          <m:funcPr>
                                            <m:ctrlPr>
                                              <a:rPr lang="en-US" b="0" i="1" smtClean="0">
                                                <a:latin typeface="Cambria Math"/>
                                              </a:rPr>
                                            </m:ctrlPr>
                                          </m:funcPr>
                                          <m:fName>
                                            <m:r>
                                              <m:rPr>
                                                <m:sty m:val="p"/>
                                              </m:rPr>
                                              <a:rPr lang="en-US" b="0" i="0" smtClean="0">
                                                <a:latin typeface="Cambria Math"/>
                                              </a:rPr>
                                              <m:t>log</m:t>
                                            </m:r>
                                          </m:fName>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func>
                                      </m:den>
                                    </m:f>
                                  </m:e>
                                </m:d>
                              </m:oMath>
                            </m:oMathPara>
                          </a14:m>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5"/>
                      </a:ext>
                    </a:extLst>
                  </a:tr>
                </a:tbl>
              </a:graphicData>
            </a:graphic>
          </p:graphicFrame>
        </mc:Choice>
        <mc:Fallback xmlns="">
          <p:graphicFrame>
            <p:nvGraphicFramePr>
              <p:cNvPr id="5" name="Content Placeholder 4"/>
              <p:cNvGraphicFramePr>
                <a:graphicFrameLocks/>
              </p:cNvGraphicFramePr>
              <p:nvPr>
                <p:extLst/>
              </p:nvPr>
            </p:nvGraphicFramePr>
            <p:xfrm>
              <a:off x="2174849" y="1447800"/>
              <a:ext cx="6858000" cy="3355340"/>
            </p:xfrm>
            <a:graphic>
              <a:graphicData uri="http://schemas.openxmlformats.org/drawingml/2006/table">
                <a:tbl>
                  <a:tblPr firstRow="1" bandRow="1">
                    <a:tableStyleId>{5940675A-B579-460E-94D1-54222C63F5DA}</a:tableStyleId>
                  </a:tblPr>
                  <a:tblGrid>
                    <a:gridCol w="2002972">
                      <a:extLst>
                        <a:ext uri="{9D8B030D-6E8A-4147-A177-3AD203B41FA5}">
                          <a16:colId xmlns:a16="http://schemas.microsoft.com/office/drawing/2014/main" xmlns="" xmlns:a14="http://schemas.microsoft.com/office/drawing/2010/main" val="20000"/>
                        </a:ext>
                      </a:extLst>
                    </a:gridCol>
                    <a:gridCol w="2438400">
                      <a:extLst>
                        <a:ext uri="{9D8B030D-6E8A-4147-A177-3AD203B41FA5}">
                          <a16:colId xmlns:a16="http://schemas.microsoft.com/office/drawing/2014/main" xmlns="" xmlns:a14="http://schemas.microsoft.com/office/drawing/2010/main" val="20001"/>
                        </a:ext>
                      </a:extLst>
                    </a:gridCol>
                    <a:gridCol w="2416628">
                      <a:extLst>
                        <a:ext uri="{9D8B030D-6E8A-4147-A177-3AD203B41FA5}">
                          <a16:colId xmlns:a16="http://schemas.microsoft.com/office/drawing/2014/main" xmlns="" xmlns:a14="http://schemas.microsoft.com/office/drawing/2010/main" val="20002"/>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t>Tabulation</a:t>
                          </a:r>
                          <a:endParaRPr lang="en-US" dirty="0"/>
                        </a:p>
                      </a:txBody>
                      <a:tcPr anchor="ctr"/>
                    </a:tc>
                    <a:tc>
                      <a:txBody>
                        <a:bodyPr/>
                        <a:lstStyle/>
                        <a:p>
                          <a:endParaRPr lang="en-US"/>
                        </a:p>
                      </a:txBody>
                      <a:tcPr anchor="ctr">
                        <a:blipFill>
                          <a:blip r:embed="rId2"/>
                          <a:stretch>
                            <a:fillRect l="-82500" t="-101639" r="-99750" b="-706557"/>
                          </a:stretch>
                        </a:blipFill>
                      </a:tcPr>
                    </a:tc>
                    <a:tc>
                      <a:txBody>
                        <a:bodyPr/>
                        <a:lstStyle/>
                        <a:p>
                          <a:endParaRPr lang="en-US"/>
                        </a:p>
                      </a:txBody>
                      <a:tcPr anchor="ctr">
                        <a:blipFill>
                          <a:blip r:embed="rId2"/>
                          <a:stretch>
                            <a:fillRect l="-183879" t="-101639" r="-504" b="-706557"/>
                          </a:stretch>
                        </a:blipFill>
                      </a:tcPr>
                    </a:tc>
                    <a:extLst>
                      <a:ext uri="{0D108BD9-81ED-4DB2-BD59-A6C34878D82A}">
                        <a16:rowId xmlns:a16="http://schemas.microsoft.com/office/drawing/2014/main" xmlns="" xmlns:a14="http://schemas.microsoft.com/office/drawing/2010/main" val="10001"/>
                      </a:ext>
                    </a:extLst>
                  </a:tr>
                  <a:tr h="370840">
                    <a:tc>
                      <a:txBody>
                        <a:bodyPr/>
                        <a:lstStyle/>
                        <a:p>
                          <a:pPr algn="ctr"/>
                          <a:r>
                            <a:rPr lang="en-US" dirty="0" smtClean="0"/>
                            <a:t>Brute Force Search</a:t>
                          </a:r>
                          <a:endParaRPr lang="en-US" dirty="0"/>
                        </a:p>
                      </a:txBody>
                      <a:tcPr anchor="ctr"/>
                    </a:tc>
                    <a:tc>
                      <a:txBody>
                        <a:bodyPr/>
                        <a:lstStyle/>
                        <a:p>
                          <a:endParaRPr lang="en-US"/>
                        </a:p>
                      </a:txBody>
                      <a:tcPr anchor="ctr">
                        <a:blipFill>
                          <a:blip r:embed="rId2"/>
                          <a:stretch>
                            <a:fillRect l="-82500" t="-201639" r="-99750" b="-606557"/>
                          </a:stretch>
                        </a:blipFill>
                      </a:tcPr>
                    </a:tc>
                    <a:tc>
                      <a:txBody>
                        <a:bodyPr/>
                        <a:lstStyle/>
                        <a:p>
                          <a:endParaRPr lang="en-US"/>
                        </a:p>
                      </a:txBody>
                      <a:tcPr anchor="ctr">
                        <a:blipFill>
                          <a:blip r:embed="rId2"/>
                          <a:stretch>
                            <a:fillRect l="-183879" t="-201639" r="-504" b="-606557"/>
                          </a:stretch>
                        </a:blipFill>
                      </a:tcPr>
                    </a:tc>
                    <a:extLst>
                      <a:ext uri="{0D108BD9-81ED-4DB2-BD59-A6C34878D82A}">
                        <a16:rowId xmlns:a16="http://schemas.microsoft.com/office/drawing/2014/main" xmlns="" xmlns:a14="http://schemas.microsoft.com/office/drawing/2010/main" val="10002"/>
                      </a:ext>
                    </a:extLst>
                  </a:tr>
                  <a:tr h="502920">
                    <a:tc>
                      <a:txBody>
                        <a:bodyPr/>
                        <a:lstStyle/>
                        <a:p>
                          <a:pPr algn="ctr"/>
                          <a:r>
                            <a:rPr lang="en-US" dirty="0" smtClean="0"/>
                            <a:t>Sleator and</a:t>
                          </a:r>
                          <a:r>
                            <a:rPr lang="en-US" baseline="0" dirty="0" smtClean="0"/>
                            <a:t> Tarjan</a:t>
                          </a:r>
                          <a:br>
                            <a:rPr lang="en-US" baseline="0" dirty="0" smtClean="0"/>
                          </a:br>
                          <a:r>
                            <a:rPr lang="en-US" dirty="0" smtClean="0"/>
                            <a:t>(STOC’81)</a:t>
                          </a:r>
                          <a:endParaRPr lang="en-US" dirty="0"/>
                        </a:p>
                      </a:txBody>
                      <a:tcPr anchor="ctr"/>
                    </a:tc>
                    <a:tc>
                      <a:txBody>
                        <a:bodyPr/>
                        <a:lstStyle/>
                        <a:p>
                          <a:endParaRPr lang="en-US"/>
                        </a:p>
                      </a:txBody>
                      <a:tcPr anchor="ctr">
                        <a:blipFill>
                          <a:blip r:embed="rId2"/>
                          <a:stretch>
                            <a:fillRect l="-82500" t="-224390" r="-99750" b="-35122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2"/>
                          <a:stretch>
                            <a:fillRect l="-183879" t="-224390" r="-504" b="-351220"/>
                          </a:stretch>
                        </a:blipFill>
                      </a:tcPr>
                    </a:tc>
                    <a:extLst>
                      <a:ext uri="{0D108BD9-81ED-4DB2-BD59-A6C34878D82A}">
                        <a16:rowId xmlns:a16="http://schemas.microsoft.com/office/drawing/2014/main" xmlns="" xmlns:a14="http://schemas.microsoft.com/office/drawing/2010/main" val="10003"/>
                      </a:ext>
                    </a:extLst>
                  </a:tr>
                  <a:tr h="759460">
                    <a:tc>
                      <a:txBody>
                        <a:bodyPr/>
                        <a:lstStyle/>
                        <a:p>
                          <a:pPr algn="ctr"/>
                          <a:r>
                            <a:rPr lang="en-US" dirty="0" smtClean="0">
                              <a:solidFill>
                                <a:srgbClr val="C00000"/>
                              </a:solidFill>
                            </a:rPr>
                            <a:t>Our Result</a:t>
                          </a:r>
                        </a:p>
                        <a:p>
                          <a:pPr algn="ctr"/>
                          <a:r>
                            <a:rPr lang="en-US" dirty="0" smtClean="0">
                              <a:solidFill>
                                <a:srgbClr val="C00000"/>
                              </a:solidFill>
                            </a:rPr>
                            <a:t>(WADS’11)</a:t>
                          </a:r>
                          <a:endParaRPr lang="en-US" dirty="0">
                            <a:solidFill>
                              <a:srgbClr val="C00000"/>
                            </a:solidFill>
                          </a:endParaRP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blipFill>
                          <a:blip r:embed="rId2"/>
                          <a:stretch>
                            <a:fillRect l="-82500" t="-212800" r="-99750" b="-1304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3879" t="-212800" r="-504" b="-130400"/>
                          </a:stretch>
                        </a:blipFill>
                      </a:tcPr>
                    </a:tc>
                    <a:extLst>
                      <a:ext uri="{0D108BD9-81ED-4DB2-BD59-A6C34878D82A}">
                        <a16:rowId xmlns:a16="http://schemas.microsoft.com/office/drawing/2014/main" xmlns="" xmlns:a14="http://schemas.microsoft.com/office/drawing/2010/main" val="10004"/>
                      </a:ext>
                    </a:extLst>
                  </a:tr>
                  <a:tr h="980440">
                    <a:tc>
                      <a:txBody>
                        <a:bodyPr/>
                        <a:lstStyle/>
                        <a:p>
                          <a:pPr algn="ctr"/>
                          <a:r>
                            <a:rPr lang="en-US" dirty="0" smtClean="0">
                              <a:solidFill>
                                <a:srgbClr val="C00000"/>
                              </a:solidFill>
                            </a:rPr>
                            <a:t>Our Result</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(WADS’11)</a:t>
                          </a:r>
                        </a:p>
                      </a:txBody>
                      <a:tcPr anchor="ctr"/>
                    </a:tc>
                    <a:tc>
                      <a:txBody>
                        <a:bodyPr/>
                        <a:lstStyle/>
                        <a:p>
                          <a:endParaRPr lang="en-US"/>
                        </a:p>
                      </a:txBody>
                      <a:tcPr anchor="ctr">
                        <a:blipFill>
                          <a:blip r:embed="rId2"/>
                          <a:stretch>
                            <a:fillRect l="-82500" t="-242857" r="-99750" b="-1242"/>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2"/>
                          <a:stretch>
                            <a:fillRect l="-183879" t="-242857" r="-504" b="-1242"/>
                          </a:stretch>
                        </a:blipFill>
                      </a:tcPr>
                    </a:tc>
                    <a:extLst>
                      <a:ext uri="{0D108BD9-81ED-4DB2-BD59-A6C34878D82A}">
                        <a16:rowId xmlns:a16="http://schemas.microsoft.com/office/drawing/2014/main" xmlns="" xmlns:a14="http://schemas.microsoft.com/office/drawing/2010/main" val="10005"/>
                      </a:ext>
                    </a:extLst>
                  </a:tr>
                </a:tbl>
              </a:graphicData>
            </a:graphic>
          </p:graphicFrame>
        </mc:Fallback>
      </mc:AlternateContent>
      <p:sp>
        <p:nvSpPr>
          <p:cNvPr id="2" name="Title 1"/>
          <p:cNvSpPr>
            <a:spLocks noGrp="1"/>
          </p:cNvSpPr>
          <p:nvPr>
            <p:ph type="title"/>
          </p:nvPr>
        </p:nvSpPr>
        <p:spPr>
          <a:xfrm>
            <a:off x="1981200" y="274638"/>
            <a:ext cx="8229600" cy="944562"/>
          </a:xfrm>
        </p:spPr>
        <p:txBody>
          <a:bodyPr/>
          <a:lstStyle/>
          <a:p>
            <a:r>
              <a:rPr lang="en-US" dirty="0" smtClean="0"/>
              <a:t>Dynamic Weights</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16</a:t>
            </a:fld>
            <a:endParaRPr lang="en-US">
              <a:solidFill>
                <a:prstClr val="black">
                  <a:tint val="75000"/>
                </a:prstClr>
              </a:solidFill>
            </a:endParaRPr>
          </a:p>
        </p:txBody>
      </p:sp>
      <p:grpSp>
        <p:nvGrpSpPr>
          <p:cNvPr id="32" name="Group 31"/>
          <p:cNvGrpSpPr/>
          <p:nvPr/>
        </p:nvGrpSpPr>
        <p:grpSpPr>
          <a:xfrm>
            <a:off x="3429000" y="5878676"/>
            <a:ext cx="4876800" cy="522124"/>
            <a:chOff x="2057400" y="5650076"/>
            <a:chExt cx="4876800" cy="522124"/>
          </a:xfrm>
        </p:grpSpPr>
        <p:cxnSp>
          <p:nvCxnSpPr>
            <p:cNvPr id="18" name="Straight Connector 17"/>
            <p:cNvCxnSpPr/>
            <p:nvPr/>
          </p:nvCxnSpPr>
          <p:spPr>
            <a:xfrm>
              <a:off x="2209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33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95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57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19800" y="6019800"/>
              <a:ext cx="762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285998" y="5650468"/>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285998" y="5650468"/>
                  <a:ext cx="400050" cy="461665"/>
                </a:xfrm>
                <a:prstGeom prst="rect">
                  <a:avLst/>
                </a:prstGeom>
                <a:blipFill>
                  <a:blip r:embed="rId3"/>
                  <a:stretch>
                    <a:fillRect l="-3030" r="-103030"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50720" y="5650076"/>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[2]</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050720" y="5650076"/>
                  <a:ext cx="400050" cy="461665"/>
                </a:xfrm>
                <a:prstGeom prst="rect">
                  <a:avLst/>
                </a:prstGeom>
                <a:blipFill>
                  <a:blip r:embed="rId4"/>
                  <a:stretch>
                    <a:fillRect l="-3030" r="-104545"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12720" y="5650076"/>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[3]</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812720" y="5650076"/>
                  <a:ext cx="400050" cy="461665"/>
                </a:xfrm>
                <a:prstGeom prst="rect">
                  <a:avLst/>
                </a:prstGeom>
                <a:blipFill>
                  <a:blip r:embed="rId5"/>
                  <a:stretch>
                    <a:fillRect l="-3030" r="-104545"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72000" y="5660962"/>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[4]</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572000" y="5660962"/>
                  <a:ext cx="400050" cy="461665"/>
                </a:xfrm>
                <a:prstGeom prst="rect">
                  <a:avLst/>
                </a:prstGeom>
                <a:blipFill>
                  <a:blip r:embed="rId6"/>
                  <a:stretch>
                    <a:fillRect l="-3030" r="-103030"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336720" y="5650076"/>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[5]</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336720" y="5650076"/>
                  <a:ext cx="400050" cy="461665"/>
                </a:xfrm>
                <a:prstGeom prst="rect">
                  <a:avLst/>
                </a:prstGeom>
                <a:blipFill>
                  <a:blip r:embed="rId7"/>
                  <a:stretch>
                    <a:fillRect l="-3030" r="-104545"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087834" y="5650076"/>
                  <a:ext cx="4000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[6]</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087834" y="5650076"/>
                  <a:ext cx="400050" cy="461665"/>
                </a:xfrm>
                <a:prstGeom prst="rect">
                  <a:avLst/>
                </a:prstGeom>
                <a:blipFill>
                  <a:blip r:embed="rId8"/>
                  <a:stretch>
                    <a:fillRect l="-4615" r="-106154" b="-18421"/>
                  </a:stretch>
                </a:blipFill>
              </p:spPr>
              <p:txBody>
                <a:bodyPr/>
                <a:lstStyle/>
                <a:p>
                  <a:r>
                    <a:rPr lang="en-US">
                      <a:noFill/>
                    </a:rPr>
                    <a:t> </a:t>
                  </a:r>
                </a:p>
              </p:txBody>
            </p:sp>
          </mc:Fallback>
        </mc:AlternateContent>
        <p:sp>
          <p:nvSpPr>
            <p:cNvPr id="13" name="Oval 12"/>
            <p:cNvSpPr/>
            <p:nvPr/>
          </p:nvSpPr>
          <p:spPr>
            <a:xfrm>
              <a:off x="2057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3581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4343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105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629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2819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5867400" y="58674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6" name="TextBox 45"/>
          <p:cNvSpPr txBox="1"/>
          <p:nvPr/>
        </p:nvSpPr>
        <p:spPr>
          <a:xfrm>
            <a:off x="6584739" y="3785252"/>
            <a:ext cx="2669642" cy="307777"/>
          </a:xfrm>
          <a:prstGeom prst="rect">
            <a:avLst/>
          </a:prstGeom>
          <a:noFill/>
        </p:spPr>
        <p:txBody>
          <a:bodyPr wrap="none" rtlCol="0">
            <a:spAutoFit/>
          </a:bodyPr>
          <a:lstStyle/>
          <a:p>
            <a:r>
              <a:rPr lang="en-US" sz="1400" b="1" dirty="0"/>
              <a:t>Optimal</a:t>
            </a:r>
            <a:r>
              <a:rPr lang="en-US" sz="1400" dirty="0"/>
              <a:t>: Brodal et al. (SWAT’96)</a:t>
            </a:r>
          </a:p>
        </p:txBody>
      </p:sp>
      <p:sp>
        <p:nvSpPr>
          <p:cNvPr id="47" name="TextBox 46"/>
          <p:cNvSpPr txBox="1"/>
          <p:nvPr/>
        </p:nvSpPr>
        <p:spPr>
          <a:xfrm>
            <a:off x="6565510" y="4789008"/>
            <a:ext cx="2524922" cy="523220"/>
          </a:xfrm>
          <a:prstGeom prst="rect">
            <a:avLst/>
          </a:prstGeom>
          <a:noFill/>
        </p:spPr>
        <p:txBody>
          <a:bodyPr wrap="none" rtlCol="0">
            <a:spAutoFit/>
          </a:bodyPr>
          <a:lstStyle/>
          <a:p>
            <a:pPr algn="ctr">
              <a:defRPr/>
            </a:pPr>
            <a:r>
              <a:rPr lang="en-US" sz="1400" b="1" dirty="0"/>
              <a:t>Optimal  by conjecture</a:t>
            </a:r>
            <a:r>
              <a:rPr lang="en-US" sz="1400" dirty="0"/>
              <a:t>:</a:t>
            </a:r>
          </a:p>
          <a:p>
            <a:pPr algn="ctr">
              <a:defRPr/>
            </a:pPr>
            <a:r>
              <a:rPr lang="en-US" sz="1400" dirty="0"/>
              <a:t>Patrascu and Thorup (STOC’06)</a:t>
            </a:r>
          </a:p>
        </p:txBody>
      </p:sp>
      <p:sp>
        <p:nvSpPr>
          <p:cNvPr id="48" name="TextBox 47"/>
          <p:cNvSpPr txBox="1"/>
          <p:nvPr/>
        </p:nvSpPr>
        <p:spPr>
          <a:xfrm>
            <a:off x="4048615" y="4920345"/>
            <a:ext cx="2689904" cy="307777"/>
          </a:xfrm>
          <a:prstGeom prst="rect">
            <a:avLst/>
          </a:prstGeom>
          <a:noFill/>
        </p:spPr>
        <p:txBody>
          <a:bodyPr wrap="none" rtlCol="0">
            <a:spAutoFit/>
          </a:bodyPr>
          <a:lstStyle/>
          <a:p>
            <a:pPr algn="ctr">
              <a:defRPr/>
            </a:pPr>
            <a:r>
              <a:rPr lang="en-US" sz="1400" b="1" dirty="0"/>
              <a:t>Optimal</a:t>
            </a:r>
            <a:r>
              <a:rPr lang="en-US" sz="1400" dirty="0"/>
              <a:t>: Alstrup et al. (FOCS’98)</a:t>
            </a:r>
          </a:p>
        </p:txBody>
      </p:sp>
      <p:sp>
        <p:nvSpPr>
          <p:cNvPr id="51" name="Right Brace 50"/>
          <p:cNvSpPr/>
          <p:nvPr/>
        </p:nvSpPr>
        <p:spPr>
          <a:xfrm>
            <a:off x="9032849" y="1447800"/>
            <a:ext cx="372408" cy="273231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TextBox 51"/>
          <p:cNvSpPr txBox="1"/>
          <p:nvPr/>
        </p:nvSpPr>
        <p:spPr>
          <a:xfrm>
            <a:off x="9252858" y="2514601"/>
            <a:ext cx="1186543" cy="584775"/>
          </a:xfrm>
          <a:prstGeom prst="rect">
            <a:avLst/>
          </a:prstGeom>
          <a:noFill/>
        </p:spPr>
        <p:txBody>
          <a:bodyPr wrap="none" rtlCol="0">
            <a:spAutoFit/>
          </a:bodyPr>
          <a:lstStyle/>
          <a:p>
            <a:r>
              <a:rPr lang="en-US" sz="1600" dirty="0"/>
              <a:t>Comparison</a:t>
            </a:r>
          </a:p>
          <a:p>
            <a:pPr algn="ctr"/>
            <a:r>
              <a:rPr lang="en-US" sz="1600" dirty="0"/>
              <a:t>Based</a:t>
            </a:r>
          </a:p>
        </p:txBody>
      </p:sp>
      <p:sp>
        <p:nvSpPr>
          <p:cNvPr id="53" name="TextBox 52"/>
          <p:cNvSpPr txBox="1"/>
          <p:nvPr/>
        </p:nvSpPr>
        <p:spPr>
          <a:xfrm>
            <a:off x="9109050" y="4593154"/>
            <a:ext cx="886781" cy="461665"/>
          </a:xfrm>
          <a:prstGeom prst="rect">
            <a:avLst/>
          </a:prstGeom>
          <a:noFill/>
        </p:spPr>
        <p:txBody>
          <a:bodyPr wrap="none" rtlCol="0">
            <a:spAutoFit/>
          </a:bodyPr>
          <a:lstStyle/>
          <a:p>
            <a:r>
              <a:rPr lang="en-US" dirty="0"/>
              <a:t>RAM</a:t>
            </a:r>
          </a:p>
        </p:txBody>
      </p:sp>
      <p:sp>
        <p:nvSpPr>
          <p:cNvPr id="54" name="TextBox 53"/>
          <p:cNvSpPr txBox="1"/>
          <p:nvPr/>
        </p:nvSpPr>
        <p:spPr>
          <a:xfrm>
            <a:off x="4039393" y="3837451"/>
            <a:ext cx="2689904" cy="307777"/>
          </a:xfrm>
          <a:prstGeom prst="rect">
            <a:avLst/>
          </a:prstGeom>
          <a:noFill/>
        </p:spPr>
        <p:txBody>
          <a:bodyPr wrap="none" rtlCol="0">
            <a:spAutoFit/>
          </a:bodyPr>
          <a:lstStyle/>
          <a:p>
            <a:pPr algn="ctr">
              <a:defRPr/>
            </a:pPr>
            <a:r>
              <a:rPr lang="en-US" sz="1400" b="1" dirty="0"/>
              <a:t>Optimal</a:t>
            </a:r>
            <a:r>
              <a:rPr lang="en-US" sz="1400" dirty="0"/>
              <a:t>: Alstrup et al. (FOCS’98)</a:t>
            </a:r>
          </a:p>
        </p:txBody>
      </p:sp>
    </p:spTree>
    <p:extLst>
      <p:ext uri="{BB962C8B-B14F-4D97-AF65-F5344CB8AC3E}">
        <p14:creationId xmlns:p14="http://schemas.microsoft.com/office/powerpoint/2010/main" val="19140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5" grpId="0" animBg="1"/>
      <p:bldP spid="43" grpId="0" animBg="1"/>
      <p:bldP spid="44" grpId="0" animBg="1"/>
      <p:bldP spid="46" grpId="0"/>
      <p:bldP spid="47" grpId="0"/>
      <p:bldP spid="48"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5430716" y="3156859"/>
            <a:ext cx="1198685" cy="6096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Dynamic Leaves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17</a:t>
            </a:fld>
            <a:endParaRPr lang="en-US">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5" name="Content Placeholder 4"/>
              <p:cNvGraphicFramePr>
                <a:graphicFrameLocks/>
              </p:cNvGraphicFramePr>
              <p:nvPr>
                <p:extLst/>
              </p:nvPr>
            </p:nvGraphicFramePr>
            <p:xfrm>
              <a:off x="2438400" y="1586738"/>
              <a:ext cx="7260772" cy="1719580"/>
            </p:xfrm>
            <a:graphic>
              <a:graphicData uri="http://schemas.openxmlformats.org/drawingml/2006/table">
                <a:tbl>
                  <a:tblPr firstRow="1" bandRow="1">
                    <a:tableStyleId>{5940675A-B579-460E-94D1-54222C63F5DA}</a:tableStyleId>
                  </a:tblPr>
                  <a:tblGrid>
                    <a:gridCol w="2993572">
                      <a:extLst>
                        <a:ext uri="{9D8B030D-6E8A-4147-A177-3AD203B41FA5}">
                          <a16:colId xmlns:a16="http://schemas.microsoft.com/office/drawing/2014/main" xmlns="" val="20000"/>
                        </a:ext>
                      </a:extLst>
                    </a:gridCol>
                    <a:gridCol w="1182188">
                      <a:extLst>
                        <a:ext uri="{9D8B030D-6E8A-4147-A177-3AD203B41FA5}">
                          <a16:colId xmlns:a16="http://schemas.microsoft.com/office/drawing/2014/main" xmlns="" val="20001"/>
                        </a:ext>
                      </a:extLst>
                    </a:gridCol>
                    <a:gridCol w="1408612">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tc>
                      <a:txBody>
                        <a:bodyPr/>
                        <a:lstStyle/>
                        <a:p>
                          <a:pPr algn="ctr"/>
                          <a:r>
                            <a:rPr lang="en-US" sz="1800" b="1" dirty="0" smtClean="0"/>
                            <a:t>Comment</a:t>
                          </a:r>
                          <a:endParaRPr lang="en-US" sz="1800" b="1" dirty="0"/>
                        </a:p>
                      </a:txBody>
                      <a:tcPr anchor="ctr"/>
                    </a:tc>
                    <a:extLst>
                      <a:ext uri="{0D108BD9-81ED-4DB2-BD59-A6C34878D82A}">
                        <a16:rowId xmlns:a16="http://schemas.microsoft.com/office/drawing/2014/main" xmlns="" val="10000"/>
                      </a:ext>
                    </a:extLst>
                  </a:tr>
                  <a:tr h="370840">
                    <a:tc>
                      <a:txBody>
                        <a:bodyPr/>
                        <a:lstStyle/>
                        <a:p>
                          <a:pPr algn="ctr"/>
                          <a:r>
                            <a:rPr lang="en-US" dirty="0" smtClean="0">
                              <a:solidFill>
                                <a:schemeClr val="tx1"/>
                              </a:solidFill>
                            </a:rPr>
                            <a:t>Alstrup and Holm (ICALP’00)</a:t>
                          </a:r>
                        </a:p>
                        <a:p>
                          <a:pPr algn="ctr"/>
                          <a:r>
                            <a:rPr lang="en-US" dirty="0" smtClean="0">
                              <a:solidFill>
                                <a:schemeClr val="tx1"/>
                              </a:solidFill>
                            </a:rPr>
                            <a:t>and</a:t>
                          </a:r>
                        </a:p>
                        <a:p>
                          <a:pPr algn="ctr"/>
                          <a:r>
                            <a:rPr lang="en-US" dirty="0" smtClean="0">
                              <a:solidFill>
                                <a:schemeClr val="tx1"/>
                              </a:solidFill>
                            </a:rPr>
                            <a:t>Kaplan and Shafrir (ESA’08)</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m:t>
                                </m:r>
                              </m:oMath>
                            </m:oMathPara>
                          </a14:m>
                          <a:endParaRPr lang="en-US" sz="14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RAM</a:t>
                          </a:r>
                          <a:endParaRPr lang="en-US" sz="1800" dirty="0"/>
                        </a:p>
                      </a:txBody>
                      <a:tcPr anchor="ctr"/>
                    </a:tc>
                    <a:extLst>
                      <a:ext uri="{0D108BD9-81ED-4DB2-BD59-A6C34878D82A}">
                        <a16:rowId xmlns:a16="http://schemas.microsoft.com/office/drawing/2014/main" xmlns="" val="10001"/>
                      </a:ext>
                    </a:extLst>
                  </a:tr>
                  <a:tr h="370840">
                    <a:tc>
                      <a:txBody>
                        <a:bodyPr/>
                        <a:lstStyle/>
                        <a:p>
                          <a:pPr algn="ctr"/>
                          <a:r>
                            <a:rPr lang="en-US" dirty="0" smtClean="0">
                              <a:solidFill>
                                <a:srgbClr val="C00000"/>
                              </a:solidFill>
                            </a:rPr>
                            <a:t>Our Results</a:t>
                          </a:r>
                        </a:p>
                        <a:p>
                          <a:pPr algn="ctr"/>
                          <a:r>
                            <a:rPr lang="en-US" dirty="0" smtClean="0">
                              <a:solidFill>
                                <a:srgbClr val="C00000"/>
                              </a:solidFill>
                            </a:rPr>
                            <a:t>(WADS’11)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𝛼</m:t>
                                    </m:r>
                                    <m:r>
                                      <a:rPr lang="en-US" b="0" i="1" smtClean="0">
                                        <a:latin typeface="Cambria Math"/>
                                      </a:rPr>
                                      <m:t>(</m:t>
                                    </m:r>
                                    <m:r>
                                      <a:rPr lang="en-US" b="0" i="1" smtClean="0">
                                        <a:latin typeface="Cambria Math"/>
                                      </a:rPr>
                                      <m:t>𝑛</m:t>
                                    </m:r>
                                    <m:r>
                                      <a:rPr lang="en-US" b="0" i="1" smtClean="0">
                                        <a:latin typeface="Cambria Math"/>
                                      </a:rPr>
                                      <m:t>)</m:t>
                                    </m:r>
                                  </m:e>
                                </m:d>
                              </m:oMath>
                            </m:oMathPara>
                          </a14:m>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m:t>
                                </m:r>
                              </m:oMath>
                            </m:oMathPara>
                          </a14:m>
                          <a:endParaRPr lang="en-US" b="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Comparison</a:t>
                          </a:r>
                        </a:p>
                        <a:p>
                          <a:pPr algn="ctr"/>
                          <a:r>
                            <a:rPr lang="en-US" sz="1800" dirty="0" smtClean="0"/>
                            <a:t>based</a:t>
                          </a: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bl>
              </a:graphicData>
            </a:graphic>
          </p:graphicFrame>
        </mc:Choice>
        <mc:Fallback xmlns="">
          <p:graphicFrame>
            <p:nvGraphicFramePr>
              <p:cNvPr id="5" name="Content Placeholder 4"/>
              <p:cNvGraphicFramePr>
                <a:graphicFrameLocks/>
              </p:cNvGraphicFramePr>
              <p:nvPr>
                <p:extLst/>
              </p:nvPr>
            </p:nvGraphicFramePr>
            <p:xfrm>
              <a:off x="2438400" y="1586738"/>
              <a:ext cx="7260772" cy="1719580"/>
            </p:xfrm>
            <a:graphic>
              <a:graphicData uri="http://schemas.openxmlformats.org/drawingml/2006/table">
                <a:tbl>
                  <a:tblPr firstRow="1" bandRow="1">
                    <a:tableStyleId>{5940675A-B579-460E-94D1-54222C63F5DA}</a:tableStyleId>
                  </a:tblPr>
                  <a:tblGrid>
                    <a:gridCol w="2993572">
                      <a:extLst>
                        <a:ext uri="{9D8B030D-6E8A-4147-A177-3AD203B41FA5}">
                          <a16:colId xmlns:a16="http://schemas.microsoft.com/office/drawing/2014/main" xmlns="" xmlns:a14="http://schemas.microsoft.com/office/drawing/2010/main" val="20000"/>
                        </a:ext>
                      </a:extLst>
                    </a:gridCol>
                    <a:gridCol w="1182188">
                      <a:extLst>
                        <a:ext uri="{9D8B030D-6E8A-4147-A177-3AD203B41FA5}">
                          <a16:colId xmlns:a16="http://schemas.microsoft.com/office/drawing/2014/main" xmlns="" xmlns:a14="http://schemas.microsoft.com/office/drawing/2010/main" val="20001"/>
                        </a:ext>
                      </a:extLst>
                    </a:gridCol>
                    <a:gridCol w="1408612">
                      <a:extLst>
                        <a:ext uri="{9D8B030D-6E8A-4147-A177-3AD203B41FA5}">
                          <a16:colId xmlns:a16="http://schemas.microsoft.com/office/drawing/2014/main" xmlns="" xmlns:a14="http://schemas.microsoft.com/office/drawing/2010/main" val="20002"/>
                        </a:ext>
                      </a:extLst>
                    </a:gridCol>
                    <a:gridCol w="1676400">
                      <a:extLst>
                        <a:ext uri="{9D8B030D-6E8A-4147-A177-3AD203B41FA5}">
                          <a16:colId xmlns:a16="http://schemas.microsoft.com/office/drawing/2014/main" xmlns="" xmlns:a14="http://schemas.microsoft.com/office/drawing/2010/main" val="20003"/>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tc>
                      <a:txBody>
                        <a:bodyPr/>
                        <a:lstStyle/>
                        <a:p>
                          <a:pPr algn="ctr"/>
                          <a:r>
                            <a:rPr lang="en-US" sz="1800" b="1" dirty="0" smtClean="0"/>
                            <a:t>Comment</a:t>
                          </a:r>
                          <a:endParaRPr lang="en-US" sz="1800" b="1" dirty="0"/>
                        </a:p>
                      </a:txBody>
                      <a:tcPr anchor="ctr"/>
                    </a:tc>
                    <a:extLst>
                      <a:ext uri="{0D108BD9-81ED-4DB2-BD59-A6C34878D82A}">
                        <a16:rowId xmlns:a16="http://schemas.microsoft.com/office/drawing/2014/main" xmlns="" xmlns:a14="http://schemas.microsoft.com/office/drawing/2010/main" val="10000"/>
                      </a:ext>
                    </a:extLst>
                  </a:tr>
                  <a:tr h="708660">
                    <a:tc>
                      <a:txBody>
                        <a:bodyPr/>
                        <a:lstStyle/>
                        <a:p>
                          <a:pPr algn="ctr"/>
                          <a:r>
                            <a:rPr lang="en-US" dirty="0" smtClean="0">
                              <a:solidFill>
                                <a:schemeClr val="tx1"/>
                              </a:solidFill>
                            </a:rPr>
                            <a:t>Alstrup and Holm (ICALP’00)</a:t>
                          </a:r>
                        </a:p>
                        <a:p>
                          <a:pPr algn="ctr"/>
                          <a:r>
                            <a:rPr lang="en-US" dirty="0" smtClean="0">
                              <a:solidFill>
                                <a:schemeClr val="tx1"/>
                              </a:solidFill>
                            </a:rPr>
                            <a:t>and</a:t>
                          </a:r>
                        </a:p>
                        <a:p>
                          <a:pPr algn="ctr"/>
                          <a:r>
                            <a:rPr lang="en-US" dirty="0" smtClean="0">
                              <a:solidFill>
                                <a:schemeClr val="tx1"/>
                              </a:solidFill>
                            </a:rPr>
                            <a:t>Kaplan and Shafrir (ESA’08)</a:t>
                          </a:r>
                        </a:p>
                      </a:txBody>
                      <a:tcPr anchor="ctr"/>
                    </a:tc>
                    <a:tc>
                      <a:txBody>
                        <a:bodyPr/>
                        <a:lstStyle/>
                        <a:p>
                          <a:endParaRPr lang="en-US"/>
                        </a:p>
                      </a:txBody>
                      <a:tcPr anchor="ctr">
                        <a:blipFill>
                          <a:blip r:embed="rId2"/>
                          <a:stretch>
                            <a:fillRect l="-252821" t="-56410" r="-260513" b="-102564"/>
                          </a:stretch>
                        </a:blipFill>
                      </a:tcPr>
                    </a:tc>
                    <a:tc>
                      <a:txBody>
                        <a:bodyPr/>
                        <a:lstStyle/>
                        <a:p>
                          <a:endParaRPr lang="en-US"/>
                        </a:p>
                      </a:txBody>
                      <a:tcPr anchor="ctr">
                        <a:blipFill>
                          <a:blip r:embed="rId2"/>
                          <a:stretch>
                            <a:fillRect l="-297835" t="-56410" r="-119913" b="-10256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RAM</a:t>
                          </a:r>
                          <a:endParaRPr lang="en-US" sz="1800" dirty="0"/>
                        </a:p>
                      </a:txBody>
                      <a:tcPr anchor="ctr"/>
                    </a:tc>
                    <a:extLst>
                      <a:ext uri="{0D108BD9-81ED-4DB2-BD59-A6C34878D82A}">
                        <a16:rowId xmlns:a16="http://schemas.microsoft.com/office/drawing/2014/main" xmlns="" xmlns:a14="http://schemas.microsoft.com/office/drawing/2010/main" val="10001"/>
                      </a:ext>
                    </a:extLst>
                  </a:tr>
                  <a:tr h="640080">
                    <a:tc>
                      <a:txBody>
                        <a:bodyPr/>
                        <a:lstStyle/>
                        <a:p>
                          <a:pPr algn="ctr"/>
                          <a:r>
                            <a:rPr lang="en-US" dirty="0" smtClean="0">
                              <a:solidFill>
                                <a:srgbClr val="C00000"/>
                              </a:solidFill>
                            </a:rPr>
                            <a:t>Our Results</a:t>
                          </a:r>
                        </a:p>
                        <a:p>
                          <a:pPr algn="ctr"/>
                          <a:r>
                            <a:rPr lang="en-US" dirty="0" smtClean="0">
                              <a:solidFill>
                                <a:srgbClr val="C00000"/>
                              </a:solidFill>
                            </a:rPr>
                            <a:t>(WADS’11)</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blipFill>
                          <a:blip r:embed="rId2"/>
                          <a:stretch>
                            <a:fillRect l="-252821" t="-174286" r="-260513" b="-1428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7835" t="-174286" r="-119913" b="-14286"/>
                          </a:stretch>
                        </a:blipFill>
                      </a:tcPr>
                    </a:tc>
                    <a:tc>
                      <a:txBody>
                        <a:bodyPr/>
                        <a:lstStyle/>
                        <a:p>
                          <a:pPr algn="ctr"/>
                          <a:r>
                            <a:rPr lang="en-US" sz="1800" dirty="0" smtClean="0"/>
                            <a:t>Comparison</a:t>
                          </a:r>
                        </a:p>
                        <a:p>
                          <a:pPr algn="ctr"/>
                          <a:r>
                            <a:rPr lang="en-US" sz="1800" dirty="0" smtClean="0"/>
                            <a:t>based</a:t>
                          </a: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
        <p:nvSpPr>
          <p:cNvPr id="6" name="TextBox 5"/>
          <p:cNvSpPr txBox="1"/>
          <p:nvPr/>
        </p:nvSpPr>
        <p:spPr>
          <a:xfrm>
            <a:off x="4876800" y="4157246"/>
            <a:ext cx="2412840" cy="338554"/>
          </a:xfrm>
          <a:prstGeom prst="rect">
            <a:avLst/>
          </a:prstGeom>
          <a:noFill/>
          <a:ln>
            <a:solidFill>
              <a:schemeClr val="tx1"/>
            </a:solidFill>
          </a:ln>
        </p:spPr>
        <p:txBody>
          <a:bodyPr wrap="none" rtlCol="0">
            <a:spAutoFit/>
          </a:bodyPr>
          <a:lstStyle/>
          <a:p>
            <a:r>
              <a:rPr lang="en-US" sz="1600" dirty="0">
                <a:solidFill>
                  <a:srgbClr val="FF0000"/>
                </a:solidFill>
              </a:rPr>
              <a:t>Optimal: </a:t>
            </a:r>
            <a:r>
              <a:rPr lang="en-US" sz="1600" dirty="0" err="1"/>
              <a:t>Pettie</a:t>
            </a:r>
            <a:r>
              <a:rPr lang="en-US" sz="1600" dirty="0"/>
              <a:t> (FOCS’02)</a:t>
            </a:r>
          </a:p>
        </p:txBody>
      </p:sp>
      <p:cxnSp>
        <p:nvCxnSpPr>
          <p:cNvPr id="8" name="Straight Arrow Connector 7"/>
          <p:cNvCxnSpPr/>
          <p:nvPr/>
        </p:nvCxnSpPr>
        <p:spPr>
          <a:xfrm>
            <a:off x="6027435" y="3755572"/>
            <a:ext cx="0" cy="33528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nvGrpSpPr>
          <p:cNvPr id="53" name="Group 52"/>
          <p:cNvGrpSpPr/>
          <p:nvPr/>
        </p:nvGrpSpPr>
        <p:grpSpPr>
          <a:xfrm>
            <a:off x="3505201" y="4648200"/>
            <a:ext cx="5338637" cy="1868090"/>
            <a:chOff x="3352800" y="2558142"/>
            <a:chExt cx="5338637" cy="1868090"/>
          </a:xfrm>
        </p:grpSpPr>
        <p:grpSp>
          <p:nvGrpSpPr>
            <p:cNvPr id="54" name="Group 53"/>
            <p:cNvGrpSpPr/>
            <p:nvPr/>
          </p:nvGrpSpPr>
          <p:grpSpPr>
            <a:xfrm>
              <a:off x="3352800" y="2558142"/>
              <a:ext cx="5338637" cy="1868090"/>
              <a:chOff x="979612" y="2384047"/>
              <a:chExt cx="7105727" cy="2486427"/>
            </a:xfrm>
          </p:grpSpPr>
          <p:cxnSp>
            <p:nvCxnSpPr>
              <p:cNvPr id="56" name="Straight Connector 55"/>
              <p:cNvCxnSpPr/>
              <p:nvPr/>
            </p:nvCxnSpPr>
            <p:spPr>
              <a:xfrm flipV="1">
                <a:off x="1428409" y="3508772"/>
                <a:ext cx="1066800" cy="185057"/>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57" name="Straight Connector 56"/>
              <p:cNvCxnSpPr/>
              <p:nvPr/>
            </p:nvCxnSpPr>
            <p:spPr>
              <a:xfrm flipH="1">
                <a:off x="1199809" y="3693829"/>
                <a:ext cx="228600" cy="790303"/>
              </a:xfrm>
              <a:prstGeom prst="line">
                <a:avLst/>
              </a:prstGeom>
            </p:spPr>
            <p:style>
              <a:lnRef idx="2">
                <a:schemeClr val="dk1"/>
              </a:lnRef>
              <a:fillRef idx="1">
                <a:schemeClr val="lt1"/>
              </a:fillRef>
              <a:effectRef idx="0">
                <a:schemeClr val="dk1"/>
              </a:effectRef>
              <a:fontRef idx="minor">
                <a:schemeClr val="dk1"/>
              </a:fontRef>
            </p:style>
          </p:cxnSp>
          <p:cxnSp>
            <p:nvCxnSpPr>
              <p:cNvPr id="58" name="Straight Connector 57"/>
              <p:cNvCxnSpPr/>
              <p:nvPr/>
            </p:nvCxnSpPr>
            <p:spPr>
              <a:xfrm>
                <a:off x="2495209" y="3508772"/>
                <a:ext cx="0" cy="975360"/>
              </a:xfrm>
              <a:prstGeom prst="line">
                <a:avLst/>
              </a:prstGeom>
            </p:spPr>
            <p:style>
              <a:lnRef idx="2">
                <a:schemeClr val="dk1"/>
              </a:lnRef>
              <a:fillRef idx="1">
                <a:schemeClr val="lt1"/>
              </a:fillRef>
              <a:effectRef idx="0">
                <a:schemeClr val="dk1"/>
              </a:effectRef>
              <a:fontRef idx="minor">
                <a:schemeClr val="dk1"/>
              </a:fontRef>
            </p:style>
          </p:cxnSp>
          <p:cxnSp>
            <p:nvCxnSpPr>
              <p:cNvPr id="59" name="Straight Connector 58"/>
              <p:cNvCxnSpPr/>
              <p:nvPr/>
            </p:nvCxnSpPr>
            <p:spPr>
              <a:xfrm flipV="1">
                <a:off x="2495209" y="3358549"/>
                <a:ext cx="3810000" cy="150223"/>
              </a:xfrm>
              <a:prstGeom prst="line">
                <a:avLst/>
              </a:prstGeom>
              <a:ln w="762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60" name="Straight Connector 59"/>
              <p:cNvCxnSpPr/>
              <p:nvPr/>
            </p:nvCxnSpPr>
            <p:spPr>
              <a:xfrm flipV="1">
                <a:off x="6270375" y="2624852"/>
                <a:ext cx="720634" cy="733697"/>
              </a:xfrm>
              <a:prstGeom prst="line">
                <a:avLst/>
              </a:prstGeom>
            </p:spPr>
            <p:style>
              <a:lnRef idx="2">
                <a:schemeClr val="dk1"/>
              </a:lnRef>
              <a:fillRef idx="1">
                <a:schemeClr val="lt1"/>
              </a:fillRef>
              <a:effectRef idx="0">
                <a:schemeClr val="dk1"/>
              </a:effectRef>
              <a:fontRef idx="minor">
                <a:schemeClr val="dk1"/>
              </a:fontRef>
            </p:style>
          </p:cxnSp>
          <p:cxnSp>
            <p:nvCxnSpPr>
              <p:cNvPr id="61" name="Straight Connector 60"/>
              <p:cNvCxnSpPr/>
              <p:nvPr/>
            </p:nvCxnSpPr>
            <p:spPr>
              <a:xfrm>
                <a:off x="6305209" y="3328069"/>
                <a:ext cx="1003663" cy="30480"/>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cxnSp>
            <p:nvCxnSpPr>
              <p:cNvPr id="62" name="Straight Connector 61"/>
              <p:cNvCxnSpPr/>
              <p:nvPr/>
            </p:nvCxnSpPr>
            <p:spPr>
              <a:xfrm>
                <a:off x="6305209" y="3343309"/>
                <a:ext cx="501831" cy="714103"/>
              </a:xfrm>
              <a:prstGeom prst="line">
                <a:avLst/>
              </a:prstGeom>
            </p:spPr>
            <p:style>
              <a:lnRef idx="2">
                <a:schemeClr val="dk1"/>
              </a:lnRef>
              <a:fillRef idx="1">
                <a:schemeClr val="lt1"/>
              </a:fillRef>
              <a:effectRef idx="0">
                <a:schemeClr val="dk1"/>
              </a:effectRef>
              <a:fontRef idx="minor">
                <a:schemeClr val="dk1"/>
              </a:fontRef>
            </p:style>
          </p:cxnSp>
          <p:cxnSp>
            <p:nvCxnSpPr>
              <p:cNvPr id="63" name="Straight Connector 62"/>
              <p:cNvCxnSpPr/>
              <p:nvPr/>
            </p:nvCxnSpPr>
            <p:spPr>
              <a:xfrm flipH="1">
                <a:off x="6270375" y="3343309"/>
                <a:ext cx="34834" cy="942703"/>
              </a:xfrm>
              <a:prstGeom prst="line">
                <a:avLst/>
              </a:prstGeom>
            </p:spPr>
            <p:style>
              <a:lnRef idx="2">
                <a:schemeClr val="dk1"/>
              </a:lnRef>
              <a:fillRef idx="1">
                <a:schemeClr val="lt1"/>
              </a:fillRef>
              <a:effectRef idx="0">
                <a:schemeClr val="dk1"/>
              </a:effectRef>
              <a:fontRef idx="minor">
                <a:schemeClr val="dk1"/>
              </a:fontRef>
            </p:style>
          </p:cxnSp>
          <p:cxnSp>
            <p:nvCxnSpPr>
              <p:cNvPr id="64" name="Straight Connector 63"/>
              <p:cNvCxnSpPr/>
              <p:nvPr/>
            </p:nvCxnSpPr>
            <p:spPr>
              <a:xfrm flipH="1">
                <a:off x="5619409" y="3328069"/>
                <a:ext cx="685800" cy="912223"/>
              </a:xfrm>
              <a:prstGeom prst="line">
                <a:avLst/>
              </a:prstGeom>
            </p:spPr>
            <p:style>
              <a:lnRef idx="2">
                <a:schemeClr val="dk1"/>
              </a:lnRef>
              <a:fillRef idx="1">
                <a:schemeClr val="lt1"/>
              </a:fillRef>
              <a:effectRef idx="0">
                <a:schemeClr val="dk1"/>
              </a:effectRef>
              <a:fontRef idx="minor">
                <a:schemeClr val="dk1"/>
              </a:fontRef>
            </p:style>
          </p:cxnSp>
          <p:cxnSp>
            <p:nvCxnSpPr>
              <p:cNvPr id="65" name="Straight Connector 64"/>
              <p:cNvCxnSpPr/>
              <p:nvPr/>
            </p:nvCxnSpPr>
            <p:spPr>
              <a:xfrm>
                <a:off x="7308872" y="3343309"/>
                <a:ext cx="300446" cy="1125583"/>
              </a:xfrm>
              <a:prstGeom prst="line">
                <a:avLst/>
              </a:prstGeom>
              <a:ln w="38100">
                <a:solidFill>
                  <a:srgbClr val="92D050"/>
                </a:solidFill>
              </a:ln>
            </p:spPr>
            <p:style>
              <a:lnRef idx="1">
                <a:schemeClr val="accent2"/>
              </a:lnRef>
              <a:fillRef idx="0">
                <a:schemeClr val="accent2"/>
              </a:fillRef>
              <a:effectRef idx="0">
                <a:schemeClr val="accent2"/>
              </a:effectRef>
              <a:fontRef idx="minor">
                <a:schemeClr val="tx1"/>
              </a:fontRef>
            </p:style>
          </p:cxnSp>
          <p:sp>
            <p:nvSpPr>
              <p:cNvPr id="66" name="Oval 65"/>
              <p:cNvSpPr/>
              <p:nvPr/>
            </p:nvSpPr>
            <p:spPr>
              <a:xfrm>
                <a:off x="1222385" y="350877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1016929" y="42860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p:cNvSpPr/>
              <p:nvPr/>
            </p:nvSpPr>
            <p:spPr>
              <a:xfrm>
                <a:off x="2312329" y="33280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p:cNvSpPr/>
              <p:nvPr/>
            </p:nvSpPr>
            <p:spPr>
              <a:xfrm>
                <a:off x="2312329"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6122329"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p:cNvSpPr/>
              <p:nvPr/>
            </p:nvSpPr>
            <p:spPr>
              <a:xfrm>
                <a:off x="6808129" y="24419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7125992" y="3175669"/>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7426438" y="4301252"/>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p:cNvSpPr/>
              <p:nvPr/>
            </p:nvSpPr>
            <p:spPr>
              <a:xfrm>
                <a:off x="6625249" y="38745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6087495" y="41031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a:off x="5436529" y="40574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017810" y="4209887"/>
                <a:ext cx="427147" cy="614476"/>
              </a:xfrm>
              <a:prstGeom prst="rect">
                <a:avLst/>
              </a:prstGeom>
              <a:noFill/>
            </p:spPr>
            <p:txBody>
              <a:bodyPr wrap="none" rtlCol="0">
                <a:spAutoFit/>
              </a:bodyPr>
              <a:lstStyle/>
              <a:p>
                <a:r>
                  <a:rPr lang="en-US" dirty="0"/>
                  <a:t>a</a:t>
                </a:r>
              </a:p>
            </p:txBody>
          </p:sp>
          <p:sp>
            <p:nvSpPr>
              <p:cNvPr id="78" name="TextBox 77"/>
              <p:cNvSpPr txBox="1"/>
              <p:nvPr/>
            </p:nvSpPr>
            <p:spPr>
              <a:xfrm>
                <a:off x="1234098" y="3432754"/>
                <a:ext cx="450615" cy="614476"/>
              </a:xfrm>
              <a:prstGeom prst="rect">
                <a:avLst/>
              </a:prstGeom>
              <a:noFill/>
            </p:spPr>
            <p:txBody>
              <a:bodyPr wrap="none" rtlCol="0">
                <a:spAutoFit/>
              </a:bodyPr>
              <a:lstStyle/>
              <a:p>
                <a:r>
                  <a:rPr lang="en-US" dirty="0"/>
                  <a:t>b</a:t>
                </a:r>
              </a:p>
            </p:txBody>
          </p:sp>
          <p:sp>
            <p:nvSpPr>
              <p:cNvPr id="79" name="TextBox 78"/>
              <p:cNvSpPr txBox="1"/>
              <p:nvPr/>
            </p:nvSpPr>
            <p:spPr>
              <a:xfrm>
                <a:off x="2286409" y="4255998"/>
                <a:ext cx="450615" cy="614476"/>
              </a:xfrm>
              <a:prstGeom prst="rect">
                <a:avLst/>
              </a:prstGeom>
              <a:noFill/>
            </p:spPr>
            <p:txBody>
              <a:bodyPr wrap="none" rtlCol="0">
                <a:spAutoFit/>
              </a:bodyPr>
              <a:lstStyle/>
              <a:p>
                <a:r>
                  <a:rPr lang="en-US" dirty="0"/>
                  <a:t>d</a:t>
                </a:r>
              </a:p>
            </p:txBody>
          </p:sp>
          <p:sp>
            <p:nvSpPr>
              <p:cNvPr id="80" name="TextBox 79"/>
              <p:cNvSpPr txBox="1"/>
              <p:nvPr/>
            </p:nvSpPr>
            <p:spPr>
              <a:xfrm>
                <a:off x="2300898" y="3248087"/>
                <a:ext cx="427147" cy="614476"/>
              </a:xfrm>
              <a:prstGeom prst="rect">
                <a:avLst/>
              </a:prstGeom>
              <a:noFill/>
            </p:spPr>
            <p:txBody>
              <a:bodyPr wrap="none" rtlCol="0">
                <a:spAutoFit/>
              </a:bodyPr>
              <a:lstStyle/>
              <a:p>
                <a:r>
                  <a:rPr lang="en-US" dirty="0"/>
                  <a:t>c</a:t>
                </a:r>
              </a:p>
            </p:txBody>
          </p:sp>
          <p:sp>
            <p:nvSpPr>
              <p:cNvPr id="81" name="TextBox 80"/>
              <p:cNvSpPr txBox="1"/>
              <p:nvPr/>
            </p:nvSpPr>
            <p:spPr>
              <a:xfrm>
                <a:off x="6110898" y="3100074"/>
                <a:ext cx="427147" cy="614476"/>
              </a:xfrm>
              <a:prstGeom prst="rect">
                <a:avLst/>
              </a:prstGeom>
              <a:noFill/>
            </p:spPr>
            <p:txBody>
              <a:bodyPr wrap="none" rtlCol="0">
                <a:spAutoFit/>
              </a:bodyPr>
              <a:lstStyle/>
              <a:p>
                <a:r>
                  <a:rPr lang="en-US" dirty="0"/>
                  <a:t>e</a:t>
                </a:r>
              </a:p>
            </p:txBody>
          </p:sp>
          <p:sp>
            <p:nvSpPr>
              <p:cNvPr id="82" name="TextBox 81"/>
              <p:cNvSpPr txBox="1"/>
              <p:nvPr/>
            </p:nvSpPr>
            <p:spPr>
              <a:xfrm>
                <a:off x="5454076" y="4010371"/>
                <a:ext cx="382340" cy="614476"/>
              </a:xfrm>
              <a:prstGeom prst="rect">
                <a:avLst/>
              </a:prstGeom>
              <a:noFill/>
            </p:spPr>
            <p:txBody>
              <a:bodyPr wrap="none" rtlCol="0">
                <a:spAutoFit/>
              </a:bodyPr>
              <a:lstStyle/>
              <a:p>
                <a:r>
                  <a:rPr lang="en-US" dirty="0"/>
                  <a:t>f</a:t>
                </a:r>
              </a:p>
            </p:txBody>
          </p:sp>
          <p:sp>
            <p:nvSpPr>
              <p:cNvPr id="83" name="TextBox 82"/>
              <p:cNvSpPr txBox="1"/>
              <p:nvPr/>
            </p:nvSpPr>
            <p:spPr>
              <a:xfrm>
                <a:off x="6093350" y="4008945"/>
                <a:ext cx="450615" cy="614476"/>
              </a:xfrm>
              <a:prstGeom prst="rect">
                <a:avLst/>
              </a:prstGeom>
              <a:noFill/>
            </p:spPr>
            <p:txBody>
              <a:bodyPr wrap="none" rtlCol="0">
                <a:spAutoFit/>
              </a:bodyPr>
              <a:lstStyle/>
              <a:p>
                <a:r>
                  <a:rPr lang="en-US" dirty="0"/>
                  <a:t>g</a:t>
                </a:r>
              </a:p>
            </p:txBody>
          </p:sp>
          <p:sp>
            <p:nvSpPr>
              <p:cNvPr id="84" name="TextBox 83"/>
              <p:cNvSpPr txBox="1"/>
              <p:nvPr/>
            </p:nvSpPr>
            <p:spPr>
              <a:xfrm>
                <a:off x="6627218" y="3817778"/>
                <a:ext cx="450615" cy="614476"/>
              </a:xfrm>
              <a:prstGeom prst="rect">
                <a:avLst/>
              </a:prstGeom>
              <a:noFill/>
            </p:spPr>
            <p:txBody>
              <a:bodyPr wrap="none" rtlCol="0">
                <a:spAutoFit/>
              </a:bodyPr>
              <a:lstStyle/>
              <a:p>
                <a:r>
                  <a:rPr lang="en-US" dirty="0"/>
                  <a:t>h</a:t>
                </a:r>
              </a:p>
            </p:txBody>
          </p:sp>
          <p:sp>
            <p:nvSpPr>
              <p:cNvPr id="85" name="TextBox 84"/>
              <p:cNvSpPr txBox="1"/>
              <p:nvPr/>
            </p:nvSpPr>
            <p:spPr>
              <a:xfrm>
                <a:off x="7432788" y="4243327"/>
                <a:ext cx="450615" cy="614476"/>
              </a:xfrm>
              <a:prstGeom prst="rect">
                <a:avLst/>
              </a:prstGeom>
              <a:noFill/>
            </p:spPr>
            <p:txBody>
              <a:bodyPr wrap="none" rtlCol="0">
                <a:spAutoFit/>
              </a:bodyPr>
              <a:lstStyle/>
              <a:p>
                <a:r>
                  <a:rPr lang="en-US" dirty="0"/>
                  <a:t>k</a:t>
                </a:r>
              </a:p>
            </p:txBody>
          </p:sp>
          <p:sp>
            <p:nvSpPr>
              <p:cNvPr id="86" name="TextBox 85"/>
              <p:cNvSpPr txBox="1"/>
              <p:nvPr/>
            </p:nvSpPr>
            <p:spPr>
              <a:xfrm>
                <a:off x="7163192" y="3100074"/>
                <a:ext cx="358872" cy="614476"/>
              </a:xfrm>
              <a:prstGeom prst="rect">
                <a:avLst/>
              </a:prstGeom>
              <a:noFill/>
            </p:spPr>
            <p:txBody>
              <a:bodyPr wrap="none" rtlCol="0">
                <a:spAutoFit/>
              </a:bodyPr>
              <a:lstStyle/>
              <a:p>
                <a:r>
                  <a:rPr lang="en-US" dirty="0"/>
                  <a:t>j</a:t>
                </a:r>
              </a:p>
            </p:txBody>
          </p:sp>
          <p:sp>
            <p:nvSpPr>
              <p:cNvPr id="87" name="TextBox 86"/>
              <p:cNvSpPr txBox="1"/>
              <p:nvPr/>
            </p:nvSpPr>
            <p:spPr>
              <a:xfrm>
                <a:off x="6838251" y="2384047"/>
                <a:ext cx="358872" cy="614476"/>
              </a:xfrm>
              <a:prstGeom prst="rect">
                <a:avLst/>
              </a:prstGeom>
              <a:noFill/>
            </p:spPr>
            <p:txBody>
              <a:bodyPr wrap="none" rtlCol="0">
                <a:spAutoFit/>
              </a:bodyPr>
              <a:lstStyle/>
              <a:p>
                <a:r>
                  <a:rPr lang="en-US" dirty="0"/>
                  <a:t>i</a:t>
                </a:r>
              </a:p>
            </p:txBody>
          </p:sp>
          <p:sp>
            <p:nvSpPr>
              <p:cNvPr id="88" name="TextBox 87"/>
              <p:cNvSpPr txBox="1"/>
              <p:nvPr/>
            </p:nvSpPr>
            <p:spPr>
              <a:xfrm>
                <a:off x="979612" y="3789471"/>
                <a:ext cx="450615" cy="614476"/>
              </a:xfrm>
              <a:prstGeom prst="rect">
                <a:avLst/>
              </a:prstGeom>
              <a:noFill/>
            </p:spPr>
            <p:txBody>
              <a:bodyPr wrap="none" rtlCol="0">
                <a:spAutoFit/>
              </a:bodyPr>
              <a:lstStyle/>
              <a:p>
                <a:r>
                  <a:rPr lang="en-US" dirty="0"/>
                  <a:t>5</a:t>
                </a:r>
              </a:p>
            </p:txBody>
          </p:sp>
          <p:sp>
            <p:nvSpPr>
              <p:cNvPr id="89" name="TextBox 88"/>
              <p:cNvSpPr txBox="1"/>
              <p:nvPr/>
            </p:nvSpPr>
            <p:spPr>
              <a:xfrm>
                <a:off x="1760216" y="3212809"/>
                <a:ext cx="450615" cy="614476"/>
              </a:xfrm>
              <a:prstGeom prst="rect">
                <a:avLst/>
              </a:prstGeom>
              <a:noFill/>
            </p:spPr>
            <p:txBody>
              <a:bodyPr wrap="none" rtlCol="0">
                <a:spAutoFit/>
              </a:bodyPr>
              <a:lstStyle/>
              <a:p>
                <a:r>
                  <a:rPr lang="en-US" dirty="0"/>
                  <a:t>7</a:t>
                </a:r>
              </a:p>
            </p:txBody>
          </p:sp>
          <p:sp>
            <p:nvSpPr>
              <p:cNvPr id="90" name="TextBox 89"/>
              <p:cNvSpPr txBox="1"/>
              <p:nvPr/>
            </p:nvSpPr>
            <p:spPr>
              <a:xfrm>
                <a:off x="2404594" y="3746003"/>
                <a:ext cx="450615" cy="614476"/>
              </a:xfrm>
              <a:prstGeom prst="rect">
                <a:avLst/>
              </a:prstGeom>
              <a:noFill/>
            </p:spPr>
            <p:txBody>
              <a:bodyPr wrap="none" rtlCol="0">
                <a:spAutoFit/>
              </a:bodyPr>
              <a:lstStyle/>
              <a:p>
                <a:r>
                  <a:rPr lang="en-US" dirty="0"/>
                  <a:t>4</a:t>
                </a:r>
              </a:p>
            </p:txBody>
          </p:sp>
          <p:sp>
            <p:nvSpPr>
              <p:cNvPr id="91" name="TextBox 90"/>
              <p:cNvSpPr txBox="1"/>
              <p:nvPr/>
            </p:nvSpPr>
            <p:spPr>
              <a:xfrm>
                <a:off x="5647564" y="3466223"/>
                <a:ext cx="450615" cy="614476"/>
              </a:xfrm>
              <a:prstGeom prst="rect">
                <a:avLst/>
              </a:prstGeom>
              <a:noFill/>
            </p:spPr>
            <p:txBody>
              <a:bodyPr wrap="none" rtlCol="0">
                <a:spAutoFit/>
              </a:bodyPr>
              <a:lstStyle/>
              <a:p>
                <a:r>
                  <a:rPr lang="en-US" dirty="0"/>
                  <a:t>4</a:t>
                </a:r>
              </a:p>
            </p:txBody>
          </p:sp>
          <p:sp>
            <p:nvSpPr>
              <p:cNvPr id="92" name="TextBox 91"/>
              <p:cNvSpPr txBox="1"/>
              <p:nvPr/>
            </p:nvSpPr>
            <p:spPr>
              <a:xfrm>
                <a:off x="6002987" y="3579403"/>
                <a:ext cx="450615" cy="614476"/>
              </a:xfrm>
              <a:prstGeom prst="rect">
                <a:avLst/>
              </a:prstGeom>
              <a:noFill/>
            </p:spPr>
            <p:txBody>
              <a:bodyPr wrap="none" rtlCol="0">
                <a:spAutoFit/>
              </a:bodyPr>
              <a:lstStyle/>
              <a:p>
                <a:r>
                  <a:rPr lang="en-US" dirty="0"/>
                  <a:t>2</a:t>
                </a:r>
              </a:p>
            </p:txBody>
          </p:sp>
          <p:sp>
            <p:nvSpPr>
              <p:cNvPr id="93" name="TextBox 92"/>
              <p:cNvSpPr txBox="1"/>
              <p:nvPr/>
            </p:nvSpPr>
            <p:spPr>
              <a:xfrm>
                <a:off x="6499654" y="3378715"/>
                <a:ext cx="450615" cy="614476"/>
              </a:xfrm>
              <a:prstGeom prst="rect">
                <a:avLst/>
              </a:prstGeom>
              <a:noFill/>
            </p:spPr>
            <p:txBody>
              <a:bodyPr wrap="none" rtlCol="0">
                <a:spAutoFit/>
              </a:bodyPr>
              <a:lstStyle/>
              <a:p>
                <a:r>
                  <a:rPr lang="en-US" dirty="0"/>
                  <a:t>3</a:t>
                </a:r>
              </a:p>
            </p:txBody>
          </p:sp>
          <p:sp>
            <p:nvSpPr>
              <p:cNvPr id="94" name="TextBox 93"/>
              <p:cNvSpPr txBox="1"/>
              <p:nvPr/>
            </p:nvSpPr>
            <p:spPr>
              <a:xfrm>
                <a:off x="6358210" y="2623478"/>
                <a:ext cx="450615" cy="614476"/>
              </a:xfrm>
              <a:prstGeom prst="rect">
                <a:avLst/>
              </a:prstGeom>
              <a:noFill/>
            </p:spPr>
            <p:txBody>
              <a:bodyPr wrap="none" rtlCol="0">
                <a:spAutoFit/>
              </a:bodyPr>
              <a:lstStyle/>
              <a:p>
                <a:r>
                  <a:rPr lang="en-US" dirty="0"/>
                  <a:t>4</a:t>
                </a:r>
              </a:p>
            </p:txBody>
          </p:sp>
          <p:sp>
            <p:nvSpPr>
              <p:cNvPr id="95" name="TextBox 94"/>
              <p:cNvSpPr txBox="1"/>
              <p:nvPr/>
            </p:nvSpPr>
            <p:spPr>
              <a:xfrm>
                <a:off x="6654495" y="2946858"/>
                <a:ext cx="450615" cy="614476"/>
              </a:xfrm>
              <a:prstGeom prst="rect">
                <a:avLst/>
              </a:prstGeom>
              <a:noFill/>
            </p:spPr>
            <p:txBody>
              <a:bodyPr wrap="none" rtlCol="0">
                <a:spAutoFit/>
              </a:bodyPr>
              <a:lstStyle/>
              <a:p>
                <a:r>
                  <a:rPr lang="en-US" dirty="0"/>
                  <a:t>6</a:t>
                </a:r>
              </a:p>
            </p:txBody>
          </p:sp>
          <p:sp>
            <p:nvSpPr>
              <p:cNvPr id="96" name="TextBox 95"/>
              <p:cNvSpPr txBox="1"/>
              <p:nvPr/>
            </p:nvSpPr>
            <p:spPr>
              <a:xfrm>
                <a:off x="7429897" y="3682024"/>
                <a:ext cx="655442" cy="614476"/>
              </a:xfrm>
              <a:prstGeom prst="rect">
                <a:avLst/>
              </a:prstGeom>
              <a:noFill/>
            </p:spPr>
            <p:txBody>
              <a:bodyPr wrap="none" rtlCol="0">
                <a:spAutoFit/>
              </a:bodyPr>
              <a:lstStyle/>
              <a:p>
                <a:r>
                  <a:rPr lang="en-US" dirty="0"/>
                  <a:t>10</a:t>
                </a:r>
              </a:p>
            </p:txBody>
          </p:sp>
        </p:grpSp>
        <p:sp>
          <p:nvSpPr>
            <p:cNvPr id="55" name="TextBox 54"/>
            <p:cNvSpPr txBox="1"/>
            <p:nvPr/>
          </p:nvSpPr>
          <p:spPr>
            <a:xfrm>
              <a:off x="5791200" y="2993572"/>
              <a:ext cx="492443" cy="461665"/>
            </a:xfrm>
            <a:prstGeom prst="rect">
              <a:avLst/>
            </a:prstGeom>
            <a:noFill/>
          </p:spPr>
          <p:txBody>
            <a:bodyPr wrap="none" rtlCol="0">
              <a:spAutoFit/>
            </a:bodyPr>
            <a:lstStyle/>
            <a:p>
              <a:r>
                <a:rPr lang="en-US" dirty="0"/>
                <a:t>30</a:t>
              </a:r>
            </a:p>
          </p:txBody>
        </p:sp>
      </p:grpSp>
      <p:sp>
        <p:nvSpPr>
          <p:cNvPr id="98" name="TextBox 97"/>
          <p:cNvSpPr txBox="1"/>
          <p:nvPr/>
        </p:nvSpPr>
        <p:spPr>
          <a:xfrm>
            <a:off x="8763002" y="5562601"/>
            <a:ext cx="340158" cy="461665"/>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solidFill>
                  <a:schemeClr val="tx1"/>
                </a:solidFill>
              </a:rPr>
              <a:t>4</a:t>
            </a:r>
          </a:p>
        </p:txBody>
      </p:sp>
      <p:cxnSp>
        <p:nvCxnSpPr>
          <p:cNvPr id="99" name="Straight Connector 98"/>
          <p:cNvCxnSpPr/>
          <p:nvPr/>
        </p:nvCxnSpPr>
        <p:spPr>
          <a:xfrm flipV="1">
            <a:off x="8458200" y="5661899"/>
            <a:ext cx="314478" cy="291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34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9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a:endCxn id="40" idx="3"/>
          </p:cNvCxnSpPr>
          <p:nvPr/>
        </p:nvCxnSpPr>
        <p:spPr>
          <a:xfrm flipV="1">
            <a:off x="5622661" y="1547717"/>
            <a:ext cx="3474137" cy="1453338"/>
          </a:xfrm>
          <a:prstGeom prst="line">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smtClean="0"/>
              <a:t>Updates with link and cut</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18</a:t>
            </a:fld>
            <a:endParaRPr lang="en-US">
              <a:solidFill>
                <a:prstClr val="black">
                  <a:tint val="75000"/>
                </a:prstClr>
              </a:solidFill>
            </a:endParaRPr>
          </a:p>
        </p:txBody>
      </p:sp>
      <p:cxnSp>
        <p:nvCxnSpPr>
          <p:cNvPr id="9" name="Straight Connector 8"/>
          <p:cNvCxnSpPr/>
          <p:nvPr/>
        </p:nvCxnSpPr>
        <p:spPr>
          <a:xfrm flipV="1">
            <a:off x="4853817" y="2253997"/>
            <a:ext cx="801503" cy="139036"/>
          </a:xfrm>
          <a:prstGeom prst="line">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4682066" y="2393034"/>
            <a:ext cx="171751" cy="593767"/>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5655318" y="2253998"/>
            <a:ext cx="0" cy="732803"/>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flipV="1">
            <a:off x="5655319" y="2141133"/>
            <a:ext cx="2862509" cy="112865"/>
          </a:xfrm>
          <a:prstGeom prst="line">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8491657" y="1589894"/>
            <a:ext cx="541423" cy="551238"/>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8517829" y="2118232"/>
            <a:ext cx="754067" cy="22900"/>
          </a:xfrm>
          <a:prstGeom prst="line">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8517829" y="2129682"/>
            <a:ext cx="377033" cy="536516"/>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p:cNvCxnSpPr/>
          <p:nvPr/>
        </p:nvCxnSpPr>
        <p:spPr>
          <a:xfrm flipH="1">
            <a:off x="8491657" y="2129683"/>
            <a:ext cx="26171" cy="708267"/>
          </a:xfrm>
          <a:prstGeom prst="line">
            <a:avLst/>
          </a:prstGeom>
        </p:spPr>
        <p:style>
          <a:lnRef idx="2">
            <a:schemeClr val="dk1"/>
          </a:lnRef>
          <a:fillRef idx="1">
            <a:schemeClr val="lt1"/>
          </a:fillRef>
          <a:effectRef idx="0">
            <a:schemeClr val="dk1"/>
          </a:effectRef>
          <a:fontRef idx="minor">
            <a:schemeClr val="dk1"/>
          </a:fontRef>
        </p:style>
      </p:cxnSp>
      <p:cxnSp>
        <p:nvCxnSpPr>
          <p:cNvPr id="17" name="Straight Connector 16"/>
          <p:cNvCxnSpPr/>
          <p:nvPr/>
        </p:nvCxnSpPr>
        <p:spPr>
          <a:xfrm flipH="1">
            <a:off x="8002576" y="2118233"/>
            <a:ext cx="515252" cy="685367"/>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9271894" y="2129683"/>
            <a:ext cx="225730" cy="845667"/>
          </a:xfrm>
          <a:prstGeom prst="line">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4699028" y="2253998"/>
            <a:ext cx="274801" cy="274801"/>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4544666" y="2837950"/>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5517919" y="2118233"/>
            <a:ext cx="274801" cy="274801"/>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5517919" y="2849400"/>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8380428" y="2003733"/>
            <a:ext cx="274801" cy="274801"/>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8895680" y="1452495"/>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9134495" y="2003733"/>
            <a:ext cx="274801" cy="274801"/>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9360224" y="2849400"/>
            <a:ext cx="274801" cy="274801"/>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8758279" y="2528799"/>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8354257" y="2700549"/>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7865176" y="2666199"/>
            <a:ext cx="274801" cy="2748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4545327" y="2780756"/>
            <a:ext cx="320922" cy="461665"/>
          </a:xfrm>
          <a:prstGeom prst="rect">
            <a:avLst/>
          </a:prstGeom>
          <a:noFill/>
        </p:spPr>
        <p:txBody>
          <a:bodyPr wrap="none" rtlCol="0">
            <a:spAutoFit/>
          </a:bodyPr>
          <a:lstStyle/>
          <a:p>
            <a:r>
              <a:rPr lang="en-US" dirty="0"/>
              <a:t>a</a:t>
            </a:r>
          </a:p>
        </p:txBody>
      </p:sp>
      <p:sp>
        <p:nvSpPr>
          <p:cNvPr id="31" name="TextBox 30"/>
          <p:cNvSpPr txBox="1"/>
          <p:nvPr/>
        </p:nvSpPr>
        <p:spPr>
          <a:xfrm>
            <a:off x="4707827" y="2196884"/>
            <a:ext cx="338554" cy="461665"/>
          </a:xfrm>
          <a:prstGeom prst="rect">
            <a:avLst/>
          </a:prstGeom>
          <a:noFill/>
        </p:spPr>
        <p:txBody>
          <a:bodyPr wrap="none" rtlCol="0">
            <a:spAutoFit/>
          </a:bodyPr>
          <a:lstStyle/>
          <a:p>
            <a:r>
              <a:rPr lang="en-US" dirty="0"/>
              <a:t>b</a:t>
            </a:r>
          </a:p>
        </p:txBody>
      </p:sp>
      <p:sp>
        <p:nvSpPr>
          <p:cNvPr id="32" name="TextBox 31"/>
          <p:cNvSpPr txBox="1"/>
          <p:nvPr/>
        </p:nvSpPr>
        <p:spPr>
          <a:xfrm>
            <a:off x="5498444" y="2815400"/>
            <a:ext cx="338554" cy="461665"/>
          </a:xfrm>
          <a:prstGeom prst="rect">
            <a:avLst/>
          </a:prstGeom>
          <a:noFill/>
        </p:spPr>
        <p:txBody>
          <a:bodyPr wrap="none" rtlCol="0">
            <a:spAutoFit/>
          </a:bodyPr>
          <a:lstStyle/>
          <a:p>
            <a:r>
              <a:rPr lang="en-US" dirty="0"/>
              <a:t>d</a:t>
            </a:r>
          </a:p>
        </p:txBody>
      </p:sp>
      <p:sp>
        <p:nvSpPr>
          <p:cNvPr id="33" name="TextBox 32"/>
          <p:cNvSpPr txBox="1"/>
          <p:nvPr/>
        </p:nvSpPr>
        <p:spPr>
          <a:xfrm>
            <a:off x="5509330" y="2058141"/>
            <a:ext cx="320922" cy="461665"/>
          </a:xfrm>
          <a:prstGeom prst="rect">
            <a:avLst/>
          </a:prstGeom>
          <a:noFill/>
        </p:spPr>
        <p:txBody>
          <a:bodyPr wrap="none" rtlCol="0">
            <a:spAutoFit/>
          </a:bodyPr>
          <a:lstStyle/>
          <a:p>
            <a:r>
              <a:rPr lang="en-US" dirty="0"/>
              <a:t>c</a:t>
            </a:r>
          </a:p>
        </p:txBody>
      </p:sp>
      <p:sp>
        <p:nvSpPr>
          <p:cNvPr id="34" name="TextBox 33"/>
          <p:cNvSpPr txBox="1"/>
          <p:nvPr/>
        </p:nvSpPr>
        <p:spPr>
          <a:xfrm>
            <a:off x="8371839" y="1946937"/>
            <a:ext cx="320922" cy="461665"/>
          </a:xfrm>
          <a:prstGeom prst="rect">
            <a:avLst/>
          </a:prstGeom>
          <a:noFill/>
        </p:spPr>
        <p:txBody>
          <a:bodyPr wrap="none" rtlCol="0">
            <a:spAutoFit/>
          </a:bodyPr>
          <a:lstStyle/>
          <a:p>
            <a:r>
              <a:rPr lang="en-US" dirty="0"/>
              <a:t>e</a:t>
            </a:r>
          </a:p>
        </p:txBody>
      </p:sp>
      <p:sp>
        <p:nvSpPr>
          <p:cNvPr id="35" name="TextBox 34"/>
          <p:cNvSpPr txBox="1"/>
          <p:nvPr/>
        </p:nvSpPr>
        <p:spPr>
          <a:xfrm>
            <a:off x="7878359" y="2630857"/>
            <a:ext cx="287258" cy="461665"/>
          </a:xfrm>
          <a:prstGeom prst="rect">
            <a:avLst/>
          </a:prstGeom>
          <a:noFill/>
        </p:spPr>
        <p:txBody>
          <a:bodyPr wrap="none" rtlCol="0">
            <a:spAutoFit/>
          </a:bodyPr>
          <a:lstStyle/>
          <a:p>
            <a:r>
              <a:rPr lang="en-US" dirty="0"/>
              <a:t>f</a:t>
            </a:r>
          </a:p>
        </p:txBody>
      </p:sp>
      <p:sp>
        <p:nvSpPr>
          <p:cNvPr id="36" name="TextBox 35"/>
          <p:cNvSpPr txBox="1"/>
          <p:nvPr/>
        </p:nvSpPr>
        <p:spPr>
          <a:xfrm>
            <a:off x="8358655" y="2629785"/>
            <a:ext cx="338554" cy="461665"/>
          </a:xfrm>
          <a:prstGeom prst="rect">
            <a:avLst/>
          </a:prstGeom>
          <a:noFill/>
        </p:spPr>
        <p:txBody>
          <a:bodyPr wrap="none" rtlCol="0">
            <a:spAutoFit/>
          </a:bodyPr>
          <a:lstStyle/>
          <a:p>
            <a:r>
              <a:rPr lang="en-US" dirty="0"/>
              <a:t>g</a:t>
            </a:r>
          </a:p>
        </p:txBody>
      </p:sp>
      <p:sp>
        <p:nvSpPr>
          <p:cNvPr id="37" name="TextBox 36"/>
          <p:cNvSpPr txBox="1"/>
          <p:nvPr/>
        </p:nvSpPr>
        <p:spPr>
          <a:xfrm>
            <a:off x="8759758" y="2486159"/>
            <a:ext cx="338554" cy="461665"/>
          </a:xfrm>
          <a:prstGeom prst="rect">
            <a:avLst/>
          </a:prstGeom>
          <a:noFill/>
        </p:spPr>
        <p:txBody>
          <a:bodyPr wrap="none" rtlCol="0">
            <a:spAutoFit/>
          </a:bodyPr>
          <a:lstStyle/>
          <a:p>
            <a:r>
              <a:rPr lang="en-US" dirty="0"/>
              <a:t>h</a:t>
            </a:r>
          </a:p>
        </p:txBody>
      </p:sp>
      <p:sp>
        <p:nvSpPr>
          <p:cNvPr id="38" name="TextBox 37"/>
          <p:cNvSpPr txBox="1"/>
          <p:nvPr/>
        </p:nvSpPr>
        <p:spPr>
          <a:xfrm>
            <a:off x="9364994" y="2805880"/>
            <a:ext cx="338554" cy="461665"/>
          </a:xfrm>
          <a:prstGeom prst="rect">
            <a:avLst/>
          </a:prstGeom>
          <a:noFill/>
        </p:spPr>
        <p:txBody>
          <a:bodyPr wrap="none" rtlCol="0">
            <a:spAutoFit/>
          </a:bodyPr>
          <a:lstStyle/>
          <a:p>
            <a:r>
              <a:rPr lang="en-US" dirty="0"/>
              <a:t>k</a:t>
            </a:r>
          </a:p>
        </p:txBody>
      </p:sp>
      <p:sp>
        <p:nvSpPr>
          <p:cNvPr id="39" name="TextBox 38"/>
          <p:cNvSpPr txBox="1"/>
          <p:nvPr/>
        </p:nvSpPr>
        <p:spPr>
          <a:xfrm>
            <a:off x="9162443" y="1946937"/>
            <a:ext cx="269626" cy="461665"/>
          </a:xfrm>
          <a:prstGeom prst="rect">
            <a:avLst/>
          </a:prstGeom>
          <a:noFill/>
        </p:spPr>
        <p:txBody>
          <a:bodyPr wrap="none" rtlCol="0">
            <a:spAutoFit/>
          </a:bodyPr>
          <a:lstStyle/>
          <a:p>
            <a:r>
              <a:rPr lang="en-US" dirty="0"/>
              <a:t>j</a:t>
            </a:r>
          </a:p>
        </p:txBody>
      </p:sp>
      <p:sp>
        <p:nvSpPr>
          <p:cNvPr id="40" name="TextBox 39"/>
          <p:cNvSpPr txBox="1"/>
          <p:nvPr/>
        </p:nvSpPr>
        <p:spPr>
          <a:xfrm>
            <a:off x="8918310" y="1408975"/>
            <a:ext cx="269626" cy="461665"/>
          </a:xfrm>
          <a:prstGeom prst="rect">
            <a:avLst/>
          </a:prstGeom>
          <a:noFill/>
        </p:spPr>
        <p:txBody>
          <a:bodyPr wrap="none" rtlCol="0">
            <a:spAutoFit/>
          </a:bodyPr>
          <a:lstStyle/>
          <a:p>
            <a:r>
              <a:rPr lang="en-US" dirty="0"/>
              <a:t>i</a:t>
            </a:r>
          </a:p>
        </p:txBody>
      </p:sp>
      <p:sp>
        <p:nvSpPr>
          <p:cNvPr id="41" name="TextBox 40"/>
          <p:cNvSpPr txBox="1"/>
          <p:nvPr/>
        </p:nvSpPr>
        <p:spPr>
          <a:xfrm>
            <a:off x="4516628" y="2464891"/>
            <a:ext cx="338554" cy="461665"/>
          </a:xfrm>
          <a:prstGeom prst="rect">
            <a:avLst/>
          </a:prstGeom>
          <a:noFill/>
        </p:spPr>
        <p:txBody>
          <a:bodyPr wrap="none" rtlCol="0">
            <a:spAutoFit/>
          </a:bodyPr>
          <a:lstStyle/>
          <a:p>
            <a:r>
              <a:rPr lang="en-US" dirty="0"/>
              <a:t>5</a:t>
            </a:r>
          </a:p>
        </p:txBody>
      </p:sp>
      <p:sp>
        <p:nvSpPr>
          <p:cNvPr id="42" name="TextBox 41"/>
          <p:cNvSpPr txBox="1"/>
          <p:nvPr/>
        </p:nvSpPr>
        <p:spPr>
          <a:xfrm>
            <a:off x="5103107" y="2031636"/>
            <a:ext cx="338554" cy="461665"/>
          </a:xfrm>
          <a:prstGeom prst="rect">
            <a:avLst/>
          </a:prstGeom>
          <a:noFill/>
        </p:spPr>
        <p:txBody>
          <a:bodyPr wrap="none" rtlCol="0">
            <a:spAutoFit/>
          </a:bodyPr>
          <a:lstStyle/>
          <a:p>
            <a:r>
              <a:rPr lang="en-US" dirty="0"/>
              <a:t>7</a:t>
            </a:r>
          </a:p>
        </p:txBody>
      </p:sp>
      <p:sp>
        <p:nvSpPr>
          <p:cNvPr id="43" name="TextBox 42"/>
          <p:cNvSpPr txBox="1"/>
          <p:nvPr/>
        </p:nvSpPr>
        <p:spPr>
          <a:xfrm>
            <a:off x="5587238" y="2432233"/>
            <a:ext cx="338554" cy="461665"/>
          </a:xfrm>
          <a:prstGeom prst="rect">
            <a:avLst/>
          </a:prstGeom>
          <a:noFill/>
        </p:spPr>
        <p:txBody>
          <a:bodyPr wrap="none" rtlCol="0">
            <a:spAutoFit/>
          </a:bodyPr>
          <a:lstStyle/>
          <a:p>
            <a:r>
              <a:rPr lang="en-US" dirty="0"/>
              <a:t>4</a:t>
            </a:r>
          </a:p>
        </p:txBody>
      </p:sp>
      <p:sp>
        <p:nvSpPr>
          <p:cNvPr id="44" name="TextBox 43"/>
          <p:cNvSpPr txBox="1"/>
          <p:nvPr/>
        </p:nvSpPr>
        <p:spPr>
          <a:xfrm>
            <a:off x="8023729" y="2222030"/>
            <a:ext cx="338554" cy="461665"/>
          </a:xfrm>
          <a:prstGeom prst="rect">
            <a:avLst/>
          </a:prstGeom>
          <a:noFill/>
        </p:spPr>
        <p:txBody>
          <a:bodyPr wrap="none" rtlCol="0">
            <a:spAutoFit/>
          </a:bodyPr>
          <a:lstStyle/>
          <a:p>
            <a:r>
              <a:rPr lang="en-US" dirty="0"/>
              <a:t>4</a:t>
            </a:r>
          </a:p>
        </p:txBody>
      </p:sp>
      <p:sp>
        <p:nvSpPr>
          <p:cNvPr id="45" name="TextBox 44"/>
          <p:cNvSpPr txBox="1"/>
          <p:nvPr/>
        </p:nvSpPr>
        <p:spPr>
          <a:xfrm>
            <a:off x="8290764" y="2307064"/>
            <a:ext cx="338554" cy="461665"/>
          </a:xfrm>
          <a:prstGeom prst="rect">
            <a:avLst/>
          </a:prstGeom>
          <a:noFill/>
        </p:spPr>
        <p:txBody>
          <a:bodyPr wrap="none" rtlCol="0">
            <a:spAutoFit/>
          </a:bodyPr>
          <a:lstStyle/>
          <a:p>
            <a:r>
              <a:rPr lang="en-US" dirty="0"/>
              <a:t>2</a:t>
            </a:r>
          </a:p>
        </p:txBody>
      </p:sp>
      <p:sp>
        <p:nvSpPr>
          <p:cNvPr id="46" name="TextBox 45"/>
          <p:cNvSpPr txBox="1"/>
          <p:nvPr/>
        </p:nvSpPr>
        <p:spPr>
          <a:xfrm>
            <a:off x="8663917" y="2156284"/>
            <a:ext cx="338554" cy="461665"/>
          </a:xfrm>
          <a:prstGeom prst="rect">
            <a:avLst/>
          </a:prstGeom>
          <a:noFill/>
        </p:spPr>
        <p:txBody>
          <a:bodyPr wrap="none" rtlCol="0">
            <a:spAutoFit/>
          </a:bodyPr>
          <a:lstStyle/>
          <a:p>
            <a:r>
              <a:rPr lang="en-US" dirty="0"/>
              <a:t>3</a:t>
            </a:r>
          </a:p>
        </p:txBody>
      </p:sp>
      <p:sp>
        <p:nvSpPr>
          <p:cNvPr id="47" name="TextBox 46"/>
          <p:cNvSpPr txBox="1"/>
          <p:nvPr/>
        </p:nvSpPr>
        <p:spPr>
          <a:xfrm>
            <a:off x="8524990" y="1638402"/>
            <a:ext cx="338554" cy="461665"/>
          </a:xfrm>
          <a:prstGeom prst="rect">
            <a:avLst/>
          </a:prstGeom>
          <a:noFill/>
        </p:spPr>
        <p:txBody>
          <a:bodyPr wrap="none" rtlCol="0">
            <a:spAutoFit/>
          </a:bodyPr>
          <a:lstStyle/>
          <a:p>
            <a:r>
              <a:rPr lang="en-US" dirty="0"/>
              <a:t>4</a:t>
            </a:r>
          </a:p>
        </p:txBody>
      </p:sp>
      <p:sp>
        <p:nvSpPr>
          <p:cNvPr id="48" name="TextBox 47"/>
          <p:cNvSpPr txBox="1"/>
          <p:nvPr/>
        </p:nvSpPr>
        <p:spPr>
          <a:xfrm>
            <a:off x="8780251" y="1831823"/>
            <a:ext cx="338554" cy="461665"/>
          </a:xfrm>
          <a:prstGeom prst="rect">
            <a:avLst/>
          </a:prstGeom>
          <a:noFill/>
        </p:spPr>
        <p:txBody>
          <a:bodyPr wrap="none" rtlCol="0">
            <a:spAutoFit/>
          </a:bodyPr>
          <a:lstStyle/>
          <a:p>
            <a:r>
              <a:rPr lang="en-US" dirty="0"/>
              <a:t>6</a:t>
            </a:r>
          </a:p>
        </p:txBody>
      </p:sp>
      <p:sp>
        <p:nvSpPr>
          <p:cNvPr id="49" name="TextBox 48"/>
          <p:cNvSpPr txBox="1"/>
          <p:nvPr/>
        </p:nvSpPr>
        <p:spPr>
          <a:xfrm>
            <a:off x="9362823" y="2384165"/>
            <a:ext cx="492443" cy="461665"/>
          </a:xfrm>
          <a:prstGeom prst="rect">
            <a:avLst/>
          </a:prstGeom>
          <a:noFill/>
        </p:spPr>
        <p:txBody>
          <a:bodyPr wrap="none" rtlCol="0">
            <a:spAutoFit/>
          </a:bodyPr>
          <a:lstStyle/>
          <a:p>
            <a:r>
              <a:rPr lang="en-US" dirty="0"/>
              <a:t>10</a:t>
            </a:r>
          </a:p>
        </p:txBody>
      </p:sp>
      <p:sp>
        <p:nvSpPr>
          <p:cNvPr id="8" name="TextBox 7"/>
          <p:cNvSpPr txBox="1"/>
          <p:nvPr/>
        </p:nvSpPr>
        <p:spPr>
          <a:xfrm>
            <a:off x="6955029" y="1844405"/>
            <a:ext cx="492443" cy="461665"/>
          </a:xfrm>
          <a:prstGeom prst="rect">
            <a:avLst/>
          </a:prstGeom>
          <a:noFill/>
        </p:spPr>
        <p:txBody>
          <a:bodyPr wrap="none" rtlCol="0">
            <a:spAutoFit/>
          </a:bodyPr>
          <a:lstStyle/>
          <a:p>
            <a:r>
              <a:rPr lang="en-US" dirty="0"/>
              <a:t>30</a:t>
            </a:r>
          </a:p>
        </p:txBody>
      </p:sp>
      <p:sp>
        <p:nvSpPr>
          <p:cNvPr id="50" name="TextBox 49"/>
          <p:cNvSpPr txBox="1"/>
          <p:nvPr/>
        </p:nvSpPr>
        <p:spPr>
          <a:xfrm>
            <a:off x="2571904" y="2336314"/>
            <a:ext cx="1645002" cy="461665"/>
          </a:xfrm>
          <a:prstGeom prst="rect">
            <a:avLst/>
          </a:prstGeom>
          <a:noFill/>
          <a:ln>
            <a:noFill/>
          </a:ln>
        </p:spPr>
        <p:txBody>
          <a:bodyPr wrap="none" rtlCol="0">
            <a:spAutoFit/>
          </a:bodyPr>
          <a:lstStyle/>
          <a:p>
            <a:r>
              <a:rPr lang="en-US" dirty="0"/>
              <a:t>link (d,i,12)</a:t>
            </a:r>
          </a:p>
        </p:txBody>
      </p:sp>
      <p:sp>
        <p:nvSpPr>
          <p:cNvPr id="51" name="TextBox 50"/>
          <p:cNvSpPr txBox="1"/>
          <p:nvPr/>
        </p:nvSpPr>
        <p:spPr>
          <a:xfrm>
            <a:off x="2571904" y="1869200"/>
            <a:ext cx="1114408" cy="461665"/>
          </a:xfrm>
          <a:prstGeom prst="rect">
            <a:avLst/>
          </a:prstGeom>
          <a:noFill/>
          <a:ln>
            <a:noFill/>
          </a:ln>
        </p:spPr>
        <p:txBody>
          <a:bodyPr wrap="none" rtlCol="0">
            <a:spAutoFit/>
          </a:bodyPr>
          <a:lstStyle/>
          <a:p>
            <a:r>
              <a:rPr lang="en-US" dirty="0"/>
              <a:t>cut(</a:t>
            </a:r>
            <a:r>
              <a:rPr lang="en-US" dirty="0" err="1"/>
              <a:t>c,e</a:t>
            </a:r>
            <a:r>
              <a:rPr lang="en-US" dirty="0"/>
              <a:t>)</a:t>
            </a:r>
          </a:p>
        </p:txBody>
      </p:sp>
      <p:sp>
        <p:nvSpPr>
          <p:cNvPr id="54" name="TextBox 53"/>
          <p:cNvSpPr txBox="1"/>
          <p:nvPr/>
        </p:nvSpPr>
        <p:spPr>
          <a:xfrm>
            <a:off x="6667897" y="2460953"/>
            <a:ext cx="492443" cy="461665"/>
          </a:xfrm>
          <a:prstGeom prst="rect">
            <a:avLst/>
          </a:prstGeom>
          <a:noFill/>
        </p:spPr>
        <p:txBody>
          <a:bodyPr wrap="none" rtlCol="0">
            <a:spAutoFit/>
          </a:bodyPr>
          <a:lstStyle/>
          <a:p>
            <a:r>
              <a:rPr lang="en-US" dirty="0"/>
              <a:t>12</a:t>
            </a:r>
          </a:p>
        </p:txBody>
      </p:sp>
      <p:sp>
        <p:nvSpPr>
          <p:cNvPr id="56" name="Left Bracket 55"/>
          <p:cNvSpPr/>
          <p:nvPr/>
        </p:nvSpPr>
        <p:spPr>
          <a:xfrm>
            <a:off x="2571904" y="1704740"/>
            <a:ext cx="152400" cy="1190861"/>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8" name="Content Placeholder 4"/>
              <p:cNvGraphicFramePr>
                <a:graphicFrameLocks/>
              </p:cNvGraphicFramePr>
              <p:nvPr>
                <p:extLst/>
              </p:nvPr>
            </p:nvGraphicFramePr>
            <p:xfrm>
              <a:off x="2438400" y="3669268"/>
              <a:ext cx="7260772" cy="1899984"/>
            </p:xfrm>
            <a:graphic>
              <a:graphicData uri="http://schemas.openxmlformats.org/drawingml/2006/table">
                <a:tbl>
                  <a:tblPr firstRow="1" bandRow="1">
                    <a:tableStyleId>{5940675A-B579-460E-94D1-54222C63F5DA}</a:tableStyleId>
                  </a:tblPr>
                  <a:tblGrid>
                    <a:gridCol w="24384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317172">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tc>
                      <a:txBody>
                        <a:bodyPr/>
                        <a:lstStyle/>
                        <a:p>
                          <a:pPr algn="ctr"/>
                          <a:r>
                            <a:rPr lang="en-US" sz="1800" b="1" dirty="0" smtClean="0"/>
                            <a:t>Comment</a:t>
                          </a:r>
                          <a:endParaRPr lang="en-US" sz="1800" b="1" dirty="0"/>
                        </a:p>
                      </a:txBody>
                      <a:tcPr anchor="ctr"/>
                    </a:tc>
                    <a:extLst>
                      <a:ext uri="{0D108BD9-81ED-4DB2-BD59-A6C34878D82A}">
                        <a16:rowId xmlns:a16="http://schemas.microsoft.com/office/drawing/2014/main" xmlns="" val="10000"/>
                      </a:ext>
                    </a:extLst>
                  </a:tr>
                  <a:tr h="370840">
                    <a:tc>
                      <a:txBody>
                        <a:bodyPr/>
                        <a:lstStyle/>
                        <a:p>
                          <a:pPr algn="ctr"/>
                          <a:r>
                            <a:rPr lang="en-US" dirty="0" smtClean="0"/>
                            <a:t>Sleator and</a:t>
                          </a:r>
                          <a:r>
                            <a:rPr lang="en-US" baseline="0" dirty="0" smtClean="0"/>
                            <a:t> Tarjan</a:t>
                          </a:r>
                          <a:br>
                            <a:rPr lang="en-US" baseline="0" dirty="0" smtClean="0"/>
                          </a:br>
                          <a:r>
                            <a:rPr lang="en-US" dirty="0" smtClean="0"/>
                            <a:t>(STOC’81)</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d>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d>
                              </m:oMath>
                            </m:oMathPara>
                          </a14:m>
                          <a:endParaRPr lang="en-US" dirty="0"/>
                        </a:p>
                      </a:txBody>
                      <a:tcPr anchor="ctr"/>
                    </a:tc>
                    <a:tc>
                      <a:txBody>
                        <a:bodyPr/>
                        <a:lstStyle/>
                        <a:p>
                          <a:pPr algn="ctr"/>
                          <a:r>
                            <a:rPr lang="en-US" sz="1800" dirty="0" smtClean="0"/>
                            <a:t>Comparison</a:t>
                          </a:r>
                        </a:p>
                        <a:p>
                          <a:pPr algn="ctr"/>
                          <a:r>
                            <a:rPr lang="en-US" sz="1800" dirty="0" smtClean="0"/>
                            <a:t>Based</a:t>
                          </a:r>
                          <a:endParaRPr lang="en-US" sz="1800" dirty="0"/>
                        </a:p>
                      </a:txBody>
                      <a:tcPr anchor="ctr"/>
                    </a:tc>
                    <a:extLst>
                      <a:ext uri="{0D108BD9-81ED-4DB2-BD59-A6C34878D82A}">
                        <a16:rowId xmlns:a16="http://schemas.microsoft.com/office/drawing/2014/main" xmlns="" val="10001"/>
                      </a:ext>
                    </a:extLst>
                  </a:tr>
                  <a:tr h="370840">
                    <a:tc rowSpan="2">
                      <a:txBody>
                        <a:bodyPr/>
                        <a:lstStyle/>
                        <a:p>
                          <a:pPr algn="ctr"/>
                          <a:r>
                            <a:rPr lang="en-US" dirty="0" smtClean="0">
                              <a:solidFill>
                                <a:srgbClr val="C00000"/>
                              </a:solidFill>
                            </a:rPr>
                            <a:t>Our Results</a:t>
                          </a:r>
                        </a:p>
                        <a:p>
                          <a:pPr algn="ctr"/>
                          <a:r>
                            <a:rPr lang="en-US" dirty="0" smtClean="0">
                              <a:solidFill>
                                <a:srgbClr val="C00000"/>
                              </a:solidFill>
                            </a:rPr>
                            <a:t>(WADS’11)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r>
                                  <a:rPr lang="en-US" b="0" i="1" smtClean="0">
                                    <a:latin typeface="Cambria Math"/>
                                  </a:rPr>
                                  <m:t>(</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r>
                                      <a:rPr lang="en-US" b="0" i="1" smtClean="0">
                                        <a:latin typeface="Cambria Math"/>
                                      </a:rPr>
                                      <m:t>)</m:t>
                                    </m:r>
                                  </m:e>
                                </m:func>
                              </m:oMath>
                            </m:oMathPara>
                          </a14:m>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m:oMathPara>
                          </a14:m>
                          <a:endParaRPr lang="en-US" b="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tc rowSpan="2">
                      <a:txBody>
                        <a:bodyPr/>
                        <a:lstStyle/>
                        <a:p>
                          <a:pPr algn="ctr"/>
                          <a:r>
                            <a:rPr lang="en-US" sz="1800" dirty="0" smtClean="0"/>
                            <a:t>Cell Probe</a:t>
                          </a: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70840">
                    <a:tc vMerge="1">
                      <a:txBody>
                        <a:bodyPr/>
                        <a:lstStyle/>
                        <a:p>
                          <a:pPr algn="ctr"/>
                          <a:endParaRPr lang="en-US" dirty="0" smtClean="0">
                            <a:solidFill>
                              <a:srgbClr val="C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r>
                                  <a:rPr lang="en-US" b="0" i="1" smtClean="0">
                                    <a:latin typeface="Cambria Math"/>
                                  </a:rPr>
                                  <m:t>(</m:t>
                                </m:r>
                                <m:f>
                                  <m:fPr>
                                    <m:ctrlPr>
                                      <a:rPr lang="en-US" b="0" i="1" smtClean="0">
                                        <a:latin typeface="Cambria Math"/>
                                      </a:rPr>
                                    </m:ctrlPr>
                                  </m:fPr>
                                  <m:num>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num>
                                  <m:den>
                                    <m:func>
                                      <m:funcPr>
                                        <m:ctrlPr>
                                          <a:rPr lang="en-US" b="0" i="1" smtClean="0">
                                            <a:latin typeface="Cambria Math"/>
                                          </a:rPr>
                                        </m:ctrlPr>
                                      </m:funcPr>
                                      <m:fName>
                                        <m:r>
                                          <m:rPr>
                                            <m:sty m:val="p"/>
                                          </m:rPr>
                                          <a:rPr lang="en-US" b="0" i="0" smtClean="0">
                                            <a:latin typeface="Cambria Math"/>
                                          </a:rPr>
                                          <m:t>log</m:t>
                                        </m:r>
                                      </m:fName>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e>
                                    </m:func>
                                  </m:den>
                                </m:f>
                                <m:r>
                                  <a:rPr lang="en-US" b="0" i="1" smtClean="0">
                                    <a:latin typeface="Cambria Math"/>
                                  </a:rPr>
                                  <m:t>)</m:t>
                                </m:r>
                              </m:oMath>
                            </m:oMathPara>
                          </a14:m>
                          <a:endParaRPr lang="en-US" dirty="0"/>
                        </a:p>
                      </a:txBody>
                      <a:tcPr anchor="ct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a:rPr>
                                          <m:t>log</m:t>
                                        </m:r>
                                      </m:e>
                                      <m:sup>
                                        <m:r>
                                          <a:rPr lang="en-US" b="0" i="1" smtClean="0">
                                            <a:latin typeface="Cambria Math"/>
                                          </a:rPr>
                                          <m:t>𝑐</m:t>
                                        </m:r>
                                      </m:sup>
                                    </m:sSup>
                                  </m:fName>
                                  <m:e>
                                    <m:r>
                                      <a:rPr lang="en-US" b="0" i="1" smtClean="0">
                                        <a:latin typeface="Cambria Math"/>
                                      </a:rPr>
                                      <m:t>𝑛</m:t>
                                    </m:r>
                                    <m:r>
                                      <a:rPr lang="en-US" b="0" i="1" smtClean="0">
                                        <a:latin typeface="Cambria Math"/>
                                      </a:rPr>
                                      <m:t>)</m:t>
                                    </m:r>
                                  </m:e>
                                </m:func>
                              </m:oMath>
                            </m:oMathPara>
                          </a14:m>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tc vMerge="1">
                      <a:txBody>
                        <a:bodyPr/>
                        <a:lstStyle/>
                        <a:p>
                          <a:pPr algn="ct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mc:Choice>
        <mc:Fallback xmlns="">
          <p:graphicFrame>
            <p:nvGraphicFramePr>
              <p:cNvPr id="58" name="Content Placeholder 4"/>
              <p:cNvGraphicFramePr>
                <a:graphicFrameLocks/>
              </p:cNvGraphicFramePr>
              <p:nvPr>
                <p:extLst/>
              </p:nvPr>
            </p:nvGraphicFramePr>
            <p:xfrm>
              <a:off x="2438400" y="3669268"/>
              <a:ext cx="7260772" cy="1899984"/>
            </p:xfrm>
            <a:graphic>
              <a:graphicData uri="http://schemas.openxmlformats.org/drawingml/2006/table">
                <a:tbl>
                  <a:tblPr firstRow="1" bandRow="1">
                    <a:tableStyleId>{5940675A-B579-460E-94D1-54222C63F5DA}</a:tableStyleId>
                  </a:tblPr>
                  <a:tblGrid>
                    <a:gridCol w="2438400">
                      <a:extLst>
                        <a:ext uri="{9D8B030D-6E8A-4147-A177-3AD203B41FA5}">
                          <a16:colId xmlns:a16="http://schemas.microsoft.com/office/drawing/2014/main" xmlns="" xmlns:a14="http://schemas.microsoft.com/office/drawing/2010/main" val="20000"/>
                        </a:ext>
                      </a:extLst>
                    </a:gridCol>
                    <a:gridCol w="1828800">
                      <a:extLst>
                        <a:ext uri="{9D8B030D-6E8A-4147-A177-3AD203B41FA5}">
                          <a16:colId xmlns:a16="http://schemas.microsoft.com/office/drawing/2014/main" xmlns="" xmlns:a14="http://schemas.microsoft.com/office/drawing/2010/main" val="20001"/>
                        </a:ext>
                      </a:extLst>
                    </a:gridCol>
                    <a:gridCol w="1317172">
                      <a:extLst>
                        <a:ext uri="{9D8B030D-6E8A-4147-A177-3AD203B41FA5}">
                          <a16:colId xmlns:a16="http://schemas.microsoft.com/office/drawing/2014/main" xmlns="" xmlns:a14="http://schemas.microsoft.com/office/drawing/2010/main" val="20002"/>
                        </a:ext>
                      </a:extLst>
                    </a:gridCol>
                    <a:gridCol w="1676400">
                      <a:extLst>
                        <a:ext uri="{9D8B030D-6E8A-4147-A177-3AD203B41FA5}">
                          <a16:colId xmlns:a16="http://schemas.microsoft.com/office/drawing/2014/main" xmlns="" xmlns:a14="http://schemas.microsoft.com/office/drawing/2010/main" val="20003"/>
                        </a:ext>
                      </a:extLst>
                    </a:gridCol>
                  </a:tblGrid>
                  <a:tr h="370840">
                    <a:tc>
                      <a:txBody>
                        <a:bodyPr/>
                        <a:lstStyle/>
                        <a:p>
                          <a:pPr algn="ctr"/>
                          <a:r>
                            <a:rPr lang="en-US" b="1" dirty="0" smtClean="0"/>
                            <a:t>Reference</a:t>
                          </a:r>
                          <a:endParaRPr lang="en-US" b="1" dirty="0"/>
                        </a:p>
                      </a:txBody>
                      <a:tcPr anchor="ctr"/>
                    </a:tc>
                    <a:tc>
                      <a:txBody>
                        <a:bodyPr/>
                        <a:lstStyle/>
                        <a:p>
                          <a:pPr algn="ctr"/>
                          <a:r>
                            <a:rPr lang="en-US" b="1" dirty="0" smtClean="0"/>
                            <a:t>Query Time</a:t>
                          </a:r>
                          <a:endParaRPr lang="en-US" b="1" dirty="0"/>
                        </a:p>
                      </a:txBody>
                      <a:tcPr anchor="ctr"/>
                    </a:tc>
                    <a:tc>
                      <a:txBody>
                        <a:bodyPr/>
                        <a:lstStyle/>
                        <a:p>
                          <a:pPr algn="ctr"/>
                          <a:r>
                            <a:rPr lang="en-US" b="1" dirty="0" smtClean="0"/>
                            <a:t>Update Time</a:t>
                          </a:r>
                          <a:endParaRPr lang="en-US" b="1" dirty="0"/>
                        </a:p>
                      </a:txBody>
                      <a:tcPr anchor="ctr"/>
                    </a:tc>
                    <a:tc>
                      <a:txBody>
                        <a:bodyPr/>
                        <a:lstStyle/>
                        <a:p>
                          <a:pPr algn="ctr"/>
                          <a:r>
                            <a:rPr lang="en-US" sz="1800" b="1" dirty="0" smtClean="0"/>
                            <a:t>Comment</a:t>
                          </a:r>
                          <a:endParaRPr lang="en-US" sz="1800" b="1" dirty="0"/>
                        </a:p>
                      </a:txBody>
                      <a:tcPr anchor="ctr"/>
                    </a:tc>
                    <a:extLst>
                      <a:ext uri="{0D108BD9-81ED-4DB2-BD59-A6C34878D82A}">
                        <a16:rowId xmlns:a16="http://schemas.microsoft.com/office/drawing/2014/main" xmlns="" xmlns:a14="http://schemas.microsoft.com/office/drawing/2010/main" val="10000"/>
                      </a:ext>
                    </a:extLst>
                  </a:tr>
                  <a:tr h="640080">
                    <a:tc>
                      <a:txBody>
                        <a:bodyPr/>
                        <a:lstStyle/>
                        <a:p>
                          <a:pPr algn="ctr"/>
                          <a:r>
                            <a:rPr lang="en-US" dirty="0" smtClean="0"/>
                            <a:t>Sleator and</a:t>
                          </a:r>
                          <a:r>
                            <a:rPr lang="en-US" baseline="0" dirty="0" smtClean="0"/>
                            <a:t> Tarjan</a:t>
                          </a:r>
                          <a:br>
                            <a:rPr lang="en-US" baseline="0" dirty="0" smtClean="0"/>
                          </a:br>
                          <a:r>
                            <a:rPr lang="en-US" dirty="0" smtClean="0"/>
                            <a:t>(STOC’81)</a:t>
                          </a:r>
                          <a:endParaRPr lang="en-US" dirty="0"/>
                        </a:p>
                      </a:txBody>
                      <a:tcPr anchor="ctr"/>
                    </a:tc>
                    <a:tc>
                      <a:txBody>
                        <a:bodyPr/>
                        <a:lstStyle/>
                        <a:p>
                          <a:endParaRPr lang="en-US"/>
                        </a:p>
                      </a:txBody>
                      <a:tcPr anchor="ctr">
                        <a:blipFill>
                          <a:blip r:embed="rId2"/>
                          <a:stretch>
                            <a:fillRect l="-133555" t="-61321" r="-163787" b="-143396"/>
                          </a:stretch>
                        </a:blipFill>
                      </a:tcPr>
                    </a:tc>
                    <a:tc>
                      <a:txBody>
                        <a:bodyPr/>
                        <a:lstStyle/>
                        <a:p>
                          <a:endParaRPr lang="en-US"/>
                        </a:p>
                      </a:txBody>
                      <a:tcPr anchor="ctr">
                        <a:blipFill>
                          <a:blip r:embed="rId2"/>
                          <a:stretch>
                            <a:fillRect l="-325463" t="-61321" r="-128241" b="-143396"/>
                          </a:stretch>
                        </a:blipFill>
                      </a:tcPr>
                    </a:tc>
                    <a:tc>
                      <a:txBody>
                        <a:bodyPr/>
                        <a:lstStyle/>
                        <a:p>
                          <a:pPr algn="ctr"/>
                          <a:r>
                            <a:rPr lang="en-US" sz="1800" dirty="0" smtClean="0"/>
                            <a:t>Comparison</a:t>
                          </a:r>
                        </a:p>
                        <a:p>
                          <a:pPr algn="ctr"/>
                          <a:r>
                            <a:rPr lang="en-US" sz="1800" dirty="0" smtClean="0"/>
                            <a:t>Based</a:t>
                          </a:r>
                          <a:endParaRPr lang="en-US" sz="1800" dirty="0"/>
                        </a:p>
                      </a:txBody>
                      <a:tcPr anchor="ctr"/>
                    </a:tc>
                    <a:extLst>
                      <a:ext uri="{0D108BD9-81ED-4DB2-BD59-A6C34878D82A}">
                        <a16:rowId xmlns:a16="http://schemas.microsoft.com/office/drawing/2014/main" xmlns="" xmlns:a14="http://schemas.microsoft.com/office/drawing/2010/main" val="10001"/>
                      </a:ext>
                    </a:extLst>
                  </a:tr>
                  <a:tr h="370840">
                    <a:tc rowSpan="2">
                      <a:txBody>
                        <a:bodyPr/>
                        <a:lstStyle/>
                        <a:p>
                          <a:pPr algn="ctr"/>
                          <a:r>
                            <a:rPr lang="en-US" dirty="0" smtClean="0">
                              <a:solidFill>
                                <a:srgbClr val="C00000"/>
                              </a:solidFill>
                            </a:rPr>
                            <a:t>Our Results</a:t>
                          </a:r>
                        </a:p>
                        <a:p>
                          <a:pPr algn="ctr"/>
                          <a:r>
                            <a:rPr lang="en-US" dirty="0" smtClean="0">
                              <a:solidFill>
                                <a:srgbClr val="C00000"/>
                              </a:solidFill>
                            </a:rPr>
                            <a:t>(WADS’11)</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blipFill>
                          <a:blip r:embed="rId2"/>
                          <a:stretch>
                            <a:fillRect l="-133555" t="-280328" r="-163787" b="-14918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blipFill>
                          <a:blip r:embed="rId2"/>
                          <a:stretch>
                            <a:fillRect l="-325463" t="-280328" r="-128241" b="-149180"/>
                          </a:stretch>
                        </a:blipFill>
                      </a:tcPr>
                    </a:tc>
                    <a:tc rowSpan="2">
                      <a:txBody>
                        <a:bodyPr/>
                        <a:lstStyle/>
                        <a:p>
                          <a:pPr algn="ctr"/>
                          <a:r>
                            <a:rPr lang="en-US" sz="1800" dirty="0" smtClean="0"/>
                            <a:t>Cell Probe</a:t>
                          </a: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xmlns:a14="http://schemas.microsoft.com/office/drawing/2010/main" val="10002"/>
                      </a:ext>
                    </a:extLst>
                  </a:tr>
                  <a:tr h="518224">
                    <a:tc vMerge="1">
                      <a:txBody>
                        <a:bodyPr/>
                        <a:lstStyle/>
                        <a:p>
                          <a:pPr algn="ctr"/>
                          <a:endParaRPr lang="en-US" dirty="0" smtClean="0">
                            <a:solidFill>
                              <a:srgbClr val="C00000"/>
                            </a:solidFill>
                          </a:endParaRP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blipFill>
                          <a:blip r:embed="rId2"/>
                          <a:stretch>
                            <a:fillRect l="-133555" t="-272941" r="-163787" b="-705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blipFill>
                          <a:blip r:embed="rId2"/>
                          <a:stretch>
                            <a:fillRect l="-325463" t="-272941" r="-128241" b="-7059"/>
                          </a:stretch>
                        </a:blipFill>
                      </a:tcPr>
                    </a:tc>
                    <a:tc vMerge="1">
                      <a:txBody>
                        <a:bodyPr/>
                        <a:lstStyle/>
                        <a:p>
                          <a:pPr algn="ctr"/>
                          <a:endParaRPr lang="en-US" sz="1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59" name="TextBox 58"/>
          <p:cNvSpPr txBox="1"/>
          <p:nvPr/>
        </p:nvSpPr>
        <p:spPr>
          <a:xfrm>
            <a:off x="3429000" y="6031469"/>
            <a:ext cx="7281160" cy="461665"/>
          </a:xfrm>
          <a:prstGeom prst="rect">
            <a:avLst/>
          </a:prstGeom>
          <a:noFill/>
          <a:ln>
            <a:noFill/>
          </a:ln>
        </p:spPr>
        <p:txBody>
          <a:bodyPr wrap="none" rtlCol="0">
            <a:spAutoFit/>
          </a:bodyPr>
          <a:lstStyle/>
          <a:p>
            <a:r>
              <a:rPr lang="en-US"/>
              <a:t>Proof: by </a:t>
            </a:r>
            <a:r>
              <a:rPr lang="en-US" dirty="0"/>
              <a:t>reduction from connectivity problems in graphs</a:t>
            </a:r>
          </a:p>
        </p:txBody>
      </p:sp>
    </p:spTree>
    <p:extLst>
      <p:ext uri="{BB962C8B-B14F-4D97-AF65-F5344CB8AC3E}">
        <p14:creationId xmlns:p14="http://schemas.microsoft.com/office/powerpoint/2010/main" val="16098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51" grpId="0"/>
      <p:bldP spid="54" grpId="0"/>
      <p:bldP spid="56" grpId="0" animBg="1"/>
      <p:bldP spid="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981200" y="1371600"/>
            <a:ext cx="8229600" cy="5181600"/>
          </a:xfrm>
        </p:spPr>
        <p:txBody>
          <a:bodyPr>
            <a:normAutofit/>
          </a:bodyPr>
          <a:lstStyle/>
          <a:p>
            <a:r>
              <a:rPr lang="en-US" sz="2400" dirty="0"/>
              <a:t>Range Minimum Queries</a:t>
            </a:r>
            <a:br>
              <a:rPr lang="en-US" sz="2400" dirty="0"/>
            </a:br>
            <a:r>
              <a:rPr lang="en-US" sz="1800" dirty="0"/>
              <a:t>(ESA 2010, Invited to </a:t>
            </a:r>
            <a:r>
              <a:rPr lang="en-US" sz="1800" dirty="0" err="1"/>
              <a:t>Algorithmica</a:t>
            </a:r>
            <a:r>
              <a:rPr lang="en-US" sz="1800" dirty="0"/>
              <a:t>)</a:t>
            </a:r>
          </a:p>
          <a:p>
            <a:endParaRPr lang="en-US" sz="1800" dirty="0"/>
          </a:p>
          <a:p>
            <a:endParaRPr lang="en-US" sz="2400" dirty="0"/>
          </a:p>
          <a:p>
            <a:endParaRPr lang="en-US" sz="2400" dirty="0"/>
          </a:p>
          <a:p>
            <a:r>
              <a:rPr lang="en-US" sz="2400" dirty="0"/>
              <a:t>Path Minima Queries</a:t>
            </a:r>
            <a:br>
              <a:rPr lang="en-US" sz="2400" dirty="0"/>
            </a:br>
            <a:r>
              <a:rPr lang="en-US" sz="1800" dirty="0"/>
              <a:t>(WADS 2011)</a:t>
            </a:r>
          </a:p>
          <a:p>
            <a:endParaRPr lang="en-US" sz="2400" dirty="0"/>
          </a:p>
          <a:p>
            <a:endParaRPr lang="en-US" sz="2400" dirty="0"/>
          </a:p>
          <a:p>
            <a:r>
              <a:rPr lang="en-US" sz="2400" dirty="0"/>
              <a:t>Range Diameter Queries</a:t>
            </a:r>
            <a:r>
              <a:rPr lang="en-US" sz="1800" dirty="0"/>
              <a:t/>
            </a:r>
            <a:br>
              <a:rPr lang="en-US" sz="1800" dirty="0"/>
            </a:br>
            <a:r>
              <a:rPr lang="en-US" sz="1800" dirty="0"/>
              <a:t>(Submitted to ISAAC 2011)</a:t>
            </a:r>
          </a:p>
          <a:p>
            <a:endParaRPr lang="en-US" sz="2400" dirty="0"/>
          </a:p>
          <a:p>
            <a:endParaRPr lang="en-US" sz="1800" dirty="0"/>
          </a:p>
          <a:p>
            <a:endParaRPr lang="en-US" sz="1800" dirty="0"/>
          </a:p>
          <a:p>
            <a:endParaRPr lang="en-US" sz="2400"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19</a:t>
            </a:fld>
            <a:endParaRPr lang="en-US">
              <a:solidFill>
                <a:prstClr val="black">
                  <a:tint val="75000"/>
                </a:prstClr>
              </a:solidFill>
            </a:endParaRPr>
          </a:p>
        </p:txBody>
      </p:sp>
      <p:grpSp>
        <p:nvGrpSpPr>
          <p:cNvPr id="75" name="Group 74"/>
          <p:cNvGrpSpPr/>
          <p:nvPr/>
        </p:nvGrpSpPr>
        <p:grpSpPr>
          <a:xfrm>
            <a:off x="7010096" y="3183025"/>
            <a:ext cx="2885699" cy="987588"/>
            <a:chOff x="2522678" y="3561853"/>
            <a:chExt cx="3491697" cy="1086347"/>
          </a:xfrm>
        </p:grpSpPr>
        <p:grpSp>
          <p:nvGrpSpPr>
            <p:cNvPr id="32" name="Group 31"/>
            <p:cNvGrpSpPr/>
            <p:nvPr/>
          </p:nvGrpSpPr>
          <p:grpSpPr>
            <a:xfrm>
              <a:off x="2522678" y="3561853"/>
              <a:ext cx="3491697" cy="1086347"/>
              <a:chOff x="700340" y="2441972"/>
              <a:chExt cx="7623613" cy="2225040"/>
            </a:xfrm>
          </p:grpSpPr>
          <p:cxnSp>
            <p:nvCxnSpPr>
              <p:cNvPr id="33" name="Straight Connector 32"/>
              <p:cNvCxnSpPr/>
              <p:nvPr/>
            </p:nvCxnSpPr>
            <p:spPr>
              <a:xfrm flipV="1">
                <a:off x="1428409" y="3508772"/>
                <a:ext cx="1066800" cy="185057"/>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flipH="1">
                <a:off x="1199809" y="3693829"/>
                <a:ext cx="228600" cy="790303"/>
              </a:xfrm>
              <a:prstGeom prst="line">
                <a:avLst/>
              </a:prstGeom>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2495209" y="3508772"/>
                <a:ext cx="0" cy="975360"/>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flipV="1">
                <a:off x="2495209" y="3358549"/>
                <a:ext cx="3810000" cy="15022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V="1">
                <a:off x="6270375" y="2624852"/>
                <a:ext cx="720634" cy="733697"/>
              </a:xfrm>
              <a:prstGeom prst="line">
                <a:avLst/>
              </a:prstGeom>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a:off x="6305209" y="3328069"/>
                <a:ext cx="1003663" cy="30480"/>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6305209" y="3343309"/>
                <a:ext cx="501831" cy="714103"/>
              </a:xfrm>
              <a:prstGeom prst="line">
                <a:avLst/>
              </a:prstGeom>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flipH="1">
                <a:off x="6270375" y="3343309"/>
                <a:ext cx="34834" cy="942703"/>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flipH="1">
                <a:off x="5619409" y="3328069"/>
                <a:ext cx="685800" cy="912223"/>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a:off x="7308872" y="3343309"/>
                <a:ext cx="300446" cy="112558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
            <p:nvSpPr>
              <p:cNvPr id="43" name="Oval 42"/>
              <p:cNvSpPr/>
              <p:nvPr/>
            </p:nvSpPr>
            <p:spPr>
              <a:xfrm>
                <a:off x="1245529" y="3508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4" name="Oval 43"/>
              <p:cNvSpPr/>
              <p:nvPr/>
            </p:nvSpPr>
            <p:spPr>
              <a:xfrm>
                <a:off x="1016929" y="42860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5" name="Oval 44"/>
              <p:cNvSpPr/>
              <p:nvPr/>
            </p:nvSpPr>
            <p:spPr>
              <a:xfrm>
                <a:off x="2312329" y="33280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6" name="Oval 45"/>
              <p:cNvSpPr/>
              <p:nvPr/>
            </p:nvSpPr>
            <p:spPr>
              <a:xfrm>
                <a:off x="2312329"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7" name="Oval 46"/>
              <p:cNvSpPr/>
              <p:nvPr/>
            </p:nvSpPr>
            <p:spPr>
              <a:xfrm>
                <a:off x="6122329" y="31756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8" name="Oval 47"/>
              <p:cNvSpPr/>
              <p:nvPr/>
            </p:nvSpPr>
            <p:spPr>
              <a:xfrm>
                <a:off x="6808129" y="24419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9" name="Oval 48"/>
              <p:cNvSpPr/>
              <p:nvPr/>
            </p:nvSpPr>
            <p:spPr>
              <a:xfrm>
                <a:off x="7125992" y="3175669"/>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0" name="Oval 49"/>
              <p:cNvSpPr/>
              <p:nvPr/>
            </p:nvSpPr>
            <p:spPr>
              <a:xfrm>
                <a:off x="7426438" y="430125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1" name="Oval 50"/>
              <p:cNvSpPr/>
              <p:nvPr/>
            </p:nvSpPr>
            <p:spPr>
              <a:xfrm>
                <a:off x="6625249" y="38745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2" name="Oval 51"/>
              <p:cNvSpPr/>
              <p:nvPr/>
            </p:nvSpPr>
            <p:spPr>
              <a:xfrm>
                <a:off x="6087495" y="410313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53" name="Oval 52"/>
              <p:cNvSpPr/>
              <p:nvPr/>
            </p:nvSpPr>
            <p:spPr>
              <a:xfrm>
                <a:off x="5436529" y="405741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65" name="TextBox 64"/>
              <p:cNvSpPr txBox="1"/>
              <p:nvPr/>
            </p:nvSpPr>
            <p:spPr>
              <a:xfrm>
                <a:off x="700340" y="3545482"/>
                <a:ext cx="763133" cy="762764"/>
              </a:xfrm>
              <a:prstGeom prst="rect">
                <a:avLst/>
              </a:prstGeom>
              <a:noFill/>
            </p:spPr>
            <p:txBody>
              <a:bodyPr wrap="none" rtlCol="0">
                <a:spAutoFit/>
              </a:bodyPr>
              <a:lstStyle/>
              <a:p>
                <a:r>
                  <a:rPr lang="en-US" sz="1600" dirty="0"/>
                  <a:t>5</a:t>
                </a:r>
              </a:p>
            </p:txBody>
          </p:sp>
          <p:sp>
            <p:nvSpPr>
              <p:cNvPr id="66" name="TextBox 65"/>
              <p:cNvSpPr txBox="1"/>
              <p:nvPr/>
            </p:nvSpPr>
            <p:spPr>
              <a:xfrm>
                <a:off x="1640459" y="2967251"/>
                <a:ext cx="763133" cy="762764"/>
              </a:xfrm>
              <a:prstGeom prst="rect">
                <a:avLst/>
              </a:prstGeom>
              <a:noFill/>
            </p:spPr>
            <p:txBody>
              <a:bodyPr wrap="none" rtlCol="0">
                <a:spAutoFit/>
              </a:bodyPr>
              <a:lstStyle/>
              <a:p>
                <a:r>
                  <a:rPr lang="en-US" sz="1600" dirty="0"/>
                  <a:t>7</a:t>
                </a:r>
              </a:p>
            </p:txBody>
          </p:sp>
          <p:sp>
            <p:nvSpPr>
              <p:cNvPr id="67" name="TextBox 66"/>
              <p:cNvSpPr txBox="1"/>
              <p:nvPr/>
            </p:nvSpPr>
            <p:spPr>
              <a:xfrm>
                <a:off x="2365219" y="3597792"/>
                <a:ext cx="763133" cy="762764"/>
              </a:xfrm>
              <a:prstGeom prst="rect">
                <a:avLst/>
              </a:prstGeom>
              <a:noFill/>
            </p:spPr>
            <p:txBody>
              <a:bodyPr wrap="none" rtlCol="0">
                <a:spAutoFit/>
              </a:bodyPr>
              <a:lstStyle/>
              <a:p>
                <a:r>
                  <a:rPr lang="en-US" sz="1600" dirty="0"/>
                  <a:t>4</a:t>
                </a:r>
              </a:p>
            </p:txBody>
          </p:sp>
          <p:sp>
            <p:nvSpPr>
              <p:cNvPr id="68" name="TextBox 67"/>
              <p:cNvSpPr txBox="1"/>
              <p:nvPr/>
            </p:nvSpPr>
            <p:spPr>
              <a:xfrm>
                <a:off x="5423458" y="3292515"/>
                <a:ext cx="763133" cy="762764"/>
              </a:xfrm>
              <a:prstGeom prst="rect">
                <a:avLst/>
              </a:prstGeom>
              <a:noFill/>
            </p:spPr>
            <p:txBody>
              <a:bodyPr wrap="none" rtlCol="0">
                <a:spAutoFit/>
              </a:bodyPr>
              <a:lstStyle/>
              <a:p>
                <a:r>
                  <a:rPr lang="en-US" sz="1600" dirty="0"/>
                  <a:t>4</a:t>
                </a:r>
              </a:p>
            </p:txBody>
          </p:sp>
          <p:sp>
            <p:nvSpPr>
              <p:cNvPr id="69" name="TextBox 68"/>
              <p:cNvSpPr txBox="1"/>
              <p:nvPr/>
            </p:nvSpPr>
            <p:spPr>
              <a:xfrm>
                <a:off x="5826415" y="3476653"/>
                <a:ext cx="763133" cy="762764"/>
              </a:xfrm>
              <a:prstGeom prst="rect">
                <a:avLst/>
              </a:prstGeom>
              <a:noFill/>
            </p:spPr>
            <p:txBody>
              <a:bodyPr wrap="none" rtlCol="0">
                <a:spAutoFit/>
              </a:bodyPr>
              <a:lstStyle/>
              <a:p>
                <a:r>
                  <a:rPr lang="en-US" sz="1600" dirty="0"/>
                  <a:t>2</a:t>
                </a:r>
              </a:p>
            </p:txBody>
          </p:sp>
          <p:sp>
            <p:nvSpPr>
              <p:cNvPr id="70" name="TextBox 69"/>
              <p:cNvSpPr txBox="1"/>
              <p:nvPr/>
            </p:nvSpPr>
            <p:spPr>
              <a:xfrm>
                <a:off x="6412945" y="3195386"/>
                <a:ext cx="763133" cy="762764"/>
              </a:xfrm>
              <a:prstGeom prst="rect">
                <a:avLst/>
              </a:prstGeom>
              <a:noFill/>
            </p:spPr>
            <p:txBody>
              <a:bodyPr wrap="none" rtlCol="0">
                <a:spAutoFit/>
              </a:bodyPr>
              <a:lstStyle/>
              <a:p>
                <a:r>
                  <a:rPr lang="en-US" sz="1600" dirty="0"/>
                  <a:t>3</a:t>
                </a:r>
              </a:p>
            </p:txBody>
          </p:sp>
          <p:sp>
            <p:nvSpPr>
              <p:cNvPr id="71" name="TextBox 70"/>
              <p:cNvSpPr txBox="1"/>
              <p:nvPr/>
            </p:nvSpPr>
            <p:spPr>
              <a:xfrm>
                <a:off x="6072927" y="2477263"/>
                <a:ext cx="763133" cy="762764"/>
              </a:xfrm>
              <a:prstGeom prst="rect">
                <a:avLst/>
              </a:prstGeom>
              <a:noFill/>
            </p:spPr>
            <p:txBody>
              <a:bodyPr wrap="none" rtlCol="0">
                <a:spAutoFit/>
              </a:bodyPr>
              <a:lstStyle/>
              <a:p>
                <a:r>
                  <a:rPr lang="en-US" sz="1600" dirty="0"/>
                  <a:t>4</a:t>
                </a:r>
              </a:p>
            </p:txBody>
          </p:sp>
          <p:sp>
            <p:nvSpPr>
              <p:cNvPr id="72" name="TextBox 71"/>
              <p:cNvSpPr txBox="1"/>
              <p:nvPr/>
            </p:nvSpPr>
            <p:spPr>
              <a:xfrm>
                <a:off x="6511386" y="2743045"/>
                <a:ext cx="763133" cy="762764"/>
              </a:xfrm>
              <a:prstGeom prst="rect">
                <a:avLst/>
              </a:prstGeom>
              <a:noFill/>
            </p:spPr>
            <p:txBody>
              <a:bodyPr wrap="none" rtlCol="0">
                <a:spAutoFit/>
              </a:bodyPr>
              <a:lstStyle/>
              <a:p>
                <a:r>
                  <a:rPr lang="en-US" sz="1600" dirty="0"/>
                  <a:t>6</a:t>
                </a:r>
              </a:p>
            </p:txBody>
          </p:sp>
          <p:sp>
            <p:nvSpPr>
              <p:cNvPr id="73" name="TextBox 72"/>
              <p:cNvSpPr txBox="1"/>
              <p:nvPr/>
            </p:nvSpPr>
            <p:spPr>
              <a:xfrm>
                <a:off x="7285554" y="3448544"/>
                <a:ext cx="1038399" cy="762764"/>
              </a:xfrm>
              <a:prstGeom prst="rect">
                <a:avLst/>
              </a:prstGeom>
              <a:noFill/>
            </p:spPr>
            <p:txBody>
              <a:bodyPr wrap="none" rtlCol="0">
                <a:spAutoFit/>
              </a:bodyPr>
              <a:lstStyle/>
              <a:p>
                <a:r>
                  <a:rPr lang="en-US" sz="1600" dirty="0"/>
                  <a:t>10</a:t>
                </a:r>
              </a:p>
            </p:txBody>
          </p:sp>
        </p:grpSp>
        <p:sp>
          <p:nvSpPr>
            <p:cNvPr id="74" name="TextBox 73"/>
            <p:cNvSpPr txBox="1"/>
            <p:nvPr/>
          </p:nvSpPr>
          <p:spPr>
            <a:xfrm>
              <a:off x="3997936" y="3733800"/>
              <a:ext cx="475598" cy="372409"/>
            </a:xfrm>
            <a:prstGeom prst="rect">
              <a:avLst/>
            </a:prstGeom>
            <a:noFill/>
          </p:spPr>
          <p:txBody>
            <a:bodyPr wrap="none" rtlCol="0">
              <a:spAutoFit/>
            </a:bodyPr>
            <a:lstStyle/>
            <a:p>
              <a:r>
                <a:rPr lang="en-US" sz="1600" dirty="0"/>
                <a:t>20</a:t>
              </a:r>
            </a:p>
          </p:txBody>
        </p:sp>
      </p:grpSp>
      <p:pic>
        <p:nvPicPr>
          <p:cNvPr id="76" name="Picture 6"/>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5250" t="14667" r="20500" b="6889"/>
          <a:stretch/>
        </p:blipFill>
        <p:spPr bwMode="auto">
          <a:xfrm>
            <a:off x="7487588" y="4724400"/>
            <a:ext cx="2177144" cy="177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9" name="Table 78"/>
          <p:cNvGraphicFramePr>
            <a:graphicFrameLocks noGrp="1"/>
          </p:cNvGraphicFramePr>
          <p:nvPr>
            <p:extLst/>
          </p:nvPr>
        </p:nvGraphicFramePr>
        <p:xfrm>
          <a:off x="7543800" y="1524000"/>
          <a:ext cx="2286000" cy="975360"/>
        </p:xfrm>
        <a:graphic>
          <a:graphicData uri="http://schemas.openxmlformats.org/drawingml/2006/table">
            <a:tbl>
              <a:tblPr firstRow="1" bandRow="1">
                <a:tableStyleId>{5940675A-B579-460E-94D1-54222C63F5DA}</a:tableStyleId>
              </a:tblPr>
              <a:tblGrid>
                <a:gridCol w="285750">
                  <a:extLst>
                    <a:ext uri="{9D8B030D-6E8A-4147-A177-3AD203B41FA5}">
                      <a16:colId xmlns="" xmlns:a16="http://schemas.microsoft.com/office/drawing/2014/main" val="20000"/>
                    </a:ext>
                  </a:extLst>
                </a:gridCol>
                <a:gridCol w="285750">
                  <a:extLst>
                    <a:ext uri="{9D8B030D-6E8A-4147-A177-3AD203B41FA5}">
                      <a16:colId xmlns="" xmlns:a16="http://schemas.microsoft.com/office/drawing/2014/main" val="20001"/>
                    </a:ext>
                  </a:extLst>
                </a:gridCol>
                <a:gridCol w="285750">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gridCol w="285750">
                  <a:extLst>
                    <a:ext uri="{9D8B030D-6E8A-4147-A177-3AD203B41FA5}">
                      <a16:colId xmlns="" xmlns:a16="http://schemas.microsoft.com/office/drawing/2014/main" val="20006"/>
                    </a:ext>
                  </a:extLst>
                </a:gridCol>
                <a:gridCol w="285750">
                  <a:extLst>
                    <a:ext uri="{9D8B030D-6E8A-4147-A177-3AD203B41FA5}">
                      <a16:colId xmlns="" xmlns:a16="http://schemas.microsoft.com/office/drawing/2014/main" val="20007"/>
                    </a:ext>
                  </a:extLst>
                </a:gridCol>
              </a:tblGrid>
              <a:tr h="228600">
                <a:tc>
                  <a:txBody>
                    <a:bodyPr/>
                    <a:lstStyle/>
                    <a:p>
                      <a:pPr algn="ctr"/>
                      <a:r>
                        <a:rPr lang="en-US" sz="1600" dirty="0" smtClean="0"/>
                        <a:t>25</a:t>
                      </a:r>
                      <a:endParaRPr lang="en-US" sz="1600" dirty="0"/>
                    </a:p>
                  </a:txBody>
                  <a:tcPr marL="0" marR="0" marT="0" marB="0">
                    <a:solidFill>
                      <a:srgbClr val="FFFF00"/>
                    </a:solidFill>
                  </a:tcPr>
                </a:tc>
                <a:tc>
                  <a:txBody>
                    <a:bodyPr/>
                    <a:lstStyle/>
                    <a:p>
                      <a:pPr algn="ctr"/>
                      <a:r>
                        <a:rPr lang="en-US" sz="1600" dirty="0" smtClean="0"/>
                        <a:t>12</a:t>
                      </a:r>
                      <a:endParaRPr lang="en-US" sz="1600" dirty="0"/>
                    </a:p>
                  </a:txBody>
                  <a:tcPr marL="0" marR="0" marT="0" marB="0">
                    <a:solidFill>
                      <a:srgbClr val="FFFF00"/>
                    </a:solidFill>
                  </a:tcPr>
                </a:tc>
                <a:tc>
                  <a:txBody>
                    <a:bodyPr/>
                    <a:lstStyle/>
                    <a:p>
                      <a:pPr algn="ctr"/>
                      <a:r>
                        <a:rPr lang="en-US" sz="1600" dirty="0" smtClean="0"/>
                        <a:t>6</a:t>
                      </a:r>
                      <a:endParaRPr lang="en-US" sz="1600" dirty="0"/>
                    </a:p>
                  </a:txBody>
                  <a:tcPr marL="0" marR="0" marT="0" marB="0">
                    <a:solidFill>
                      <a:srgbClr val="FFFF00"/>
                    </a:solidFill>
                  </a:tcPr>
                </a:tc>
                <a:tc>
                  <a:txBody>
                    <a:bodyPr/>
                    <a:lstStyle/>
                    <a:p>
                      <a:pPr algn="ctr"/>
                      <a:r>
                        <a:rPr lang="en-US" sz="1600" dirty="0" smtClean="0"/>
                        <a:t>8</a:t>
                      </a:r>
                      <a:endParaRPr lang="en-US" sz="1600" dirty="0"/>
                    </a:p>
                  </a:txBody>
                  <a:tcPr marL="0" marR="0" marT="0" marB="0">
                    <a:solidFill>
                      <a:srgbClr val="FFFF00"/>
                    </a:solidFill>
                  </a:tcPr>
                </a:tc>
                <a:tc>
                  <a:txBody>
                    <a:bodyPr/>
                    <a:lstStyle/>
                    <a:p>
                      <a:pPr algn="ctr"/>
                      <a:r>
                        <a:rPr lang="en-US" sz="1600" dirty="0" smtClean="0"/>
                        <a:t>10</a:t>
                      </a:r>
                      <a:endParaRPr lang="en-US" sz="1600" dirty="0"/>
                    </a:p>
                  </a:txBody>
                  <a:tcPr marL="0" marR="0" marT="0" marB="0">
                    <a:solidFill>
                      <a:srgbClr val="FFFF00"/>
                    </a:solidFill>
                  </a:tcPr>
                </a:tc>
                <a:tc>
                  <a:txBody>
                    <a:bodyPr/>
                    <a:lstStyle/>
                    <a:p>
                      <a:pPr algn="ctr"/>
                      <a:r>
                        <a:rPr lang="en-US" sz="1600" dirty="0" smtClean="0"/>
                        <a:t>65</a:t>
                      </a:r>
                      <a:endParaRPr lang="en-US" sz="1600" dirty="0"/>
                    </a:p>
                  </a:txBody>
                  <a:tcPr marL="0" marR="0" marT="0" marB="0">
                    <a:solidFill>
                      <a:srgbClr val="FFFF00"/>
                    </a:solidFill>
                  </a:tcPr>
                </a:tc>
                <a:tc>
                  <a:txBody>
                    <a:bodyPr/>
                    <a:lstStyle/>
                    <a:p>
                      <a:pPr algn="ctr"/>
                      <a:r>
                        <a:rPr lang="en-US" sz="1600" dirty="0" smtClean="0"/>
                        <a:t>7</a:t>
                      </a:r>
                      <a:endParaRPr lang="en-US" sz="1600" dirty="0"/>
                    </a:p>
                  </a:txBody>
                  <a:tcPr marL="0" marR="0" marT="0" marB="0">
                    <a:solidFill>
                      <a:srgbClr val="FFFF00"/>
                    </a:solidFill>
                  </a:tcPr>
                </a:tc>
                <a:tc>
                  <a:txBody>
                    <a:bodyPr/>
                    <a:lstStyle/>
                    <a:p>
                      <a:pPr algn="ctr"/>
                      <a:r>
                        <a:rPr lang="en-US" sz="1600" dirty="0" smtClean="0"/>
                        <a:t>13</a:t>
                      </a:r>
                      <a:endParaRPr lang="en-US" sz="1600" dirty="0"/>
                    </a:p>
                  </a:txBody>
                  <a:tcPr marL="0" marR="0" marT="0" marB="0">
                    <a:solidFill>
                      <a:srgbClr val="FFFF00"/>
                    </a:solidFill>
                  </a:tcPr>
                </a:tc>
                <a:extLst>
                  <a:ext uri="{0D108BD9-81ED-4DB2-BD59-A6C34878D82A}">
                    <a16:rowId xmlns="" xmlns:a16="http://schemas.microsoft.com/office/drawing/2014/main" val="10000"/>
                  </a:ext>
                </a:extLst>
              </a:tr>
              <a:tr h="228600">
                <a:tc>
                  <a:txBody>
                    <a:bodyPr/>
                    <a:lstStyle/>
                    <a:p>
                      <a:pPr algn="ctr"/>
                      <a:r>
                        <a:rPr lang="en-US" sz="1600" dirty="0" smtClean="0"/>
                        <a:t>12</a:t>
                      </a:r>
                      <a:endParaRPr lang="en-US" sz="1600" dirty="0"/>
                    </a:p>
                  </a:txBody>
                  <a:tcPr marL="0" marR="0" marT="0" marB="0">
                    <a:solidFill>
                      <a:srgbClr val="FFFF00"/>
                    </a:solidFill>
                  </a:tcPr>
                </a:tc>
                <a:tc>
                  <a:txBody>
                    <a:bodyPr/>
                    <a:lstStyle/>
                    <a:p>
                      <a:pPr algn="ctr"/>
                      <a:r>
                        <a:rPr lang="en-US" sz="1600" dirty="0" smtClean="0"/>
                        <a:t>43</a:t>
                      </a:r>
                      <a:endParaRPr lang="en-US" sz="1600" dirty="0"/>
                    </a:p>
                  </a:txBody>
                  <a:tcPr marL="0" marR="0" marT="0" marB="0">
                    <a:solidFill>
                      <a:srgbClr val="FFFF00"/>
                    </a:solidFill>
                  </a:tcPr>
                </a:tc>
                <a:tc>
                  <a:txBody>
                    <a:bodyPr/>
                    <a:lstStyle/>
                    <a:p>
                      <a:pPr algn="ctr"/>
                      <a:r>
                        <a:rPr lang="en-US" sz="1600" dirty="0" smtClean="0"/>
                        <a:t>76</a:t>
                      </a:r>
                      <a:endParaRPr lang="en-US" sz="1600" dirty="0"/>
                    </a:p>
                  </a:txBody>
                  <a:tcPr marL="0" marR="0" marT="0" marB="0">
                    <a:solidFill>
                      <a:srgbClr val="92D050"/>
                    </a:solidFill>
                  </a:tcPr>
                </a:tc>
                <a:tc>
                  <a:txBody>
                    <a:bodyPr/>
                    <a:lstStyle/>
                    <a:p>
                      <a:pPr algn="ctr"/>
                      <a:r>
                        <a:rPr lang="en-US" sz="1600" dirty="0" smtClean="0"/>
                        <a:t>31</a:t>
                      </a:r>
                      <a:endParaRPr lang="en-US" sz="1600" dirty="0"/>
                    </a:p>
                  </a:txBody>
                  <a:tcPr marL="0" marR="0" marT="0" marB="0">
                    <a:solidFill>
                      <a:srgbClr val="92D050"/>
                    </a:solidFill>
                  </a:tcPr>
                </a:tc>
                <a:tc>
                  <a:txBody>
                    <a:bodyPr/>
                    <a:lstStyle/>
                    <a:p>
                      <a:pPr algn="ctr"/>
                      <a:r>
                        <a:rPr lang="en-US" sz="1600" dirty="0" smtClean="0"/>
                        <a:t>17</a:t>
                      </a:r>
                      <a:endParaRPr lang="en-US" sz="1600" dirty="0"/>
                    </a:p>
                  </a:txBody>
                  <a:tcPr marL="0" marR="0" marT="0" marB="0">
                    <a:solidFill>
                      <a:srgbClr val="92D050"/>
                    </a:solidFill>
                  </a:tcPr>
                </a:tc>
                <a:tc>
                  <a:txBody>
                    <a:bodyPr/>
                    <a:lstStyle/>
                    <a:p>
                      <a:pPr algn="ctr"/>
                      <a:r>
                        <a:rPr lang="en-US" sz="1600" dirty="0" smtClean="0"/>
                        <a:t>62</a:t>
                      </a:r>
                      <a:endParaRPr lang="en-US" sz="1600" dirty="0"/>
                    </a:p>
                  </a:txBody>
                  <a:tcPr marL="0" marR="0" marT="0" marB="0">
                    <a:solidFill>
                      <a:srgbClr val="FFFF00"/>
                    </a:solidFill>
                  </a:tcPr>
                </a:tc>
                <a:tc>
                  <a:txBody>
                    <a:bodyPr/>
                    <a:lstStyle/>
                    <a:p>
                      <a:pPr algn="ctr"/>
                      <a:r>
                        <a:rPr lang="en-US" sz="1600" dirty="0" smtClean="0"/>
                        <a:t>9</a:t>
                      </a:r>
                      <a:endParaRPr lang="en-US" sz="1600" dirty="0"/>
                    </a:p>
                  </a:txBody>
                  <a:tcPr marL="0" marR="0" marT="0" marB="0">
                    <a:solidFill>
                      <a:srgbClr val="FFFF00"/>
                    </a:solidFill>
                  </a:tcPr>
                </a:tc>
                <a:tc>
                  <a:txBody>
                    <a:bodyPr/>
                    <a:lstStyle/>
                    <a:p>
                      <a:pPr algn="ctr"/>
                      <a:r>
                        <a:rPr lang="en-US" sz="1600" dirty="0" smtClean="0"/>
                        <a:t>5</a:t>
                      </a:r>
                      <a:endParaRPr lang="en-US" sz="1600" dirty="0"/>
                    </a:p>
                  </a:txBody>
                  <a:tcPr marL="0" marR="0" marT="0" marB="0">
                    <a:solidFill>
                      <a:srgbClr val="FFFF00"/>
                    </a:solidFill>
                  </a:tcPr>
                </a:tc>
                <a:extLst>
                  <a:ext uri="{0D108BD9-81ED-4DB2-BD59-A6C34878D82A}">
                    <a16:rowId xmlns="" xmlns:a16="http://schemas.microsoft.com/office/drawing/2014/main" val="10001"/>
                  </a:ext>
                </a:extLst>
              </a:tr>
              <a:tr h="228600">
                <a:tc>
                  <a:txBody>
                    <a:bodyPr/>
                    <a:lstStyle/>
                    <a:p>
                      <a:pPr algn="ctr"/>
                      <a:r>
                        <a:rPr lang="en-US" sz="1600" dirty="0" smtClean="0"/>
                        <a:t>14</a:t>
                      </a:r>
                      <a:endParaRPr lang="en-US" sz="1600" dirty="0"/>
                    </a:p>
                  </a:txBody>
                  <a:tcPr marL="0" marR="0" marT="0" marB="0">
                    <a:solidFill>
                      <a:srgbClr val="FFFF00"/>
                    </a:solidFill>
                  </a:tcPr>
                </a:tc>
                <a:tc>
                  <a:txBody>
                    <a:bodyPr/>
                    <a:lstStyle/>
                    <a:p>
                      <a:pPr algn="ctr"/>
                      <a:r>
                        <a:rPr lang="en-US" sz="1600" dirty="0" smtClean="0"/>
                        <a:t>23</a:t>
                      </a:r>
                      <a:endParaRPr lang="en-US" sz="1600" dirty="0"/>
                    </a:p>
                  </a:txBody>
                  <a:tcPr marL="0" marR="0" marT="0" marB="0">
                    <a:solidFill>
                      <a:srgbClr val="FFFF00"/>
                    </a:solidFill>
                  </a:tcPr>
                </a:tc>
                <a:tc>
                  <a:txBody>
                    <a:bodyPr/>
                    <a:lstStyle/>
                    <a:p>
                      <a:pPr algn="ctr"/>
                      <a:r>
                        <a:rPr lang="en-US" sz="1600" dirty="0" smtClean="0"/>
                        <a:t>18</a:t>
                      </a:r>
                      <a:endParaRPr lang="en-US" sz="1600" dirty="0"/>
                    </a:p>
                  </a:txBody>
                  <a:tcPr marL="0" marR="0" marT="0" marB="0">
                    <a:solidFill>
                      <a:srgbClr val="92D050"/>
                    </a:solidFill>
                  </a:tcPr>
                </a:tc>
                <a:tc>
                  <a:txBody>
                    <a:bodyPr/>
                    <a:lstStyle/>
                    <a:p>
                      <a:pPr algn="ctr"/>
                      <a:r>
                        <a:rPr lang="en-US" sz="1600" dirty="0" smtClean="0"/>
                        <a:t>79</a:t>
                      </a:r>
                      <a:endParaRPr lang="en-US" sz="1600" dirty="0"/>
                    </a:p>
                  </a:txBody>
                  <a:tcPr marL="0" marR="0" marT="0" marB="0">
                    <a:solidFill>
                      <a:srgbClr val="92D050"/>
                    </a:solidFill>
                  </a:tcPr>
                </a:tc>
                <a:tc>
                  <a:txBody>
                    <a:bodyPr/>
                    <a:lstStyle/>
                    <a:p>
                      <a:pPr algn="ctr"/>
                      <a:r>
                        <a:rPr lang="en-US" sz="1600" dirty="0" smtClean="0"/>
                        <a:t>84</a:t>
                      </a:r>
                      <a:endParaRPr lang="en-US" sz="1600" dirty="0"/>
                    </a:p>
                  </a:txBody>
                  <a:tcPr marL="0" marR="0" marT="0" marB="0">
                    <a:solidFill>
                      <a:srgbClr val="92D050"/>
                    </a:solidFill>
                  </a:tcPr>
                </a:tc>
                <a:tc>
                  <a:txBody>
                    <a:bodyPr/>
                    <a:lstStyle/>
                    <a:p>
                      <a:pPr algn="ctr"/>
                      <a:r>
                        <a:rPr lang="en-US" sz="1600" dirty="0" smtClean="0"/>
                        <a:t>10</a:t>
                      </a:r>
                      <a:endParaRPr lang="en-US" sz="1600" dirty="0"/>
                    </a:p>
                  </a:txBody>
                  <a:tcPr marL="0" marR="0" marT="0" marB="0">
                    <a:solidFill>
                      <a:srgbClr val="FFFF00"/>
                    </a:solidFill>
                  </a:tcPr>
                </a:tc>
                <a:tc>
                  <a:txBody>
                    <a:bodyPr/>
                    <a:lstStyle/>
                    <a:p>
                      <a:pPr algn="ctr"/>
                      <a:r>
                        <a:rPr lang="en-US" sz="1600" dirty="0" smtClean="0"/>
                        <a:t>8</a:t>
                      </a:r>
                      <a:endParaRPr lang="en-US" sz="1600" dirty="0"/>
                    </a:p>
                  </a:txBody>
                  <a:tcPr marL="0" marR="0" marT="0" marB="0">
                    <a:solidFill>
                      <a:srgbClr val="FFFF00"/>
                    </a:solidFill>
                  </a:tcPr>
                </a:tc>
                <a:tc>
                  <a:txBody>
                    <a:bodyPr/>
                    <a:lstStyle/>
                    <a:p>
                      <a:pPr algn="ctr"/>
                      <a:r>
                        <a:rPr lang="en-US" sz="1600" dirty="0" smtClean="0"/>
                        <a:t>40</a:t>
                      </a:r>
                      <a:endParaRPr lang="en-US" sz="1600" dirty="0"/>
                    </a:p>
                  </a:txBody>
                  <a:tcPr marL="0" marR="0" marT="0" marB="0">
                    <a:solidFill>
                      <a:srgbClr val="FFFF00"/>
                    </a:solidFill>
                  </a:tcPr>
                </a:tc>
                <a:extLst>
                  <a:ext uri="{0D108BD9-81ED-4DB2-BD59-A6C34878D82A}">
                    <a16:rowId xmlns="" xmlns:a16="http://schemas.microsoft.com/office/drawing/2014/main" val="10002"/>
                  </a:ext>
                </a:extLst>
              </a:tr>
              <a:tr h="228600">
                <a:tc>
                  <a:txBody>
                    <a:bodyPr/>
                    <a:lstStyle/>
                    <a:p>
                      <a:pPr algn="ctr"/>
                      <a:r>
                        <a:rPr lang="en-US" sz="1600" dirty="0" smtClean="0"/>
                        <a:t>4</a:t>
                      </a:r>
                      <a:endParaRPr lang="en-US" sz="1600" dirty="0"/>
                    </a:p>
                  </a:txBody>
                  <a:tcPr marL="0" marR="0" marT="0" marB="0">
                    <a:solidFill>
                      <a:srgbClr val="FFFF00"/>
                    </a:solidFill>
                  </a:tcPr>
                </a:tc>
                <a:tc>
                  <a:txBody>
                    <a:bodyPr/>
                    <a:lstStyle/>
                    <a:p>
                      <a:pPr algn="ctr"/>
                      <a:r>
                        <a:rPr lang="en-US" sz="1600" dirty="0" smtClean="0"/>
                        <a:t>6</a:t>
                      </a:r>
                      <a:endParaRPr lang="en-US" sz="1600" dirty="0"/>
                    </a:p>
                  </a:txBody>
                  <a:tcPr marL="0" marR="0" marT="0" marB="0">
                    <a:solidFill>
                      <a:srgbClr val="FFFF00"/>
                    </a:solidFill>
                  </a:tcPr>
                </a:tc>
                <a:tc>
                  <a:txBody>
                    <a:bodyPr/>
                    <a:lstStyle/>
                    <a:p>
                      <a:pPr algn="ctr"/>
                      <a:r>
                        <a:rPr lang="en-US" sz="1600" dirty="0" smtClean="0"/>
                        <a:t>98</a:t>
                      </a:r>
                      <a:endParaRPr lang="en-US" sz="1600" dirty="0"/>
                    </a:p>
                  </a:txBody>
                  <a:tcPr marL="0" marR="0" marT="0" marB="0">
                    <a:solidFill>
                      <a:srgbClr val="FFFF00"/>
                    </a:solidFill>
                  </a:tcPr>
                </a:tc>
                <a:tc>
                  <a:txBody>
                    <a:bodyPr/>
                    <a:lstStyle/>
                    <a:p>
                      <a:pPr algn="ctr"/>
                      <a:r>
                        <a:rPr lang="en-US" sz="1600" dirty="0" smtClean="0"/>
                        <a:t>45</a:t>
                      </a:r>
                      <a:endParaRPr lang="en-US" sz="1600" dirty="0"/>
                    </a:p>
                  </a:txBody>
                  <a:tcPr marL="0" marR="0" marT="0" marB="0">
                    <a:solidFill>
                      <a:srgbClr val="FFFF00"/>
                    </a:solidFill>
                  </a:tcPr>
                </a:tc>
                <a:tc>
                  <a:txBody>
                    <a:bodyPr/>
                    <a:lstStyle/>
                    <a:p>
                      <a:pPr algn="ctr"/>
                      <a:r>
                        <a:rPr lang="en-US" sz="1600" dirty="0" smtClean="0"/>
                        <a:t>11</a:t>
                      </a:r>
                      <a:endParaRPr lang="en-US" sz="1600" dirty="0"/>
                    </a:p>
                  </a:txBody>
                  <a:tcPr marL="0" marR="0" marT="0" marB="0">
                    <a:solidFill>
                      <a:srgbClr val="FFFF00"/>
                    </a:solidFill>
                  </a:tcPr>
                </a:tc>
                <a:tc>
                  <a:txBody>
                    <a:bodyPr/>
                    <a:lstStyle/>
                    <a:p>
                      <a:pPr algn="ctr"/>
                      <a:r>
                        <a:rPr lang="en-US" sz="1600" dirty="0" smtClean="0"/>
                        <a:t>38</a:t>
                      </a:r>
                      <a:endParaRPr lang="en-US" sz="1600" dirty="0"/>
                    </a:p>
                  </a:txBody>
                  <a:tcPr marL="0" marR="0" marT="0" marB="0">
                    <a:solidFill>
                      <a:srgbClr val="FFFF00"/>
                    </a:solidFill>
                  </a:tcPr>
                </a:tc>
                <a:tc>
                  <a:txBody>
                    <a:bodyPr/>
                    <a:lstStyle/>
                    <a:p>
                      <a:pPr algn="ctr"/>
                      <a:r>
                        <a:rPr lang="en-US" sz="1600" dirty="0" smtClean="0"/>
                        <a:t>58</a:t>
                      </a:r>
                      <a:endParaRPr lang="en-US" sz="1600" dirty="0"/>
                    </a:p>
                  </a:txBody>
                  <a:tcPr marL="0" marR="0" marT="0" marB="0">
                    <a:solidFill>
                      <a:srgbClr val="FFFF00"/>
                    </a:solidFill>
                  </a:tcPr>
                </a:tc>
                <a:tc>
                  <a:txBody>
                    <a:bodyPr/>
                    <a:lstStyle/>
                    <a:p>
                      <a:pPr algn="ctr"/>
                      <a:r>
                        <a:rPr lang="en-US" sz="1600" dirty="0" smtClean="0"/>
                        <a:t>25</a:t>
                      </a:r>
                      <a:endParaRPr lang="en-US" sz="1600" dirty="0"/>
                    </a:p>
                  </a:txBody>
                  <a:tcPr marL="0" marR="0" marT="0" marB="0">
                    <a:solidFill>
                      <a:srgbClr val="FFFF00"/>
                    </a:solidFill>
                  </a:tcPr>
                </a:tc>
                <a:extLst>
                  <a:ext uri="{0D108BD9-81ED-4DB2-BD59-A6C34878D82A}">
                    <a16:rowId xmlns="" xmlns:a16="http://schemas.microsoft.com/office/drawing/2014/main" val="10003"/>
                  </a:ext>
                </a:extLst>
              </a:tr>
            </a:tbl>
          </a:graphicData>
        </a:graphic>
      </p:graphicFrame>
      <p:sp>
        <p:nvSpPr>
          <p:cNvPr id="8" name="Right Arrow 7"/>
          <p:cNvSpPr/>
          <p:nvPr/>
        </p:nvSpPr>
        <p:spPr>
          <a:xfrm>
            <a:off x="1817914" y="49530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344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564940506"/>
              </p:ext>
            </p:extLst>
          </p:nvPr>
        </p:nvGraphicFramePr>
        <p:xfrm>
          <a:off x="1487488" y="620688"/>
          <a:ext cx="9866312" cy="2592288"/>
        </p:xfrm>
        <a:graphic>
          <a:graphicData uri="http://schemas.openxmlformats.org/drawingml/2006/table">
            <a:tbl>
              <a:tblPr/>
              <a:tblGrid>
                <a:gridCol w="1080120">
                  <a:extLst>
                    <a:ext uri="{9D8B030D-6E8A-4147-A177-3AD203B41FA5}">
                      <a16:colId xmlns="" xmlns:a16="http://schemas.microsoft.com/office/drawing/2014/main" val="20000"/>
                    </a:ext>
                  </a:extLst>
                </a:gridCol>
                <a:gridCol w="8786192">
                  <a:extLst>
                    <a:ext uri="{9D8B030D-6E8A-4147-A177-3AD203B41FA5}">
                      <a16:colId xmlns="" xmlns:a16="http://schemas.microsoft.com/office/drawing/2014/main" val="20001"/>
                    </a:ext>
                  </a:extLst>
                </a:gridCol>
              </a:tblGrid>
              <a:tr h="505110">
                <a:tc>
                  <a:txBody>
                    <a:bodyPr/>
                    <a:lstStyle/>
                    <a:p>
                      <a:pPr algn="ctr">
                        <a:lnSpc>
                          <a:spcPct val="115000"/>
                        </a:lnSpc>
                        <a:spcAft>
                          <a:spcPts val="1000"/>
                        </a:spcAft>
                      </a:pPr>
                      <a:r>
                        <a:rPr lang="en-US" sz="1800" b="1" dirty="0">
                          <a:solidFill>
                            <a:schemeClr val="tx1"/>
                          </a:solidFill>
                          <a:latin typeface="Arial" pitchFamily="34" charset="0"/>
                          <a:ea typeface="Calibri"/>
                          <a:cs typeface="Arial" pitchFamily="34" charset="0"/>
                        </a:rPr>
                        <a:t>Chapter</a:t>
                      </a:r>
                      <a:endParaRPr lang="en-IN" sz="1800" b="1"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solidFill>
                            <a:schemeClr val="tx1"/>
                          </a:solidFill>
                          <a:latin typeface="Arial" pitchFamily="34" charset="0"/>
                          <a:ea typeface="Times New Roman"/>
                          <a:cs typeface="Arial" pitchFamily="34" charset="0"/>
                        </a:rPr>
                        <a:t>Course Objectives</a:t>
                      </a:r>
                      <a:endParaRPr lang="en-IN" sz="1800"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2087178">
                <a:tc>
                  <a:txBody>
                    <a:bodyPr/>
                    <a:lstStyle/>
                    <a:p>
                      <a:pPr marL="342900" lvl="0" indent="-342900" algn="ctr">
                        <a:lnSpc>
                          <a:spcPct val="150000"/>
                        </a:lnSpc>
                        <a:spcAft>
                          <a:spcPts val="0"/>
                        </a:spcAft>
                        <a:buFont typeface="Arial"/>
                        <a:buNone/>
                      </a:pPr>
                      <a:r>
                        <a:rPr lang="en-US" sz="1800" baseline="0" dirty="0">
                          <a:latin typeface="Arial" pitchFamily="34" charset="0"/>
                          <a:ea typeface="Noto Sans Symbols"/>
                          <a:cs typeface="Arial" pitchFamily="34" charset="0"/>
                        </a:rPr>
                        <a:t> 1.</a:t>
                      </a:r>
                      <a:endParaRPr lang="en-IN" sz="1800" dirty="0">
                        <a:latin typeface="Arial" pitchFamily="34" charset="0"/>
                        <a:ea typeface="Noto Sans Symbols"/>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85800" rtl="0" eaLnBrk="1" latinLnBrk="0" hangingPunct="1">
                        <a:lnSpc>
                          <a:spcPct val="150000"/>
                        </a:lnSpc>
                        <a:spcAft>
                          <a:spcPts val="0"/>
                        </a:spcAft>
                        <a:buFont typeface="Arial" panose="020B0604020202020204" pitchFamily="34" charset="0"/>
                        <a:buNone/>
                      </a:pPr>
                      <a:r>
                        <a:rPr lang="en-US" sz="1600" kern="1200" dirty="0">
                          <a:solidFill>
                            <a:schemeClr val="tx1"/>
                          </a:solidFill>
                          <a:effectLst/>
                          <a:latin typeface="Arial" panose="020B0604020202020204" pitchFamily="34" charset="0"/>
                          <a:ea typeface="+mn-ea"/>
                          <a:cs typeface="Arial" panose="020B0604020202020204" pitchFamily="34" charset="0"/>
                        </a:rPr>
                        <a:t>This subject aims to focuses on Advanced concept of C++ and advanced data structure to students. It focuses on advanced level analysis of algorithm and computational mathematics. </a:t>
                      </a:r>
                      <a:endParaRPr lang="en-IN" sz="1600" kern="1200" dirty="0">
                        <a:solidFill>
                          <a:schemeClr val="tx1"/>
                        </a:solidFill>
                        <a:latin typeface="Arial" panose="020B0604020202020204" pitchFamily="34" charset="0"/>
                        <a:ea typeface="Noto Sans Symbols"/>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4779192"/>
              </p:ext>
            </p:extLst>
          </p:nvPr>
        </p:nvGraphicFramePr>
        <p:xfrm>
          <a:off x="1487488" y="3324397"/>
          <a:ext cx="9866312" cy="3442290"/>
        </p:xfrm>
        <a:graphic>
          <a:graphicData uri="http://schemas.openxmlformats.org/drawingml/2006/table">
            <a:tbl>
              <a:tblPr/>
              <a:tblGrid>
                <a:gridCol w="1080120">
                  <a:extLst>
                    <a:ext uri="{9D8B030D-6E8A-4147-A177-3AD203B41FA5}">
                      <a16:colId xmlns="" xmlns:a16="http://schemas.microsoft.com/office/drawing/2014/main" val="20000"/>
                    </a:ext>
                  </a:extLst>
                </a:gridCol>
                <a:gridCol w="8786192">
                  <a:extLst>
                    <a:ext uri="{9D8B030D-6E8A-4147-A177-3AD203B41FA5}">
                      <a16:colId xmlns="" xmlns:a16="http://schemas.microsoft.com/office/drawing/2014/main" val="20001"/>
                    </a:ext>
                  </a:extLst>
                </a:gridCol>
              </a:tblGrid>
              <a:tr h="516210">
                <a:tc>
                  <a:txBody>
                    <a:bodyPr/>
                    <a:lstStyle/>
                    <a:p>
                      <a:pPr algn="ctr">
                        <a:lnSpc>
                          <a:spcPct val="115000"/>
                        </a:lnSpc>
                        <a:spcAft>
                          <a:spcPts val="1000"/>
                        </a:spcAft>
                      </a:pPr>
                      <a:r>
                        <a:rPr lang="en-US" sz="1800" b="1" dirty="0">
                          <a:latin typeface="Arial" pitchFamily="34" charset="0"/>
                          <a:ea typeface="Calibri"/>
                          <a:cs typeface="Arial" pitchFamily="34" charset="0"/>
                        </a:rPr>
                        <a:t>Chapter</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latin typeface="Arial" pitchFamily="34" charset="0"/>
                          <a:ea typeface="Times New Roman"/>
                          <a:cs typeface="Arial" pitchFamily="34" charset="0"/>
                        </a:rPr>
                        <a:t>Course Outcomes</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2076078">
                <a:tc>
                  <a:txBody>
                    <a:bodyPr/>
                    <a:lstStyle/>
                    <a:p>
                      <a:pPr marL="342265" indent="-254000" algn="ctr">
                        <a:lnSpc>
                          <a:spcPct val="115000"/>
                        </a:lnSpc>
                        <a:spcAft>
                          <a:spcPts val="1000"/>
                        </a:spcAft>
                      </a:pPr>
                      <a:r>
                        <a:rPr lang="en-US" sz="1800" dirty="0">
                          <a:solidFill>
                            <a:srgbClr val="000000"/>
                          </a:solidFill>
                          <a:latin typeface="Arial" pitchFamily="34" charset="0"/>
                          <a:ea typeface="Calibri"/>
                          <a:cs typeface="Arial" pitchFamily="34" charset="0"/>
                        </a:rPr>
                        <a:t>1.</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Explain the data structure and OOPS concepts using C++.</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Apply the shortest path and minimum spanning algorithms in computer networks.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Examine the complexity of searching and sorting algorithms, and optimization through arrays, linked structures, stacks, queues, trees, and graphs.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Decide and implement an appropriate graph algorithm and hashing function in computer networks for data security.</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Construct security encryption and decryption algorithms using computational mathematics and graph algorithm.</a:t>
                      </a:r>
                      <a:endParaRPr lang="en-GB" sz="1600" kern="1200" dirty="0">
                        <a:solidFill>
                          <a:schemeClr val="tx1"/>
                        </a:solidFill>
                        <a:latin typeface="Arial" pitchFamily="34" charset="0"/>
                        <a:ea typeface="Noto Sans Symbol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408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Diameter Queries</a:t>
            </a:r>
            <a:endParaRPr lang="en-US" dirty="0"/>
          </a:p>
        </p:txBody>
      </p:sp>
      <p:sp>
        <p:nvSpPr>
          <p:cNvPr id="3" name="Content Placeholder 2"/>
          <p:cNvSpPr>
            <a:spLocks noGrp="1"/>
          </p:cNvSpPr>
          <p:nvPr>
            <p:ph idx="1"/>
          </p:nvPr>
        </p:nvSpPr>
        <p:spPr/>
        <p:txBody>
          <a:bodyPr/>
          <a:lstStyle/>
          <a:p>
            <a:r>
              <a:rPr lang="en-US" dirty="0" smtClean="0"/>
              <a:t>Farthest pair of points</a:t>
            </a:r>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20</a:t>
            </a:fld>
            <a:endParaRPr lang="en-US">
              <a:solidFill>
                <a:prstClr val="black">
                  <a:tint val="75000"/>
                </a:prstClr>
              </a:solidFill>
            </a:endParaRPr>
          </a:p>
        </p:txBody>
      </p:sp>
      <p:pic>
        <p:nvPicPr>
          <p:cNvPr id="819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5250" t="14667" r="20500" b="6889"/>
          <a:stretch/>
        </p:blipFill>
        <p:spPr bwMode="auto">
          <a:xfrm>
            <a:off x="4022133" y="2187992"/>
            <a:ext cx="4242637" cy="345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5715000"/>
            <a:ext cx="2929328"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a:t>A Difficult Problem</a:t>
            </a:r>
          </a:p>
        </p:txBody>
      </p:sp>
    </p:spTree>
    <p:extLst>
      <p:ext uri="{BB962C8B-B14F-4D97-AF65-F5344CB8AC3E}">
        <p14:creationId xmlns:p14="http://schemas.microsoft.com/office/powerpoint/2010/main" val="380836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smtClean="0"/>
              <a:t>Known Results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21</a:t>
            </a:fld>
            <a:endParaRPr lang="en-US">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7" name="Content Placeholder 4"/>
              <p:cNvGraphicFramePr>
                <a:graphicFrameLocks/>
              </p:cNvGraphicFramePr>
              <p:nvPr>
                <p:extLst/>
              </p:nvPr>
            </p:nvGraphicFramePr>
            <p:xfrm>
              <a:off x="2819400" y="4659084"/>
              <a:ext cx="6501938" cy="1071202"/>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1929938">
                      <a:extLst>
                        <a:ext uri="{9D8B030D-6E8A-4147-A177-3AD203B41FA5}">
                          <a16:colId xmlns:a16="http://schemas.microsoft.com/office/drawing/2014/main" xmlns="" val="20002"/>
                        </a:ext>
                      </a:extLst>
                    </a:gridCol>
                  </a:tblGrid>
                  <a:tr h="533231">
                    <a:tc rowSpan="2">
                      <a:txBody>
                        <a:bodyPr/>
                        <a:lstStyle/>
                        <a:p>
                          <a:pPr algn="ctr"/>
                          <a:r>
                            <a:rPr lang="en-US" sz="2400" dirty="0" smtClean="0"/>
                            <a:t>Cohen and </a:t>
                          </a:r>
                          <a:r>
                            <a:rPr lang="en-US" sz="2400" dirty="0" err="1" smtClean="0"/>
                            <a:t>Porat</a:t>
                          </a:r>
                          <a:endParaRPr lang="en-US" sz="2400" baseline="0" dirty="0" smtClean="0"/>
                        </a:p>
                        <a:p>
                          <a:pPr algn="ctr"/>
                          <a:r>
                            <a:rPr lang="en-US" sz="2400" dirty="0" smtClean="0"/>
                            <a:t>(2010)</a:t>
                          </a: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𝑛</m:t>
                                        </m:r>
                                      </m:e>
                                    </m:func>
                                  </m:e>
                                </m:d>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sSup>
                                      <m:sSupPr>
                                        <m:ctrlPr>
                                          <a:rPr lang="en-US" sz="2400" b="0" i="1" smtClean="0">
                                            <a:latin typeface="Cambria Math"/>
                                          </a:rPr>
                                        </m:ctrlPr>
                                      </m:sSupPr>
                                      <m:e>
                                        <m:r>
                                          <a:rPr lang="en-US" sz="2400" b="0" i="1" smtClean="0">
                                            <a:latin typeface="Cambria Math"/>
                                          </a:rPr>
                                          <m:t>𝑛</m:t>
                                        </m:r>
                                      </m:e>
                                      <m:sup>
                                        <m:r>
                                          <a:rPr lang="en-US" sz="2400" b="0" i="1" smtClean="0">
                                            <a:latin typeface="Cambria Math"/>
                                          </a:rPr>
                                          <m:t>2</m:t>
                                        </m:r>
                                      </m:sup>
                                    </m:sSup>
                                  </m:e>
                                </m:d>
                              </m:oMath>
                            </m:oMathPara>
                          </a14:m>
                          <a:endParaRPr lang="en-US" sz="2400" dirty="0"/>
                        </a:p>
                      </a:txBody>
                      <a:tcPr anchor="ctr"/>
                    </a:tc>
                    <a:extLst>
                      <a:ext uri="{0D108BD9-81ED-4DB2-BD59-A6C34878D82A}">
                        <a16:rowId xmlns:a16="http://schemas.microsoft.com/office/drawing/2014/main" xmlns="" val="10000"/>
                      </a:ext>
                    </a:extLst>
                  </a:tr>
                  <a:tr h="537971">
                    <a:tc vMerge="1">
                      <a:txBody>
                        <a:bodyPr/>
                        <a:lstStyle/>
                        <a:p>
                          <a:pPr algn="ct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rad>
                                      <m:radPr>
                                        <m:degHide m:val="on"/>
                                        <m:ctrlPr>
                                          <a:rPr lang="en-US" sz="2400" b="0" i="1" smtClean="0">
                                            <a:latin typeface="Cambria Math"/>
                                          </a:rPr>
                                        </m:ctrlPr>
                                      </m:radPr>
                                      <m:deg/>
                                      <m:e>
                                        <m:r>
                                          <a:rPr lang="en-US" sz="2400" b="0" i="1" smtClean="0">
                                            <a:latin typeface="Cambria Math"/>
                                          </a:rPr>
                                          <m:t>𝑛</m:t>
                                        </m:r>
                                      </m:e>
                                    </m:rad>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𝑛</m:t>
                                        </m:r>
                                      </m:e>
                                    </m:func>
                                  </m:e>
                                </m:d>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r>
                                      <a:rPr lang="en-US" sz="2400" b="0" i="1" smtClean="0">
                                        <a:latin typeface="Cambria Math"/>
                                      </a:rPr>
                                      <m:t>𝑛</m:t>
                                    </m:r>
                                  </m:e>
                                </m:d>
                              </m:oMath>
                            </m:oMathPara>
                          </a14:m>
                          <a:endParaRPr lang="en-US" sz="2400" dirty="0"/>
                        </a:p>
                      </a:txBody>
                      <a:tcPr anchor="ctr"/>
                    </a:tc>
                    <a:extLst>
                      <a:ext uri="{0D108BD9-81ED-4DB2-BD59-A6C34878D82A}">
                        <a16:rowId xmlns:a16="http://schemas.microsoft.com/office/drawing/2014/main" xmlns="" val="10001"/>
                      </a:ext>
                    </a:extLst>
                  </a:tr>
                </a:tbl>
              </a:graphicData>
            </a:graphic>
          </p:graphicFrame>
        </mc:Choice>
        <mc:Fallback xmlns="">
          <p:graphicFrame>
            <p:nvGraphicFramePr>
              <p:cNvPr id="7" name="Content Placeholder 4"/>
              <p:cNvGraphicFramePr>
                <a:graphicFrameLocks/>
              </p:cNvGraphicFramePr>
              <p:nvPr>
                <p:extLst/>
              </p:nvPr>
            </p:nvGraphicFramePr>
            <p:xfrm>
              <a:off x="2819400" y="4659084"/>
              <a:ext cx="6501938" cy="1071202"/>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xmlns="" xmlns:a14="http://schemas.microsoft.com/office/drawing/2010/main" val="20000"/>
                        </a:ext>
                      </a:extLst>
                    </a:gridCol>
                    <a:gridCol w="2057400">
                      <a:extLst>
                        <a:ext uri="{9D8B030D-6E8A-4147-A177-3AD203B41FA5}">
                          <a16:colId xmlns:a16="http://schemas.microsoft.com/office/drawing/2014/main" xmlns="" xmlns:a14="http://schemas.microsoft.com/office/drawing/2010/main" val="20001"/>
                        </a:ext>
                      </a:extLst>
                    </a:gridCol>
                    <a:gridCol w="1929938">
                      <a:extLst>
                        <a:ext uri="{9D8B030D-6E8A-4147-A177-3AD203B41FA5}">
                          <a16:colId xmlns:a16="http://schemas.microsoft.com/office/drawing/2014/main" xmlns="" xmlns:a14="http://schemas.microsoft.com/office/drawing/2010/main" val="20002"/>
                        </a:ext>
                      </a:extLst>
                    </a:gridCol>
                  </a:tblGrid>
                  <a:tr h="533231">
                    <a:tc rowSpan="2">
                      <a:txBody>
                        <a:bodyPr/>
                        <a:lstStyle/>
                        <a:p>
                          <a:pPr algn="ctr"/>
                          <a:r>
                            <a:rPr lang="en-US" sz="2400" dirty="0" smtClean="0"/>
                            <a:t>Cohen and </a:t>
                          </a:r>
                          <a:r>
                            <a:rPr lang="en-US" sz="2400" dirty="0" err="1" smtClean="0"/>
                            <a:t>Porat</a:t>
                          </a:r>
                          <a:endParaRPr lang="en-US" sz="2400" baseline="0" dirty="0" smtClean="0"/>
                        </a:p>
                        <a:p>
                          <a:pPr algn="ctr"/>
                          <a:r>
                            <a:rPr lang="en-US" sz="2400" dirty="0" smtClean="0"/>
                            <a:t>(2010)</a:t>
                          </a:r>
                          <a:endParaRPr lang="en-US" sz="2400" dirty="0"/>
                        </a:p>
                      </a:txBody>
                      <a:tcPr anchor="ctr"/>
                    </a:tc>
                    <a:tc>
                      <a:txBody>
                        <a:bodyPr/>
                        <a:lstStyle/>
                        <a:p>
                          <a:endParaRPr lang="en-US"/>
                        </a:p>
                      </a:txBody>
                      <a:tcPr anchor="ctr">
                        <a:blipFill>
                          <a:blip r:embed="rId2"/>
                          <a:stretch>
                            <a:fillRect l="-122485" t="-1136" r="-94379" b="-109091"/>
                          </a:stretch>
                        </a:blipFill>
                      </a:tcPr>
                    </a:tc>
                    <a:tc>
                      <a:txBody>
                        <a:bodyPr/>
                        <a:lstStyle/>
                        <a:p>
                          <a:endParaRPr lang="en-US"/>
                        </a:p>
                      </a:txBody>
                      <a:tcPr anchor="ctr">
                        <a:blipFill>
                          <a:blip r:embed="rId2"/>
                          <a:stretch>
                            <a:fillRect l="-237224" t="-1136" r="-631" b="-109091"/>
                          </a:stretch>
                        </a:blipFill>
                      </a:tcPr>
                    </a:tc>
                    <a:extLst>
                      <a:ext uri="{0D108BD9-81ED-4DB2-BD59-A6C34878D82A}">
                        <a16:rowId xmlns:a16="http://schemas.microsoft.com/office/drawing/2014/main" xmlns="" xmlns:a14="http://schemas.microsoft.com/office/drawing/2010/main" val="10000"/>
                      </a:ext>
                    </a:extLst>
                  </a:tr>
                  <a:tr h="537971">
                    <a:tc vMerge="1">
                      <a:txBody>
                        <a:bodyPr/>
                        <a:lstStyle/>
                        <a:p>
                          <a:pPr algn="ctr"/>
                          <a:endParaRPr lang="en-US" dirty="0"/>
                        </a:p>
                      </a:txBody>
                      <a:tcPr anchor="ctr"/>
                    </a:tc>
                    <a:tc>
                      <a:txBody>
                        <a:bodyPr/>
                        <a:lstStyle/>
                        <a:p>
                          <a:endParaRPr lang="en-US"/>
                        </a:p>
                      </a:txBody>
                      <a:tcPr anchor="ctr">
                        <a:blipFill>
                          <a:blip r:embed="rId2"/>
                          <a:stretch>
                            <a:fillRect l="-122485" t="-100000" r="-94379" b="-7865"/>
                          </a:stretch>
                        </a:blipFill>
                      </a:tcPr>
                    </a:tc>
                    <a:tc>
                      <a:txBody>
                        <a:bodyPr/>
                        <a:lstStyle/>
                        <a:p>
                          <a:endParaRPr lang="en-US"/>
                        </a:p>
                      </a:txBody>
                      <a:tcPr anchor="ctr">
                        <a:blipFill>
                          <a:blip r:embed="rId2"/>
                          <a:stretch>
                            <a:fillRect l="-237224" t="-100000" r="-631" b="-7865"/>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8" name="TextBox 7"/>
          <p:cNvSpPr txBox="1"/>
          <p:nvPr/>
        </p:nvSpPr>
        <p:spPr>
          <a:xfrm>
            <a:off x="4431012" y="4191001"/>
            <a:ext cx="3265189" cy="461665"/>
          </a:xfrm>
          <a:prstGeom prst="rect">
            <a:avLst/>
          </a:prstGeom>
          <a:noFill/>
        </p:spPr>
        <p:txBody>
          <a:bodyPr wrap="none" rtlCol="0">
            <a:spAutoFit/>
          </a:bodyPr>
          <a:lstStyle/>
          <a:p>
            <a:r>
              <a:rPr lang="en-US" dirty="0"/>
              <a:t>Set Intersection Problem</a:t>
            </a:r>
          </a:p>
        </p:txBody>
      </p:sp>
      <p:sp>
        <p:nvSpPr>
          <p:cNvPr id="9" name="TextBox 8"/>
          <p:cNvSpPr txBox="1"/>
          <p:nvPr/>
        </p:nvSpPr>
        <p:spPr>
          <a:xfrm>
            <a:off x="3520529" y="5704834"/>
            <a:ext cx="5101076" cy="769441"/>
          </a:xfrm>
          <a:prstGeom prst="rect">
            <a:avLst/>
          </a:prstGeom>
          <a:noFill/>
        </p:spPr>
        <p:txBody>
          <a:bodyPr wrap="none" rtlCol="0">
            <a:spAutoFit/>
          </a:bodyPr>
          <a:lstStyle/>
          <a:p>
            <a:pPr algn="ctr"/>
            <a:r>
              <a:rPr lang="en-US" sz="2000" dirty="0"/>
              <a:t>Conjecture: Set Intersection problem is difficult</a:t>
            </a:r>
          </a:p>
          <a:p>
            <a:pPr algn="ctr"/>
            <a:r>
              <a:rPr lang="en-US" dirty="0"/>
              <a:t>(Patrascu and </a:t>
            </a:r>
            <a:r>
              <a:rPr lang="en-US" dirty="0" err="1"/>
              <a:t>Roditty</a:t>
            </a:r>
            <a:r>
              <a:rPr lang="en-US" dirty="0"/>
              <a:t>, FOCS’10)</a:t>
            </a:r>
            <a:endParaRPr lang="en-US" dirty="0">
              <a:solidFill>
                <a:schemeClr val="accent2"/>
              </a:solidFill>
            </a:endParaRPr>
          </a:p>
        </p:txBody>
      </p:sp>
      <p:pic>
        <p:nvPicPr>
          <p:cNvPr id="12"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250" t="14667" r="20500" b="6889"/>
          <a:stretch/>
        </p:blipFill>
        <p:spPr bwMode="auto">
          <a:xfrm>
            <a:off x="9028582" y="152400"/>
            <a:ext cx="1487019" cy="120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14" name="Content Placeholder 4"/>
              <p:cNvGraphicFramePr>
                <a:graphicFrameLocks/>
              </p:cNvGraphicFramePr>
              <p:nvPr>
                <p:extLst/>
              </p:nvPr>
            </p:nvGraphicFramePr>
            <p:xfrm>
              <a:off x="2601686" y="1524001"/>
              <a:ext cx="6997860" cy="1588389"/>
            </p:xfrm>
            <a:graphic>
              <a:graphicData uri="http://schemas.openxmlformats.org/drawingml/2006/table">
                <a:tbl>
                  <a:tblPr firstRow="1" bandRow="1">
                    <a:tableStyleId>{5940675A-B579-460E-94D1-54222C63F5DA}</a:tableStyleId>
                  </a:tblPr>
                  <a:tblGrid>
                    <a:gridCol w="2687898">
                      <a:extLst>
                        <a:ext uri="{9D8B030D-6E8A-4147-A177-3AD203B41FA5}">
                          <a16:colId xmlns:a16="http://schemas.microsoft.com/office/drawing/2014/main" xmlns="" val="20000"/>
                        </a:ext>
                      </a:extLst>
                    </a:gridCol>
                    <a:gridCol w="2247611">
                      <a:extLst>
                        <a:ext uri="{9D8B030D-6E8A-4147-A177-3AD203B41FA5}">
                          <a16:colId xmlns:a16="http://schemas.microsoft.com/office/drawing/2014/main" xmlns="" val="20001"/>
                        </a:ext>
                      </a:extLst>
                    </a:gridCol>
                    <a:gridCol w="2062351">
                      <a:extLst>
                        <a:ext uri="{9D8B030D-6E8A-4147-A177-3AD203B41FA5}">
                          <a16:colId xmlns:a16="http://schemas.microsoft.com/office/drawing/2014/main" xmlns="" val="20002"/>
                        </a:ext>
                      </a:extLst>
                    </a:gridCol>
                  </a:tblGrid>
                  <a:tr h="266869">
                    <a:tc>
                      <a:txBody>
                        <a:bodyPr/>
                        <a:lstStyle/>
                        <a:p>
                          <a:pPr algn="ctr"/>
                          <a:r>
                            <a:rPr lang="en-US" sz="2000" b="1" dirty="0" smtClean="0"/>
                            <a:t>Reference</a:t>
                          </a:r>
                          <a:endParaRPr lang="en-US" sz="2000" b="1" dirty="0"/>
                        </a:p>
                      </a:txBody>
                      <a:tcPr anchor="ctr">
                        <a:solidFill>
                          <a:schemeClr val="bg1"/>
                        </a:solidFill>
                      </a:tcPr>
                    </a:tc>
                    <a:tc>
                      <a:txBody>
                        <a:bodyPr/>
                        <a:lstStyle/>
                        <a:p>
                          <a:pPr algn="ctr"/>
                          <a:r>
                            <a:rPr lang="en-US" sz="2000" b="1" dirty="0" smtClean="0"/>
                            <a:t>Query Time</a:t>
                          </a:r>
                          <a:endParaRPr lang="en-US" sz="2000" b="1" dirty="0"/>
                        </a:p>
                      </a:txBody>
                      <a:tcPr anchor="ctr">
                        <a:solidFill>
                          <a:schemeClr val="bg1"/>
                        </a:solidFill>
                      </a:tcPr>
                    </a:tc>
                    <a:tc>
                      <a:txBody>
                        <a:bodyPr/>
                        <a:lstStyle/>
                        <a:p>
                          <a:pPr algn="ctr"/>
                          <a:r>
                            <a:rPr lang="en-US" sz="2000" b="1" dirty="0" smtClean="0"/>
                            <a:t>Space</a:t>
                          </a:r>
                          <a:endParaRPr lang="en-US" sz="2000" b="1" dirty="0"/>
                        </a:p>
                      </a:txBody>
                      <a:tcPr anchor="ctr">
                        <a:solidFill>
                          <a:schemeClr val="bg1"/>
                        </a:solidFill>
                      </a:tcPr>
                    </a:tc>
                    <a:extLst>
                      <a:ext uri="{0D108BD9-81ED-4DB2-BD59-A6C34878D82A}">
                        <a16:rowId xmlns:a16="http://schemas.microsoft.com/office/drawing/2014/main" xmlns="" val="10000"/>
                      </a:ext>
                    </a:extLst>
                  </a:tr>
                  <a:tr h="266869">
                    <a:tc>
                      <a:txBody>
                        <a:bodyPr/>
                        <a:lstStyle/>
                        <a:p>
                          <a:pPr algn="ctr"/>
                          <a:r>
                            <a:rPr lang="en-US" sz="2000" dirty="0" smtClean="0"/>
                            <a:t>Tabulation</a:t>
                          </a:r>
                          <a:endParaRPr lang="en-US" sz="2000" dirty="0"/>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func>
                                      <m:funcPr>
                                        <m:ctrlPr>
                                          <a:rPr lang="en-US" sz="2000" b="0" i="1" smtClean="0">
                                            <a:latin typeface="Cambria Math"/>
                                          </a:rPr>
                                        </m:ctrlPr>
                                      </m:funcPr>
                                      <m:fName>
                                        <m:r>
                                          <m:rPr>
                                            <m:sty m:val="p"/>
                                          </m:rPr>
                                          <a:rPr lang="en-US" sz="2000" b="0" i="0" smtClean="0">
                                            <a:latin typeface="Cambria Math"/>
                                          </a:rPr>
                                          <m:t>log</m:t>
                                        </m:r>
                                      </m:fName>
                                      <m:e>
                                        <m:r>
                                          <a:rPr lang="en-US" sz="2000" b="0" i="1" smtClean="0">
                                            <a:latin typeface="Cambria Math"/>
                                          </a:rPr>
                                          <m:t>𝑛</m:t>
                                        </m:r>
                                      </m:e>
                                    </m:func>
                                  </m:e>
                                </m:d>
                              </m:oMath>
                            </m:oMathPara>
                          </a14:m>
                          <a:endParaRPr lang="en-US" sz="2000" dirty="0"/>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sSup>
                                      <m:sSupPr>
                                        <m:ctrlPr>
                                          <a:rPr lang="en-US" sz="2000" b="0" i="1" smtClean="0">
                                            <a:latin typeface="Cambria Math"/>
                                          </a:rPr>
                                        </m:ctrlPr>
                                      </m:sSupPr>
                                      <m:e>
                                        <m:r>
                                          <a:rPr lang="en-US" sz="2000" b="0" i="1" smtClean="0">
                                            <a:latin typeface="Cambria Math"/>
                                          </a:rPr>
                                          <m:t>𝑛</m:t>
                                        </m:r>
                                      </m:e>
                                      <m:sup>
                                        <m:r>
                                          <a:rPr lang="en-US" sz="2000" b="0" i="1" smtClean="0">
                                            <a:latin typeface="Cambria Math"/>
                                          </a:rPr>
                                          <m:t>4</m:t>
                                        </m:r>
                                      </m:sup>
                                    </m:sSup>
                                  </m:e>
                                </m:d>
                              </m:oMath>
                            </m:oMathPara>
                          </a14:m>
                          <a:endParaRPr lang="en-US" sz="2000" dirty="0"/>
                        </a:p>
                      </a:txBody>
                      <a:tcPr anchor="ctr">
                        <a:solidFill>
                          <a:schemeClr val="bg1"/>
                        </a:solidFill>
                      </a:tcPr>
                    </a:tc>
                    <a:extLst>
                      <a:ext uri="{0D108BD9-81ED-4DB2-BD59-A6C34878D82A}">
                        <a16:rowId xmlns:a16="http://schemas.microsoft.com/office/drawing/2014/main" xmlns="" val="10001"/>
                      </a:ext>
                    </a:extLst>
                  </a:tr>
                  <a:tr h="266869">
                    <a:tc rowSpan="2">
                      <a:txBody>
                        <a:bodyPr/>
                        <a:lstStyle/>
                        <a:p>
                          <a:pPr algn="ctr"/>
                          <a:r>
                            <a:rPr lang="en-US" sz="2000" dirty="0" err="1" smtClean="0"/>
                            <a:t>Smid</a:t>
                          </a:r>
                          <a:r>
                            <a:rPr lang="en-US" sz="2000" dirty="0" smtClean="0"/>
                            <a:t> et</a:t>
                          </a:r>
                          <a:r>
                            <a:rPr lang="en-US" sz="2000" baseline="0" dirty="0" smtClean="0"/>
                            <a:t> al.</a:t>
                          </a:r>
                        </a:p>
                        <a:p>
                          <a:pPr algn="ctr"/>
                          <a:r>
                            <a:rPr lang="en-US" sz="2000" dirty="0" smtClean="0"/>
                            <a:t>(CCCG’08)</a:t>
                          </a:r>
                          <a:endParaRPr lang="en-US" sz="2000" dirty="0"/>
                        </a:p>
                      </a:txBody>
                      <a:tcPr anchor="c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func>
                                      <m:funcPr>
                                        <m:ctrlPr>
                                          <a:rPr lang="en-US" sz="2000" b="0" i="1" smtClean="0">
                                            <a:latin typeface="Cambria Math"/>
                                          </a:rPr>
                                        </m:ctrlPr>
                                      </m:funcPr>
                                      <m:fName>
                                        <m:sSup>
                                          <m:sSupPr>
                                            <m:ctrlPr>
                                              <a:rPr lang="en-US" sz="2000" b="0" i="1" smtClean="0">
                                                <a:latin typeface="Cambria Math"/>
                                              </a:rPr>
                                            </m:ctrlPr>
                                          </m:sSupPr>
                                          <m:e>
                                            <m:r>
                                              <m:rPr>
                                                <m:sty m:val="p"/>
                                              </m:rPr>
                                              <a:rPr lang="en-US" sz="2000" b="0" i="0" smtClean="0">
                                                <a:latin typeface="Cambria Math"/>
                                              </a:rPr>
                                              <m:t>log</m:t>
                                            </m:r>
                                          </m:e>
                                          <m:sup>
                                            <m:r>
                                              <a:rPr lang="en-US" sz="2000" b="0" i="1" smtClean="0">
                                                <a:latin typeface="Cambria Math"/>
                                              </a:rPr>
                                              <m:t>6</m:t>
                                            </m:r>
                                          </m:sup>
                                        </m:sSup>
                                      </m:fName>
                                      <m:e>
                                        <m:r>
                                          <a:rPr lang="en-US" sz="2000" b="0" i="1" smtClean="0">
                                            <a:latin typeface="Cambria Math"/>
                                          </a:rPr>
                                          <m:t>𝑛</m:t>
                                        </m:r>
                                      </m:e>
                                    </m:func>
                                  </m:e>
                                </m:d>
                              </m:oMath>
                            </m:oMathPara>
                          </a14:m>
                          <a:endParaRPr lang="en-US" sz="2000" dirty="0"/>
                        </a:p>
                      </a:txBody>
                      <a:tcPr anchor="c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sSup>
                                      <m:sSupPr>
                                        <m:ctrlPr>
                                          <a:rPr lang="en-US" sz="2000" b="0" i="1" smtClean="0">
                                            <a:latin typeface="Cambria Math"/>
                                          </a:rPr>
                                        </m:ctrlPr>
                                      </m:sSupPr>
                                      <m:e>
                                        <m:r>
                                          <a:rPr lang="en-US" sz="2000" b="0" i="1" smtClean="0">
                                            <a:latin typeface="Cambria Math"/>
                                          </a:rPr>
                                          <m:t>𝑛</m:t>
                                        </m:r>
                                      </m:e>
                                      <m:sup>
                                        <m:r>
                                          <a:rPr lang="en-US" sz="2000" b="0" i="1" smtClean="0">
                                            <a:latin typeface="Cambria Math"/>
                                          </a:rPr>
                                          <m:t>2</m:t>
                                        </m:r>
                                      </m:sup>
                                    </m:sSup>
                                  </m:e>
                                </m:d>
                              </m:oMath>
                            </m:oMathPara>
                          </a14:m>
                          <a:endParaRPr lang="en-US" sz="2000" dirty="0"/>
                        </a:p>
                      </a:txBody>
                      <a:tcPr anchor="ctr">
                        <a:solidFill>
                          <a:schemeClr val="bg1"/>
                        </a:solidFill>
                      </a:tcPr>
                    </a:tc>
                    <a:extLst>
                      <a:ext uri="{0D108BD9-81ED-4DB2-BD59-A6C34878D82A}">
                        <a16:rowId xmlns:a16="http://schemas.microsoft.com/office/drawing/2014/main" xmlns="" val="10002"/>
                      </a:ext>
                    </a:extLst>
                  </a:tr>
                  <a:tr h="269241">
                    <a:tc vMerge="1">
                      <a:txBody>
                        <a:bodyPr/>
                        <a:lstStyle/>
                        <a:p>
                          <a:pPr algn="ct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rad>
                                      <m:radPr>
                                        <m:degHide m:val="on"/>
                                        <m:ctrlPr>
                                          <a:rPr lang="en-US" sz="2000" b="0" i="1" smtClean="0">
                                            <a:latin typeface="Cambria Math"/>
                                          </a:rPr>
                                        </m:ctrlPr>
                                      </m:radPr>
                                      <m:deg/>
                                      <m:e>
                                        <m:r>
                                          <a:rPr lang="en-US" sz="2000" b="0" i="1" smtClean="0">
                                            <a:latin typeface="Cambria Math"/>
                                          </a:rPr>
                                          <m:t>𝑛</m:t>
                                        </m:r>
                                      </m:e>
                                    </m:rad>
                                    <m:func>
                                      <m:funcPr>
                                        <m:ctrlPr>
                                          <a:rPr lang="en-US" sz="2000" b="0" i="1" smtClean="0">
                                            <a:latin typeface="Cambria Math"/>
                                          </a:rPr>
                                        </m:ctrlPr>
                                      </m:funcPr>
                                      <m:fName>
                                        <m:r>
                                          <m:rPr>
                                            <m:sty m:val="p"/>
                                          </m:rPr>
                                          <a:rPr lang="en-US" sz="2000" b="0" i="0" smtClean="0">
                                            <a:latin typeface="Cambria Math"/>
                                          </a:rPr>
                                          <m:t>log</m:t>
                                        </m:r>
                                      </m:fName>
                                      <m:e>
                                        <m:r>
                                          <a:rPr lang="en-US" sz="2000" b="0" i="1" smtClean="0">
                                            <a:latin typeface="Cambria Math"/>
                                          </a:rPr>
                                          <m:t>𝑛</m:t>
                                        </m:r>
                                      </m:e>
                                    </m:func>
                                  </m:e>
                                </m:d>
                              </m:oMath>
                            </m:oMathPara>
                          </a14:m>
                          <a:endParaRPr lang="en-US" sz="2000" dirty="0"/>
                        </a:p>
                      </a:txBody>
                      <a:tcPr anchor="c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rPr>
                                  <m:t>𝑂</m:t>
                                </m:r>
                                <m:d>
                                  <m:dPr>
                                    <m:ctrlPr>
                                      <a:rPr lang="en-US" sz="2000" b="0" i="1" smtClean="0">
                                        <a:latin typeface="Cambria Math"/>
                                      </a:rPr>
                                    </m:ctrlPr>
                                  </m:dPr>
                                  <m:e>
                                    <m:r>
                                      <a:rPr lang="en-US" sz="2000" b="0" i="1" smtClean="0">
                                        <a:latin typeface="Cambria Math"/>
                                      </a:rPr>
                                      <m:t>𝑛</m:t>
                                    </m:r>
                                  </m:e>
                                </m:d>
                              </m:oMath>
                            </m:oMathPara>
                          </a14:m>
                          <a:endParaRPr lang="en-US" sz="2000" dirty="0"/>
                        </a:p>
                      </a:txBody>
                      <a:tcPr anchor="ctr">
                        <a:solidFill>
                          <a:schemeClr val="bg1"/>
                        </a:solidFill>
                      </a:tcPr>
                    </a:tc>
                    <a:extLst>
                      <a:ext uri="{0D108BD9-81ED-4DB2-BD59-A6C34878D82A}">
                        <a16:rowId xmlns:a16="http://schemas.microsoft.com/office/drawing/2014/main" xmlns="" val="10003"/>
                      </a:ext>
                    </a:extLst>
                  </a:tr>
                </a:tbl>
              </a:graphicData>
            </a:graphic>
          </p:graphicFrame>
        </mc:Choice>
        <mc:Fallback xmlns="">
          <p:graphicFrame>
            <p:nvGraphicFramePr>
              <p:cNvPr id="14" name="Content Placeholder 4"/>
              <p:cNvGraphicFramePr>
                <a:graphicFrameLocks/>
              </p:cNvGraphicFramePr>
              <p:nvPr>
                <p:extLst/>
              </p:nvPr>
            </p:nvGraphicFramePr>
            <p:xfrm>
              <a:off x="2601686" y="1524001"/>
              <a:ext cx="6997860" cy="1588389"/>
            </p:xfrm>
            <a:graphic>
              <a:graphicData uri="http://schemas.openxmlformats.org/drawingml/2006/table">
                <a:tbl>
                  <a:tblPr firstRow="1" bandRow="1">
                    <a:tableStyleId>{5940675A-B579-460E-94D1-54222C63F5DA}</a:tableStyleId>
                  </a:tblPr>
                  <a:tblGrid>
                    <a:gridCol w="2687898">
                      <a:extLst>
                        <a:ext uri="{9D8B030D-6E8A-4147-A177-3AD203B41FA5}">
                          <a16:colId xmlns:a16="http://schemas.microsoft.com/office/drawing/2014/main" xmlns="" xmlns:a14="http://schemas.microsoft.com/office/drawing/2010/main" val="20000"/>
                        </a:ext>
                      </a:extLst>
                    </a:gridCol>
                    <a:gridCol w="2247611">
                      <a:extLst>
                        <a:ext uri="{9D8B030D-6E8A-4147-A177-3AD203B41FA5}">
                          <a16:colId xmlns:a16="http://schemas.microsoft.com/office/drawing/2014/main" xmlns="" xmlns:a14="http://schemas.microsoft.com/office/drawing/2010/main" val="20001"/>
                        </a:ext>
                      </a:extLst>
                    </a:gridCol>
                    <a:gridCol w="2062351">
                      <a:extLst>
                        <a:ext uri="{9D8B030D-6E8A-4147-A177-3AD203B41FA5}">
                          <a16:colId xmlns:a16="http://schemas.microsoft.com/office/drawing/2014/main" xmlns="" xmlns:a14="http://schemas.microsoft.com/office/drawing/2010/main" val="20002"/>
                        </a:ext>
                      </a:extLst>
                    </a:gridCol>
                  </a:tblGrid>
                  <a:tr h="396240">
                    <a:tc>
                      <a:txBody>
                        <a:bodyPr/>
                        <a:lstStyle/>
                        <a:p>
                          <a:pPr algn="ctr"/>
                          <a:r>
                            <a:rPr lang="en-US" sz="2000" b="1" dirty="0" smtClean="0"/>
                            <a:t>Reference</a:t>
                          </a:r>
                          <a:endParaRPr lang="en-US" sz="2000" b="1" dirty="0"/>
                        </a:p>
                      </a:txBody>
                      <a:tcPr anchor="ctr">
                        <a:solidFill>
                          <a:schemeClr val="bg1"/>
                        </a:solidFill>
                      </a:tcPr>
                    </a:tc>
                    <a:tc>
                      <a:txBody>
                        <a:bodyPr/>
                        <a:lstStyle/>
                        <a:p>
                          <a:pPr algn="ctr"/>
                          <a:r>
                            <a:rPr lang="en-US" sz="2000" b="1" dirty="0" smtClean="0"/>
                            <a:t>Query Time</a:t>
                          </a:r>
                          <a:endParaRPr lang="en-US" sz="2000" b="1" dirty="0"/>
                        </a:p>
                      </a:txBody>
                      <a:tcPr anchor="ctr">
                        <a:solidFill>
                          <a:schemeClr val="bg1"/>
                        </a:solidFill>
                      </a:tcPr>
                    </a:tc>
                    <a:tc>
                      <a:txBody>
                        <a:bodyPr/>
                        <a:lstStyle/>
                        <a:p>
                          <a:pPr algn="ctr"/>
                          <a:r>
                            <a:rPr lang="en-US" sz="2000" b="1" dirty="0" smtClean="0"/>
                            <a:t>Space</a:t>
                          </a:r>
                          <a:endParaRPr lang="en-US" sz="2000" b="1" dirty="0"/>
                        </a:p>
                      </a:txBody>
                      <a:tcPr anchor="ctr">
                        <a:solidFill>
                          <a:schemeClr val="bg1"/>
                        </a:solidFill>
                      </a:tcPr>
                    </a:tc>
                    <a:extLst>
                      <a:ext uri="{0D108BD9-81ED-4DB2-BD59-A6C34878D82A}">
                        <a16:rowId xmlns:a16="http://schemas.microsoft.com/office/drawing/2014/main" xmlns="" xmlns:a14="http://schemas.microsoft.com/office/drawing/2010/main" val="10000"/>
                      </a:ext>
                    </a:extLst>
                  </a:tr>
                  <a:tr h="396240">
                    <a:tc>
                      <a:txBody>
                        <a:bodyPr/>
                        <a:lstStyle/>
                        <a:p>
                          <a:pPr algn="ctr"/>
                          <a:r>
                            <a:rPr lang="en-US" sz="2000" dirty="0" smtClean="0"/>
                            <a:t>Tabulation</a:t>
                          </a:r>
                          <a:endParaRPr lang="en-US" sz="2000" dirty="0"/>
                        </a:p>
                      </a:txBody>
                      <a:tcPr anchor="ctr">
                        <a:solidFill>
                          <a:schemeClr val="bg1"/>
                        </a:solidFill>
                      </a:tcPr>
                    </a:tc>
                    <a:tc>
                      <a:txBody>
                        <a:bodyPr/>
                        <a:lstStyle/>
                        <a:p>
                          <a:endParaRPr lang="en-US"/>
                        </a:p>
                      </a:txBody>
                      <a:tcPr anchor="ctr">
                        <a:blipFill>
                          <a:blip r:embed="rId4"/>
                          <a:stretch>
                            <a:fillRect l="-119783" t="-107692" r="-92412" b="-216923"/>
                          </a:stretch>
                        </a:blipFill>
                      </a:tcPr>
                    </a:tc>
                    <a:tc>
                      <a:txBody>
                        <a:bodyPr/>
                        <a:lstStyle/>
                        <a:p>
                          <a:endParaRPr lang="en-US"/>
                        </a:p>
                      </a:txBody>
                      <a:tcPr anchor="ctr">
                        <a:blipFill>
                          <a:blip r:embed="rId4"/>
                          <a:stretch>
                            <a:fillRect l="-239233" t="-107692" r="-590" b="-216923"/>
                          </a:stretch>
                        </a:blipFill>
                      </a:tcPr>
                    </a:tc>
                    <a:extLst>
                      <a:ext uri="{0D108BD9-81ED-4DB2-BD59-A6C34878D82A}">
                        <a16:rowId xmlns:a16="http://schemas.microsoft.com/office/drawing/2014/main" xmlns="" xmlns:a14="http://schemas.microsoft.com/office/drawing/2010/main" val="10001"/>
                      </a:ext>
                    </a:extLst>
                  </a:tr>
                  <a:tr h="396240">
                    <a:tc rowSpan="2">
                      <a:txBody>
                        <a:bodyPr/>
                        <a:lstStyle/>
                        <a:p>
                          <a:pPr algn="ctr"/>
                          <a:r>
                            <a:rPr lang="en-US" sz="2000" dirty="0" err="1" smtClean="0"/>
                            <a:t>Smid</a:t>
                          </a:r>
                          <a:r>
                            <a:rPr lang="en-US" sz="2000" dirty="0" smtClean="0"/>
                            <a:t> et</a:t>
                          </a:r>
                          <a:r>
                            <a:rPr lang="en-US" sz="2000" baseline="0" dirty="0" smtClean="0"/>
                            <a:t> al.</a:t>
                          </a:r>
                        </a:p>
                        <a:p>
                          <a:pPr algn="ctr"/>
                          <a:r>
                            <a:rPr lang="en-US" sz="2000" dirty="0" smtClean="0"/>
                            <a:t>(CCCG’08)</a:t>
                          </a:r>
                          <a:endParaRPr lang="en-US" sz="2000" dirty="0"/>
                        </a:p>
                      </a:txBody>
                      <a:tcPr anchor="ctr">
                        <a:solidFill>
                          <a:schemeClr val="bg1"/>
                        </a:solidFill>
                      </a:tcPr>
                    </a:tc>
                    <a:tc>
                      <a:txBody>
                        <a:bodyPr/>
                        <a:lstStyle/>
                        <a:p>
                          <a:endParaRPr lang="en-US"/>
                        </a:p>
                      </a:txBody>
                      <a:tcPr anchor="ctr">
                        <a:blipFill>
                          <a:blip r:embed="rId4"/>
                          <a:stretch>
                            <a:fillRect l="-119783" t="-207692" r="-92412" b="-116923"/>
                          </a:stretch>
                        </a:blipFill>
                      </a:tcPr>
                    </a:tc>
                    <a:tc>
                      <a:txBody>
                        <a:bodyPr/>
                        <a:lstStyle/>
                        <a:p>
                          <a:endParaRPr lang="en-US"/>
                        </a:p>
                      </a:txBody>
                      <a:tcPr anchor="ctr">
                        <a:blipFill>
                          <a:blip r:embed="rId4"/>
                          <a:stretch>
                            <a:fillRect l="-239233" t="-207692" r="-590" b="-116923"/>
                          </a:stretch>
                        </a:blipFill>
                      </a:tcPr>
                    </a:tc>
                    <a:extLst>
                      <a:ext uri="{0D108BD9-81ED-4DB2-BD59-A6C34878D82A}">
                        <a16:rowId xmlns:a16="http://schemas.microsoft.com/office/drawing/2014/main" xmlns="" xmlns:a14="http://schemas.microsoft.com/office/drawing/2010/main" val="10002"/>
                      </a:ext>
                    </a:extLst>
                  </a:tr>
                  <a:tr h="399669">
                    <a:tc vMerge="1">
                      <a:txBody>
                        <a:bodyPr/>
                        <a:lstStyle/>
                        <a:p>
                          <a:pPr algn="ctr"/>
                          <a:endParaRPr lang="en-US" dirty="0"/>
                        </a:p>
                      </a:txBody>
                      <a:tcPr anchor="ctr"/>
                    </a:tc>
                    <a:tc>
                      <a:txBody>
                        <a:bodyPr/>
                        <a:lstStyle/>
                        <a:p>
                          <a:endParaRPr lang="en-US"/>
                        </a:p>
                      </a:txBody>
                      <a:tcPr anchor="ctr">
                        <a:blipFill>
                          <a:blip r:embed="rId4"/>
                          <a:stretch>
                            <a:fillRect l="-119783" t="-303030" r="-92412" b="-15152"/>
                          </a:stretch>
                        </a:blipFill>
                      </a:tcPr>
                    </a:tc>
                    <a:tc>
                      <a:txBody>
                        <a:bodyPr/>
                        <a:lstStyle/>
                        <a:p>
                          <a:endParaRPr lang="en-US"/>
                        </a:p>
                      </a:txBody>
                      <a:tcPr anchor="ctr">
                        <a:blipFill>
                          <a:blip r:embed="rId4"/>
                          <a:stretch>
                            <a:fillRect l="-239233" t="-303030" r="-590" b="-15152"/>
                          </a:stretch>
                        </a:blipFill>
                      </a:tcPr>
                    </a:tc>
                    <a:extLst>
                      <a:ext uri="{0D108BD9-81ED-4DB2-BD59-A6C34878D82A}">
                        <a16:rowId xmlns:a16="http://schemas.microsoft.com/office/drawing/2014/main" xmlns="" xmlns:a14="http://schemas.microsoft.com/office/drawing/2010/main" val="10003"/>
                      </a:ext>
                    </a:extLst>
                  </a:tr>
                </a:tbl>
              </a:graphicData>
            </a:graphic>
          </p:graphicFrame>
        </mc:Fallback>
      </mc:AlternateContent>
      <p:graphicFrame>
        <p:nvGraphicFramePr>
          <p:cNvPr id="15" name="Table 14"/>
          <p:cNvGraphicFramePr>
            <a:graphicFrameLocks noGrp="1"/>
          </p:cNvGraphicFramePr>
          <p:nvPr>
            <p:extLst/>
          </p:nvPr>
        </p:nvGraphicFramePr>
        <p:xfrm>
          <a:off x="2603340" y="3112442"/>
          <a:ext cx="6997860" cy="762000"/>
        </p:xfrm>
        <a:graphic>
          <a:graphicData uri="http://schemas.openxmlformats.org/drawingml/2006/table">
            <a:tbl>
              <a:tblPr firstRow="1" bandRow="1">
                <a:tableStyleId>{5940675A-B579-460E-94D1-54222C63F5DA}</a:tableStyleId>
              </a:tblPr>
              <a:tblGrid>
                <a:gridCol w="2687898">
                  <a:extLst>
                    <a:ext uri="{9D8B030D-6E8A-4147-A177-3AD203B41FA5}">
                      <a16:colId xmlns="" xmlns:a16="http://schemas.microsoft.com/office/drawing/2014/main" val="20000"/>
                    </a:ext>
                  </a:extLst>
                </a:gridCol>
                <a:gridCol w="4309962">
                  <a:extLst>
                    <a:ext uri="{9D8B030D-6E8A-4147-A177-3AD203B41FA5}">
                      <a16:colId xmlns="" xmlns:a16="http://schemas.microsoft.com/office/drawing/2014/main" val="20001"/>
                    </a:ext>
                  </a:extLst>
                </a:gridCol>
              </a:tblGrid>
              <a:tr h="269241">
                <a:tc>
                  <a:txBody>
                    <a:bodyPr/>
                    <a:lstStyle/>
                    <a:p>
                      <a:pPr algn="ctr"/>
                      <a:r>
                        <a:rPr lang="en-US" sz="2400" dirty="0" smtClean="0">
                          <a:solidFill>
                            <a:srgbClr val="C00000"/>
                          </a:solidFill>
                        </a:rPr>
                        <a:t>Our Results</a:t>
                      </a:r>
                    </a:p>
                    <a:p>
                      <a:pPr algn="ctr"/>
                      <a:r>
                        <a:rPr lang="en-US" sz="2000" dirty="0" smtClean="0">
                          <a:solidFill>
                            <a:srgbClr val="C00000"/>
                          </a:solidFill>
                        </a:rPr>
                        <a:t>(Submitted to ISAAC’11)</a:t>
                      </a:r>
                      <a:endParaRPr lang="en-US" sz="2000" dirty="0"/>
                    </a:p>
                  </a:txBody>
                  <a:tcPr anchor="ctr">
                    <a:solidFill>
                      <a:schemeClr val="bg1"/>
                    </a:solidFill>
                  </a:tcPr>
                </a:tc>
                <a:tc>
                  <a:txBody>
                    <a:bodyPr/>
                    <a:lstStyle/>
                    <a:p>
                      <a:pPr algn="ctr"/>
                      <a:r>
                        <a:rPr lang="en-US" sz="2400" dirty="0" smtClean="0"/>
                        <a:t>Reduction from Set Intersection</a:t>
                      </a:r>
                      <a:endParaRPr lang="en-US" sz="2400" dirty="0"/>
                    </a:p>
                  </a:txBody>
                  <a:tcPr anchor="ctr">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08498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4491653" y="1568691"/>
            <a:ext cx="3124372" cy="3152504"/>
          </a:xfrm>
          <a:prstGeom prst="line">
            <a:avLst/>
          </a:prstGeom>
        </p:spPr>
        <p:style>
          <a:lnRef idx="1">
            <a:schemeClr val="dk1"/>
          </a:lnRef>
          <a:fillRef idx="0">
            <a:schemeClr val="dk1"/>
          </a:fillRef>
          <a:effectRef idx="0">
            <a:schemeClr val="dk1"/>
          </a:effectRef>
          <a:fontRef idx="minor">
            <a:schemeClr val="tx1"/>
          </a:fontRef>
        </p:style>
      </p:cxnSp>
      <p:sp>
        <p:nvSpPr>
          <p:cNvPr id="46" name="Rectangle 45"/>
          <p:cNvSpPr/>
          <p:nvPr/>
        </p:nvSpPr>
        <p:spPr>
          <a:xfrm>
            <a:off x="5586211" y="1652635"/>
            <a:ext cx="1949632" cy="1975188"/>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5582401" y="2446721"/>
            <a:ext cx="1176202" cy="1178378"/>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Set Intersection Queries</a:t>
            </a:r>
            <a:br>
              <a:rPr lang="en-US" dirty="0" smtClean="0"/>
            </a:br>
            <a:r>
              <a:rPr lang="en-US" dirty="0" smtClean="0"/>
              <a:t>Reduction</a:t>
            </a:r>
            <a:endParaRPr lang="en-US" sz="3600" dirty="0">
              <a:solidFill>
                <a:srgbClr val="FF0000"/>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22</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5" name="TextBox 4"/>
              <p:cNvSpPr txBox="1"/>
              <p:nvPr/>
            </p:nvSpPr>
            <p:spPr>
              <a:xfrm>
                <a:off x="1970310" y="3383122"/>
                <a:ext cx="1644168"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1</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𝑆</m:t>
                          </m:r>
                        </m:e>
                        <m:sub>
                          <m:r>
                            <a:rPr lang="en-US" sz="2000" i="1">
                              <a:latin typeface="Cambria Math"/>
                              <a:ea typeface="Cambria Math"/>
                            </a:rPr>
                            <m:t>2</m:t>
                          </m:r>
                        </m:sub>
                      </m:sSub>
                      <m:r>
                        <a:rPr lang="en-US" sz="2000" i="1">
                          <a:latin typeface="Cambria Math"/>
                          <a:ea typeface="Cambria Math"/>
                        </a:rPr>
                        <m:t>≠∅</m:t>
                      </m:r>
                    </m:oMath>
                  </m:oMathPara>
                </a14:m>
                <a:endParaRPr lang="en-US" sz="2000" dirty="0">
                  <a:solidFill>
                    <a:schemeClr val="accent2"/>
                  </a:solidFill>
                </a:endParaRPr>
              </a:p>
              <a:p>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1</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𝑆</m:t>
                          </m:r>
                        </m:e>
                        <m:sub>
                          <m:r>
                            <a:rPr lang="en-US" sz="2000" i="1">
                              <a:latin typeface="Cambria Math"/>
                              <a:ea typeface="Cambria Math"/>
                            </a:rPr>
                            <m:t>3</m:t>
                          </m:r>
                        </m:sub>
                      </m:sSub>
                      <m:r>
                        <a:rPr lang="en-US" sz="2000" i="1">
                          <a:latin typeface="Cambria Math"/>
                          <a:ea typeface="Cambria Math"/>
                        </a:rPr>
                        <m:t>=∅</m:t>
                      </m:r>
                    </m:oMath>
                  </m:oMathPara>
                </a14:m>
                <a:endParaRPr lang="en-US" sz="2000" dirty="0">
                  <a:solidFill>
                    <a:schemeClr val="accent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70310" y="3383122"/>
                <a:ext cx="1644168" cy="707886"/>
              </a:xfrm>
              <a:prstGeom prst="rect">
                <a:avLst/>
              </a:prstGeom>
              <a:blipFill>
                <a:blip r:embed="rId2"/>
                <a:stretch>
                  <a:fillRect b="-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51990" y="2749011"/>
                <a:ext cx="1972912" cy="4914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14:m>
                  <m:oMath xmlns:m="http://schemas.openxmlformats.org/officeDocument/2006/math">
                    <m:sSub>
                      <m:sSubPr>
                        <m:ctrlPr>
                          <a:rPr lang="en-US" i="1">
                            <a:solidFill>
                              <a:schemeClr val="accent2"/>
                            </a:solidFill>
                            <a:latin typeface="Cambria Math"/>
                          </a:rPr>
                        </m:ctrlPr>
                      </m:sSubPr>
                      <m:e>
                        <m:r>
                          <a:rPr lang="en-US" i="1">
                            <a:solidFill>
                              <a:schemeClr val="accent2"/>
                            </a:solidFill>
                            <a:latin typeface="Cambria Math"/>
                          </a:rPr>
                          <m:t>𝑆</m:t>
                        </m:r>
                      </m:e>
                      <m:sub>
                        <m:r>
                          <a:rPr lang="en-US" i="1">
                            <a:solidFill>
                              <a:schemeClr val="accent2"/>
                            </a:solidFill>
                            <a:latin typeface="Cambria Math"/>
                          </a:rPr>
                          <m:t>𝑖</m:t>
                        </m:r>
                      </m:sub>
                    </m:sSub>
                    <m:r>
                      <a:rPr lang="en-US" i="1">
                        <a:solidFill>
                          <a:schemeClr val="accent2"/>
                        </a:solidFill>
                        <a:latin typeface="Cambria Math"/>
                        <a:ea typeface="Cambria Math"/>
                      </a:rPr>
                      <m:t>∩</m:t>
                    </m:r>
                    <m:sSub>
                      <m:sSubPr>
                        <m:ctrlPr>
                          <a:rPr lang="en-US" i="1">
                            <a:solidFill>
                              <a:schemeClr val="accent2"/>
                            </a:solidFill>
                            <a:latin typeface="Cambria Math"/>
                            <a:ea typeface="Cambria Math"/>
                          </a:rPr>
                        </m:ctrlPr>
                      </m:sSubPr>
                      <m:e>
                        <m:r>
                          <a:rPr lang="en-US" i="1">
                            <a:solidFill>
                              <a:schemeClr val="accent2"/>
                            </a:solidFill>
                            <a:latin typeface="Cambria Math"/>
                            <a:ea typeface="Cambria Math"/>
                          </a:rPr>
                          <m:t>𝑆</m:t>
                        </m:r>
                      </m:e>
                      <m:sub>
                        <m:r>
                          <a:rPr lang="en-US" i="1">
                            <a:solidFill>
                              <a:schemeClr val="accent2"/>
                            </a:solidFill>
                            <a:latin typeface="Cambria Math"/>
                            <a:ea typeface="Cambria Math"/>
                          </a:rPr>
                          <m:t>𝑗</m:t>
                        </m:r>
                      </m:sub>
                    </m:sSub>
                    <m:r>
                      <a:rPr lang="en-US" i="1">
                        <a:solidFill>
                          <a:schemeClr val="accent2"/>
                        </a:solidFill>
                        <a:latin typeface="Cambria Math"/>
                        <a:ea typeface="Cambria Math"/>
                      </a:rPr>
                      <m:t>=∅</m:t>
                    </m:r>
                  </m:oMath>
                </a14:m>
                <a:r>
                  <a:rPr lang="en-US" dirty="0">
                    <a:solidFill>
                      <a:schemeClr val="accent2"/>
                    </a:solidFill>
                  </a:rPr>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1990" y="2749011"/>
                <a:ext cx="1972912" cy="491417"/>
              </a:xfrm>
              <a:prstGeom prst="rect">
                <a:avLst/>
              </a:prstGeom>
              <a:blipFill>
                <a:blip r:embed="rId3"/>
                <a:stretch>
                  <a:fillRect l="-615" t="-7229" r="-3692" b="-20482"/>
                </a:stretch>
              </a:blipFill>
            </p:spPr>
            <p:txBody>
              <a:bodyPr/>
              <a:lstStyle/>
              <a:p>
                <a:r>
                  <a:rPr lang="en-US">
                    <a:noFill/>
                  </a:rPr>
                  <a:t> </a:t>
                </a:r>
              </a:p>
            </p:txBody>
          </p:sp>
        </mc:Fallback>
      </mc:AlternateContent>
      <p:cxnSp>
        <p:nvCxnSpPr>
          <p:cNvPr id="9" name="Straight Connector 8"/>
          <p:cNvCxnSpPr/>
          <p:nvPr/>
        </p:nvCxnSpPr>
        <p:spPr>
          <a:xfrm>
            <a:off x="3886200" y="3222329"/>
            <a:ext cx="42338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84085" y="1528298"/>
            <a:ext cx="0" cy="334850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905000" y="1524000"/>
                <a:ext cx="1961050" cy="106856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1</m:t>
                          </m:r>
                        </m:sub>
                      </m:sSub>
                      <m:r>
                        <a:rPr lang="en-US" sz="2000" i="1">
                          <a:latin typeface="Cambria Math"/>
                        </a:rPr>
                        <m:t>=</m:t>
                      </m:r>
                      <m:d>
                        <m:dPr>
                          <m:begChr m:val="{"/>
                          <m:endChr m:val="}"/>
                          <m:ctrlPr>
                            <a:rPr lang="en-US" sz="2000" i="1">
                              <a:latin typeface="Cambria Math"/>
                            </a:rPr>
                          </m:ctrlPr>
                        </m:dPr>
                        <m:e>
                          <m:r>
                            <a:rPr lang="en-US" sz="2000" i="1">
                              <a:latin typeface="Cambria Math"/>
                            </a:rPr>
                            <m:t>0.5,1,2</m:t>
                          </m:r>
                        </m:e>
                      </m:d>
                    </m:oMath>
                  </m:oMathPara>
                </a14:m>
                <a:endParaRPr/>
              </a:p>
              <a:p>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2</m:t>
                          </m:r>
                        </m:sub>
                      </m:sSub>
                      <m:r>
                        <a:rPr lang="en-US" sz="2000" i="1">
                          <a:latin typeface="Cambria Math"/>
                        </a:rPr>
                        <m:t>=</m:t>
                      </m:r>
                      <m:d>
                        <m:dPr>
                          <m:begChr m:val="{"/>
                          <m:endChr m:val="}"/>
                          <m:ctrlPr>
                            <a:rPr lang="en-US" sz="2000" i="1">
                              <a:latin typeface="Cambria Math"/>
                            </a:rPr>
                          </m:ctrlPr>
                        </m:dPr>
                        <m:e>
                          <m:r>
                            <a:rPr lang="en-US" sz="2000" i="1">
                              <a:latin typeface="Cambria Math"/>
                            </a:rPr>
                            <m:t>1,1.5,</m:t>
                          </m:r>
                          <m:rad>
                            <m:radPr>
                              <m:degHide m:val="on"/>
                              <m:ctrlPr>
                                <a:rPr lang="en-US" sz="2000" i="1">
                                  <a:latin typeface="Cambria Math"/>
                                </a:rPr>
                              </m:ctrlPr>
                            </m:radPr>
                            <m:deg/>
                            <m:e>
                              <m:r>
                                <a:rPr lang="en-US" sz="2000" i="1">
                                  <a:latin typeface="Cambria Math"/>
                                </a:rPr>
                                <m:t>3</m:t>
                              </m:r>
                            </m:e>
                          </m:rad>
                        </m:e>
                      </m:d>
                    </m:oMath>
                  </m:oMathPara>
                </a14:m>
                <a:endParaRPr/>
              </a:p>
              <a:p>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3</m:t>
                          </m:r>
                        </m:sub>
                      </m:sSub>
                      <m:r>
                        <a:rPr lang="en-US" sz="2000" i="1">
                          <a:latin typeface="Cambria Math"/>
                        </a:rPr>
                        <m:t>=</m:t>
                      </m:r>
                      <m:d>
                        <m:dPr>
                          <m:begChr m:val="{"/>
                          <m:endChr m:val="}"/>
                          <m:ctrlPr>
                            <a:rPr lang="en-US" sz="2000" i="1">
                              <a:latin typeface="Cambria Math"/>
                            </a:rPr>
                          </m:ctrlPr>
                        </m:dPr>
                        <m:e>
                          <m:r>
                            <a:rPr lang="en-US" sz="2000" i="1">
                              <a:latin typeface="Cambria Math"/>
                            </a:rPr>
                            <m:t>0.2,3</m:t>
                          </m:r>
                        </m:e>
                      </m:d>
                    </m:oMath>
                  </m:oMathPara>
                </a14:m>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905000" y="1524000"/>
                <a:ext cx="1961050" cy="1068562"/>
              </a:xfrm>
              <a:prstGeom prst="rect">
                <a:avLst/>
              </a:prstGeom>
              <a:blipFill>
                <a:blip r:embed="rId4"/>
                <a:stretch>
                  <a:fillRect b="-571"/>
                </a:stretch>
              </a:blipFill>
            </p:spPr>
            <p:txBody>
              <a:bodyPr/>
              <a:lstStyle/>
              <a:p>
                <a:r>
                  <a:rPr lang="en-US">
                    <a:noFill/>
                  </a:rPr>
                  <a:t> </a:t>
                </a:r>
              </a:p>
            </p:txBody>
          </p:sp>
        </mc:Fallback>
      </mc:AlternateContent>
      <p:sp>
        <p:nvSpPr>
          <p:cNvPr id="13" name="Arc 12"/>
          <p:cNvSpPr/>
          <p:nvPr/>
        </p:nvSpPr>
        <p:spPr>
          <a:xfrm>
            <a:off x="5603629" y="2829354"/>
            <a:ext cx="777240" cy="77724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Arc 14"/>
          <p:cNvSpPr/>
          <p:nvPr/>
        </p:nvSpPr>
        <p:spPr>
          <a:xfrm rot="10800000">
            <a:off x="5583492" y="2840239"/>
            <a:ext cx="777240" cy="77724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Arc 17"/>
          <p:cNvSpPr/>
          <p:nvPr/>
        </p:nvSpPr>
        <p:spPr>
          <a:xfrm>
            <a:off x="5204123" y="2446721"/>
            <a:ext cx="1554480" cy="155448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Arc 18"/>
          <p:cNvSpPr/>
          <p:nvPr/>
        </p:nvSpPr>
        <p:spPr>
          <a:xfrm rot="10800000">
            <a:off x="5197049" y="2451619"/>
            <a:ext cx="1554480" cy="155448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Arc 19"/>
          <p:cNvSpPr/>
          <p:nvPr/>
        </p:nvSpPr>
        <p:spPr>
          <a:xfrm>
            <a:off x="4424159" y="1652635"/>
            <a:ext cx="3108960" cy="310896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Arc 20"/>
          <p:cNvSpPr/>
          <p:nvPr/>
        </p:nvSpPr>
        <p:spPr>
          <a:xfrm rot="10800000">
            <a:off x="4426883" y="1674379"/>
            <a:ext cx="3108960" cy="310896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6218133" y="28957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05217" y="302638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061373" y="280431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662957" y="345092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93585" y="352712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64985" y="329852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85917" y="2634501"/>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379927" y="371871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348757" y="252128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46431" y="24712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88785" y="381668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93287" y="38820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80871" y="30046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326985" y="165478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75871" y="469843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89327" y="333118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V="1">
            <a:off x="5715000" y="2667159"/>
            <a:ext cx="822960" cy="822960"/>
          </a:xfrm>
          <a:prstGeom prst="straightConnector1">
            <a:avLst/>
          </a:prstGeom>
          <a:ln w="19050">
            <a:prstDash val="solid"/>
            <a:headEnd type="arrow"/>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V="1">
            <a:off x="5643035" y="3072108"/>
            <a:ext cx="1837837" cy="261585"/>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5332006" y="2906644"/>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1</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5332006" y="2906644"/>
                <a:ext cx="4315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5021220" y="2896150"/>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2</m:t>
                      </m:r>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5021220" y="2896150"/>
                <a:ext cx="431528"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4236927" y="289575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4</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4236927" y="2895758"/>
                <a:ext cx="431528" cy="461665"/>
              </a:xfrm>
              <a:prstGeom prst="rect">
                <a:avLst/>
              </a:prstGeom>
              <a:blipFill>
                <a:blip r:embed="rId7"/>
                <a:stretch>
                  <a:fillRect/>
                </a:stretch>
              </a:blipFill>
            </p:spPr>
            <p:txBody>
              <a:bodyPr/>
              <a:lstStyle/>
              <a:p>
                <a:r>
                  <a:rPr lang="en-US">
                    <a:noFill/>
                  </a:rPr>
                  <a:t> </a:t>
                </a:r>
              </a:p>
            </p:txBody>
          </p:sp>
        </mc:Fallback>
      </mc:AlternateContent>
      <p:grpSp>
        <p:nvGrpSpPr>
          <p:cNvPr id="70" name="Group 69"/>
          <p:cNvGrpSpPr/>
          <p:nvPr/>
        </p:nvGrpSpPr>
        <p:grpSpPr>
          <a:xfrm>
            <a:off x="7979832" y="2090867"/>
            <a:ext cx="2620136" cy="348789"/>
            <a:chOff x="3176758" y="5552365"/>
            <a:chExt cx="3170365" cy="348789"/>
          </a:xfrm>
        </p:grpSpPr>
        <p:sp>
          <p:nvSpPr>
            <p:cNvPr id="67" name="TextBox 66"/>
            <p:cNvSpPr txBox="1"/>
            <p:nvPr/>
          </p:nvSpPr>
          <p:spPr>
            <a:xfrm>
              <a:off x="3176758" y="5562600"/>
              <a:ext cx="1600586" cy="338554"/>
            </a:xfrm>
            <a:prstGeom prst="rect">
              <a:avLst/>
            </a:prstGeom>
            <a:noFill/>
          </p:spPr>
          <p:txBody>
            <a:bodyPr wrap="none" rtlCol="0">
              <a:spAutoFit/>
            </a:bodyPr>
            <a:lstStyle/>
            <a:p>
              <a:r>
                <a:rPr lang="en-US" sz="1600" dirty="0">
                  <a:solidFill>
                    <a:srgbClr val="00B050"/>
                  </a:solidFill>
                </a:rPr>
                <a:t>Diameter = 3 </a:t>
              </a:r>
            </a:p>
          </p:txBody>
        </p:sp>
        <p:sp>
          <p:nvSpPr>
            <p:cNvPr id="68" name="Right Arrow 67"/>
            <p:cNvSpPr/>
            <p:nvPr/>
          </p:nvSpPr>
          <p:spPr>
            <a:xfrm>
              <a:off x="4625393" y="5664812"/>
              <a:ext cx="293916" cy="138742"/>
            </a:xfrm>
            <a:prstGeom prst="rightArrow">
              <a:avLst/>
            </a:prstGeom>
            <a:solidFill>
              <a:srgbClr val="00B050"/>
            </a:solidFill>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solidFill>
                  <a:srgbClr val="00B050"/>
                </a:solidFill>
              </a:endParaRPr>
            </a:p>
          </p:txBody>
        </p:sp>
        <mc:AlternateContent xmlns:mc="http://schemas.openxmlformats.org/markup-compatibility/2006" xmlns:a14="http://schemas.microsoft.com/office/drawing/2010/main">
          <mc:Choice Requires="a14">
            <p:sp>
              <p:nvSpPr>
                <p:cNvPr id="69" name="TextBox 68"/>
                <p:cNvSpPr txBox="1"/>
                <p:nvPr/>
              </p:nvSpPr>
              <p:spPr>
                <a:xfrm>
                  <a:off x="4842743" y="5552365"/>
                  <a:ext cx="150438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a:rPr>
                            </m:ctrlPr>
                          </m:sSubPr>
                          <m:e>
                            <m:r>
                              <a:rPr lang="en-US" sz="1600" i="1">
                                <a:solidFill>
                                  <a:srgbClr val="00B050"/>
                                </a:solidFill>
                                <a:latin typeface="Cambria Math"/>
                              </a:rPr>
                              <m:t>𝑆</m:t>
                            </m:r>
                          </m:e>
                          <m:sub>
                            <m:r>
                              <a:rPr lang="en-US" sz="1600" i="1">
                                <a:solidFill>
                                  <a:srgbClr val="00B050"/>
                                </a:solidFill>
                                <a:latin typeface="Cambria Math"/>
                              </a:rPr>
                              <m:t>1</m:t>
                            </m:r>
                          </m:sub>
                        </m:sSub>
                        <m:r>
                          <a:rPr lang="en-US" sz="1600" i="1">
                            <a:solidFill>
                              <a:srgbClr val="00B050"/>
                            </a:solidFill>
                            <a:latin typeface="Cambria Math"/>
                            <a:ea typeface="Cambria Math"/>
                          </a:rPr>
                          <m:t>∩</m:t>
                        </m:r>
                        <m:sSub>
                          <m:sSubPr>
                            <m:ctrlPr>
                              <a:rPr lang="en-US" sz="1600" i="1">
                                <a:solidFill>
                                  <a:srgbClr val="00B050"/>
                                </a:solidFill>
                                <a:latin typeface="Cambria Math"/>
                                <a:ea typeface="Cambria Math"/>
                              </a:rPr>
                            </m:ctrlPr>
                          </m:sSubPr>
                          <m:e>
                            <m:r>
                              <a:rPr lang="en-US" sz="1600" i="1">
                                <a:solidFill>
                                  <a:srgbClr val="00B050"/>
                                </a:solidFill>
                                <a:latin typeface="Cambria Math"/>
                                <a:ea typeface="Cambria Math"/>
                              </a:rPr>
                              <m:t>𝑆</m:t>
                            </m:r>
                          </m:e>
                          <m:sub>
                            <m:r>
                              <a:rPr lang="en-US" sz="1600" i="1">
                                <a:solidFill>
                                  <a:srgbClr val="00B050"/>
                                </a:solidFill>
                                <a:latin typeface="Cambria Math"/>
                                <a:ea typeface="Cambria Math"/>
                              </a:rPr>
                              <m:t>2</m:t>
                            </m:r>
                          </m:sub>
                        </m:sSub>
                        <m:r>
                          <a:rPr lang="en-US" sz="1600" i="1">
                            <a:solidFill>
                              <a:srgbClr val="00B050"/>
                            </a:solidFill>
                            <a:latin typeface="Cambria Math"/>
                            <a:ea typeface="Cambria Math"/>
                          </a:rPr>
                          <m:t>≠∅</m:t>
                        </m:r>
                      </m:oMath>
                    </m:oMathPara>
                  </a14:m>
                  <a:endParaRPr lang="en-US" sz="1600" dirty="0">
                    <a:solidFill>
                      <a:srgbClr val="00B05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842743" y="5552365"/>
                  <a:ext cx="1504380" cy="338554"/>
                </a:xfrm>
                <a:prstGeom prst="rect">
                  <a:avLst/>
                </a:prstGeom>
                <a:blipFill rotWithShape="1">
                  <a:blip r:embed="rId8"/>
                  <a:stretch>
                    <a:fillRect/>
                  </a:stretch>
                </a:blipFill>
              </p:spPr>
              <p:txBody>
                <a:bodyPr/>
                <a:lstStyle/>
                <a:p>
                  <a:r>
                    <a:rPr lang="en-US">
                      <a:noFill/>
                    </a:rPr>
                    <a:t> </a:t>
                  </a:r>
                </a:p>
              </p:txBody>
            </p:sp>
          </mc:Fallback>
        </mc:AlternateContent>
      </p:grpSp>
      <p:grpSp>
        <p:nvGrpSpPr>
          <p:cNvPr id="71" name="Group 70"/>
          <p:cNvGrpSpPr/>
          <p:nvPr/>
        </p:nvGrpSpPr>
        <p:grpSpPr>
          <a:xfrm>
            <a:off x="7979833" y="2737477"/>
            <a:ext cx="2609119" cy="348789"/>
            <a:chOff x="3176758" y="5552365"/>
            <a:chExt cx="3157035" cy="348789"/>
          </a:xfrm>
        </p:grpSpPr>
        <p:sp>
          <p:nvSpPr>
            <p:cNvPr id="72" name="TextBox 71"/>
            <p:cNvSpPr txBox="1"/>
            <p:nvPr/>
          </p:nvSpPr>
          <p:spPr>
            <a:xfrm>
              <a:off x="3176758" y="5562600"/>
              <a:ext cx="1600586" cy="338554"/>
            </a:xfrm>
            <a:prstGeom prst="rect">
              <a:avLst/>
            </a:prstGeom>
            <a:noFill/>
          </p:spPr>
          <p:txBody>
            <a:bodyPr wrap="none" rtlCol="0">
              <a:spAutoFit/>
            </a:bodyPr>
            <a:lstStyle/>
            <a:p>
              <a:r>
                <a:rPr lang="en-US" sz="1600" dirty="0">
                  <a:solidFill>
                    <a:srgbClr val="00B050"/>
                  </a:solidFill>
                </a:rPr>
                <a:t>Diameter &lt; 5 </a:t>
              </a:r>
            </a:p>
          </p:txBody>
        </p:sp>
        <p:sp>
          <p:nvSpPr>
            <p:cNvPr id="73" name="Right Arrow 72"/>
            <p:cNvSpPr/>
            <p:nvPr/>
          </p:nvSpPr>
          <p:spPr>
            <a:xfrm>
              <a:off x="4620302" y="5672776"/>
              <a:ext cx="293916" cy="138742"/>
            </a:xfrm>
            <a:prstGeom prst="rightArrow">
              <a:avLst/>
            </a:prstGeom>
            <a:solidFill>
              <a:srgbClr val="00B050"/>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solidFill>
                  <a:srgbClr val="00B050"/>
                </a:solidFill>
              </a:endParaRPr>
            </a:p>
          </p:txBody>
        </p:sp>
        <mc:AlternateContent xmlns:mc="http://schemas.openxmlformats.org/markup-compatibility/2006" xmlns:a14="http://schemas.microsoft.com/office/drawing/2010/main">
          <mc:Choice Requires="a14">
            <p:sp>
              <p:nvSpPr>
                <p:cNvPr id="74" name="TextBox 73"/>
                <p:cNvSpPr txBox="1"/>
                <p:nvPr/>
              </p:nvSpPr>
              <p:spPr>
                <a:xfrm>
                  <a:off x="4829413" y="5552365"/>
                  <a:ext cx="150438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a:rPr>
                            </m:ctrlPr>
                          </m:sSubPr>
                          <m:e>
                            <m:r>
                              <a:rPr lang="en-US" sz="1600" i="1">
                                <a:solidFill>
                                  <a:srgbClr val="00B050"/>
                                </a:solidFill>
                                <a:latin typeface="Cambria Math"/>
                              </a:rPr>
                              <m:t>𝑆</m:t>
                            </m:r>
                          </m:e>
                          <m:sub>
                            <m:r>
                              <a:rPr lang="en-US" sz="1600" i="1">
                                <a:solidFill>
                                  <a:srgbClr val="00B050"/>
                                </a:solidFill>
                                <a:latin typeface="Cambria Math"/>
                              </a:rPr>
                              <m:t>1</m:t>
                            </m:r>
                          </m:sub>
                        </m:sSub>
                        <m:r>
                          <a:rPr lang="en-US" sz="1600" i="1">
                            <a:solidFill>
                              <a:srgbClr val="00B050"/>
                            </a:solidFill>
                            <a:latin typeface="Cambria Math"/>
                            <a:ea typeface="Cambria Math"/>
                          </a:rPr>
                          <m:t>∩</m:t>
                        </m:r>
                        <m:sSub>
                          <m:sSubPr>
                            <m:ctrlPr>
                              <a:rPr lang="en-US" sz="1600" i="1">
                                <a:solidFill>
                                  <a:srgbClr val="00B050"/>
                                </a:solidFill>
                                <a:latin typeface="Cambria Math"/>
                                <a:ea typeface="Cambria Math"/>
                              </a:rPr>
                            </m:ctrlPr>
                          </m:sSubPr>
                          <m:e>
                            <m:r>
                              <a:rPr lang="en-US" sz="1600" i="1">
                                <a:solidFill>
                                  <a:srgbClr val="00B050"/>
                                </a:solidFill>
                                <a:latin typeface="Cambria Math"/>
                                <a:ea typeface="Cambria Math"/>
                              </a:rPr>
                              <m:t>𝑆</m:t>
                            </m:r>
                          </m:e>
                          <m:sub>
                            <m:r>
                              <a:rPr lang="en-US" sz="1600" i="1">
                                <a:solidFill>
                                  <a:srgbClr val="00B050"/>
                                </a:solidFill>
                                <a:latin typeface="Cambria Math"/>
                                <a:ea typeface="Cambria Math"/>
                              </a:rPr>
                              <m:t>3</m:t>
                            </m:r>
                          </m:sub>
                        </m:sSub>
                        <m:r>
                          <a:rPr lang="en-US" sz="1600" i="1">
                            <a:solidFill>
                              <a:srgbClr val="00B050"/>
                            </a:solidFill>
                            <a:latin typeface="Cambria Math"/>
                            <a:ea typeface="Cambria Math"/>
                          </a:rPr>
                          <m:t>=∅</m:t>
                        </m:r>
                      </m:oMath>
                    </m:oMathPara>
                  </a14:m>
                  <a:endParaRPr lang="en-US" sz="1600" dirty="0">
                    <a:solidFill>
                      <a:srgbClr val="00B050"/>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829413" y="5552365"/>
                  <a:ext cx="1504380" cy="338554"/>
                </a:xfrm>
                <a:prstGeom prst="rect">
                  <a:avLst/>
                </a:prstGeom>
                <a:blipFill rotWithShape="1">
                  <a:blip r:embed="rId9"/>
                  <a:stretch>
                    <a:fillRect/>
                  </a:stretch>
                </a:blipFill>
              </p:spPr>
              <p:txBody>
                <a:bodyPr/>
                <a:lstStyle/>
                <a:p>
                  <a:r>
                    <a:rPr lang="en-US">
                      <a:noFill/>
                    </a:rPr>
                    <a:t> </a:t>
                  </a:r>
                </a:p>
              </p:txBody>
            </p:sp>
          </mc:Fallback>
        </mc:AlternateContent>
      </p:grpSp>
      <p:cxnSp>
        <p:nvCxnSpPr>
          <p:cNvPr id="79" name="Elbow Connector 78"/>
          <p:cNvCxnSpPr/>
          <p:nvPr/>
        </p:nvCxnSpPr>
        <p:spPr>
          <a:xfrm flipV="1">
            <a:off x="6637174" y="2291608"/>
            <a:ext cx="1385594" cy="295462"/>
          </a:xfrm>
          <a:prstGeom prst="bentConnector3">
            <a:avLst>
              <a:gd name="adj1" fmla="val 654"/>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7187510" y="2939301"/>
            <a:ext cx="835258"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21691" y="3781480"/>
            <a:ext cx="3573414" cy="830997"/>
          </a:xfrm>
          <a:prstGeom prst="rect">
            <a:avLst/>
          </a:prstGeom>
          <a:noFill/>
        </p:spPr>
        <p:txBody>
          <a:bodyPr wrap="none" rtlCol="0">
            <a:spAutoFit/>
          </a:bodyPr>
          <a:lstStyle/>
          <a:p>
            <a:r>
              <a:rPr lang="en-US" dirty="0"/>
              <a:t>Arithmetic on real numbers</a:t>
            </a:r>
            <a:br>
              <a:rPr lang="en-US" dirty="0"/>
            </a:br>
            <a:r>
              <a:rPr lang="en-US" dirty="0"/>
              <a:t>with unbounded precisions</a:t>
            </a:r>
          </a:p>
        </p:txBody>
      </p:sp>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nvPr>
            </p:nvGraphicFramePr>
            <p:xfrm>
              <a:off x="2570682" y="5501638"/>
              <a:ext cx="6997860" cy="944880"/>
            </p:xfrm>
            <a:graphic>
              <a:graphicData uri="http://schemas.openxmlformats.org/drawingml/2006/table">
                <a:tbl>
                  <a:tblPr firstRow="1" bandRow="1">
                    <a:tableStyleId>{5940675A-B579-460E-94D1-54222C63F5DA}</a:tableStyleId>
                  </a:tblPr>
                  <a:tblGrid>
                    <a:gridCol w="2687898">
                      <a:extLst>
                        <a:ext uri="{9D8B030D-6E8A-4147-A177-3AD203B41FA5}">
                          <a16:colId xmlns:a16="http://schemas.microsoft.com/office/drawing/2014/main" xmlns="" val="20000"/>
                        </a:ext>
                      </a:extLst>
                    </a:gridCol>
                    <a:gridCol w="2252562">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tblGrid>
                  <a:tr h="269241">
                    <a:tc gridSpan="3">
                      <a:txBody>
                        <a:bodyPr/>
                        <a:lstStyle/>
                        <a:p>
                          <a:pPr algn="ctr"/>
                          <a:r>
                            <a:rPr lang="en-US" sz="1600" dirty="0" smtClean="0"/>
                            <a:t>Points in Convex Position</a:t>
                          </a:r>
                          <a:endParaRPr lang="en-US" sz="1600" dirty="0"/>
                        </a:p>
                      </a:txBody>
                      <a:tcPr anchor="c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xmlns="" val="10000"/>
                      </a:ext>
                    </a:extLst>
                  </a:tr>
                  <a:tr h="269241">
                    <a:tc>
                      <a:txBody>
                        <a:bodyPr/>
                        <a:lstStyle/>
                        <a:p>
                          <a:pPr algn="ctr"/>
                          <a:r>
                            <a:rPr lang="en-US" sz="1800" dirty="0" smtClean="0">
                              <a:solidFill>
                                <a:srgbClr val="C00000"/>
                              </a:solidFill>
                            </a:rPr>
                            <a:t>Our Results</a:t>
                          </a:r>
                        </a:p>
                        <a:p>
                          <a:pPr algn="ctr"/>
                          <a:r>
                            <a:rPr lang="en-US" sz="1600" dirty="0" smtClean="0">
                              <a:solidFill>
                                <a:srgbClr val="C00000"/>
                              </a:solidFill>
                            </a:rPr>
                            <a:t>(Submitted to ISAAC’11)</a:t>
                          </a:r>
                          <a:endParaRPr lang="en-US" sz="1600" dirty="0"/>
                        </a:p>
                      </a:txBody>
                      <a:tcPr anchor="c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𝑂</m:t>
                                </m:r>
                                <m:d>
                                  <m:dPr>
                                    <m:ctrlPr>
                                      <a:rPr lang="en-US" sz="1600" b="0" i="1" smtClean="0">
                                        <a:latin typeface="Cambria Math"/>
                                      </a:rPr>
                                    </m:ctrlPr>
                                  </m:dPr>
                                  <m:e>
                                    <m:func>
                                      <m:funcPr>
                                        <m:ctrlPr>
                                          <a:rPr lang="en-US" sz="1600" b="0" i="1" smtClean="0">
                                            <a:latin typeface="Cambria Math"/>
                                          </a:rPr>
                                        </m:ctrlPr>
                                      </m:funcPr>
                                      <m:fName>
                                        <m:r>
                                          <m:rPr>
                                            <m:sty m:val="p"/>
                                          </m:rPr>
                                          <a:rPr lang="en-US" sz="1600" b="0" i="0" smtClean="0">
                                            <a:latin typeface="Cambria Math"/>
                                          </a:rPr>
                                          <m:t>log</m:t>
                                        </m:r>
                                      </m:fName>
                                      <m:e>
                                        <m:r>
                                          <a:rPr lang="en-US" sz="1600" b="0" i="1" smtClean="0">
                                            <a:latin typeface="Cambria Math"/>
                                          </a:rPr>
                                          <m:t>𝑛</m:t>
                                        </m:r>
                                      </m:e>
                                    </m:func>
                                  </m:e>
                                </m:d>
                              </m:oMath>
                            </m:oMathPara>
                          </a14:m>
                          <a:endParaRPr lang="en-US" sz="1600" dirty="0"/>
                        </a:p>
                      </a:txBody>
                      <a:tcPr anchor="c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a:rPr>
                                  <m:t>𝑂</m:t>
                                </m:r>
                                <m:d>
                                  <m:dPr>
                                    <m:ctrlPr>
                                      <a:rPr lang="en-US" sz="1600" b="0" i="1" smtClean="0">
                                        <a:latin typeface="Cambria Math"/>
                                      </a:rPr>
                                    </m:ctrlPr>
                                  </m:dPr>
                                  <m:e>
                                    <m:func>
                                      <m:funcPr>
                                        <m:ctrlPr>
                                          <a:rPr lang="en-US" sz="1600" b="0" i="1" smtClean="0">
                                            <a:latin typeface="Cambria Math"/>
                                          </a:rPr>
                                        </m:ctrlPr>
                                      </m:funcPr>
                                      <m:fName>
                                        <m:r>
                                          <a:rPr lang="en-US" sz="1600" b="0" i="1" smtClean="0">
                                            <a:latin typeface="Cambria Math"/>
                                          </a:rPr>
                                          <m:t>𝑛</m:t>
                                        </m:r>
                                        <m:r>
                                          <a:rPr lang="en-US" sz="1600" b="0" i="0" smtClean="0">
                                            <a:latin typeface="Cambria Math"/>
                                          </a:rPr>
                                          <m:t> </m:t>
                                        </m:r>
                                        <m:r>
                                          <m:rPr>
                                            <m:sty m:val="p"/>
                                          </m:rPr>
                                          <a:rPr lang="en-US" sz="1600" b="0" i="0" smtClean="0">
                                            <a:latin typeface="Cambria Math"/>
                                          </a:rPr>
                                          <m:t>log</m:t>
                                        </m:r>
                                      </m:fName>
                                      <m:e>
                                        <m:r>
                                          <a:rPr lang="en-US" sz="1600" b="0" i="1" smtClean="0">
                                            <a:latin typeface="Cambria Math"/>
                                          </a:rPr>
                                          <m:t>𝑛</m:t>
                                        </m:r>
                                      </m:e>
                                    </m:func>
                                  </m:e>
                                </m:d>
                              </m:oMath>
                            </m:oMathPara>
                          </a14:m>
                          <a:endParaRPr lang="en-US" sz="1600" dirty="0"/>
                        </a:p>
                      </a:txBody>
                      <a:tcPr anchor="ctr">
                        <a:solidFill>
                          <a:schemeClr val="bg1"/>
                        </a:solidFill>
                      </a:tcPr>
                    </a:tc>
                    <a:extLst>
                      <a:ext uri="{0D108BD9-81ED-4DB2-BD59-A6C34878D82A}">
                        <a16:rowId xmlns:a16="http://schemas.microsoft.com/office/drawing/2014/main" xmlns="" val="10001"/>
                      </a:ext>
                    </a:extLst>
                  </a:tr>
                </a:tbl>
              </a:graphicData>
            </a:graphic>
          </p:graphicFrame>
        </mc:Choice>
        <mc:Fallback xmlns="">
          <p:graphicFrame>
            <p:nvGraphicFramePr>
              <p:cNvPr id="64" name="Table 63"/>
              <p:cNvGraphicFramePr>
                <a:graphicFrameLocks noGrp="1"/>
              </p:cNvGraphicFramePr>
              <p:nvPr>
                <p:extLst/>
              </p:nvPr>
            </p:nvGraphicFramePr>
            <p:xfrm>
              <a:off x="2570682" y="5501638"/>
              <a:ext cx="6997860" cy="944880"/>
            </p:xfrm>
            <a:graphic>
              <a:graphicData uri="http://schemas.openxmlformats.org/drawingml/2006/table">
                <a:tbl>
                  <a:tblPr firstRow="1" bandRow="1">
                    <a:tableStyleId>{5940675A-B579-460E-94D1-54222C63F5DA}</a:tableStyleId>
                  </a:tblPr>
                  <a:tblGrid>
                    <a:gridCol w="2687898">
                      <a:extLst>
                        <a:ext uri="{9D8B030D-6E8A-4147-A177-3AD203B41FA5}">
                          <a16:colId xmlns:a16="http://schemas.microsoft.com/office/drawing/2014/main" xmlns="" xmlns:a14="http://schemas.microsoft.com/office/drawing/2010/main" val="20000"/>
                        </a:ext>
                      </a:extLst>
                    </a:gridCol>
                    <a:gridCol w="2252562">
                      <a:extLst>
                        <a:ext uri="{9D8B030D-6E8A-4147-A177-3AD203B41FA5}">
                          <a16:colId xmlns:a16="http://schemas.microsoft.com/office/drawing/2014/main" xmlns="" xmlns:a14="http://schemas.microsoft.com/office/drawing/2010/main" val="20001"/>
                        </a:ext>
                      </a:extLst>
                    </a:gridCol>
                    <a:gridCol w="2057400">
                      <a:extLst>
                        <a:ext uri="{9D8B030D-6E8A-4147-A177-3AD203B41FA5}">
                          <a16:colId xmlns:a16="http://schemas.microsoft.com/office/drawing/2014/main" xmlns="" xmlns:a14="http://schemas.microsoft.com/office/drawing/2010/main" val="20002"/>
                        </a:ext>
                      </a:extLst>
                    </a:gridCol>
                  </a:tblGrid>
                  <a:tr h="335280">
                    <a:tc gridSpan="3">
                      <a:txBody>
                        <a:bodyPr/>
                        <a:lstStyle/>
                        <a:p>
                          <a:pPr algn="ctr"/>
                          <a:r>
                            <a:rPr lang="en-US" sz="1600" dirty="0" smtClean="0"/>
                            <a:t>Points in Convex Position</a:t>
                          </a:r>
                          <a:endParaRPr lang="en-US" sz="1600" dirty="0"/>
                        </a:p>
                      </a:txBody>
                      <a:tcPr anchor="c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609600">
                    <a:tc>
                      <a:txBody>
                        <a:bodyPr/>
                        <a:lstStyle/>
                        <a:p>
                          <a:pPr algn="ctr"/>
                          <a:r>
                            <a:rPr lang="en-US" sz="1800" dirty="0" smtClean="0">
                              <a:solidFill>
                                <a:srgbClr val="C00000"/>
                              </a:solidFill>
                            </a:rPr>
                            <a:t>Our Results</a:t>
                          </a:r>
                        </a:p>
                        <a:p>
                          <a:pPr algn="ctr"/>
                          <a:r>
                            <a:rPr lang="en-US" sz="1600" dirty="0" smtClean="0">
                              <a:solidFill>
                                <a:srgbClr val="C00000"/>
                              </a:solidFill>
                            </a:rPr>
                            <a:t>(Submitted to ISAAC’11)</a:t>
                          </a:r>
                          <a:endParaRPr lang="en-US" sz="1600" dirty="0"/>
                        </a:p>
                      </a:txBody>
                      <a:tcPr anchor="ctr">
                        <a:solidFill>
                          <a:schemeClr val="bg1"/>
                        </a:solidFill>
                      </a:tcPr>
                    </a:tc>
                    <a:tc>
                      <a:txBody>
                        <a:bodyPr/>
                        <a:lstStyle/>
                        <a:p>
                          <a:endParaRPr lang="en-US"/>
                        </a:p>
                      </a:txBody>
                      <a:tcPr anchor="ctr">
                        <a:blipFill>
                          <a:blip r:embed="rId10"/>
                          <a:stretch>
                            <a:fillRect l="-119459" t="-56436" r="-91892" b="-11881"/>
                          </a:stretch>
                        </a:blipFill>
                      </a:tcPr>
                    </a:tc>
                    <a:tc>
                      <a:txBody>
                        <a:bodyPr/>
                        <a:lstStyle/>
                        <a:p>
                          <a:endParaRPr lang="en-US"/>
                        </a:p>
                      </a:txBody>
                      <a:tcPr anchor="ctr">
                        <a:blipFill>
                          <a:blip r:embed="rId10"/>
                          <a:stretch>
                            <a:fillRect l="-240237" t="-56436" r="-592" b="-11881"/>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graphicFrame>
        <p:nvGraphicFramePr>
          <p:cNvPr id="6" name="Table 5"/>
          <p:cNvGraphicFramePr>
            <a:graphicFrameLocks noGrp="1"/>
          </p:cNvGraphicFramePr>
          <p:nvPr>
            <p:extLst/>
          </p:nvPr>
        </p:nvGraphicFramePr>
        <p:xfrm>
          <a:off x="2570682" y="5105400"/>
          <a:ext cx="6997860" cy="396240"/>
        </p:xfrm>
        <a:graphic>
          <a:graphicData uri="http://schemas.openxmlformats.org/drawingml/2006/table">
            <a:tbl>
              <a:tblPr firstRow="1" bandRow="1">
                <a:tableStyleId>{5940675A-B579-460E-94D1-54222C63F5DA}</a:tableStyleId>
              </a:tblPr>
              <a:tblGrid>
                <a:gridCol w="2687898">
                  <a:extLst>
                    <a:ext uri="{9D8B030D-6E8A-4147-A177-3AD203B41FA5}">
                      <a16:colId xmlns="" xmlns:a16="http://schemas.microsoft.com/office/drawing/2014/main" val="20000"/>
                    </a:ext>
                  </a:extLst>
                </a:gridCol>
                <a:gridCol w="2247611">
                  <a:extLst>
                    <a:ext uri="{9D8B030D-6E8A-4147-A177-3AD203B41FA5}">
                      <a16:colId xmlns="" xmlns:a16="http://schemas.microsoft.com/office/drawing/2014/main" val="20001"/>
                    </a:ext>
                  </a:extLst>
                </a:gridCol>
                <a:gridCol w="2062351">
                  <a:extLst>
                    <a:ext uri="{9D8B030D-6E8A-4147-A177-3AD203B41FA5}">
                      <a16:colId xmlns="" xmlns:a16="http://schemas.microsoft.com/office/drawing/2014/main" val="20002"/>
                    </a:ext>
                  </a:extLst>
                </a:gridCol>
              </a:tblGrid>
              <a:tr h="266869">
                <a:tc>
                  <a:txBody>
                    <a:bodyPr/>
                    <a:lstStyle/>
                    <a:p>
                      <a:pPr algn="ctr"/>
                      <a:r>
                        <a:rPr lang="en-US" sz="2000" b="1" dirty="0" smtClean="0"/>
                        <a:t>Reference</a:t>
                      </a:r>
                      <a:endParaRPr lang="en-US" sz="2000" b="1" dirty="0"/>
                    </a:p>
                  </a:txBody>
                  <a:tcPr anchor="ctr">
                    <a:solidFill>
                      <a:schemeClr val="bg1"/>
                    </a:solidFill>
                  </a:tcPr>
                </a:tc>
                <a:tc>
                  <a:txBody>
                    <a:bodyPr/>
                    <a:lstStyle/>
                    <a:p>
                      <a:pPr algn="ctr"/>
                      <a:r>
                        <a:rPr lang="en-US" sz="2000" b="1" dirty="0" smtClean="0"/>
                        <a:t>Query Time</a:t>
                      </a:r>
                      <a:endParaRPr lang="en-US" sz="2000" b="1" dirty="0"/>
                    </a:p>
                  </a:txBody>
                  <a:tcPr anchor="ctr">
                    <a:solidFill>
                      <a:schemeClr val="bg1"/>
                    </a:solidFill>
                  </a:tcPr>
                </a:tc>
                <a:tc>
                  <a:txBody>
                    <a:bodyPr/>
                    <a:lstStyle/>
                    <a:p>
                      <a:pPr algn="ctr"/>
                      <a:r>
                        <a:rPr lang="en-US" sz="2000" b="1" dirty="0" smtClean="0"/>
                        <a:t>Space</a:t>
                      </a:r>
                      <a:endParaRPr lang="en-US" sz="2000" b="1" dirty="0"/>
                    </a:p>
                  </a:txBody>
                  <a:tcPr anchor="ctr">
                    <a:solidFill>
                      <a:schemeClr val="bg1"/>
                    </a:solidFill>
                  </a:tcPr>
                </a:tc>
                <a:extLst>
                  <a:ext uri="{0D108BD9-81ED-4DB2-BD59-A6C34878D82A}">
                    <a16:rowId xmlns="" xmlns:a16="http://schemas.microsoft.com/office/drawing/2014/main" val="10000"/>
                  </a:ext>
                </a:extLst>
              </a:tr>
            </a:tbl>
          </a:graphicData>
        </a:graphic>
      </p:graphicFrame>
      <p:cxnSp>
        <p:nvCxnSpPr>
          <p:cNvPr id="16" name="Straight Connector 15"/>
          <p:cNvCxnSpPr/>
          <p:nvPr/>
        </p:nvCxnSpPr>
        <p:spPr>
          <a:xfrm>
            <a:off x="2060246" y="4909456"/>
            <a:ext cx="811233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15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0"/>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4" grpId="0" animBg="1"/>
      <p:bldP spid="13" grpId="0" animBg="1"/>
      <p:bldP spid="15" grpId="0" animBg="1"/>
      <p:bldP spid="18" grpId="0" animBg="1"/>
      <p:bldP spid="19" grpId="0" animBg="1"/>
      <p:bldP spid="20" grpId="0" animBg="1"/>
      <p:bldP spid="21" grpId="0" animBg="1"/>
      <p:bldP spid="8" grpId="0" animBg="1"/>
      <p:bldP spid="22" grpId="0" animBg="1"/>
      <p:bldP spid="23" grpId="0" animBg="1"/>
      <p:bldP spid="24" grpId="0" animBg="1"/>
      <p:bldP spid="25" grpId="0" animBg="1"/>
      <p:bldP spid="26" grpId="0" animBg="1"/>
      <p:bldP spid="27" grpId="0" animBg="1"/>
      <p:bldP spid="33" grpId="0" animBg="1"/>
      <p:bldP spid="34" grpId="0" animBg="1"/>
      <p:bldP spid="35" grpId="0" animBg="1"/>
      <p:bldP spid="36" grpId="0" animBg="1"/>
      <p:bldP spid="37" grpId="0" animBg="1"/>
      <p:bldP spid="38" grpId="0" animBg="1"/>
      <p:bldP spid="39" grpId="0" animBg="1"/>
      <p:bldP spid="40" grpId="0" animBg="1"/>
      <p:bldP spid="41" grpId="0" animBg="1"/>
      <p:bldP spid="60" grpId="0" animBg="1"/>
      <p:bldP spid="61" grpId="0" animBg="1"/>
      <p:bldP spid="62"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120A512-98AF-4CD5-9503-9ED8C2DD47D9}" type="slidenum">
              <a:rPr lang="en-US" altLang="en-US"/>
              <a:pPr/>
              <a:t>23</a:t>
            </a:fld>
            <a:endParaRPr lang="en-US" altLang="en-US"/>
          </a:p>
        </p:txBody>
      </p:sp>
      <p:sp>
        <p:nvSpPr>
          <p:cNvPr id="2050" name="Rectangle 2"/>
          <p:cNvSpPr>
            <a:spLocks noGrp="1" noChangeArrowheads="1"/>
          </p:cNvSpPr>
          <p:nvPr>
            <p:ph type="title"/>
          </p:nvPr>
        </p:nvSpPr>
        <p:spPr>
          <a:xfrm>
            <a:off x="2209800" y="304800"/>
            <a:ext cx="7772400" cy="1143000"/>
          </a:xfrm>
        </p:spPr>
        <p:txBody>
          <a:bodyPr/>
          <a:lstStyle/>
          <a:p>
            <a:r>
              <a:rPr lang="en-US" altLang="en-US" sz="6600" b="1">
                <a:solidFill>
                  <a:schemeClr val="accent2"/>
                </a:solidFill>
              </a:rPr>
              <a:t>Tries</a:t>
            </a:r>
            <a:endParaRPr lang="en-US" altLang="en-US"/>
          </a:p>
        </p:txBody>
      </p:sp>
      <p:sp>
        <p:nvSpPr>
          <p:cNvPr id="2051" name="Rectangle 3"/>
          <p:cNvSpPr>
            <a:spLocks noGrp="1" noChangeArrowheads="1"/>
          </p:cNvSpPr>
          <p:nvPr>
            <p:ph type="body" sz="half" idx="1"/>
          </p:nvPr>
        </p:nvSpPr>
        <p:spPr>
          <a:xfrm>
            <a:off x="1524000" y="1447800"/>
            <a:ext cx="3733800" cy="1905000"/>
          </a:xfrm>
        </p:spPr>
        <p:txBody>
          <a:bodyPr/>
          <a:lstStyle/>
          <a:p>
            <a:r>
              <a:rPr lang="en-US" altLang="en-US" sz="2800"/>
              <a:t>Standard Tries</a:t>
            </a:r>
          </a:p>
          <a:p>
            <a:r>
              <a:rPr lang="en-US" altLang="en-US" sz="2800"/>
              <a:t>Compressed Tries</a:t>
            </a:r>
          </a:p>
          <a:p>
            <a:r>
              <a:rPr lang="en-US" altLang="en-US" sz="2800"/>
              <a:t>Suffix Tries</a:t>
            </a:r>
          </a:p>
        </p:txBody>
      </p:sp>
      <p:pic>
        <p:nvPicPr>
          <p:cNvPr id="205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57400" y="3140076"/>
            <a:ext cx="7924800" cy="3717925"/>
          </a:xfrm>
          <a:noFill/>
          <a:ln/>
        </p:spPr>
      </p:pic>
    </p:spTree>
    <p:extLst>
      <p:ext uri="{BB962C8B-B14F-4D97-AF65-F5344CB8AC3E}">
        <p14:creationId xmlns:p14="http://schemas.microsoft.com/office/powerpoint/2010/main" val="4285149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dissolve">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dissolve">
                                      <p:cBhvr>
                                        <p:cTn id="17" dur="500"/>
                                        <p:tgtEl>
                                          <p:spTgt spid="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9EB9978-6B05-4078-91D1-0AAFE2800DDA}" type="slidenum">
              <a:rPr lang="en-US" altLang="en-US"/>
              <a:pPr/>
              <a:t>24</a:t>
            </a:fld>
            <a:endParaRPr lang="en-US" altLang="en-US"/>
          </a:p>
        </p:txBody>
      </p:sp>
      <p:sp>
        <p:nvSpPr>
          <p:cNvPr id="12290" name="Rectangle 2"/>
          <p:cNvSpPr>
            <a:spLocks noGrp="1" noChangeArrowheads="1"/>
          </p:cNvSpPr>
          <p:nvPr>
            <p:ph type="title"/>
          </p:nvPr>
        </p:nvSpPr>
        <p:spPr>
          <a:xfrm>
            <a:off x="2286000" y="457200"/>
            <a:ext cx="7772400" cy="1143000"/>
          </a:xfrm>
        </p:spPr>
        <p:txBody>
          <a:bodyPr/>
          <a:lstStyle/>
          <a:p>
            <a:r>
              <a:rPr lang="en-US" altLang="en-US" b="1"/>
              <a:t>Text Processing</a:t>
            </a:r>
            <a:endParaRPr lang="en-US" altLang="en-US"/>
          </a:p>
        </p:txBody>
      </p:sp>
      <p:sp>
        <p:nvSpPr>
          <p:cNvPr id="12291" name="Rectangle 3"/>
          <p:cNvSpPr>
            <a:spLocks noGrp="1" noChangeArrowheads="1"/>
          </p:cNvSpPr>
          <p:nvPr>
            <p:ph type="body" sz="half" idx="1"/>
          </p:nvPr>
        </p:nvSpPr>
        <p:spPr>
          <a:xfrm>
            <a:off x="1524000" y="1295400"/>
            <a:ext cx="9144000" cy="4267200"/>
          </a:xfrm>
        </p:spPr>
        <p:txBody>
          <a:bodyPr/>
          <a:lstStyle/>
          <a:p>
            <a:pPr>
              <a:lnSpc>
                <a:spcPct val="90000"/>
              </a:lnSpc>
            </a:pPr>
            <a:r>
              <a:rPr lang="en-US" altLang="en-US" sz="2400"/>
              <a:t>We have seen that preprocessing the pattern speeds up pattern matching queries</a:t>
            </a:r>
          </a:p>
          <a:p>
            <a:pPr>
              <a:lnSpc>
                <a:spcPct val="90000"/>
              </a:lnSpc>
            </a:pPr>
            <a:r>
              <a:rPr lang="en-US" altLang="en-US" sz="2400"/>
              <a:t>After preprocessing the pattern in time proportional to the pattern length, the Boyer-Moore algorithm searches an arbitrary English text in (average) time </a:t>
            </a:r>
            <a:r>
              <a:rPr lang="en-US" altLang="en-US" sz="2400" b="1">
                <a:solidFill>
                  <a:schemeClr val="accent2"/>
                </a:solidFill>
              </a:rPr>
              <a:t>proportional to the text length</a:t>
            </a:r>
            <a:endParaRPr lang="en-US" altLang="en-US" sz="2400"/>
          </a:p>
          <a:p>
            <a:pPr>
              <a:lnSpc>
                <a:spcPct val="90000"/>
              </a:lnSpc>
            </a:pPr>
            <a:r>
              <a:rPr lang="en-US" altLang="en-US" sz="2400"/>
              <a:t>If the text is large, immutable and searched for often (e.g., works by Shakespeare), we may want to preprocess the text instead of the pattern in order to perform pattern matching queries in time </a:t>
            </a:r>
            <a:r>
              <a:rPr lang="en-US" altLang="en-US" sz="2400" b="1" i="1">
                <a:solidFill>
                  <a:schemeClr val="accent2"/>
                </a:solidFill>
              </a:rPr>
              <a:t>proportional to the pattern length</a:t>
            </a:r>
            <a:r>
              <a:rPr lang="en-US" altLang="en-US" sz="2400"/>
              <a:t>.</a:t>
            </a:r>
          </a:p>
          <a:p>
            <a:pPr>
              <a:lnSpc>
                <a:spcPct val="90000"/>
              </a:lnSpc>
            </a:pPr>
            <a:r>
              <a:rPr lang="en-US" altLang="en-US" sz="2400"/>
              <a:t>Tradeoffs in text 							searching</a:t>
            </a:r>
          </a:p>
          <a:p>
            <a:pPr>
              <a:lnSpc>
                <a:spcPct val="90000"/>
              </a:lnSpc>
            </a:pPr>
            <a:endParaRPr lang="en-US" altLang="en-US" sz="2400"/>
          </a:p>
          <a:p>
            <a:pPr>
              <a:lnSpc>
                <a:spcPct val="90000"/>
              </a:lnSpc>
              <a:buFontTx/>
              <a:buNone/>
            </a:pPr>
            <a:endParaRPr lang="en-US" altLang="en-US" sz="2400"/>
          </a:p>
          <a:p>
            <a:pPr>
              <a:lnSpc>
                <a:spcPct val="90000"/>
              </a:lnSpc>
            </a:pPr>
            <a:endParaRPr lang="en-US" altLang="en-US" sz="2400"/>
          </a:p>
        </p:txBody>
      </p:sp>
      <p:pic>
        <p:nvPicPr>
          <p:cNvPr id="1229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19600" y="4446588"/>
            <a:ext cx="4876800" cy="2411412"/>
          </a:xfrm>
          <a:noFill/>
          <a:ln/>
        </p:spPr>
      </p:pic>
    </p:spTree>
    <p:extLst>
      <p:ext uri="{BB962C8B-B14F-4D97-AF65-F5344CB8AC3E}">
        <p14:creationId xmlns:p14="http://schemas.microsoft.com/office/powerpoint/2010/main" val="1060257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ssolve">
                                      <p:cBhvr>
                                        <p:cTn id="7" dur="500"/>
                                        <p:tgtEl>
                                          <p:spTgt spid="12291">
                                            <p:txEl>
                                              <p:pRg st="0" end="0"/>
                                            </p:txEl>
                                          </p:spTgt>
                                        </p:tgtEl>
                                      </p:cBhvr>
                                    </p:animEffect>
                                  </p:childTnLst>
                                  <p:subTnLst>
                                    <p:animClr clrSpc="rgb" dir="cw">
                                      <p:cBhvr override="childStyle">
                                        <p:cTn dur="1" fill="hold" display="0" masterRel="nextClick" afterEffect="1"/>
                                        <p:tgtEl>
                                          <p:spTgt spid="12291">
                                            <p:txEl>
                                              <p:pRg st="0" end="0"/>
                                            </p:txEl>
                                          </p:spTgt>
                                        </p:tgtEl>
                                        <p:attrNameLst>
                                          <p:attrName>ppt_c</p:attrName>
                                        </p:attrNameLst>
                                      </p:cBhvr>
                                      <p:to>
                                        <a:schemeClr va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dissolve">
                                      <p:cBhvr>
                                        <p:cTn id="12" dur="500"/>
                                        <p:tgtEl>
                                          <p:spTgt spid="12291">
                                            <p:txEl>
                                              <p:pRg st="1" end="1"/>
                                            </p:txEl>
                                          </p:spTgt>
                                        </p:tgtEl>
                                      </p:cBhvr>
                                    </p:animEffect>
                                  </p:childTnLst>
                                  <p:subTnLst>
                                    <p:animClr clrSpc="rgb" dir="cw">
                                      <p:cBhvr override="childStyle">
                                        <p:cTn dur="1" fill="hold" display="0" masterRel="nextClick" afterEffect="1"/>
                                        <p:tgtEl>
                                          <p:spTgt spid="12291">
                                            <p:txEl>
                                              <p:pRg st="1" end="1"/>
                                            </p:txEl>
                                          </p:spTgt>
                                        </p:tgtEl>
                                        <p:attrNameLst>
                                          <p:attrName>ppt_c</p:attrName>
                                        </p:attrNameLst>
                                      </p:cBhvr>
                                      <p:to>
                                        <a:schemeClr va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dissolve">
                                      <p:cBhvr>
                                        <p:cTn id="17" dur="500"/>
                                        <p:tgtEl>
                                          <p:spTgt spid="12291">
                                            <p:txEl>
                                              <p:pRg st="2" end="2"/>
                                            </p:txEl>
                                          </p:spTgt>
                                        </p:tgtEl>
                                      </p:cBhvr>
                                    </p:animEffect>
                                  </p:childTnLst>
                                  <p:subTnLst>
                                    <p:animClr clrSpc="rgb" dir="cw">
                                      <p:cBhvr override="childStyle">
                                        <p:cTn dur="1" fill="hold" display="0" masterRel="nextClick" afterEffect="1"/>
                                        <p:tgtEl>
                                          <p:spTgt spid="12291">
                                            <p:txEl>
                                              <p:pRg st="2" end="2"/>
                                            </p:txEl>
                                          </p:spTgt>
                                        </p:tgtEl>
                                        <p:attrNameLst>
                                          <p:attrName>ppt_c</p:attrName>
                                        </p:attrNameLst>
                                      </p:cBhvr>
                                      <p:to>
                                        <a:schemeClr va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dissolve">
                                      <p:cBhvr>
                                        <p:cTn id="22" dur="500"/>
                                        <p:tgtEl>
                                          <p:spTgt spid="12291">
                                            <p:txEl>
                                              <p:pRg st="3" end="3"/>
                                            </p:txEl>
                                          </p:spTgt>
                                        </p:tgtEl>
                                      </p:cBhvr>
                                    </p:animEffect>
                                  </p:childTnLst>
                                  <p:subTnLst>
                                    <p:animClr clrSpc="rgb" dir="cw">
                                      <p:cBhvr override="childStyle">
                                        <p:cTn dur="1" fill="hold" display="0" masterRel="nextClick" afterEffect="1"/>
                                        <p:tgtEl>
                                          <p:spTgt spid="12291">
                                            <p:txEl>
                                              <p:pRg st="3" end="3"/>
                                            </p:txEl>
                                          </p:spTgt>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6C4E1563-8A0F-44FD-9955-03AB95468C54}" type="slidenum">
              <a:rPr lang="en-US" altLang="en-US"/>
              <a:pPr/>
              <a:t>25</a:t>
            </a:fld>
            <a:endParaRPr lang="en-US" altLang="en-US"/>
          </a:p>
        </p:txBody>
      </p:sp>
      <p:sp>
        <p:nvSpPr>
          <p:cNvPr id="3074" name="Rectangle 2"/>
          <p:cNvSpPr>
            <a:spLocks noGrp="1" noChangeArrowheads="1"/>
          </p:cNvSpPr>
          <p:nvPr>
            <p:ph type="title"/>
          </p:nvPr>
        </p:nvSpPr>
        <p:spPr>
          <a:xfrm>
            <a:off x="2133600" y="685800"/>
            <a:ext cx="7772400" cy="1143000"/>
          </a:xfrm>
        </p:spPr>
        <p:txBody>
          <a:bodyPr/>
          <a:lstStyle/>
          <a:p>
            <a:r>
              <a:rPr lang="en-US" altLang="en-US" b="1"/>
              <a:t>Standard Tries</a:t>
            </a:r>
            <a:endParaRPr lang="en-US" altLang="en-US"/>
          </a:p>
        </p:txBody>
      </p:sp>
      <p:sp>
        <p:nvSpPr>
          <p:cNvPr id="3075" name="Rectangle 3"/>
          <p:cNvSpPr>
            <a:spLocks noGrp="1" noChangeArrowheads="1"/>
          </p:cNvSpPr>
          <p:nvPr>
            <p:ph type="body" sz="half" idx="1"/>
          </p:nvPr>
        </p:nvSpPr>
        <p:spPr>
          <a:xfrm>
            <a:off x="1524000" y="1600200"/>
            <a:ext cx="9144000" cy="5029200"/>
          </a:xfrm>
        </p:spPr>
        <p:txBody>
          <a:bodyPr/>
          <a:lstStyle/>
          <a:p>
            <a:pPr>
              <a:lnSpc>
                <a:spcPct val="90000"/>
              </a:lnSpc>
            </a:pPr>
            <a:r>
              <a:rPr lang="en-US" altLang="en-US" sz="2400"/>
              <a:t>The </a:t>
            </a:r>
            <a:r>
              <a:rPr lang="en-US" altLang="en-US" sz="2400" b="1" i="1">
                <a:solidFill>
                  <a:schemeClr val="accent2"/>
                </a:solidFill>
              </a:rPr>
              <a:t>standard trie</a:t>
            </a:r>
            <a:r>
              <a:rPr lang="en-US" altLang="en-US" sz="2400"/>
              <a:t> for a set of strings S is an ordered tree such that:</a:t>
            </a:r>
          </a:p>
          <a:p>
            <a:pPr lvl="1">
              <a:lnSpc>
                <a:spcPct val="90000"/>
              </a:lnSpc>
            </a:pPr>
            <a:r>
              <a:rPr lang="en-US" altLang="en-US" sz="1800"/>
              <a:t>each node but the root is labeled with a character</a:t>
            </a:r>
          </a:p>
          <a:p>
            <a:pPr lvl="1">
              <a:lnSpc>
                <a:spcPct val="90000"/>
              </a:lnSpc>
            </a:pPr>
            <a:r>
              <a:rPr lang="en-US" altLang="en-US" sz="1800"/>
              <a:t>the children of a node are alphabetically ordered</a:t>
            </a:r>
          </a:p>
          <a:p>
            <a:pPr lvl="1">
              <a:lnSpc>
                <a:spcPct val="90000"/>
              </a:lnSpc>
            </a:pPr>
            <a:r>
              <a:rPr lang="en-US" altLang="en-US" sz="1800"/>
              <a:t>the paths from the external nodes to the root yield the strings of S</a:t>
            </a:r>
          </a:p>
          <a:p>
            <a:pPr>
              <a:lnSpc>
                <a:spcPct val="90000"/>
              </a:lnSpc>
            </a:pPr>
            <a:r>
              <a:rPr lang="en-US" altLang="en-US" sz="2400"/>
              <a:t>Example: standard trie for </a:t>
            </a:r>
          </a:p>
          <a:p>
            <a:pPr>
              <a:lnSpc>
                <a:spcPct val="90000"/>
              </a:lnSpc>
              <a:buFontTx/>
              <a:buNone/>
            </a:pPr>
            <a:r>
              <a:rPr lang="en-US" altLang="en-US" sz="2400"/>
              <a:t>     the set of strings</a:t>
            </a:r>
          </a:p>
          <a:p>
            <a:pPr>
              <a:lnSpc>
                <a:spcPct val="90000"/>
              </a:lnSpc>
              <a:buFontTx/>
              <a:buNone/>
            </a:pPr>
            <a:r>
              <a:rPr lang="en-US" altLang="en-US" sz="2400"/>
              <a:t>	S = </a:t>
            </a:r>
            <a:r>
              <a:rPr lang="en-US" altLang="en-US" sz="2400">
                <a:solidFill>
                  <a:schemeClr val="accent2"/>
                </a:solidFill>
              </a:rPr>
              <a:t>{ bear, bell, bid, bull,</a:t>
            </a:r>
          </a:p>
          <a:p>
            <a:pPr>
              <a:lnSpc>
                <a:spcPct val="90000"/>
              </a:lnSpc>
              <a:buFontTx/>
              <a:buNone/>
            </a:pPr>
            <a:r>
              <a:rPr lang="en-US" altLang="en-US" sz="2400">
                <a:solidFill>
                  <a:schemeClr val="accent2"/>
                </a:solidFill>
              </a:rPr>
              <a:t>          buy, sell, stock, stop }</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p:txBody>
      </p:sp>
      <p:pic>
        <p:nvPicPr>
          <p:cNvPr id="3077"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86400" y="3124200"/>
            <a:ext cx="4953000" cy="2057400"/>
          </a:xfrm>
          <a:noFill/>
          <a:ln/>
        </p:spPr>
      </p:pic>
      <p:sp>
        <p:nvSpPr>
          <p:cNvPr id="3078" name="Rectangle 6"/>
          <p:cNvSpPr>
            <a:spLocks noChangeArrowheads="1"/>
          </p:cNvSpPr>
          <p:nvPr/>
        </p:nvSpPr>
        <p:spPr bwMode="auto">
          <a:xfrm>
            <a:off x="1524000" y="5124451"/>
            <a:ext cx="9144000" cy="175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buFontTx/>
              <a:buChar char="•"/>
            </a:pPr>
            <a:r>
              <a:rPr lang="en-US" altLang="en-US" sz="2200"/>
              <a:t>A standard trie uses O(n) space. Operations (</a:t>
            </a:r>
            <a:r>
              <a:rPr lang="en-US" altLang="en-US" sz="2200">
                <a:solidFill>
                  <a:schemeClr val="folHlink"/>
                </a:solidFill>
              </a:rPr>
              <a:t>find, insert, remove</a:t>
            </a:r>
            <a:r>
              <a:rPr lang="en-US" altLang="en-US" sz="2200"/>
              <a:t>) take time O(dm) each, where:</a:t>
            </a:r>
          </a:p>
          <a:p>
            <a:pPr eaLnBrk="1" hangingPunct="1">
              <a:lnSpc>
                <a:spcPct val="90000"/>
              </a:lnSpc>
              <a:spcBef>
                <a:spcPct val="20000"/>
              </a:spcBef>
            </a:pPr>
            <a:r>
              <a:rPr lang="en-US" altLang="en-US" sz="2200"/>
              <a:t>	</a:t>
            </a:r>
            <a:r>
              <a:rPr lang="en-US" altLang="en-US" sz="2000"/>
              <a:t>-n = total size of the strings in S,</a:t>
            </a:r>
          </a:p>
          <a:p>
            <a:pPr eaLnBrk="1" hangingPunct="1">
              <a:lnSpc>
                <a:spcPct val="90000"/>
              </a:lnSpc>
              <a:spcBef>
                <a:spcPct val="20000"/>
              </a:spcBef>
            </a:pPr>
            <a:r>
              <a:rPr lang="en-US" altLang="en-US" sz="2000"/>
              <a:t>	-m =size of the string parameter of the operation</a:t>
            </a:r>
          </a:p>
          <a:p>
            <a:pPr eaLnBrk="1" hangingPunct="1">
              <a:lnSpc>
                <a:spcPct val="90000"/>
              </a:lnSpc>
              <a:spcBef>
                <a:spcPct val="20000"/>
              </a:spcBef>
            </a:pPr>
            <a:r>
              <a:rPr lang="en-US" altLang="en-US" sz="2000"/>
              <a:t>	-d =alphabet size, </a:t>
            </a:r>
          </a:p>
        </p:txBody>
      </p:sp>
    </p:spTree>
    <p:extLst>
      <p:ext uri="{BB962C8B-B14F-4D97-AF65-F5344CB8AC3E}">
        <p14:creationId xmlns:p14="http://schemas.microsoft.com/office/powerpoint/2010/main" val="1683675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ssolve">
                                      <p:cBhvr>
                                        <p:cTn id="7" dur="500"/>
                                        <p:tgtEl>
                                          <p:spTgt spid="3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dissolve">
                                      <p:cBhvr>
                                        <p:cTn id="10" dur="500"/>
                                        <p:tgtEl>
                                          <p:spTgt spid="3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dissolve">
                                      <p:cBhvr>
                                        <p:cTn id="13" dur="500"/>
                                        <p:tgtEl>
                                          <p:spTgt spid="3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75">
                                            <p:txEl>
                                              <p:pRg st="3" end="3"/>
                                            </p:txEl>
                                          </p:spTgt>
                                        </p:tgtEl>
                                        <p:attrNameLst>
                                          <p:attrName>style.visibility</p:attrName>
                                        </p:attrNameLst>
                                      </p:cBhvr>
                                      <p:to>
                                        <p:strVal val="visible"/>
                                      </p:to>
                                    </p:set>
                                    <p:animEffect transition="in" filter="dissolve">
                                      <p:cBhvr>
                                        <p:cTn id="16" dur="500"/>
                                        <p:tgtEl>
                                          <p:spTgt spid="30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dissolve">
                                      <p:cBhvr>
                                        <p:cTn id="21" dur="500"/>
                                        <p:tgtEl>
                                          <p:spTgt spid="307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dissolve">
                                      <p:cBhvr>
                                        <p:cTn id="26" dur="500"/>
                                        <p:tgtEl>
                                          <p:spTgt spid="30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animEffect transition="in" filter="dissolve">
                                      <p:cBhvr>
                                        <p:cTn id="31" dur="500"/>
                                        <p:tgtEl>
                                          <p:spTgt spid="307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075">
                                            <p:txEl>
                                              <p:pRg st="7" end="7"/>
                                            </p:txEl>
                                          </p:spTgt>
                                        </p:tgtEl>
                                        <p:attrNameLst>
                                          <p:attrName>style.visibility</p:attrName>
                                        </p:attrNameLst>
                                      </p:cBhvr>
                                      <p:to>
                                        <p:strVal val="visible"/>
                                      </p:to>
                                    </p:set>
                                    <p:animEffect transition="in" filter="dissolve">
                                      <p:cBhvr>
                                        <p:cTn id="36" dur="500"/>
                                        <p:tgtEl>
                                          <p:spTgt spid="307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077"/>
                                        </p:tgtEl>
                                        <p:attrNameLst>
                                          <p:attrName>style.visibility</p:attrName>
                                        </p:attrNameLst>
                                      </p:cBhvr>
                                      <p:to>
                                        <p:strVal val="visible"/>
                                      </p:to>
                                    </p:set>
                                    <p:animEffect transition="in" filter="dissolve">
                                      <p:cBhvr>
                                        <p:cTn id="41" dur="500"/>
                                        <p:tgtEl>
                                          <p:spTgt spid="30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078"/>
                                        </p:tgtEl>
                                        <p:attrNameLst>
                                          <p:attrName>style.visibility</p:attrName>
                                        </p:attrNameLst>
                                      </p:cBhvr>
                                      <p:to>
                                        <p:strVal val="visible"/>
                                      </p:to>
                                    </p:set>
                                    <p:animEffect transition="in" filter="dissolve">
                                      <p:cBhvr>
                                        <p:cTn id="46"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P spid="307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6BAC0C8-71BB-4979-BA01-873735CB8BD9}" type="slidenum">
              <a:rPr lang="en-US" altLang="en-US"/>
              <a:pPr/>
              <a:t>26</a:t>
            </a:fld>
            <a:endParaRPr lang="en-US" altLang="en-US"/>
          </a:p>
        </p:txBody>
      </p:sp>
      <p:sp>
        <p:nvSpPr>
          <p:cNvPr id="4098" name="Rectangle 2"/>
          <p:cNvSpPr>
            <a:spLocks noGrp="1" noChangeArrowheads="1"/>
          </p:cNvSpPr>
          <p:nvPr>
            <p:ph type="title"/>
          </p:nvPr>
        </p:nvSpPr>
        <p:spPr>
          <a:xfrm>
            <a:off x="2209800" y="533400"/>
            <a:ext cx="7772400" cy="1143000"/>
          </a:xfrm>
        </p:spPr>
        <p:txBody>
          <a:bodyPr/>
          <a:lstStyle/>
          <a:p>
            <a:r>
              <a:rPr lang="en-US" altLang="en-US" b="1"/>
              <a:t>Applications of Tries</a:t>
            </a:r>
            <a:endParaRPr lang="en-US" altLang="en-US"/>
          </a:p>
        </p:txBody>
      </p:sp>
      <p:sp>
        <p:nvSpPr>
          <p:cNvPr id="4099" name="Rectangle 3"/>
          <p:cNvSpPr>
            <a:spLocks noGrp="1" noChangeArrowheads="1"/>
          </p:cNvSpPr>
          <p:nvPr>
            <p:ph type="body" sz="half" idx="1"/>
          </p:nvPr>
        </p:nvSpPr>
        <p:spPr>
          <a:xfrm>
            <a:off x="1524000" y="1447800"/>
            <a:ext cx="9144000" cy="2514600"/>
          </a:xfrm>
        </p:spPr>
        <p:txBody>
          <a:bodyPr/>
          <a:lstStyle/>
          <a:p>
            <a:pPr>
              <a:lnSpc>
                <a:spcPct val="90000"/>
              </a:lnSpc>
            </a:pPr>
            <a:r>
              <a:rPr lang="en-US" altLang="en-US" sz="2400"/>
              <a:t>A standard trie supports the following operations on a preprocessed text in time O(m), where m = |X|</a:t>
            </a:r>
          </a:p>
          <a:p>
            <a:pPr>
              <a:lnSpc>
                <a:spcPct val="90000"/>
              </a:lnSpc>
              <a:buFontTx/>
              <a:buNone/>
            </a:pPr>
            <a:r>
              <a:rPr lang="en-US" altLang="en-US" sz="2400"/>
              <a:t>	-</a:t>
            </a:r>
            <a:r>
              <a:rPr lang="en-US" altLang="en-US" sz="2400" b="1" i="1">
                <a:solidFill>
                  <a:schemeClr val="accent2"/>
                </a:solidFill>
              </a:rPr>
              <a:t>word matching</a:t>
            </a:r>
            <a:r>
              <a:rPr lang="en-US" altLang="en-US" sz="2400"/>
              <a:t>: find the first occurence of word X in the text</a:t>
            </a:r>
          </a:p>
          <a:p>
            <a:pPr>
              <a:lnSpc>
                <a:spcPct val="90000"/>
              </a:lnSpc>
              <a:buFontTx/>
              <a:buNone/>
            </a:pPr>
            <a:r>
              <a:rPr lang="en-US" altLang="en-US" sz="2400"/>
              <a:t>	-</a:t>
            </a:r>
            <a:r>
              <a:rPr lang="en-US" altLang="en-US" sz="2400" b="1" i="1">
                <a:solidFill>
                  <a:schemeClr val="accent2"/>
                </a:solidFill>
              </a:rPr>
              <a:t>prefix matching</a:t>
            </a:r>
            <a:r>
              <a:rPr lang="en-US" altLang="en-US" sz="2400"/>
              <a:t>: find the first occurrence of the longest prefix of word X in the text</a:t>
            </a:r>
          </a:p>
          <a:p>
            <a:pPr>
              <a:lnSpc>
                <a:spcPct val="90000"/>
              </a:lnSpc>
            </a:pPr>
            <a:r>
              <a:rPr lang="en-US" altLang="en-US" sz="2400"/>
              <a:t>Each operation is performed by tracing a path in the trie starting at the root</a:t>
            </a:r>
          </a:p>
        </p:txBody>
      </p:sp>
      <p:pic>
        <p:nvPicPr>
          <p:cNvPr id="410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52800" y="3743326"/>
            <a:ext cx="5029200" cy="3114675"/>
          </a:xfrm>
          <a:noFill/>
          <a:ln/>
        </p:spPr>
      </p:pic>
    </p:spTree>
    <p:extLst>
      <p:ext uri="{BB962C8B-B14F-4D97-AF65-F5344CB8AC3E}">
        <p14:creationId xmlns:p14="http://schemas.microsoft.com/office/powerpoint/2010/main" val="1812255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ssolve">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ssolve">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dissolve">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dissolve">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dissolve">
                                      <p:cBhvr>
                                        <p:cTn id="2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32F9923-07F3-4054-BBCA-2CB0456CC513}" type="slidenum">
              <a:rPr lang="en-US" altLang="en-US"/>
              <a:pPr/>
              <a:t>27</a:t>
            </a:fld>
            <a:endParaRPr lang="en-US" altLang="en-US"/>
          </a:p>
        </p:txBody>
      </p:sp>
      <p:sp>
        <p:nvSpPr>
          <p:cNvPr id="5122" name="Rectangle 2"/>
          <p:cNvSpPr>
            <a:spLocks noGrp="1" noChangeArrowheads="1"/>
          </p:cNvSpPr>
          <p:nvPr>
            <p:ph type="title"/>
          </p:nvPr>
        </p:nvSpPr>
        <p:spPr>
          <a:xfrm>
            <a:off x="2133600" y="457200"/>
            <a:ext cx="7772400" cy="1143000"/>
          </a:xfrm>
        </p:spPr>
        <p:txBody>
          <a:bodyPr/>
          <a:lstStyle/>
          <a:p>
            <a:r>
              <a:rPr lang="en-US" altLang="en-US" b="1"/>
              <a:t>Compressed Tries</a:t>
            </a:r>
            <a:endParaRPr lang="en-US" altLang="en-US"/>
          </a:p>
        </p:txBody>
      </p:sp>
      <p:sp>
        <p:nvSpPr>
          <p:cNvPr id="5123" name="Rectangle 3"/>
          <p:cNvSpPr>
            <a:spLocks noGrp="1" noChangeArrowheads="1"/>
          </p:cNvSpPr>
          <p:nvPr>
            <p:ph type="body" sz="half" idx="1"/>
          </p:nvPr>
        </p:nvSpPr>
        <p:spPr>
          <a:xfrm>
            <a:off x="1524000" y="1752600"/>
            <a:ext cx="9144000" cy="1295400"/>
          </a:xfrm>
        </p:spPr>
        <p:txBody>
          <a:bodyPr/>
          <a:lstStyle/>
          <a:p>
            <a:pPr>
              <a:lnSpc>
                <a:spcPct val="90000"/>
              </a:lnSpc>
            </a:pPr>
            <a:r>
              <a:rPr lang="en-US" altLang="en-US" sz="2400"/>
              <a:t>Trie with nodes of degree at least 2</a:t>
            </a:r>
          </a:p>
          <a:p>
            <a:pPr>
              <a:lnSpc>
                <a:spcPct val="90000"/>
              </a:lnSpc>
            </a:pPr>
            <a:r>
              <a:rPr lang="en-US" altLang="en-US" sz="2400"/>
              <a:t>Obtained from standard trie by compressing chains of </a:t>
            </a:r>
            <a:r>
              <a:rPr lang="en-US" altLang="en-US" sz="2400" b="1" i="1">
                <a:solidFill>
                  <a:schemeClr val="accent2"/>
                </a:solidFill>
              </a:rPr>
              <a:t>redundant nodes</a:t>
            </a: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p:txBody>
      </p:sp>
      <p:pic>
        <p:nvPicPr>
          <p:cNvPr id="512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638800" y="2590800"/>
            <a:ext cx="4724400" cy="2286000"/>
          </a:xfrm>
          <a:noFill/>
          <a:ln/>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7" name="Rectangle 7"/>
          <p:cNvSpPr>
            <a:spLocks noChangeArrowheads="1"/>
          </p:cNvSpPr>
          <p:nvPr/>
        </p:nvSpPr>
        <p:spPr bwMode="auto">
          <a:xfrm>
            <a:off x="2667001" y="4953001"/>
            <a:ext cx="237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Compressed Trie</a:t>
            </a:r>
            <a:r>
              <a:rPr lang="en-US" altLang="en-US" sz="2800"/>
              <a:t>:</a:t>
            </a:r>
          </a:p>
        </p:txBody>
      </p:sp>
      <p:sp>
        <p:nvSpPr>
          <p:cNvPr id="5128" name="Rectangle 8"/>
          <p:cNvSpPr>
            <a:spLocks noChangeArrowheads="1"/>
          </p:cNvSpPr>
          <p:nvPr/>
        </p:nvSpPr>
        <p:spPr bwMode="auto">
          <a:xfrm>
            <a:off x="2819401" y="3276600"/>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Standard Trie:</a:t>
            </a:r>
          </a:p>
        </p:txBody>
      </p:sp>
    </p:spTree>
    <p:extLst>
      <p:ext uri="{BB962C8B-B14F-4D97-AF65-F5344CB8AC3E}">
        <p14:creationId xmlns:p14="http://schemas.microsoft.com/office/powerpoint/2010/main" val="63945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ssolv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ssolv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dissolve">
                                      <p:cBhvr>
                                        <p:cTn id="17" dur="500"/>
                                        <p:tgtEl>
                                          <p:spTgt spid="5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dissolve">
                                      <p:cBhvr>
                                        <p:cTn id="22" dur="500"/>
                                        <p:tgtEl>
                                          <p:spTgt spid="5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dissolve">
                                      <p:cBhvr>
                                        <p:cTn id="27" dur="500"/>
                                        <p:tgtEl>
                                          <p:spTgt spid="5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dissolve">
                                      <p:cBhvr>
                                        <p:cTn id="3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7" grpId="0" autoUpdateAnimBg="0"/>
      <p:bldP spid="512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99D8120-8237-4A52-9D73-B3E83DC101E6}" type="slidenum">
              <a:rPr lang="en-US" altLang="en-US"/>
              <a:pPr/>
              <a:t>28</a:t>
            </a:fld>
            <a:endParaRPr lang="en-US" altLang="en-US"/>
          </a:p>
        </p:txBody>
      </p:sp>
      <p:sp>
        <p:nvSpPr>
          <p:cNvPr id="6146" name="Rectangle 2"/>
          <p:cNvSpPr>
            <a:spLocks noGrp="1" noChangeArrowheads="1"/>
          </p:cNvSpPr>
          <p:nvPr>
            <p:ph type="title"/>
          </p:nvPr>
        </p:nvSpPr>
        <p:spPr>
          <a:xfrm>
            <a:off x="1524000" y="533400"/>
            <a:ext cx="9144000" cy="1143000"/>
          </a:xfrm>
        </p:spPr>
        <p:txBody>
          <a:bodyPr/>
          <a:lstStyle/>
          <a:p>
            <a:r>
              <a:rPr lang="en-US" altLang="en-US" b="1"/>
              <a:t>Compact Storage of Compressed Tries</a:t>
            </a:r>
            <a:endParaRPr lang="en-US" altLang="en-US"/>
          </a:p>
        </p:txBody>
      </p:sp>
      <p:sp>
        <p:nvSpPr>
          <p:cNvPr id="6147" name="Rectangle 3"/>
          <p:cNvSpPr>
            <a:spLocks noGrp="1" noChangeArrowheads="1"/>
          </p:cNvSpPr>
          <p:nvPr>
            <p:ph type="body" sz="half" idx="1"/>
          </p:nvPr>
        </p:nvSpPr>
        <p:spPr>
          <a:xfrm>
            <a:off x="1524000" y="1828800"/>
            <a:ext cx="9144000" cy="685800"/>
          </a:xfrm>
        </p:spPr>
        <p:txBody>
          <a:bodyPr/>
          <a:lstStyle/>
          <a:p>
            <a:pPr>
              <a:lnSpc>
                <a:spcPct val="90000"/>
              </a:lnSpc>
            </a:pPr>
            <a:r>
              <a:rPr lang="en-US" altLang="en-US" sz="2400"/>
              <a:t>A compressed trie can be stored in space O(s), where s = |S|, by using O(1) space </a:t>
            </a:r>
            <a:r>
              <a:rPr lang="en-US" altLang="en-US" sz="2400" b="1" i="1">
                <a:solidFill>
                  <a:schemeClr val="accent2"/>
                </a:solidFill>
              </a:rPr>
              <a:t>index ranges</a:t>
            </a:r>
            <a:r>
              <a:rPr lang="en-US" altLang="en-US" sz="2400"/>
              <a:t> at the nodes</a:t>
            </a:r>
          </a:p>
        </p:txBody>
      </p:sp>
      <p:pic>
        <p:nvPicPr>
          <p:cNvPr id="614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19400" y="2514600"/>
            <a:ext cx="6096000" cy="4343400"/>
          </a:xfrm>
          <a:noFill/>
          <a:ln/>
        </p:spPr>
      </p:pic>
    </p:spTree>
    <p:extLst>
      <p:ext uri="{BB962C8B-B14F-4D97-AF65-F5344CB8AC3E}">
        <p14:creationId xmlns:p14="http://schemas.microsoft.com/office/powerpoint/2010/main" val="3585395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ssolv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dissolve">
                                      <p:cBhvr>
                                        <p:cTn id="1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5806964-0E1D-455F-A5C6-7B5EF716C728}" type="slidenum">
              <a:rPr lang="en-US" altLang="en-US"/>
              <a:pPr/>
              <a:t>29</a:t>
            </a:fld>
            <a:endParaRPr lang="en-US" altLang="en-US"/>
          </a:p>
        </p:txBody>
      </p:sp>
      <p:sp>
        <p:nvSpPr>
          <p:cNvPr id="7170" name="Rectangle 2"/>
          <p:cNvSpPr>
            <a:spLocks noGrp="1" noChangeArrowheads="1"/>
          </p:cNvSpPr>
          <p:nvPr>
            <p:ph type="title"/>
          </p:nvPr>
        </p:nvSpPr>
        <p:spPr>
          <a:xfrm>
            <a:off x="2057400" y="533400"/>
            <a:ext cx="7772400" cy="1143000"/>
          </a:xfrm>
        </p:spPr>
        <p:txBody>
          <a:bodyPr/>
          <a:lstStyle/>
          <a:p>
            <a:r>
              <a:rPr lang="en-US" altLang="en-US" b="1"/>
              <a:t>Insertion and Deletion</a:t>
            </a:r>
            <a:br>
              <a:rPr lang="en-US" altLang="en-US" b="1"/>
            </a:br>
            <a:r>
              <a:rPr lang="en-US" altLang="en-US" b="1"/>
              <a:t>into/from a Compressed Trie</a:t>
            </a:r>
            <a:endParaRPr lang="en-US" altLang="en-US"/>
          </a:p>
        </p:txBody>
      </p:sp>
      <p:pic>
        <p:nvPicPr>
          <p:cNvPr id="717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0" y="1752601"/>
            <a:ext cx="5029200" cy="2938463"/>
          </a:xfrm>
          <a:noFill/>
          <a:ln/>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443414"/>
            <a:ext cx="4800600"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35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dissolve">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dissolve">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392" y="3140968"/>
            <a:ext cx="9937104" cy="1470025"/>
          </a:xfrm>
        </p:spPr>
        <p:txBody>
          <a:bodyPr/>
          <a:lstStyle/>
          <a:p>
            <a:r>
              <a:rPr lang="en-US" b="1" dirty="0" smtClean="0"/>
              <a:t>Data Structures:</a:t>
            </a:r>
            <a:br>
              <a:rPr lang="en-US" b="1" dirty="0" smtClean="0"/>
            </a:br>
            <a:r>
              <a:rPr lang="en-US" b="1" dirty="0" smtClean="0"/>
              <a:t>Range Queries - Space Efficiency</a:t>
            </a:r>
            <a:endParaRPr lang="en-US" b="1" dirty="0"/>
          </a:p>
        </p:txBody>
      </p:sp>
    </p:spTree>
    <p:extLst>
      <p:ext uri="{BB962C8B-B14F-4D97-AF65-F5344CB8AC3E}">
        <p14:creationId xmlns:p14="http://schemas.microsoft.com/office/powerpoint/2010/main" val="2347035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9985A86-9734-4BB6-97D5-F87E86B3DA58}" type="slidenum">
              <a:rPr lang="en-US" altLang="en-US"/>
              <a:pPr/>
              <a:t>30</a:t>
            </a:fld>
            <a:endParaRPr lang="en-US" altLang="en-US"/>
          </a:p>
        </p:txBody>
      </p:sp>
      <p:sp>
        <p:nvSpPr>
          <p:cNvPr id="8194" name="Rectangle 2"/>
          <p:cNvSpPr>
            <a:spLocks noGrp="1" noChangeArrowheads="1"/>
          </p:cNvSpPr>
          <p:nvPr>
            <p:ph type="title"/>
          </p:nvPr>
        </p:nvSpPr>
        <p:spPr>
          <a:xfrm>
            <a:off x="2286000" y="533400"/>
            <a:ext cx="7772400" cy="1143000"/>
          </a:xfrm>
        </p:spPr>
        <p:txBody>
          <a:bodyPr/>
          <a:lstStyle/>
          <a:p>
            <a:r>
              <a:rPr lang="en-US" altLang="en-US" b="1"/>
              <a:t>Suffix Tries</a:t>
            </a:r>
            <a:endParaRPr lang="en-US" altLang="en-US"/>
          </a:p>
        </p:txBody>
      </p:sp>
      <p:sp>
        <p:nvSpPr>
          <p:cNvPr id="8195" name="Rectangle 3"/>
          <p:cNvSpPr>
            <a:spLocks noGrp="1" noChangeArrowheads="1"/>
          </p:cNvSpPr>
          <p:nvPr>
            <p:ph type="body" sz="half" idx="1"/>
          </p:nvPr>
        </p:nvSpPr>
        <p:spPr>
          <a:xfrm>
            <a:off x="1524000" y="1371600"/>
            <a:ext cx="8839200" cy="914400"/>
          </a:xfrm>
        </p:spPr>
        <p:txBody>
          <a:bodyPr/>
          <a:lstStyle/>
          <a:p>
            <a:pPr>
              <a:lnSpc>
                <a:spcPct val="90000"/>
              </a:lnSpc>
            </a:pPr>
            <a:r>
              <a:rPr lang="en-US" altLang="en-US" sz="2400"/>
              <a:t>A </a:t>
            </a:r>
            <a:r>
              <a:rPr lang="en-US" altLang="en-US" sz="2400" b="1" i="1">
                <a:solidFill>
                  <a:schemeClr val="accent2"/>
                </a:solidFill>
              </a:rPr>
              <a:t>suffix trie</a:t>
            </a:r>
            <a:r>
              <a:rPr lang="en-US" altLang="en-US" sz="2400"/>
              <a:t> is a compressed trie for all the suffixes of a text</a:t>
            </a:r>
          </a:p>
          <a:p>
            <a:pPr>
              <a:lnSpc>
                <a:spcPct val="90000"/>
              </a:lnSpc>
              <a:buFontTx/>
              <a:buNone/>
            </a:pPr>
            <a:r>
              <a:rPr lang="en-US" altLang="en-US" sz="2400"/>
              <a:t>Example:</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p:txBody>
      </p:sp>
      <p:pic>
        <p:nvPicPr>
          <p:cNvPr id="8197"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828801"/>
            <a:ext cx="4648200" cy="2511425"/>
          </a:xfrm>
          <a:noFill/>
          <a:ln/>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343401"/>
            <a:ext cx="54864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9" name="Rectangle 7"/>
          <p:cNvSpPr>
            <a:spLocks noChangeArrowheads="1"/>
          </p:cNvSpPr>
          <p:nvPr/>
        </p:nvSpPr>
        <p:spPr bwMode="auto">
          <a:xfrm>
            <a:off x="1828801" y="4648200"/>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Compact representation:</a:t>
            </a:r>
            <a:endParaRPr lang="en-US" altLang="en-US" sz="2800"/>
          </a:p>
        </p:txBody>
      </p:sp>
    </p:spTree>
    <p:extLst>
      <p:ext uri="{BB962C8B-B14F-4D97-AF65-F5344CB8AC3E}">
        <p14:creationId xmlns:p14="http://schemas.microsoft.com/office/powerpoint/2010/main" val="4070856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dissolve">
                                      <p:cBhvr>
                                        <p:cTn id="17" dur="500"/>
                                        <p:tgtEl>
                                          <p:spTgt spid="8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dissolve">
                                      <p:cBhvr>
                                        <p:cTn id="22" dur="500"/>
                                        <p:tgtEl>
                                          <p:spTgt spid="8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198"/>
                                        </p:tgtEl>
                                        <p:attrNameLst>
                                          <p:attrName>style.visibility</p:attrName>
                                        </p:attrNameLst>
                                      </p:cBhvr>
                                      <p:to>
                                        <p:strVal val="visible"/>
                                      </p:to>
                                    </p:set>
                                    <p:animEffect transition="in" filter="dissolve">
                                      <p:cBhvr>
                                        <p:cTn id="2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P spid="81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AA8ADCD-4B1E-4C71-9434-1E47DC9BA7E3}" type="slidenum">
              <a:rPr lang="en-US" altLang="en-US"/>
              <a:pPr/>
              <a:t>31</a:t>
            </a:fld>
            <a:endParaRPr lang="en-US" altLang="en-US"/>
          </a:p>
        </p:txBody>
      </p:sp>
      <p:sp>
        <p:nvSpPr>
          <p:cNvPr id="9218" name="Rectangle 2"/>
          <p:cNvSpPr>
            <a:spLocks noGrp="1" noChangeArrowheads="1"/>
          </p:cNvSpPr>
          <p:nvPr>
            <p:ph type="title"/>
          </p:nvPr>
        </p:nvSpPr>
        <p:spPr>
          <a:xfrm>
            <a:off x="2286000" y="533400"/>
            <a:ext cx="7772400" cy="1143000"/>
          </a:xfrm>
        </p:spPr>
        <p:txBody>
          <a:bodyPr/>
          <a:lstStyle/>
          <a:p>
            <a:r>
              <a:rPr lang="en-US" altLang="en-US" b="1"/>
              <a:t>Properties of Suffix Tries</a:t>
            </a:r>
            <a:endParaRPr lang="en-US" altLang="en-US"/>
          </a:p>
        </p:txBody>
      </p:sp>
      <p:sp>
        <p:nvSpPr>
          <p:cNvPr id="9219" name="Rectangle 3"/>
          <p:cNvSpPr>
            <a:spLocks noGrp="1" noChangeArrowheads="1"/>
          </p:cNvSpPr>
          <p:nvPr>
            <p:ph type="body" sz="half" idx="1"/>
          </p:nvPr>
        </p:nvSpPr>
        <p:spPr>
          <a:xfrm>
            <a:off x="1524000" y="1447800"/>
            <a:ext cx="9144000" cy="1981200"/>
          </a:xfrm>
        </p:spPr>
        <p:txBody>
          <a:bodyPr/>
          <a:lstStyle/>
          <a:p>
            <a:pPr>
              <a:lnSpc>
                <a:spcPct val="90000"/>
              </a:lnSpc>
            </a:pPr>
            <a:r>
              <a:rPr lang="en-US" altLang="en-US" sz="2400"/>
              <a:t>The </a:t>
            </a:r>
            <a:r>
              <a:rPr lang="en-US" altLang="en-US" sz="2400" b="1" i="1">
                <a:solidFill>
                  <a:schemeClr val="accent2"/>
                </a:solidFill>
              </a:rPr>
              <a:t>suffix trie</a:t>
            </a:r>
            <a:r>
              <a:rPr lang="en-US" altLang="en-US" sz="2400"/>
              <a:t> for a text X of size </a:t>
            </a:r>
            <a:r>
              <a:rPr lang="en-US" altLang="en-US" sz="2400" b="1" i="1">
                <a:solidFill>
                  <a:schemeClr val="accent2"/>
                </a:solidFill>
              </a:rPr>
              <a:t>n</a:t>
            </a:r>
            <a:r>
              <a:rPr lang="en-US" altLang="en-US" sz="2400"/>
              <a:t> from an alphabet of size </a:t>
            </a:r>
            <a:r>
              <a:rPr lang="en-US" altLang="en-US" sz="2400" b="1" i="1">
                <a:solidFill>
                  <a:schemeClr val="accent2"/>
                </a:solidFill>
              </a:rPr>
              <a:t>d</a:t>
            </a:r>
          </a:p>
          <a:p>
            <a:pPr>
              <a:lnSpc>
                <a:spcPct val="90000"/>
              </a:lnSpc>
              <a:buFontTx/>
              <a:buNone/>
            </a:pPr>
            <a:r>
              <a:rPr lang="en-US" altLang="en-US" sz="2400"/>
              <a:t>	-stores all the </a:t>
            </a:r>
            <a:r>
              <a:rPr lang="en-US" altLang="en-US" sz="2400" b="1" i="1">
                <a:solidFill>
                  <a:schemeClr val="accent2"/>
                </a:solidFill>
              </a:rPr>
              <a:t>n(n-1)/2 suffixes</a:t>
            </a:r>
            <a:r>
              <a:rPr lang="en-US" altLang="en-US" sz="2400"/>
              <a:t> of X in O(n) space</a:t>
            </a:r>
          </a:p>
          <a:p>
            <a:pPr>
              <a:lnSpc>
                <a:spcPct val="90000"/>
              </a:lnSpc>
              <a:buFontTx/>
              <a:buNone/>
            </a:pPr>
            <a:r>
              <a:rPr lang="en-US" altLang="en-US" sz="2400"/>
              <a:t>	-supports arbitrary </a:t>
            </a:r>
            <a:r>
              <a:rPr lang="en-US" altLang="en-US" sz="2400" b="1" i="1">
                <a:solidFill>
                  <a:schemeClr val="accent2"/>
                </a:solidFill>
              </a:rPr>
              <a:t>pattern matching</a:t>
            </a:r>
            <a:r>
              <a:rPr lang="en-US" altLang="en-US" sz="2400"/>
              <a:t> and prefix matching queries in </a:t>
            </a:r>
            <a:r>
              <a:rPr lang="en-US" altLang="en-US" sz="2400" b="1" i="1">
                <a:solidFill>
                  <a:schemeClr val="accent2"/>
                </a:solidFill>
              </a:rPr>
              <a:t>O(dm) time</a:t>
            </a:r>
            <a:r>
              <a:rPr lang="en-US" altLang="en-US" sz="2400"/>
              <a:t>, where m is the length of the pattern</a:t>
            </a:r>
          </a:p>
          <a:p>
            <a:pPr>
              <a:lnSpc>
                <a:spcPct val="90000"/>
              </a:lnSpc>
              <a:buFontTx/>
              <a:buNone/>
            </a:pPr>
            <a:r>
              <a:rPr lang="en-US" altLang="en-US" sz="2400"/>
              <a:t>	-can be constructed in </a:t>
            </a:r>
            <a:r>
              <a:rPr lang="en-US" altLang="en-US" sz="2400" b="1" i="1">
                <a:solidFill>
                  <a:schemeClr val="accent2"/>
                </a:solidFill>
              </a:rPr>
              <a:t>O(dn) time</a:t>
            </a:r>
          </a:p>
        </p:txBody>
      </p:sp>
      <p:pic>
        <p:nvPicPr>
          <p:cNvPr id="922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3352800"/>
            <a:ext cx="6096000" cy="3492500"/>
          </a:xfrm>
          <a:noFill/>
          <a:ln/>
        </p:spPr>
      </p:pic>
    </p:spTree>
    <p:extLst>
      <p:ext uri="{BB962C8B-B14F-4D97-AF65-F5344CB8AC3E}">
        <p14:creationId xmlns:p14="http://schemas.microsoft.com/office/powerpoint/2010/main" val="934173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dissolve">
                                      <p:cBhvr>
                                        <p:cTn id="2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2D834F-5EA8-4830-8E6A-04243B84EA9C}" type="slidenum">
              <a:rPr lang="en-US" altLang="en-US"/>
              <a:pPr/>
              <a:t>32</a:t>
            </a:fld>
            <a:endParaRPr lang="en-US" altLang="en-US"/>
          </a:p>
        </p:txBody>
      </p:sp>
      <p:sp>
        <p:nvSpPr>
          <p:cNvPr id="10242" name="Rectangle 2"/>
          <p:cNvSpPr>
            <a:spLocks noGrp="1" noChangeArrowheads="1"/>
          </p:cNvSpPr>
          <p:nvPr>
            <p:ph type="title"/>
          </p:nvPr>
        </p:nvSpPr>
        <p:spPr>
          <a:xfrm>
            <a:off x="1981200" y="533400"/>
            <a:ext cx="7772400" cy="1143000"/>
          </a:xfrm>
        </p:spPr>
        <p:txBody>
          <a:bodyPr/>
          <a:lstStyle/>
          <a:p>
            <a:r>
              <a:rPr lang="en-US" altLang="en-US" b="1"/>
              <a:t>Tries and Web Search Engines</a:t>
            </a:r>
            <a:endParaRPr lang="en-US" altLang="en-US"/>
          </a:p>
        </p:txBody>
      </p:sp>
      <p:sp>
        <p:nvSpPr>
          <p:cNvPr id="10243" name="Rectangle 3"/>
          <p:cNvSpPr>
            <a:spLocks noGrp="1" noChangeArrowheads="1"/>
          </p:cNvSpPr>
          <p:nvPr>
            <p:ph type="body" sz="half" idx="1"/>
          </p:nvPr>
        </p:nvSpPr>
        <p:spPr>
          <a:xfrm>
            <a:off x="1524000" y="1828800"/>
            <a:ext cx="9144000" cy="5334000"/>
          </a:xfrm>
        </p:spPr>
        <p:txBody>
          <a:bodyPr/>
          <a:lstStyle/>
          <a:p>
            <a:pPr>
              <a:lnSpc>
                <a:spcPct val="90000"/>
              </a:lnSpc>
            </a:pPr>
            <a:r>
              <a:rPr lang="en-US" altLang="en-US" sz="2200"/>
              <a:t>The </a:t>
            </a:r>
            <a:r>
              <a:rPr lang="en-US" altLang="en-US" sz="2200" b="1" i="1">
                <a:solidFill>
                  <a:schemeClr val="accent2"/>
                </a:solidFill>
              </a:rPr>
              <a:t>index of a search engine</a:t>
            </a:r>
            <a:r>
              <a:rPr lang="en-US" altLang="en-US" sz="2200"/>
              <a:t> (collection of all searchable words) is stored into a compressed trie</a:t>
            </a:r>
          </a:p>
          <a:p>
            <a:pPr>
              <a:lnSpc>
                <a:spcPct val="90000"/>
              </a:lnSpc>
            </a:pPr>
            <a:r>
              <a:rPr lang="en-US" altLang="en-US" sz="2200"/>
              <a:t>Each leaf of the trie is associated with a word and has a list of pages (URLs) containing that word, called </a:t>
            </a:r>
            <a:r>
              <a:rPr lang="en-US" altLang="en-US" sz="2200" b="1" i="1">
                <a:solidFill>
                  <a:schemeClr val="accent2"/>
                </a:solidFill>
              </a:rPr>
              <a:t>occurrence list</a:t>
            </a:r>
            <a:endParaRPr lang="en-US" altLang="en-US" sz="2200"/>
          </a:p>
          <a:p>
            <a:pPr>
              <a:lnSpc>
                <a:spcPct val="90000"/>
              </a:lnSpc>
            </a:pPr>
            <a:r>
              <a:rPr lang="en-US" altLang="en-US" sz="2200"/>
              <a:t>The trie is kept in internal memory</a:t>
            </a:r>
          </a:p>
          <a:p>
            <a:pPr>
              <a:lnSpc>
                <a:spcPct val="90000"/>
              </a:lnSpc>
            </a:pPr>
            <a:r>
              <a:rPr lang="en-US" altLang="en-US" sz="2200"/>
              <a:t>The occurrence lists are kept in external memory and are ranked by relevance</a:t>
            </a:r>
          </a:p>
          <a:p>
            <a:pPr>
              <a:lnSpc>
                <a:spcPct val="90000"/>
              </a:lnSpc>
            </a:pPr>
            <a:r>
              <a:rPr lang="en-US" altLang="en-US" sz="2200"/>
              <a:t>Boolean queries for sets of words (e.g., Java and coffee) correspond to set operations (e.g., intersection) on the occurrence lists</a:t>
            </a:r>
          </a:p>
          <a:p>
            <a:pPr>
              <a:lnSpc>
                <a:spcPct val="90000"/>
              </a:lnSpc>
            </a:pPr>
            <a:r>
              <a:rPr lang="en-US" altLang="en-US" sz="2200"/>
              <a:t>Additional </a:t>
            </a:r>
            <a:r>
              <a:rPr lang="en-US" altLang="en-US" sz="2200" b="1" i="1">
                <a:solidFill>
                  <a:schemeClr val="accent2"/>
                </a:solidFill>
              </a:rPr>
              <a:t>information retrieval</a:t>
            </a:r>
            <a:r>
              <a:rPr lang="en-US" altLang="en-US" sz="2200"/>
              <a:t> techniques are used, such as</a:t>
            </a:r>
          </a:p>
          <a:p>
            <a:pPr lvl="1">
              <a:lnSpc>
                <a:spcPct val="90000"/>
              </a:lnSpc>
            </a:pPr>
            <a:r>
              <a:rPr lang="en-US" altLang="en-US" sz="2000"/>
              <a:t>stopword elimination (e.g., ignore “the” “a” “is”)</a:t>
            </a:r>
          </a:p>
          <a:p>
            <a:pPr lvl="1">
              <a:lnSpc>
                <a:spcPct val="90000"/>
              </a:lnSpc>
            </a:pPr>
            <a:r>
              <a:rPr lang="en-US" altLang="en-US" sz="2000"/>
              <a:t>stemming (e.g., identify “add” “adding” “added”)</a:t>
            </a:r>
          </a:p>
          <a:p>
            <a:pPr lvl="1">
              <a:lnSpc>
                <a:spcPct val="90000"/>
              </a:lnSpc>
            </a:pPr>
            <a:r>
              <a:rPr lang="en-US" altLang="en-US" sz="2000"/>
              <a:t>link analysis (recognize authoritative pages)</a:t>
            </a:r>
          </a:p>
        </p:txBody>
      </p:sp>
    </p:spTree>
    <p:extLst>
      <p:ext uri="{BB962C8B-B14F-4D97-AF65-F5344CB8AC3E}">
        <p14:creationId xmlns:p14="http://schemas.microsoft.com/office/powerpoint/2010/main" val="116912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ssolve">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dissolve">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dissolve">
                                      <p:cBhvr>
                                        <p:cTn id="32" dur="500"/>
                                        <p:tgtEl>
                                          <p:spTgt spid="10243">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Effect transition="in" filter="dissolve">
                                      <p:cBhvr>
                                        <p:cTn id="35" dur="500"/>
                                        <p:tgtEl>
                                          <p:spTgt spid="10243">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0243">
                                            <p:txEl>
                                              <p:pRg st="7" end="7"/>
                                            </p:txEl>
                                          </p:spTgt>
                                        </p:tgtEl>
                                        <p:attrNameLst>
                                          <p:attrName>style.visibility</p:attrName>
                                        </p:attrNameLst>
                                      </p:cBhvr>
                                      <p:to>
                                        <p:strVal val="visible"/>
                                      </p:to>
                                    </p:set>
                                    <p:animEffect transition="in" filter="dissolve">
                                      <p:cBhvr>
                                        <p:cTn id="38" dur="500"/>
                                        <p:tgtEl>
                                          <p:spTgt spid="10243">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243">
                                            <p:txEl>
                                              <p:pRg st="8" end="8"/>
                                            </p:txEl>
                                          </p:spTgt>
                                        </p:tgtEl>
                                        <p:attrNameLst>
                                          <p:attrName>style.visibility</p:attrName>
                                        </p:attrNameLst>
                                      </p:cBhvr>
                                      <p:to>
                                        <p:strVal val="visible"/>
                                      </p:to>
                                    </p:set>
                                    <p:animEffect transition="in" filter="dissolve">
                                      <p:cBhvr>
                                        <p:cTn id="41"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3CF11F-03AB-4D73-AFD7-34E76F3EB345}" type="slidenum">
              <a:rPr lang="en-US" altLang="en-US"/>
              <a:pPr/>
              <a:t>33</a:t>
            </a:fld>
            <a:endParaRPr lang="en-US" altLang="en-US"/>
          </a:p>
        </p:txBody>
      </p:sp>
      <p:sp>
        <p:nvSpPr>
          <p:cNvPr id="11266" name="Rectangle 2"/>
          <p:cNvSpPr>
            <a:spLocks noGrp="1" noChangeArrowheads="1"/>
          </p:cNvSpPr>
          <p:nvPr>
            <p:ph type="title"/>
          </p:nvPr>
        </p:nvSpPr>
        <p:spPr>
          <a:xfrm>
            <a:off x="2286000" y="685800"/>
            <a:ext cx="7772400" cy="1143000"/>
          </a:xfrm>
        </p:spPr>
        <p:txBody>
          <a:bodyPr/>
          <a:lstStyle/>
          <a:p>
            <a:r>
              <a:rPr lang="en-US" altLang="en-US" b="1"/>
              <a:t>Tries and Internet Routers</a:t>
            </a:r>
            <a:endParaRPr lang="en-US" altLang="en-US"/>
          </a:p>
        </p:txBody>
      </p:sp>
      <p:sp>
        <p:nvSpPr>
          <p:cNvPr id="11267" name="Rectangle 3"/>
          <p:cNvSpPr>
            <a:spLocks noGrp="1" noChangeArrowheads="1"/>
          </p:cNvSpPr>
          <p:nvPr>
            <p:ph type="body" sz="half" idx="1"/>
          </p:nvPr>
        </p:nvSpPr>
        <p:spPr>
          <a:xfrm>
            <a:off x="1524000" y="1752600"/>
            <a:ext cx="9144000" cy="5562600"/>
          </a:xfrm>
        </p:spPr>
        <p:txBody>
          <a:bodyPr/>
          <a:lstStyle/>
          <a:p>
            <a:pPr>
              <a:lnSpc>
                <a:spcPct val="90000"/>
              </a:lnSpc>
            </a:pPr>
            <a:r>
              <a:rPr lang="en-US" altLang="en-US" sz="2200"/>
              <a:t>Computers on the internet (hosts) are identified by a unique 32-bit IP (</a:t>
            </a:r>
            <a:r>
              <a:rPr lang="en-US" altLang="en-US" sz="2200" b="1" i="1">
                <a:solidFill>
                  <a:schemeClr val="accent2"/>
                </a:solidFill>
              </a:rPr>
              <a:t>internet protocol</a:t>
            </a:r>
            <a:r>
              <a:rPr lang="en-US" altLang="en-US" sz="2200"/>
              <a:t>) addres, usually written in “dotted-quad-decimal” notation</a:t>
            </a:r>
          </a:p>
          <a:p>
            <a:pPr>
              <a:lnSpc>
                <a:spcPct val="90000"/>
              </a:lnSpc>
            </a:pPr>
            <a:r>
              <a:rPr lang="en-US" altLang="en-US" sz="2200"/>
              <a:t>E.g., </a:t>
            </a:r>
            <a:r>
              <a:rPr lang="en-US" altLang="en-US" sz="2200">
                <a:solidFill>
                  <a:schemeClr val="hlink"/>
                </a:solidFill>
              </a:rPr>
              <a:t>www.cs.brown.edu</a:t>
            </a:r>
            <a:r>
              <a:rPr lang="en-US" altLang="en-US" sz="2200"/>
              <a:t> is 128.148.32.110</a:t>
            </a:r>
          </a:p>
          <a:p>
            <a:pPr>
              <a:lnSpc>
                <a:spcPct val="90000"/>
              </a:lnSpc>
            </a:pPr>
            <a:r>
              <a:rPr lang="en-US" altLang="en-US" sz="2200"/>
              <a:t>Use nslookup on Unix to find out IP addresses</a:t>
            </a:r>
          </a:p>
          <a:p>
            <a:pPr>
              <a:lnSpc>
                <a:spcPct val="90000"/>
              </a:lnSpc>
            </a:pPr>
            <a:r>
              <a:rPr lang="en-US" altLang="en-US" sz="2200"/>
              <a:t>An organization uses a subset of IP addresses with the same prefix, e.g., Brown uses 128.148.*.*, Yale uses 130.132.*.* </a:t>
            </a:r>
          </a:p>
          <a:p>
            <a:pPr>
              <a:lnSpc>
                <a:spcPct val="90000"/>
              </a:lnSpc>
            </a:pPr>
            <a:r>
              <a:rPr lang="en-US" altLang="en-US" sz="2200"/>
              <a:t>Data is sent to a host by fragmenting it into packets. Each packet carries the IP address of its destination.</a:t>
            </a:r>
          </a:p>
          <a:p>
            <a:pPr>
              <a:lnSpc>
                <a:spcPct val="90000"/>
              </a:lnSpc>
            </a:pPr>
            <a:r>
              <a:rPr lang="en-US" altLang="en-US" sz="2200"/>
              <a:t>The internet whose nodes are </a:t>
            </a:r>
            <a:r>
              <a:rPr lang="en-US" altLang="en-US" sz="2200" b="1" i="1">
                <a:solidFill>
                  <a:schemeClr val="accent2"/>
                </a:solidFill>
              </a:rPr>
              <a:t>routers</a:t>
            </a:r>
            <a:r>
              <a:rPr lang="en-US" altLang="en-US" sz="2200"/>
              <a:t>, and whose edges are communication links.</a:t>
            </a:r>
          </a:p>
          <a:p>
            <a:pPr>
              <a:lnSpc>
                <a:spcPct val="90000"/>
              </a:lnSpc>
            </a:pPr>
            <a:r>
              <a:rPr lang="en-US" altLang="en-US" sz="2200"/>
              <a:t>A router forwards packets to its neighbors using IP </a:t>
            </a:r>
            <a:r>
              <a:rPr lang="en-US" altLang="en-US" sz="2200" b="1" i="1">
                <a:solidFill>
                  <a:schemeClr val="accent2"/>
                </a:solidFill>
              </a:rPr>
              <a:t>prefix matching</a:t>
            </a:r>
            <a:r>
              <a:rPr lang="en-US" altLang="en-US" sz="2200"/>
              <a:t> rules. E.g., a packet with IP prefix 128.148. should be forwarded to the Brown gateway router.</a:t>
            </a:r>
          </a:p>
          <a:p>
            <a:pPr>
              <a:lnSpc>
                <a:spcPct val="90000"/>
              </a:lnSpc>
            </a:pPr>
            <a:r>
              <a:rPr lang="en-US" altLang="en-US" sz="2200"/>
              <a:t>Routers use tries on the alphabet 0,1 to do prefix matching.</a:t>
            </a:r>
          </a:p>
        </p:txBody>
      </p:sp>
    </p:spTree>
    <p:extLst>
      <p:ext uri="{BB962C8B-B14F-4D97-AF65-F5344CB8AC3E}">
        <p14:creationId xmlns:p14="http://schemas.microsoft.com/office/powerpoint/2010/main" val="2222827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subTnLst>
                                    <p:animClr clrSpc="rgb" dir="cw">
                                      <p:cBhvr override="childStyle">
                                        <p:cTn dur="1" fill="hold" display="0" masterRel="nextClick" afterEffect="1"/>
                                        <p:tgtEl>
                                          <p:spTgt spid="11267">
                                            <p:txEl>
                                              <p:pRg st="0" end="0"/>
                                            </p:txEl>
                                          </p:spTgt>
                                        </p:tgtEl>
                                        <p:attrNameLst>
                                          <p:attrName>ppt_c</p:attrName>
                                        </p:attrNameLst>
                                      </p:cBhvr>
                                      <p:to>
                                        <a:schemeClr va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subTnLst>
                                    <p:animClr clrSpc="rgb" dir="cw">
                                      <p:cBhvr override="childStyle">
                                        <p:cTn dur="1" fill="hold" display="0" masterRel="nextClick" afterEffect="1"/>
                                        <p:tgtEl>
                                          <p:spTgt spid="11267">
                                            <p:txEl>
                                              <p:pRg st="1" end="1"/>
                                            </p:txEl>
                                          </p:spTgt>
                                        </p:tgtEl>
                                        <p:attrNameLst>
                                          <p:attrName>ppt_c</p:attrName>
                                        </p:attrNameLst>
                                      </p:cBhvr>
                                      <p:to>
                                        <a:schemeClr va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subTnLst>
                                    <p:animClr clrSpc="rgb" dir="cw">
                                      <p:cBhvr override="childStyle">
                                        <p:cTn dur="1" fill="hold" display="0" masterRel="nextClick" afterEffect="1"/>
                                        <p:tgtEl>
                                          <p:spTgt spid="11267">
                                            <p:txEl>
                                              <p:pRg st="2" end="2"/>
                                            </p:txEl>
                                          </p:spTgt>
                                        </p:tgtEl>
                                        <p:attrNameLst>
                                          <p:attrName>ppt_c</p:attrName>
                                        </p:attrNameLst>
                                      </p:cBhvr>
                                      <p:to>
                                        <a:schemeClr va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subTnLst>
                                    <p:animClr clrSpc="rgb" dir="cw">
                                      <p:cBhvr override="childStyle">
                                        <p:cTn dur="1" fill="hold" display="0" masterRel="nextClick" afterEffect="1"/>
                                        <p:tgtEl>
                                          <p:spTgt spid="11267">
                                            <p:txEl>
                                              <p:pRg st="3" end="3"/>
                                            </p:txEl>
                                          </p:spTgt>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dissolve">
                                      <p:cBhvr>
                                        <p:cTn id="27" dur="500"/>
                                        <p:tgtEl>
                                          <p:spTgt spid="11267">
                                            <p:txEl>
                                              <p:pRg st="4" end="4"/>
                                            </p:txEl>
                                          </p:spTgt>
                                        </p:tgtEl>
                                      </p:cBhvr>
                                    </p:animEffect>
                                  </p:childTnLst>
                                  <p:subTnLst>
                                    <p:animClr clrSpc="rgb" dir="cw">
                                      <p:cBhvr override="childStyle">
                                        <p:cTn dur="1" fill="hold" display="0" masterRel="nextClick" afterEffect="1"/>
                                        <p:tgtEl>
                                          <p:spTgt spid="11267">
                                            <p:txEl>
                                              <p:pRg st="4" end="4"/>
                                            </p:txEl>
                                          </p:spTgt>
                                        </p:tgtEl>
                                        <p:attrNameLst>
                                          <p:attrName>ppt_c</p:attrName>
                                        </p:attrNameLst>
                                      </p:cBhvr>
                                      <p:to>
                                        <a:schemeClr va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dissolve">
                                      <p:cBhvr>
                                        <p:cTn id="32" dur="500"/>
                                        <p:tgtEl>
                                          <p:spTgt spid="11267">
                                            <p:txEl>
                                              <p:pRg st="5" end="5"/>
                                            </p:txEl>
                                          </p:spTgt>
                                        </p:tgtEl>
                                      </p:cBhvr>
                                    </p:animEffect>
                                  </p:childTnLst>
                                  <p:subTnLst>
                                    <p:animClr clrSpc="rgb" dir="cw">
                                      <p:cBhvr override="childStyle">
                                        <p:cTn dur="1" fill="hold" display="0" masterRel="nextClick" afterEffect="1"/>
                                        <p:tgtEl>
                                          <p:spTgt spid="11267">
                                            <p:txEl>
                                              <p:pRg st="5" end="5"/>
                                            </p:txEl>
                                          </p:spTgt>
                                        </p:tgtEl>
                                        <p:attrNameLst>
                                          <p:attrName>ppt_c</p:attrName>
                                        </p:attrNameLst>
                                      </p:cBhvr>
                                      <p:to>
                                        <a:schemeClr va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dissolve">
                                      <p:cBhvr>
                                        <p:cTn id="37" dur="500"/>
                                        <p:tgtEl>
                                          <p:spTgt spid="11267">
                                            <p:txEl>
                                              <p:pRg st="6" end="6"/>
                                            </p:txEl>
                                          </p:spTgt>
                                        </p:tgtEl>
                                      </p:cBhvr>
                                    </p:animEffect>
                                  </p:childTnLst>
                                  <p:subTnLst>
                                    <p:animClr clrSpc="rgb" dir="cw">
                                      <p:cBhvr override="childStyle">
                                        <p:cTn dur="1" fill="hold" display="0" masterRel="nextClick" afterEffect="1"/>
                                        <p:tgtEl>
                                          <p:spTgt spid="11267">
                                            <p:txEl>
                                              <p:pRg st="6" end="6"/>
                                            </p:txEl>
                                          </p:spTgt>
                                        </p:tgtEl>
                                        <p:attrNameLst>
                                          <p:attrName>ppt_c</p:attrName>
                                        </p:attrNameLst>
                                      </p:cBhvr>
                                      <p:to>
                                        <a:schemeClr val="hlink"/>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dissolve">
                                      <p:cBhvr>
                                        <p:cTn id="42" dur="500"/>
                                        <p:tgtEl>
                                          <p:spTgt spid="11267">
                                            <p:txEl>
                                              <p:pRg st="7" end="7"/>
                                            </p:txEl>
                                          </p:spTgt>
                                        </p:tgtEl>
                                      </p:cBhvr>
                                    </p:animEffect>
                                  </p:childTnLst>
                                  <p:subTnLst>
                                    <p:animClr clrSpc="rgb" dir="cw">
                                      <p:cBhvr override="childStyle">
                                        <p:cTn dur="1" fill="hold" display="0" masterRel="nextClick" afterEffect="1"/>
                                        <p:tgtEl>
                                          <p:spTgt spid="11267">
                                            <p:txEl>
                                              <p:pRg st="7" end="7"/>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3" name="CorelDRAW" r:id="rId3" imgW="2169000" imgH="2169360" progId="">
                    <p:embed/>
                  </p:oleObj>
                </mc:Choice>
                <mc:Fallback>
                  <p:oleObj name="CorelDRAW" r:id="rId3" imgW="2169000" imgH="216936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45448"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Rahul.e10843@cumail.in</a:t>
            </a: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34</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Minimum Queries</a:t>
            </a:r>
            <a:endParaRPr lang="en-US" dirty="0"/>
          </a:p>
        </p:txBody>
      </p:sp>
      <p:sp>
        <p:nvSpPr>
          <p:cNvPr id="3" name="Content Placeholder 2"/>
          <p:cNvSpPr>
            <a:spLocks noGrp="1"/>
          </p:cNvSpPr>
          <p:nvPr>
            <p:ph idx="1"/>
          </p:nvPr>
        </p:nvSpPr>
        <p:spPr/>
        <p:txBody>
          <a:bodyPr/>
          <a:lstStyle/>
          <a:p>
            <a:r>
              <a:rPr lang="en-US" dirty="0" smtClean="0"/>
              <a:t>Database systems</a:t>
            </a:r>
          </a:p>
          <a:p>
            <a:pPr lvl="1"/>
            <a:r>
              <a:rPr lang="en-US" dirty="0" smtClean="0"/>
              <a:t>Lowest average-salary:</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4</a:t>
            </a:fld>
            <a:endParaRPr lang="en-US">
              <a:solidFill>
                <a:prstClr val="black">
                  <a:tint val="75000"/>
                </a:prstClr>
              </a:solidFill>
            </a:endParaRPr>
          </a:p>
        </p:txBody>
      </p:sp>
      <p:graphicFrame>
        <p:nvGraphicFramePr>
          <p:cNvPr id="5" name="Table 4"/>
          <p:cNvGraphicFramePr>
            <a:graphicFrameLocks noGrp="1"/>
          </p:cNvGraphicFramePr>
          <p:nvPr>
            <p:extLst/>
          </p:nvPr>
        </p:nvGraphicFramePr>
        <p:xfrm>
          <a:off x="3355109" y="3810000"/>
          <a:ext cx="5080000" cy="1854200"/>
        </p:xfrm>
        <a:graphic>
          <a:graphicData uri="http://schemas.openxmlformats.org/drawingml/2006/table">
            <a:tbl>
              <a:tblPr firstRow="1" bandRow="1">
                <a:tableStyleId>{8A107856-5554-42FB-B03E-39F5DBC370BA}</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tblGrid>
              <a:tr h="370840">
                <a:tc>
                  <a:txBody>
                    <a:bodyPr/>
                    <a:lstStyle/>
                    <a:p>
                      <a:pPr algn="ctr"/>
                      <a:r>
                        <a:rPr lang="en-US" b="0" dirty="0" smtClean="0"/>
                        <a:t>80,000</a:t>
                      </a:r>
                      <a:endParaRPr lang="en-US" b="0" dirty="0"/>
                    </a:p>
                  </a:txBody>
                  <a:tcPr/>
                </a:tc>
                <a:tc>
                  <a:txBody>
                    <a:bodyPr/>
                    <a:lstStyle/>
                    <a:p>
                      <a:pPr algn="ctr"/>
                      <a:r>
                        <a:rPr lang="en-US" b="0" dirty="0" smtClean="0"/>
                        <a:t>85,000</a:t>
                      </a:r>
                      <a:endParaRPr lang="en-US" b="0" dirty="0"/>
                    </a:p>
                  </a:txBody>
                  <a:tcPr/>
                </a:tc>
                <a:tc>
                  <a:txBody>
                    <a:bodyPr/>
                    <a:lstStyle/>
                    <a:p>
                      <a:pPr algn="ctr"/>
                      <a:r>
                        <a:rPr lang="en-US" b="0" dirty="0" smtClean="0"/>
                        <a:t>115,000</a:t>
                      </a:r>
                      <a:endParaRPr lang="en-US" b="0" dirty="0"/>
                    </a:p>
                  </a:txBody>
                  <a:tcPr/>
                </a:tc>
                <a:tc>
                  <a:txBody>
                    <a:bodyPr/>
                    <a:lstStyle/>
                    <a:p>
                      <a:pPr algn="ctr"/>
                      <a:r>
                        <a:rPr lang="en-US" b="0" dirty="0" smtClean="0"/>
                        <a:t>120,000</a:t>
                      </a:r>
                      <a:endParaRPr lang="en-US" b="0" dirty="0"/>
                    </a:p>
                  </a:txBody>
                  <a:tcPr/>
                </a:tc>
                <a:tc>
                  <a:txBody>
                    <a:bodyPr/>
                    <a:lstStyle/>
                    <a:p>
                      <a:pPr algn="ctr"/>
                      <a:r>
                        <a:rPr lang="en-US" b="0" dirty="0" smtClean="0"/>
                        <a:t>118,000</a:t>
                      </a:r>
                      <a:endParaRPr lang="en-US" b="0" dirty="0"/>
                    </a:p>
                  </a:txBody>
                  <a:tcPr/>
                </a:tc>
                <a:extLst>
                  <a:ext uri="{0D108BD9-81ED-4DB2-BD59-A6C34878D82A}">
                    <a16:rowId xmlns="" xmlns:a16="http://schemas.microsoft.com/office/drawing/2014/main" val="10000"/>
                  </a:ext>
                </a:extLst>
              </a:tr>
              <a:tr h="370840">
                <a:tc>
                  <a:txBody>
                    <a:bodyPr/>
                    <a:lstStyle/>
                    <a:p>
                      <a:pPr algn="ctr"/>
                      <a:r>
                        <a:rPr lang="en-US" dirty="0" smtClean="0"/>
                        <a:t>81,000</a:t>
                      </a:r>
                      <a:endParaRPr lang="en-US" dirty="0"/>
                    </a:p>
                  </a:txBody>
                  <a:tcPr>
                    <a:solidFill>
                      <a:srgbClr val="92D050"/>
                    </a:solidFill>
                  </a:tcPr>
                </a:tc>
                <a:tc>
                  <a:txBody>
                    <a:bodyPr/>
                    <a:lstStyle/>
                    <a:p>
                      <a:pPr algn="ctr"/>
                      <a:r>
                        <a:rPr lang="en-US" dirty="0" smtClean="0"/>
                        <a:t>73,000</a:t>
                      </a:r>
                      <a:endParaRPr lang="en-US" dirty="0"/>
                    </a:p>
                  </a:txBody>
                  <a:tcPr>
                    <a:solidFill>
                      <a:srgbClr val="92D050"/>
                    </a:solidFill>
                  </a:tcPr>
                </a:tc>
                <a:tc>
                  <a:txBody>
                    <a:bodyPr/>
                    <a:lstStyle/>
                    <a:p>
                      <a:pPr algn="ctr"/>
                      <a:r>
                        <a:rPr lang="en-US" dirty="0" smtClean="0"/>
                        <a:t>90,000</a:t>
                      </a:r>
                      <a:endParaRPr lang="en-US" dirty="0"/>
                    </a:p>
                  </a:txBody>
                  <a:tcPr>
                    <a:solidFill>
                      <a:srgbClr val="92D050"/>
                    </a:solidFill>
                  </a:tcPr>
                </a:tc>
                <a:tc>
                  <a:txBody>
                    <a:bodyPr/>
                    <a:lstStyle/>
                    <a:p>
                      <a:pPr algn="ctr"/>
                      <a:r>
                        <a:rPr lang="en-US" dirty="0" smtClean="0"/>
                        <a:t>100,000</a:t>
                      </a:r>
                      <a:endParaRPr lang="en-US" dirty="0"/>
                    </a:p>
                  </a:txBody>
                  <a:tcPr/>
                </a:tc>
                <a:tc>
                  <a:txBody>
                    <a:bodyPr/>
                    <a:lstStyle/>
                    <a:p>
                      <a:pPr algn="ctr"/>
                      <a:r>
                        <a:rPr lang="en-US" dirty="0" smtClean="0"/>
                        <a:t>94,000</a:t>
                      </a:r>
                      <a:endParaRPr lang="en-US" dirty="0"/>
                    </a:p>
                  </a:txBody>
                  <a:tcPr/>
                </a:tc>
                <a:extLst>
                  <a:ext uri="{0D108BD9-81ED-4DB2-BD59-A6C34878D82A}">
                    <a16:rowId xmlns="" xmlns:a16="http://schemas.microsoft.com/office/drawing/2014/main" val="10001"/>
                  </a:ext>
                </a:extLst>
              </a:tr>
              <a:tr h="370840">
                <a:tc>
                  <a:txBody>
                    <a:bodyPr/>
                    <a:lstStyle/>
                    <a:p>
                      <a:pPr algn="ctr"/>
                      <a:r>
                        <a:rPr lang="en-US" dirty="0" smtClean="0"/>
                        <a:t>65,000</a:t>
                      </a:r>
                      <a:endParaRPr lang="en-US" dirty="0"/>
                    </a:p>
                  </a:txBody>
                  <a:tcPr>
                    <a:solidFill>
                      <a:schemeClr val="accent1">
                        <a:lumMod val="60000"/>
                        <a:lumOff val="40000"/>
                      </a:schemeClr>
                    </a:solidFill>
                  </a:tcPr>
                </a:tc>
                <a:tc>
                  <a:txBody>
                    <a:bodyPr/>
                    <a:lstStyle/>
                    <a:p>
                      <a:pPr algn="ctr"/>
                      <a:r>
                        <a:rPr lang="en-US" dirty="0" smtClean="0"/>
                        <a:t>75,000</a:t>
                      </a:r>
                      <a:endParaRPr lang="en-US" dirty="0"/>
                    </a:p>
                  </a:txBody>
                  <a:tcPr>
                    <a:solidFill>
                      <a:srgbClr val="92D050"/>
                    </a:solidFill>
                  </a:tcPr>
                </a:tc>
                <a:tc>
                  <a:txBody>
                    <a:bodyPr/>
                    <a:lstStyle/>
                    <a:p>
                      <a:pPr algn="ctr"/>
                      <a:r>
                        <a:rPr lang="en-US" dirty="0" smtClean="0"/>
                        <a:t>86,000</a:t>
                      </a:r>
                      <a:endParaRPr lang="en-US" dirty="0"/>
                    </a:p>
                  </a:txBody>
                  <a:tcPr>
                    <a:solidFill>
                      <a:srgbClr val="92D050"/>
                    </a:solidFill>
                  </a:tcPr>
                </a:tc>
                <a:tc>
                  <a:txBody>
                    <a:bodyPr/>
                    <a:lstStyle/>
                    <a:p>
                      <a:pPr algn="ctr"/>
                      <a:r>
                        <a:rPr lang="en-US" dirty="0" smtClean="0"/>
                        <a:t>92,000</a:t>
                      </a:r>
                      <a:endParaRPr lang="en-US" dirty="0"/>
                    </a:p>
                  </a:txBody>
                  <a:tcPr/>
                </a:tc>
                <a:tc>
                  <a:txBody>
                    <a:bodyPr/>
                    <a:lstStyle/>
                    <a:p>
                      <a:pPr algn="ctr"/>
                      <a:r>
                        <a:rPr lang="en-US" dirty="0" smtClean="0"/>
                        <a:t>95,000</a:t>
                      </a:r>
                      <a:endParaRPr lang="en-US" dirty="0"/>
                    </a:p>
                  </a:txBody>
                  <a:tcPr/>
                </a:tc>
                <a:extLst>
                  <a:ext uri="{0D108BD9-81ED-4DB2-BD59-A6C34878D82A}">
                    <a16:rowId xmlns="" xmlns:a16="http://schemas.microsoft.com/office/drawing/2014/main" val="10002"/>
                  </a:ext>
                </a:extLst>
              </a:tr>
              <a:tr h="370840">
                <a:tc>
                  <a:txBody>
                    <a:bodyPr/>
                    <a:lstStyle/>
                    <a:p>
                      <a:pPr algn="ctr"/>
                      <a:r>
                        <a:rPr lang="en-US" dirty="0" smtClean="0"/>
                        <a:t>72,000</a:t>
                      </a:r>
                      <a:endParaRPr lang="en-US" dirty="0"/>
                    </a:p>
                  </a:txBody>
                  <a:tcPr>
                    <a:solidFill>
                      <a:srgbClr val="92D050"/>
                    </a:solidFill>
                  </a:tcPr>
                </a:tc>
                <a:tc>
                  <a:txBody>
                    <a:bodyPr/>
                    <a:lstStyle/>
                    <a:p>
                      <a:pPr algn="ctr"/>
                      <a:r>
                        <a:rPr lang="en-US" dirty="0" smtClean="0"/>
                        <a:t>91,000</a:t>
                      </a:r>
                      <a:endParaRPr lang="en-US" dirty="0"/>
                    </a:p>
                  </a:txBody>
                  <a:tcPr>
                    <a:solidFill>
                      <a:srgbClr val="92D050"/>
                    </a:solidFill>
                  </a:tcPr>
                </a:tc>
                <a:tc>
                  <a:txBody>
                    <a:bodyPr/>
                    <a:lstStyle/>
                    <a:p>
                      <a:pPr algn="ctr"/>
                      <a:r>
                        <a:rPr lang="en-US" dirty="0" smtClean="0"/>
                        <a:t>89,000</a:t>
                      </a:r>
                      <a:endParaRPr lang="en-US" dirty="0"/>
                    </a:p>
                  </a:txBody>
                  <a:tcPr>
                    <a:solidFill>
                      <a:srgbClr val="92D050"/>
                    </a:solidFill>
                  </a:tcPr>
                </a:tc>
                <a:tc>
                  <a:txBody>
                    <a:bodyPr/>
                    <a:lstStyle/>
                    <a:p>
                      <a:pPr algn="ctr"/>
                      <a:r>
                        <a:rPr lang="en-US" dirty="0" smtClean="0"/>
                        <a:t>103,000</a:t>
                      </a:r>
                      <a:endParaRPr lang="en-US" dirty="0"/>
                    </a:p>
                  </a:txBody>
                  <a:tcPr/>
                </a:tc>
                <a:tc>
                  <a:txBody>
                    <a:bodyPr/>
                    <a:lstStyle/>
                    <a:p>
                      <a:pPr algn="ctr"/>
                      <a:r>
                        <a:rPr lang="en-US" dirty="0" smtClean="0"/>
                        <a:t>102,000</a:t>
                      </a:r>
                      <a:endParaRPr lang="en-US" dirty="0"/>
                    </a:p>
                  </a:txBody>
                  <a:tcPr/>
                </a:tc>
                <a:extLst>
                  <a:ext uri="{0D108BD9-81ED-4DB2-BD59-A6C34878D82A}">
                    <a16:rowId xmlns="" xmlns:a16="http://schemas.microsoft.com/office/drawing/2014/main" val="10003"/>
                  </a:ext>
                </a:extLst>
              </a:tr>
              <a:tr h="370840">
                <a:tc>
                  <a:txBody>
                    <a:bodyPr/>
                    <a:lstStyle/>
                    <a:p>
                      <a:pPr algn="ctr"/>
                      <a:r>
                        <a:rPr lang="en-US" dirty="0" smtClean="0"/>
                        <a:t>35,000</a:t>
                      </a:r>
                      <a:endParaRPr lang="en-US" dirty="0"/>
                    </a:p>
                  </a:txBody>
                  <a:tcPr/>
                </a:tc>
                <a:tc>
                  <a:txBody>
                    <a:bodyPr/>
                    <a:lstStyle/>
                    <a:p>
                      <a:pPr algn="ctr"/>
                      <a:r>
                        <a:rPr lang="en-US" dirty="0" smtClean="0"/>
                        <a:t>45,000</a:t>
                      </a:r>
                      <a:endParaRPr lang="en-US" dirty="0"/>
                    </a:p>
                  </a:txBody>
                  <a:tcPr/>
                </a:tc>
                <a:tc>
                  <a:txBody>
                    <a:bodyPr/>
                    <a:lstStyle/>
                    <a:p>
                      <a:pPr algn="ctr"/>
                      <a:r>
                        <a:rPr lang="en-US" dirty="0" smtClean="0"/>
                        <a:t>42,000</a:t>
                      </a:r>
                      <a:endParaRPr lang="en-US" dirty="0"/>
                    </a:p>
                  </a:txBody>
                  <a:tcPr/>
                </a:tc>
                <a:tc>
                  <a:txBody>
                    <a:bodyPr/>
                    <a:lstStyle/>
                    <a:p>
                      <a:pPr algn="ctr"/>
                      <a:r>
                        <a:rPr lang="en-US" dirty="0" smtClean="0"/>
                        <a:t>50,000</a:t>
                      </a:r>
                      <a:endParaRPr lang="en-US" dirty="0"/>
                    </a:p>
                  </a:txBody>
                  <a:tcPr/>
                </a:tc>
                <a:tc>
                  <a:txBody>
                    <a:bodyPr/>
                    <a:lstStyle/>
                    <a:p>
                      <a:pPr algn="ctr"/>
                      <a:r>
                        <a:rPr lang="en-US" dirty="0" smtClean="0"/>
                        <a:t>41,000</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nvPr>
        </p:nvGraphicFramePr>
        <p:xfrm>
          <a:off x="2667000" y="3810000"/>
          <a:ext cx="477982" cy="1854200"/>
        </p:xfrm>
        <a:graphic>
          <a:graphicData uri="http://schemas.openxmlformats.org/drawingml/2006/table">
            <a:tbl>
              <a:tblPr firstRow="1" bandRow="1">
                <a:tableStyleId>{5940675A-B579-460E-94D1-54222C63F5DA}</a:tableStyleId>
              </a:tblPr>
              <a:tblGrid>
                <a:gridCol w="477982">
                  <a:extLst>
                    <a:ext uri="{9D8B030D-6E8A-4147-A177-3AD203B41FA5}">
                      <a16:colId xmlns="" xmlns:a16="http://schemas.microsoft.com/office/drawing/2014/main" val="20000"/>
                    </a:ext>
                  </a:extLst>
                </a:gridCol>
              </a:tblGrid>
              <a:tr h="370840">
                <a:tc>
                  <a:txBody>
                    <a:bodyPr/>
                    <a:lstStyle/>
                    <a:p>
                      <a:pPr algn="ctr"/>
                      <a:r>
                        <a:rPr lang="en-US" sz="1800" kern="1200" dirty="0" smtClean="0">
                          <a:solidFill>
                            <a:schemeClr val="tx1"/>
                          </a:solidFill>
                          <a:latin typeface="+mn-lt"/>
                          <a:ea typeface="+mn-ea"/>
                          <a:cs typeface="+mn-cs"/>
                        </a:rPr>
                        <a:t>60</a:t>
                      </a:r>
                      <a:endParaRPr lang="en-US" sz="1800" kern="1200" dirty="0">
                        <a:solidFill>
                          <a:schemeClr val="tx1"/>
                        </a:solidFill>
                        <a:latin typeface="+mn-lt"/>
                        <a:ea typeface="+mn-ea"/>
                        <a:cs typeface="+mn-cs"/>
                      </a:endParaRPr>
                    </a:p>
                  </a:txBody>
                  <a:tcPr/>
                </a:tc>
                <a:extLst>
                  <a:ext uri="{0D108BD9-81ED-4DB2-BD59-A6C34878D82A}">
                    <a16:rowId xmlns="" xmlns:a16="http://schemas.microsoft.com/office/drawing/2014/main" val="10000"/>
                  </a:ext>
                </a:extLst>
              </a:tr>
              <a:tr h="370840">
                <a:tc>
                  <a:txBody>
                    <a:bodyPr/>
                    <a:lstStyle/>
                    <a:p>
                      <a:pPr algn="ctr"/>
                      <a:r>
                        <a:rPr lang="en-US" dirty="0" smtClean="0"/>
                        <a:t>50</a:t>
                      </a:r>
                      <a:endParaRPr lang="en-US" dirty="0"/>
                    </a:p>
                  </a:txBody>
                  <a:tcPr/>
                </a:tc>
                <a:extLst>
                  <a:ext uri="{0D108BD9-81ED-4DB2-BD59-A6C34878D82A}">
                    <a16:rowId xmlns="" xmlns:a16="http://schemas.microsoft.com/office/drawing/2014/main" val="10001"/>
                  </a:ext>
                </a:extLst>
              </a:tr>
              <a:tr h="370840">
                <a:tc>
                  <a:txBody>
                    <a:bodyPr/>
                    <a:lstStyle/>
                    <a:p>
                      <a:pPr algn="ctr"/>
                      <a:r>
                        <a:rPr lang="en-US" dirty="0" smtClean="0"/>
                        <a:t>40</a:t>
                      </a:r>
                      <a:endParaRPr lang="en-US" dirty="0"/>
                    </a:p>
                  </a:txBody>
                  <a:tcPr/>
                </a:tc>
                <a:extLst>
                  <a:ext uri="{0D108BD9-81ED-4DB2-BD59-A6C34878D82A}">
                    <a16:rowId xmlns="" xmlns:a16="http://schemas.microsoft.com/office/drawing/2014/main" val="10002"/>
                  </a:ext>
                </a:extLst>
              </a:tr>
              <a:tr h="370840">
                <a:tc>
                  <a:txBody>
                    <a:bodyPr/>
                    <a:lstStyle/>
                    <a:p>
                      <a:pPr algn="ctr"/>
                      <a:r>
                        <a:rPr lang="en-US" dirty="0" smtClean="0"/>
                        <a:t>30</a:t>
                      </a:r>
                      <a:endParaRPr lang="en-US" dirty="0"/>
                    </a:p>
                  </a:txBody>
                  <a:tcPr/>
                </a:tc>
                <a:extLst>
                  <a:ext uri="{0D108BD9-81ED-4DB2-BD59-A6C34878D82A}">
                    <a16:rowId xmlns="" xmlns:a16="http://schemas.microsoft.com/office/drawing/2014/main" val="10003"/>
                  </a:ext>
                </a:extLst>
              </a:tr>
              <a:tr h="370840">
                <a:tc>
                  <a:txBody>
                    <a:bodyPr/>
                    <a:lstStyle/>
                    <a:p>
                      <a:pPr algn="ctr"/>
                      <a:r>
                        <a:rPr lang="en-US" dirty="0" smtClean="0"/>
                        <a:t>20</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3276600" y="3200400"/>
          <a:ext cx="5084620" cy="370840"/>
        </p:xfrm>
        <a:graphic>
          <a:graphicData uri="http://schemas.openxmlformats.org/drawingml/2006/table">
            <a:tbl>
              <a:tblPr firstRow="1" bandRow="1">
                <a:tableStyleId>{5940675A-B579-460E-94D1-54222C63F5DA}</a:tableStyleId>
              </a:tblPr>
              <a:tblGrid>
                <a:gridCol w="1016924">
                  <a:extLst>
                    <a:ext uri="{9D8B030D-6E8A-4147-A177-3AD203B41FA5}">
                      <a16:colId xmlns="" xmlns:a16="http://schemas.microsoft.com/office/drawing/2014/main" val="20000"/>
                    </a:ext>
                  </a:extLst>
                </a:gridCol>
                <a:gridCol w="1016924">
                  <a:extLst>
                    <a:ext uri="{9D8B030D-6E8A-4147-A177-3AD203B41FA5}">
                      <a16:colId xmlns="" xmlns:a16="http://schemas.microsoft.com/office/drawing/2014/main" val="20001"/>
                    </a:ext>
                  </a:extLst>
                </a:gridCol>
                <a:gridCol w="1016924">
                  <a:extLst>
                    <a:ext uri="{9D8B030D-6E8A-4147-A177-3AD203B41FA5}">
                      <a16:colId xmlns="" xmlns:a16="http://schemas.microsoft.com/office/drawing/2014/main" val="20002"/>
                    </a:ext>
                  </a:extLst>
                </a:gridCol>
                <a:gridCol w="1016924">
                  <a:extLst>
                    <a:ext uri="{9D8B030D-6E8A-4147-A177-3AD203B41FA5}">
                      <a16:colId xmlns="" xmlns:a16="http://schemas.microsoft.com/office/drawing/2014/main" val="20003"/>
                    </a:ext>
                  </a:extLst>
                </a:gridCol>
                <a:gridCol w="1016924">
                  <a:extLst>
                    <a:ext uri="{9D8B030D-6E8A-4147-A177-3AD203B41FA5}">
                      <a16:colId xmlns="" xmlns:a16="http://schemas.microsoft.com/office/drawing/2014/main" val="20004"/>
                    </a:ext>
                  </a:extLst>
                </a:gridCol>
              </a:tblGrid>
              <a:tr h="370840">
                <a:tc>
                  <a:txBody>
                    <a:bodyPr/>
                    <a:lstStyle/>
                    <a:p>
                      <a:pPr algn="ctr"/>
                      <a:r>
                        <a:rPr lang="en-US" dirty="0" smtClean="0"/>
                        <a:t>1990</a:t>
                      </a:r>
                      <a:endParaRPr lang="en-US" dirty="0"/>
                    </a:p>
                  </a:txBody>
                  <a:tcPr/>
                </a:tc>
                <a:tc>
                  <a:txBody>
                    <a:bodyPr/>
                    <a:lstStyle/>
                    <a:p>
                      <a:pPr algn="ctr"/>
                      <a:r>
                        <a:rPr lang="en-US" dirty="0" smtClean="0"/>
                        <a:t>1995</a:t>
                      </a:r>
                      <a:endParaRPr lang="en-US" dirty="0"/>
                    </a:p>
                  </a:txBody>
                  <a:tcPr/>
                </a:tc>
                <a:tc>
                  <a:txBody>
                    <a:bodyPr/>
                    <a:lstStyle/>
                    <a:p>
                      <a:pPr algn="ctr"/>
                      <a:r>
                        <a:rPr lang="en-US" dirty="0" smtClean="0"/>
                        <a:t>2000</a:t>
                      </a:r>
                      <a:endParaRPr lang="en-US" dirty="0"/>
                    </a:p>
                  </a:txBody>
                  <a:tcPr/>
                </a:tc>
                <a:tc>
                  <a:txBody>
                    <a:bodyPr/>
                    <a:lstStyle/>
                    <a:p>
                      <a:pPr algn="ctr"/>
                      <a:r>
                        <a:rPr lang="en-US" dirty="0" smtClean="0"/>
                        <a:t>2005</a:t>
                      </a:r>
                      <a:endParaRPr lang="en-US" dirty="0"/>
                    </a:p>
                  </a:txBody>
                  <a:tcPr/>
                </a:tc>
                <a:tc>
                  <a:txBody>
                    <a:bodyPr/>
                    <a:lstStyle/>
                    <a:p>
                      <a:pPr algn="ctr"/>
                      <a:r>
                        <a:rPr lang="en-US" dirty="0" smtClean="0"/>
                        <a:t>2010</a:t>
                      </a:r>
                      <a:endParaRPr lang="en-US" dirty="0"/>
                    </a:p>
                  </a:txBody>
                  <a:tcPr/>
                </a:tc>
                <a:extLst>
                  <a:ext uri="{0D108BD9-81ED-4DB2-BD59-A6C34878D82A}">
                    <a16:rowId xmlns="" xmlns:a16="http://schemas.microsoft.com/office/drawing/2014/main" val="10000"/>
                  </a:ext>
                </a:extLst>
              </a:tr>
            </a:tbl>
          </a:graphicData>
        </a:graphic>
      </p:graphicFrame>
      <p:sp>
        <p:nvSpPr>
          <p:cNvPr id="8" name="TextBox 7"/>
          <p:cNvSpPr txBox="1"/>
          <p:nvPr/>
        </p:nvSpPr>
        <p:spPr>
          <a:xfrm>
            <a:off x="1447800" y="4507469"/>
            <a:ext cx="1143000" cy="461665"/>
          </a:xfrm>
          <a:prstGeom prst="rect">
            <a:avLst/>
          </a:prstGeom>
          <a:noFill/>
        </p:spPr>
        <p:txBody>
          <a:bodyPr wrap="square" rtlCol="0">
            <a:spAutoFit/>
          </a:bodyPr>
          <a:lstStyle/>
          <a:p>
            <a:r>
              <a:rPr lang="en-US" dirty="0"/>
              <a:t>Age</a:t>
            </a:r>
          </a:p>
        </p:txBody>
      </p:sp>
      <p:sp>
        <p:nvSpPr>
          <p:cNvPr id="9" name="TextBox 8"/>
          <p:cNvSpPr txBox="1"/>
          <p:nvPr/>
        </p:nvSpPr>
        <p:spPr>
          <a:xfrm>
            <a:off x="5562600" y="2743201"/>
            <a:ext cx="1143000" cy="461665"/>
          </a:xfrm>
          <a:prstGeom prst="rect">
            <a:avLst/>
          </a:prstGeom>
          <a:noFill/>
        </p:spPr>
        <p:txBody>
          <a:bodyPr wrap="square" rtlCol="0">
            <a:spAutoFit/>
          </a:bodyPr>
          <a:lstStyle/>
          <a:p>
            <a:r>
              <a:rPr lang="en-US" dirty="0"/>
              <a:t>Year</a:t>
            </a:r>
          </a:p>
        </p:txBody>
      </p:sp>
      <p:sp>
        <p:nvSpPr>
          <p:cNvPr id="13" name="Right Arrow 12"/>
          <p:cNvSpPr/>
          <p:nvPr/>
        </p:nvSpPr>
        <p:spPr>
          <a:xfrm>
            <a:off x="6248400" y="4768334"/>
            <a:ext cx="2514600" cy="3370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8858252" y="4572001"/>
            <a:ext cx="1581148" cy="1200329"/>
          </a:xfrm>
          <a:prstGeom prst="rect">
            <a:avLst/>
          </a:prstGeom>
          <a:noFill/>
        </p:spPr>
        <p:txBody>
          <a:bodyPr wrap="square" rtlCol="0">
            <a:spAutoFit/>
          </a:bodyPr>
          <a:lstStyle/>
          <a:p>
            <a:pPr algn="ctr"/>
            <a:r>
              <a:rPr lang="en-US" dirty="0"/>
              <a:t>Minimum:</a:t>
            </a:r>
          </a:p>
          <a:p>
            <a:pPr algn="ctr"/>
            <a:r>
              <a:rPr lang="en-US" dirty="0"/>
              <a:t>65,000 at [3,1]</a:t>
            </a:r>
          </a:p>
        </p:txBody>
      </p:sp>
    </p:spTree>
    <p:extLst>
      <p:ext uri="{BB962C8B-B14F-4D97-AF65-F5344CB8AC3E}">
        <p14:creationId xmlns:p14="http://schemas.microsoft.com/office/powerpoint/2010/main" val="8708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9"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Input: an array </a:t>
                </a:r>
                <a14:m>
                  <m:oMath xmlns:m="http://schemas.openxmlformats.org/officeDocument/2006/math">
                    <m:r>
                      <a:rPr lang="en-US" sz="2800" i="1">
                        <a:latin typeface="Cambria Math"/>
                      </a:rPr>
                      <m:t>𝐴</m:t>
                    </m:r>
                    <m:r>
                      <a:rPr lang="en-US" sz="2800" i="1">
                        <a:latin typeface="Cambria Math"/>
                      </a:rPr>
                      <m:t>=</m:t>
                    </m:r>
                    <m:d>
                      <m:dPr>
                        <m:begChr m:val="["/>
                        <m:endChr m:val="]"/>
                        <m:ctrlPr>
                          <a:rPr lang="en-US" sz="2800" i="1">
                            <a:latin typeface="Cambria Math"/>
                          </a:rPr>
                        </m:ctrlPr>
                      </m:dPr>
                      <m:e>
                        <m:r>
                          <a:rPr lang="en-US" sz="2800" i="1">
                            <a:latin typeface="Cambria Math"/>
                          </a:rPr>
                          <m:t>1 .. </m:t>
                        </m:r>
                        <m:r>
                          <a:rPr lang="en-US" sz="2800" i="1">
                            <a:latin typeface="Cambria Math"/>
                          </a:rPr>
                          <m:t>𝑚</m:t>
                        </m:r>
                      </m:e>
                    </m:d>
                    <m:r>
                      <a:rPr lang="en-US" sz="2800" i="1">
                        <a:latin typeface="Cambria Math"/>
                        <a:ea typeface="Cambria Math"/>
                      </a:rPr>
                      <m:t>×</m:t>
                    </m:r>
                    <m:d>
                      <m:dPr>
                        <m:begChr m:val="["/>
                        <m:endChr m:val="]"/>
                        <m:ctrlPr>
                          <a:rPr lang="en-US" sz="2800" i="1">
                            <a:latin typeface="Cambria Math"/>
                            <a:ea typeface="Cambria Math"/>
                          </a:rPr>
                        </m:ctrlPr>
                      </m:dPr>
                      <m:e>
                        <m:r>
                          <a:rPr lang="en-US" sz="2800" i="1">
                            <a:latin typeface="Cambria Math"/>
                            <a:ea typeface="Cambria Math"/>
                          </a:rPr>
                          <m:t>1..</m:t>
                        </m:r>
                        <m:r>
                          <a:rPr lang="en-US" sz="2800" i="1">
                            <a:latin typeface="Cambria Math"/>
                            <a:ea typeface="Cambria Math"/>
                          </a:rPr>
                          <m:t>𝑛</m:t>
                        </m:r>
                      </m:e>
                    </m:d>
                  </m:oMath>
                </a14:m>
                <a:endParaRPr lang="en-US" sz="2800" i="1" dirty="0"/>
              </a:p>
              <a:p>
                <a:r>
                  <a:rPr lang="en-US" sz="2800" dirty="0"/>
                  <a:t>Query: where is minimum in </a:t>
                </a: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𝑖</m:t>
                            </m:r>
                          </m:e>
                          <m:sub>
                            <m:r>
                              <a:rPr lang="en-US" sz="2800" i="1">
                                <a:latin typeface="Cambria Math"/>
                              </a:rPr>
                              <m:t>1</m:t>
                            </m:r>
                          </m:sub>
                        </m:sSub>
                        <m:r>
                          <a:rPr lang="en-US" sz="2800" i="1">
                            <a:latin typeface="Cambria Math"/>
                          </a:rPr>
                          <m:t> .. </m:t>
                        </m:r>
                        <m:sSub>
                          <m:sSubPr>
                            <m:ctrlPr>
                              <a:rPr lang="en-US" sz="2800" i="1">
                                <a:latin typeface="Cambria Math"/>
                              </a:rPr>
                            </m:ctrlPr>
                          </m:sSubPr>
                          <m:e>
                            <m:r>
                              <a:rPr lang="en-US" sz="2800" i="1">
                                <a:latin typeface="Cambria Math"/>
                              </a:rPr>
                              <m:t>𝑖</m:t>
                            </m:r>
                          </m:e>
                          <m:sub>
                            <m:r>
                              <a:rPr lang="en-US" sz="2800" i="1">
                                <a:latin typeface="Cambria Math"/>
                              </a:rPr>
                              <m:t>2</m:t>
                            </m:r>
                          </m:sub>
                        </m:sSub>
                      </m:e>
                    </m:d>
                    <m:r>
                      <a:rPr lang="en-US" sz="2800" i="1">
                        <a:latin typeface="Cambria Math"/>
                        <a:ea typeface="Cambria Math"/>
                      </a:rPr>
                      <m:t>×</m:t>
                    </m:r>
                    <m:d>
                      <m:dPr>
                        <m:begChr m:val="["/>
                        <m:endChr m:val="]"/>
                        <m:ctrlPr>
                          <a:rPr lang="en-US" sz="2800" i="1">
                            <a:latin typeface="Cambria Math"/>
                            <a:ea typeface="Cambria Math"/>
                          </a:rPr>
                        </m:ctrlPr>
                      </m:dPr>
                      <m:e>
                        <m:sSub>
                          <m:sSubPr>
                            <m:ctrlPr>
                              <a:rPr lang="en-US" sz="2800" i="1">
                                <a:latin typeface="Cambria Math"/>
                                <a:ea typeface="Cambria Math"/>
                              </a:rPr>
                            </m:ctrlPr>
                          </m:sSubPr>
                          <m:e>
                            <m:r>
                              <a:rPr lang="en-US" sz="2800" i="1">
                                <a:latin typeface="Cambria Math"/>
                                <a:ea typeface="Cambria Math"/>
                              </a:rPr>
                              <m:t>𝑗</m:t>
                            </m:r>
                          </m:e>
                          <m:sub>
                            <m:r>
                              <a:rPr lang="en-US" sz="2800" i="1">
                                <a:latin typeface="Cambria Math"/>
                                <a:ea typeface="Cambria Math"/>
                              </a:rPr>
                              <m:t>1</m:t>
                            </m:r>
                          </m:sub>
                        </m:sSub>
                        <m:r>
                          <a:rPr lang="en-US" sz="2800" i="1">
                            <a:latin typeface="Cambria Math"/>
                            <a:ea typeface="Cambria Math"/>
                          </a:rPr>
                          <m:t>..</m:t>
                        </m:r>
                        <m:sSub>
                          <m:sSubPr>
                            <m:ctrlPr>
                              <a:rPr lang="en-US" sz="2800" i="1">
                                <a:latin typeface="Cambria Math"/>
                                <a:ea typeface="Cambria Math"/>
                              </a:rPr>
                            </m:ctrlPr>
                          </m:sSubPr>
                          <m:e>
                            <m:r>
                              <a:rPr lang="en-US" sz="2800" i="1">
                                <a:latin typeface="Cambria Math"/>
                                <a:ea typeface="Cambria Math"/>
                              </a:rPr>
                              <m:t>𝑗</m:t>
                            </m:r>
                          </m:e>
                          <m:sub>
                            <m:r>
                              <a:rPr lang="en-US" sz="2800" i="1">
                                <a:latin typeface="Cambria Math"/>
                                <a:ea typeface="Cambria Math"/>
                              </a:rPr>
                              <m:t>2</m:t>
                            </m:r>
                          </m:sub>
                        </m:sSub>
                      </m:e>
                    </m:d>
                  </m:oMath>
                </a14:m>
                <a:r>
                  <a:rPr lang="en-US" sz="2800" i="1"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5</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5" name="TextBox 4"/>
              <p:cNvSpPr txBox="1"/>
              <p:nvPr/>
            </p:nvSpPr>
            <p:spPr>
              <a:xfrm>
                <a:off x="8610600" y="1600200"/>
                <a:ext cx="1524000" cy="523220"/>
              </a:xfrm>
              <a:prstGeom prst="rect">
                <a:avLst/>
              </a:prstGeom>
              <a:noFill/>
            </p:spPr>
            <p:txBody>
              <a:bodyPr wrap="square" rtlCol="0">
                <a:spAutoFit/>
              </a:bodyPr>
              <a:lstStyle/>
              <a:p>
                <a:r>
                  <a:rPr lang="en-US" sz="2800" dirty="0"/>
                  <a:t>(</a:t>
                </a:r>
                <a14:m>
                  <m:oMath xmlns:m="http://schemas.openxmlformats.org/officeDocument/2006/math">
                    <m:r>
                      <a:rPr lang="en-US" sz="2800" i="1">
                        <a:latin typeface="Cambria Math"/>
                      </a:rPr>
                      <m:t>𝑚</m:t>
                    </m:r>
                    <m:r>
                      <a:rPr lang="en-US" sz="2800" i="1">
                        <a:latin typeface="Cambria Math"/>
                      </a:rPr>
                      <m:t>≤</m:t>
                    </m:r>
                    <m:r>
                      <a:rPr lang="en-US" sz="2800" i="1">
                        <a:latin typeface="Cambria Math"/>
                      </a:rPr>
                      <m:t>𝑛</m:t>
                    </m:r>
                  </m:oMath>
                </a14:m>
                <a:r>
                  <a:rPr lang="en-US" sz="28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610600" y="1600200"/>
                <a:ext cx="1524000" cy="523220"/>
              </a:xfrm>
              <a:prstGeom prst="rect">
                <a:avLst/>
              </a:prstGeom>
              <a:blipFill>
                <a:blip r:embed="rId3"/>
                <a:stretch>
                  <a:fillRect l="-8400" t="-12941" b="-31765"/>
                </a:stretch>
              </a:blipFill>
            </p:spPr>
            <p:txBody>
              <a:bodyPr/>
              <a:lstStyle/>
              <a:p>
                <a:r>
                  <a:rPr lang="en-US">
                    <a:noFill/>
                  </a:rPr>
                  <a:t> </a:t>
                </a:r>
              </a:p>
            </p:txBody>
          </p:sp>
        </mc:Fallback>
      </mc:AlternateContent>
      <p:graphicFrame>
        <p:nvGraphicFramePr>
          <p:cNvPr id="9" name="Table 8"/>
          <p:cNvGraphicFramePr>
            <a:graphicFrameLocks noGrp="1"/>
          </p:cNvGraphicFramePr>
          <p:nvPr>
            <p:extLst/>
          </p:nvPr>
        </p:nvGraphicFramePr>
        <p:xfrm>
          <a:off x="3474720" y="3520440"/>
          <a:ext cx="5212080" cy="2103120"/>
        </p:xfrm>
        <a:graphic>
          <a:graphicData uri="http://schemas.openxmlformats.org/drawingml/2006/table">
            <a:tbl>
              <a:tblPr firstRow="1" bandRow="1">
                <a:tableStyleId>{5940675A-B579-460E-94D1-54222C63F5DA}</a:tableStyleId>
              </a:tblPr>
              <a:tblGrid>
                <a:gridCol w="651510">
                  <a:extLst>
                    <a:ext uri="{9D8B030D-6E8A-4147-A177-3AD203B41FA5}">
                      <a16:colId xmlns="" xmlns:a16="http://schemas.microsoft.com/office/drawing/2014/main" val="20000"/>
                    </a:ext>
                  </a:extLst>
                </a:gridCol>
                <a:gridCol w="651510">
                  <a:extLst>
                    <a:ext uri="{9D8B030D-6E8A-4147-A177-3AD203B41FA5}">
                      <a16:colId xmlns="" xmlns:a16="http://schemas.microsoft.com/office/drawing/2014/main" val="20001"/>
                    </a:ext>
                  </a:extLst>
                </a:gridCol>
                <a:gridCol w="651510">
                  <a:extLst>
                    <a:ext uri="{9D8B030D-6E8A-4147-A177-3AD203B41FA5}">
                      <a16:colId xmlns="" xmlns:a16="http://schemas.microsoft.com/office/drawing/2014/main" val="20002"/>
                    </a:ext>
                  </a:extLst>
                </a:gridCol>
                <a:gridCol w="651510">
                  <a:extLst>
                    <a:ext uri="{9D8B030D-6E8A-4147-A177-3AD203B41FA5}">
                      <a16:colId xmlns="" xmlns:a16="http://schemas.microsoft.com/office/drawing/2014/main" val="20003"/>
                    </a:ext>
                  </a:extLst>
                </a:gridCol>
                <a:gridCol w="651510">
                  <a:extLst>
                    <a:ext uri="{9D8B030D-6E8A-4147-A177-3AD203B41FA5}">
                      <a16:colId xmlns="" xmlns:a16="http://schemas.microsoft.com/office/drawing/2014/main" val="20004"/>
                    </a:ext>
                  </a:extLst>
                </a:gridCol>
                <a:gridCol w="651510">
                  <a:extLst>
                    <a:ext uri="{9D8B030D-6E8A-4147-A177-3AD203B41FA5}">
                      <a16:colId xmlns="" xmlns:a16="http://schemas.microsoft.com/office/drawing/2014/main" val="20005"/>
                    </a:ext>
                  </a:extLst>
                </a:gridCol>
                <a:gridCol w="651510">
                  <a:extLst>
                    <a:ext uri="{9D8B030D-6E8A-4147-A177-3AD203B41FA5}">
                      <a16:colId xmlns="" xmlns:a16="http://schemas.microsoft.com/office/drawing/2014/main" val="20006"/>
                    </a:ext>
                  </a:extLst>
                </a:gridCol>
                <a:gridCol w="651510">
                  <a:extLst>
                    <a:ext uri="{9D8B030D-6E8A-4147-A177-3AD203B41FA5}">
                      <a16:colId xmlns="" xmlns:a16="http://schemas.microsoft.com/office/drawing/2014/main" val="20007"/>
                    </a:ext>
                  </a:extLst>
                </a:gridCol>
              </a:tblGrid>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dirty="0"/>
                    </a:p>
                  </a:txBody>
                  <a:tcPr marL="0" marR="0" marT="0" marB="0">
                    <a:solidFill>
                      <a:srgbClr val="FFFF00"/>
                    </a:solidFill>
                  </a:tcPr>
                </a:tc>
                <a:extLst>
                  <a:ext uri="{0D108BD9-81ED-4DB2-BD59-A6C34878D82A}">
                    <a16:rowId xmlns="" xmlns:a16="http://schemas.microsoft.com/office/drawing/2014/main" val="10000"/>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dirty="0"/>
                    </a:p>
                  </a:txBody>
                  <a:tcPr marL="0" marR="0" marT="0" marB="0">
                    <a:solidFill>
                      <a:srgbClr val="FFFF00"/>
                    </a:solidFill>
                  </a:tcPr>
                </a:tc>
                <a:extLst>
                  <a:ext uri="{0D108BD9-81ED-4DB2-BD59-A6C34878D82A}">
                    <a16:rowId xmlns="" xmlns:a16="http://schemas.microsoft.com/office/drawing/2014/main" val="10001"/>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dirty="0"/>
                    </a:p>
                  </a:txBody>
                  <a:tcPr marL="0" marR="0" marT="0" marB="0">
                    <a:solidFill>
                      <a:srgbClr val="FFFF00"/>
                    </a:solidFill>
                  </a:tcPr>
                </a:tc>
                <a:extLst>
                  <a:ext uri="{0D108BD9-81ED-4DB2-BD59-A6C34878D82A}">
                    <a16:rowId xmlns="" xmlns:a16="http://schemas.microsoft.com/office/drawing/2014/main" val="10002"/>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a:p>
                  </a:txBody>
                  <a:tcPr marL="0" marR="0" marT="0" marB="0">
                    <a:solidFill>
                      <a:srgbClr val="92D05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dirty="0"/>
                    </a:p>
                  </a:txBody>
                  <a:tcPr marL="0" marR="0" marT="0" marB="0">
                    <a:solidFill>
                      <a:srgbClr val="FFFF00"/>
                    </a:solidFill>
                  </a:tcPr>
                </a:tc>
                <a:extLst>
                  <a:ext uri="{0D108BD9-81ED-4DB2-BD59-A6C34878D82A}">
                    <a16:rowId xmlns="" xmlns:a16="http://schemas.microsoft.com/office/drawing/2014/main" val="10003"/>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extLst>
                  <a:ext uri="{0D108BD9-81ED-4DB2-BD59-A6C34878D82A}">
                    <a16:rowId xmlns="" xmlns:a16="http://schemas.microsoft.com/office/drawing/2014/main" val="10004"/>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92D05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extLst>
                  <a:ext uri="{0D108BD9-81ED-4DB2-BD59-A6C34878D82A}">
                    <a16:rowId xmlns="" xmlns:a16="http://schemas.microsoft.com/office/drawing/2014/main" val="10005"/>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extLst>
                  <a:ext uri="{0D108BD9-81ED-4DB2-BD59-A6C34878D82A}">
                    <a16:rowId xmlns="" xmlns:a16="http://schemas.microsoft.com/office/drawing/2014/main" val="10006"/>
                  </a:ext>
                </a:extLst>
              </a:tr>
              <a:tr h="262890">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a:p>
                  </a:txBody>
                  <a:tcPr marL="0" marR="0" marT="0" marB="0">
                    <a:solidFill>
                      <a:srgbClr val="FFFF00"/>
                    </a:solidFill>
                  </a:tcPr>
                </a:tc>
                <a:tc>
                  <a:txBody>
                    <a:bodyPr/>
                    <a:lstStyle/>
                    <a:p>
                      <a:endParaRPr lang="en-US" dirty="0"/>
                    </a:p>
                  </a:txBody>
                  <a:tcPr marL="0" marR="0" marT="0" marB="0">
                    <a:solidFill>
                      <a:srgbClr val="FFFF00"/>
                    </a:solidFill>
                  </a:tcPr>
                </a:tc>
                <a:extLst>
                  <a:ext uri="{0D108BD9-81ED-4DB2-BD59-A6C34878D82A}">
                    <a16:rowId xmlns="" xmlns:a16="http://schemas.microsoft.com/office/drawing/2014/main" val="10007"/>
                  </a:ext>
                </a:extLst>
              </a:tr>
            </a:tbl>
          </a:graphicData>
        </a:graphic>
      </p:graphicFrame>
      <p:cxnSp>
        <p:nvCxnSpPr>
          <p:cNvPr id="25" name="Straight Arrow Connector 24"/>
          <p:cNvCxnSpPr/>
          <p:nvPr/>
        </p:nvCxnSpPr>
        <p:spPr>
          <a:xfrm>
            <a:off x="3454400" y="3365500"/>
            <a:ext cx="52324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807138" y="2905780"/>
                <a:ext cx="4873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𝑛</m:t>
                      </m:r>
                    </m:oMath>
                  </m:oMathPara>
                </a14:m>
                <a:endParaRPr lang="en-US" sz="28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807138" y="2905780"/>
                <a:ext cx="487378" cy="523220"/>
              </a:xfrm>
              <a:prstGeom prst="rect">
                <a:avLst/>
              </a:prstGeom>
              <a:blipFill>
                <a:blip r:embed="rId4"/>
                <a:stretch>
                  <a:fillRect/>
                </a:stretch>
              </a:blipFill>
            </p:spPr>
            <p:txBody>
              <a:bodyPr/>
              <a:lstStyle/>
              <a:p>
                <a:r>
                  <a:rPr lang="en-US">
                    <a:noFill/>
                  </a:rPr>
                  <a:t> </a:t>
                </a:r>
              </a:p>
            </p:txBody>
          </p:sp>
        </mc:Fallback>
      </mc:AlternateContent>
      <p:cxnSp>
        <p:nvCxnSpPr>
          <p:cNvPr id="30" name="Straight Arrow Connector 29"/>
          <p:cNvCxnSpPr/>
          <p:nvPr/>
        </p:nvCxnSpPr>
        <p:spPr>
          <a:xfrm>
            <a:off x="3314700" y="3527624"/>
            <a:ext cx="0" cy="2187376"/>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819400" y="4290080"/>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𝑚</m:t>
                      </m:r>
                    </m:oMath>
                  </m:oMathPara>
                </a14:m>
                <a:endParaRPr lang="en-US"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819400" y="4290080"/>
                <a:ext cx="581954"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610601" y="3951517"/>
                <a:ext cx="4948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𝑖</m:t>
                          </m:r>
                        </m:e>
                        <m:sub>
                          <m:r>
                            <a:rPr lang="en-US" i="1">
                              <a:latin typeface="Cambria Math"/>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8610601" y="3951517"/>
                <a:ext cx="494879"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599714" y="4774364"/>
                <a:ext cx="5019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𝑖</m:t>
                          </m:r>
                        </m:e>
                        <m:sub>
                          <m:r>
                            <a:rPr lang="en-US" i="1">
                              <a:latin typeface="Cambria Math"/>
                            </a:rPr>
                            <m:t>2</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8599714" y="4774364"/>
                <a:ext cx="501996"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836717" y="5660571"/>
                <a:ext cx="4971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𝑗</m:t>
                          </m:r>
                        </m:e>
                        <m:sub>
                          <m:r>
                            <a:rPr lang="en-US" i="1">
                              <a:latin typeface="Cambria Math"/>
                            </a:rPr>
                            <m:t>1</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836717" y="5660571"/>
                <a:ext cx="497187" cy="461665"/>
              </a:xfrm>
              <a:prstGeom prst="rect">
                <a:avLst/>
              </a:prstGeom>
              <a:blipFill>
                <a:blip r:embed="rId8"/>
                <a:stretch>
                  <a:fillRect l="-122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161317" y="5660571"/>
                <a:ext cx="5043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𝑗</m:t>
                          </m:r>
                        </m:e>
                        <m:sub>
                          <m:r>
                            <a:rPr lang="en-US" i="1">
                              <a:latin typeface="Cambria Math"/>
                            </a:rPr>
                            <m:t>2</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161317" y="5660571"/>
                <a:ext cx="504305" cy="461665"/>
              </a:xfrm>
              <a:prstGeom prst="rect">
                <a:avLst/>
              </a:prstGeom>
              <a:blipFill>
                <a:blip r:embed="rId9"/>
                <a:stretch>
                  <a:fillRect l="-1220" b="-18667"/>
                </a:stretch>
              </a:blipFill>
            </p:spPr>
            <p:txBody>
              <a:bodyPr/>
              <a:lstStyle/>
              <a:p>
                <a:r>
                  <a:rPr lang="en-US">
                    <a:noFill/>
                  </a:rPr>
                  <a:t> </a:t>
                </a:r>
              </a:p>
            </p:txBody>
          </p:sp>
        </mc:Fallback>
      </mc:AlternateContent>
    </p:spTree>
    <p:extLst>
      <p:ext uri="{BB962C8B-B14F-4D97-AF65-F5344CB8AC3E}">
        <p14:creationId xmlns:p14="http://schemas.microsoft.com/office/powerpoint/2010/main" val="13485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Brute force search</a:t>
                </a:r>
              </a:p>
              <a:p>
                <a:r>
                  <a:rPr lang="en-US" dirty="0" smtClean="0"/>
                  <a:t>Query time: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𝑠</m:t>
                    </m:r>
                    <m:r>
                      <a:rPr lang="en-US" b="0" i="1" smtClean="0">
                        <a:latin typeface="Cambria Math"/>
                        <a:ea typeface="Cambria Math"/>
                      </a:rPr>
                      <m:t>∙</m:t>
                    </m:r>
                    <m:r>
                      <a:rPr lang="en-US" b="0" i="1" smtClean="0">
                        <a:latin typeface="Cambria Math"/>
                        <a:ea typeface="Cambria Math"/>
                      </a:rPr>
                      <m:t>𝑠</m:t>
                    </m:r>
                    <m:r>
                      <a:rPr lang="en-US" b="0" i="1" smtClean="0">
                        <a:latin typeface="Cambria Math"/>
                        <a:ea typeface="Cambria Math"/>
                      </a:rPr>
                      <m:t>′)</m:t>
                    </m:r>
                  </m:oMath>
                </a14:m>
                <a:r>
                  <a:rPr lang="en-US" dirty="0" smtClean="0"/>
                  <a:t> time</a:t>
                </a:r>
              </a:p>
              <a:p>
                <a:r>
                  <a:rPr lang="en-US" dirty="0" smtClean="0"/>
                  <a:t>Worst case : </a:t>
                </a:r>
                <a14:m>
                  <m:oMath xmlns:m="http://schemas.openxmlformats.org/officeDocument/2006/math">
                    <m:r>
                      <a:rPr lang="en-US" b="0" i="1" smtClean="0">
                        <a:latin typeface="Cambria Math"/>
                      </a:rPr>
                      <m:t>𝑂</m:t>
                    </m:r>
                    <m:r>
                      <a:rPr lang="en-US" i="1">
                        <a:latin typeface="Cambria Math"/>
                      </a:rPr>
                      <m:t>(</m:t>
                    </m:r>
                    <m:r>
                      <a:rPr lang="en-US" b="0" i="1" smtClean="0">
                        <a:latin typeface="Cambria Math"/>
                      </a:rPr>
                      <m:t>𝑁</m:t>
                    </m:r>
                    <m:r>
                      <a:rPr lang="en-US" i="1">
                        <a:latin typeface="Cambria Math"/>
                        <a:ea typeface="Cambria Math"/>
                      </a:rPr>
                      <m:t>)</m:t>
                    </m:r>
                  </m:oMath>
                </a14:m>
                <a:r>
                  <a:rPr lang="en-US" dirty="0" smtClean="0"/>
                  <a:t>time (</a:t>
                </a:r>
                <a14:m>
                  <m:oMath xmlns:m="http://schemas.openxmlformats.org/officeDocument/2006/math">
                    <m:r>
                      <a:rPr lang="en-US" i="1">
                        <a:latin typeface="Cambria Math"/>
                      </a:rPr>
                      <m:t>𝑁</m:t>
                    </m:r>
                    <m:r>
                      <a:rPr lang="en-US" b="0" i="1" smtClean="0">
                        <a:latin typeface="Cambria Math"/>
                      </a:rPr>
                      <m:t>=</m:t>
                    </m:r>
                    <m:r>
                      <a:rPr lang="en-US" b="0" i="1" smtClean="0">
                        <a:latin typeface="Cambria Math"/>
                      </a:rPr>
                      <m:t>𝑚</m:t>
                    </m:r>
                    <m:r>
                      <a:rPr lang="en-US" b="0" i="1" smtClean="0">
                        <a:latin typeface="Cambria Math"/>
                        <a:ea typeface="Cambria Math"/>
                      </a:rPr>
                      <m:t>∙</m:t>
                    </m:r>
                    <m:r>
                      <a:rPr lang="en-US" b="0" i="1" smtClean="0">
                        <a:latin typeface="Cambria Math"/>
                      </a:rPr>
                      <m:t>𝑛</m:t>
                    </m:r>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6</a:t>
            </a:fld>
            <a:endParaRPr lang="en-US">
              <a:solidFill>
                <a:prstClr val="black">
                  <a:tint val="75000"/>
                </a:prstClr>
              </a:solidFill>
            </a:endParaRPr>
          </a:p>
        </p:txBody>
      </p:sp>
      <p:grpSp>
        <p:nvGrpSpPr>
          <p:cNvPr id="7" name="Group 6"/>
          <p:cNvGrpSpPr/>
          <p:nvPr/>
        </p:nvGrpSpPr>
        <p:grpSpPr>
          <a:xfrm>
            <a:off x="3131983" y="3276600"/>
            <a:ext cx="5301340" cy="2994124"/>
            <a:chOff x="1607983" y="2971800"/>
            <a:chExt cx="5301340" cy="2994124"/>
          </a:xfrm>
        </p:grpSpPr>
        <p:sp>
          <p:nvSpPr>
            <p:cNvPr id="19" name="TextBox 18"/>
            <p:cNvSpPr txBox="1"/>
            <p:nvPr/>
          </p:nvSpPr>
          <p:spPr>
            <a:xfrm>
              <a:off x="2383043" y="3657600"/>
              <a:ext cx="4526280" cy="230832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noAutofit/>
            </a:bodyPr>
            <a:lstStyle/>
            <a:p>
              <a:endParaRPr lang="en-US" dirty="0"/>
            </a:p>
          </p:txBody>
        </p:sp>
        <p:sp>
          <p:nvSpPr>
            <p:cNvPr id="20" name="Rectangle 19"/>
            <p:cNvSpPr/>
            <p:nvPr/>
          </p:nvSpPr>
          <p:spPr>
            <a:xfrm>
              <a:off x="3412758" y="4247242"/>
              <a:ext cx="1972042" cy="1066800"/>
            </a:xfrm>
            <a:prstGeom prst="rect">
              <a:avLst/>
            </a:prstGeom>
            <a:solidFill>
              <a:schemeClr val="accent3"/>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b="1" dirty="0">
                <a:solidFill>
                  <a:schemeClr val="tx1"/>
                </a:solidFill>
              </a:endParaRPr>
            </a:p>
          </p:txBody>
        </p:sp>
        <p:cxnSp>
          <p:nvCxnSpPr>
            <p:cNvPr id="13" name="Straight Arrow Connector 12"/>
            <p:cNvCxnSpPr/>
            <p:nvPr/>
          </p:nvCxnSpPr>
          <p:spPr>
            <a:xfrm>
              <a:off x="2228467" y="3657600"/>
              <a:ext cx="0" cy="2308324"/>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607983" y="4495800"/>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𝑚</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607983" y="4495800"/>
                  <a:ext cx="581954" cy="523220"/>
                </a:xfrm>
                <a:prstGeom prst="rect">
                  <a:avLst/>
                </a:prstGeom>
                <a:blipFill>
                  <a:blip r:embed="rId3"/>
                  <a:stretch>
                    <a:fillRect/>
                  </a:stretch>
                </a:blipFill>
              </p:spPr>
              <p:txBody>
                <a:bodyPr/>
                <a:lstStyle/>
                <a:p>
                  <a:r>
                    <a:rPr lang="en-US">
                      <a:noFill/>
                    </a:rPr>
                    <a:t> </a:t>
                  </a:r>
                </a:p>
              </p:txBody>
            </p:sp>
          </mc:Fallback>
        </mc:AlternateContent>
        <p:cxnSp>
          <p:nvCxnSpPr>
            <p:cNvPr id="17" name="Straight Arrow Connector 16"/>
            <p:cNvCxnSpPr/>
            <p:nvPr/>
          </p:nvCxnSpPr>
          <p:spPr>
            <a:xfrm>
              <a:off x="2383043" y="3505200"/>
              <a:ext cx="452628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277984" y="2971800"/>
                  <a:ext cx="4873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𝑛</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277984" y="2971800"/>
                  <a:ext cx="487378" cy="523220"/>
                </a:xfrm>
                <a:prstGeom prst="rect">
                  <a:avLst/>
                </a:prstGeom>
                <a:blipFill>
                  <a:blip r:embed="rId4"/>
                  <a:stretch>
                    <a:fillRect/>
                  </a:stretch>
                </a:blipFill>
              </p:spPr>
              <p:txBody>
                <a:bodyPr/>
                <a:lstStyle/>
                <a:p>
                  <a:r>
                    <a:rPr lang="en-US">
                      <a:noFill/>
                    </a:rPr>
                    <a:t> </a:t>
                  </a:r>
                </a:p>
              </p:txBody>
            </p:sp>
          </mc:Fallback>
        </mc:AlternateContent>
        <p:cxnSp>
          <p:nvCxnSpPr>
            <p:cNvPr id="24" name="Straight Arrow Connector 23"/>
            <p:cNvCxnSpPr/>
            <p:nvPr/>
          </p:nvCxnSpPr>
          <p:spPr>
            <a:xfrm>
              <a:off x="3524496" y="43887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524496" y="45411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3524496" y="46935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3524496" y="48459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524496" y="49983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3524496" y="5150758"/>
              <a:ext cx="1752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283196" y="4257151"/>
              <a:ext cx="0" cy="1076849"/>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3397496" y="4127500"/>
              <a:ext cx="2012704"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191000" y="3667780"/>
                  <a:ext cx="5325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𝑠</m:t>
                        </m:r>
                        <m:r>
                          <a:rPr lang="en-US" sz="2800" i="1">
                            <a:latin typeface="Cambria Math"/>
                          </a:rPr>
                          <m:t>′</m:t>
                        </m:r>
                      </m:oMath>
                    </m:oMathPara>
                  </a14:m>
                  <a:endParaRPr lang="en-US" sz="28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191000" y="3667780"/>
                  <a:ext cx="532517"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33700" y="4445000"/>
                  <a:ext cx="4469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𝑠</m:t>
                        </m:r>
                      </m:oMath>
                    </m:oMathPara>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933700" y="4445000"/>
                  <a:ext cx="446917" cy="523220"/>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5175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smtClean="0"/>
              <a:t>Data Structures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371600"/>
                <a:ext cx="8229600" cy="4876800"/>
              </a:xfrm>
            </p:spPr>
            <p:txBody>
              <a:bodyPr>
                <a:normAutofit/>
              </a:bodyPr>
              <a:lstStyle/>
              <a:p>
                <a:r>
                  <a:rPr lang="en-US" dirty="0" smtClean="0"/>
                  <a:t>Preprocess and store some information</a:t>
                </a:r>
              </a:p>
              <a:p>
                <a:r>
                  <a:rPr lang="en-US" dirty="0" smtClean="0"/>
                  <a:t>Naïve: store the answers of all queries</a:t>
                </a:r>
              </a:p>
              <a:p>
                <a:endParaRPr lang="en-US" dirty="0" smtClean="0"/>
              </a:p>
              <a:p>
                <a:endParaRPr lang="en-US" dirty="0" smtClean="0"/>
              </a:p>
              <a:p>
                <a:endParaRPr lang="en-US" dirty="0" smtClean="0"/>
              </a:p>
              <a:p>
                <a:endParaRPr lang="en-US" b="0" i="1" dirty="0" smtClean="0">
                  <a:latin typeface="Cambria Math"/>
                </a:endParaRPr>
              </a:p>
              <a:p>
                <a14:m>
                  <m:oMath xmlns:m="http://schemas.openxmlformats.org/officeDocument/2006/math">
                    <m:r>
                      <a:rPr lang="en-US" b="0" i="1" smtClean="0">
                        <a:latin typeface="Cambria Math"/>
                      </a:rPr>
                      <m:t>𝑂</m:t>
                    </m:r>
                    <m:r>
                      <a:rPr lang="en-US" b="0" i="1" smtClean="0">
                        <a:latin typeface="Cambria Math"/>
                      </a:rPr>
                      <m:t>(1)</m:t>
                    </m:r>
                  </m:oMath>
                </a14:m>
                <a:r>
                  <a:rPr lang="en-US" dirty="0" smtClean="0"/>
                  <a:t> query time</a:t>
                </a:r>
              </a:p>
              <a:p>
                <a:r>
                  <a:rPr lang="en-US" dirty="0"/>
                  <a:t>Size of the </a:t>
                </a:r>
                <a:r>
                  <a:rPr lang="en-US" dirty="0" smtClean="0"/>
                  <a:t>table:</a:t>
                </a:r>
              </a:p>
              <a:p>
                <a:pPr marL="457200" lvl="1" indent="0">
                  <a:buNone/>
                </a:pPr>
                <a14:m>
                  <m:oMath xmlns:m="http://schemas.openxmlformats.org/officeDocument/2006/math">
                    <m:r>
                      <a:rPr lang="en-US" sz="3200" i="1">
                        <a:latin typeface="Cambria Math"/>
                      </a:rPr>
                      <m:t>𝑂</m:t>
                    </m:r>
                    <m:r>
                      <a:rPr lang="en-US" sz="3200" i="1">
                        <a:latin typeface="Cambria Math"/>
                      </a:rPr>
                      <m:t>(</m:t>
                    </m:r>
                    <m:sSup>
                      <m:sSupPr>
                        <m:ctrlPr>
                          <a:rPr lang="en-US" sz="3200" i="1">
                            <a:latin typeface="Cambria Math"/>
                          </a:rPr>
                        </m:ctrlPr>
                      </m:sSupPr>
                      <m:e>
                        <m:r>
                          <a:rPr lang="en-US" sz="3200" i="1">
                            <a:latin typeface="Cambria Math"/>
                          </a:rPr>
                          <m:t>𝑁</m:t>
                        </m:r>
                      </m:e>
                      <m:sup>
                        <m:r>
                          <a:rPr lang="en-US" sz="3200" i="1">
                            <a:latin typeface="Cambria Math"/>
                          </a:rPr>
                          <m:t>2</m:t>
                        </m:r>
                      </m:sup>
                    </m:sSup>
                    <m:func>
                      <m:funcPr>
                        <m:ctrlPr>
                          <a:rPr lang="en-US" sz="3200" i="1">
                            <a:latin typeface="Cambria Math"/>
                          </a:rPr>
                        </m:ctrlPr>
                      </m:funcPr>
                      <m:fName>
                        <m:r>
                          <m:rPr>
                            <m:sty m:val="p"/>
                          </m:rPr>
                          <a:rPr lang="en-US" sz="3200">
                            <a:latin typeface="Cambria Math"/>
                          </a:rPr>
                          <m:t>log</m:t>
                        </m:r>
                      </m:fName>
                      <m:e>
                        <m:r>
                          <a:rPr lang="en-US" sz="3200" i="1">
                            <a:latin typeface="Cambria Math"/>
                          </a:rPr>
                          <m:t>𝑁</m:t>
                        </m:r>
                      </m:e>
                    </m:func>
                    <m:r>
                      <a:rPr lang="en-US" sz="3200" i="1">
                        <a:latin typeface="Cambria Math"/>
                      </a:rPr>
                      <m:t>)</m:t>
                    </m:r>
                  </m:oMath>
                </a14:m>
                <a:r>
                  <a:rPr lang="en-US" sz="3200" dirty="0"/>
                  <a:t> bits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371600"/>
                <a:ext cx="8229600" cy="4876800"/>
              </a:xfrm>
              <a:blipFill>
                <a:blip r:embed="rId2"/>
                <a:stretch>
                  <a:fillRect l="-741" t="-13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7</a:t>
            </a:fld>
            <a:endParaRPr lang="en-US">
              <a:solidFill>
                <a:prstClr val="black">
                  <a:tint val="75000"/>
                </a:prstClr>
              </a:solidFill>
            </a:endParaRPr>
          </a:p>
        </p:txBody>
      </p:sp>
      <p:graphicFrame>
        <p:nvGraphicFramePr>
          <p:cNvPr id="5" name="Table 4"/>
          <p:cNvGraphicFramePr>
            <a:graphicFrameLocks noGrp="1"/>
          </p:cNvGraphicFramePr>
          <p:nvPr>
            <p:extLst/>
          </p:nvPr>
        </p:nvGraphicFramePr>
        <p:xfrm>
          <a:off x="6480810" y="2692400"/>
          <a:ext cx="3653790" cy="3708400"/>
        </p:xfrm>
        <a:graphic>
          <a:graphicData uri="http://schemas.openxmlformats.org/drawingml/2006/table">
            <a:tbl>
              <a:tblPr firstRow="1" bandRow="1">
                <a:tableStyleId>{5940675A-B579-460E-94D1-54222C63F5DA}</a:tableStyleId>
              </a:tblPr>
              <a:tblGrid>
                <a:gridCol w="98679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tblGrid>
              <a:tr h="370840">
                <a:tc>
                  <a:txBody>
                    <a:bodyPr/>
                    <a:lstStyle/>
                    <a:p>
                      <a:pPr algn="ctr"/>
                      <a:r>
                        <a:rPr lang="en-US" b="1" dirty="0" smtClean="0"/>
                        <a:t>Top-Left</a:t>
                      </a:r>
                      <a:endParaRPr lang="en-US" b="1" dirty="0"/>
                    </a:p>
                  </a:txBody>
                  <a:tcPr/>
                </a:tc>
                <a:tc>
                  <a:txBody>
                    <a:bodyPr/>
                    <a:lstStyle/>
                    <a:p>
                      <a:pPr algn="ctr"/>
                      <a:r>
                        <a:rPr lang="en-US" b="1" dirty="0" smtClean="0"/>
                        <a:t>Bottom-Right</a:t>
                      </a:r>
                      <a:endParaRPr lang="en-US" b="1" dirty="0"/>
                    </a:p>
                  </a:txBody>
                  <a:tcPr/>
                </a:tc>
                <a:tc>
                  <a:txBody>
                    <a:bodyPr/>
                    <a:lstStyle/>
                    <a:p>
                      <a:pPr algn="ctr"/>
                      <a:r>
                        <a:rPr lang="en-US" b="1" dirty="0" smtClean="0"/>
                        <a:t>Minimum</a:t>
                      </a:r>
                      <a:endParaRPr lang="en-US" b="1" dirty="0"/>
                    </a:p>
                  </a:txBody>
                  <a:tcPr/>
                </a:tc>
                <a:extLst>
                  <a:ext uri="{0D108BD9-81ED-4DB2-BD59-A6C34878D82A}">
                    <a16:rowId xmlns="" xmlns:a16="http://schemas.microsoft.com/office/drawing/2014/main" val="10000"/>
                  </a:ext>
                </a:extLst>
              </a:tr>
              <a:tr h="370840">
                <a:tc>
                  <a:txBody>
                    <a:bodyPr/>
                    <a:lstStyle/>
                    <a:p>
                      <a:pPr algn="ctr"/>
                      <a:r>
                        <a:rPr lang="en-US" dirty="0" smtClean="0"/>
                        <a:t>(1,1)</a:t>
                      </a:r>
                      <a:endParaRPr lang="en-US" dirty="0"/>
                    </a:p>
                  </a:txBody>
                  <a:tcPr/>
                </a:tc>
                <a:tc>
                  <a:txBody>
                    <a:bodyPr/>
                    <a:lstStyle/>
                    <a:p>
                      <a:pPr algn="ctr"/>
                      <a:r>
                        <a:rPr lang="en-US" dirty="0" smtClean="0"/>
                        <a:t>(1,1)</a:t>
                      </a:r>
                      <a:endParaRPr lang="en-US" dirty="0"/>
                    </a:p>
                  </a:txBody>
                  <a:tcPr/>
                </a:tc>
                <a:tc>
                  <a:txBody>
                    <a:bodyPr/>
                    <a:lstStyle/>
                    <a:p>
                      <a:pPr algn="ctr"/>
                      <a:r>
                        <a:rPr lang="en-US" dirty="0" smtClean="0"/>
                        <a:t>(1,1):</a:t>
                      </a:r>
                      <a:r>
                        <a:rPr lang="en-US" baseline="0" dirty="0" smtClean="0"/>
                        <a:t> 12</a:t>
                      </a:r>
                      <a:endParaRPr lang="en-US" dirty="0"/>
                    </a:p>
                  </a:txBody>
                  <a:tcPr/>
                </a:tc>
                <a:extLst>
                  <a:ext uri="{0D108BD9-81ED-4DB2-BD59-A6C34878D82A}">
                    <a16:rowId xmlns="" xmlns:a16="http://schemas.microsoft.com/office/drawing/2014/main" val="10001"/>
                  </a:ext>
                </a:extLst>
              </a:tr>
              <a:tr h="370840">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(1,2): 8</a:t>
                      </a:r>
                      <a:endParaRPr lang="en-US" dirty="0"/>
                    </a:p>
                  </a:txBody>
                  <a:tcPr/>
                </a:tc>
                <a:extLst>
                  <a:ext uri="{0D108BD9-81ED-4DB2-BD59-A6C34878D82A}">
                    <a16:rowId xmlns="" xmlns:a16="http://schemas.microsoft.com/office/drawing/2014/main" val="10002"/>
                  </a:ext>
                </a:extLst>
              </a:tr>
              <a:tr h="370840">
                <a:tc>
                  <a:txBody>
                    <a:bodyPr/>
                    <a:lstStyle/>
                    <a:p>
                      <a:pPr algn="ctr"/>
                      <a:r>
                        <a:rPr lang="en-US" dirty="0" smtClean="0"/>
                        <a:t>(1,1)</a:t>
                      </a:r>
                      <a:endParaRPr lang="en-US" dirty="0"/>
                    </a:p>
                  </a:txBody>
                  <a:tcPr/>
                </a:tc>
                <a:tc>
                  <a:txBody>
                    <a:bodyPr/>
                    <a:lstStyle/>
                    <a:p>
                      <a:pPr algn="ctr"/>
                      <a:r>
                        <a:rPr lang="en-US" dirty="0" smtClean="0"/>
                        <a:t>(2,1)</a:t>
                      </a:r>
                      <a:endParaRPr lang="en-US" dirty="0"/>
                    </a:p>
                  </a:txBody>
                  <a:tcPr/>
                </a:tc>
                <a:tc>
                  <a:txBody>
                    <a:bodyPr/>
                    <a:lstStyle/>
                    <a:p>
                      <a:pPr algn="ctr"/>
                      <a:r>
                        <a:rPr lang="en-US" dirty="0" smtClean="0"/>
                        <a:t>(2,1): 5</a:t>
                      </a:r>
                      <a:endParaRPr lang="en-US" dirty="0"/>
                    </a:p>
                  </a:txBody>
                  <a:tcPr/>
                </a:tc>
                <a:extLst>
                  <a:ext uri="{0D108BD9-81ED-4DB2-BD59-A6C34878D82A}">
                    <a16:rowId xmlns="" xmlns:a16="http://schemas.microsoft.com/office/drawing/2014/main" val="10003"/>
                  </a:ext>
                </a:extLst>
              </a:tr>
              <a:tr h="370840">
                <a:tc>
                  <a:txBody>
                    <a:bodyPr/>
                    <a:lstStyle/>
                    <a:p>
                      <a:pPr algn="ctr"/>
                      <a:r>
                        <a:rPr lang="en-US" dirty="0" smtClean="0"/>
                        <a:t>(1,1)</a:t>
                      </a:r>
                      <a:endParaRPr lang="en-US" dirty="0"/>
                    </a:p>
                  </a:txBody>
                  <a:tcPr/>
                </a:tc>
                <a:tc>
                  <a:txBody>
                    <a:bodyPr/>
                    <a:lstStyle/>
                    <a:p>
                      <a:pPr algn="ctr"/>
                      <a:r>
                        <a:rPr lang="en-US" dirty="0" smtClean="0"/>
                        <a:t>(2,2)</a:t>
                      </a:r>
                      <a:endParaRPr lang="en-US" dirty="0"/>
                    </a:p>
                  </a:txBody>
                  <a:tcPr/>
                </a:tc>
                <a:tc>
                  <a:txBody>
                    <a:bodyPr/>
                    <a:lstStyle/>
                    <a:p>
                      <a:pPr algn="ctr"/>
                      <a:r>
                        <a:rPr lang="en-US" dirty="0" smtClean="0"/>
                        <a:t>(2,1): 5</a:t>
                      </a:r>
                      <a:endParaRPr lang="en-US" dirty="0"/>
                    </a:p>
                  </a:txBody>
                  <a:tcPr/>
                </a:tc>
                <a:extLst>
                  <a:ext uri="{0D108BD9-81ED-4DB2-BD59-A6C34878D82A}">
                    <a16:rowId xmlns="" xmlns:a16="http://schemas.microsoft.com/office/drawing/2014/main" val="10004"/>
                  </a:ext>
                </a:extLst>
              </a:tr>
              <a:tr h="370840">
                <a:tc>
                  <a:txBody>
                    <a:bodyPr/>
                    <a:lstStyle/>
                    <a:p>
                      <a:pPr algn="ctr"/>
                      <a:r>
                        <a:rPr lang="en-US" dirty="0" smtClean="0"/>
                        <a:t>(2,1)</a:t>
                      </a:r>
                      <a:endParaRPr lang="en-US" dirty="0"/>
                    </a:p>
                  </a:txBody>
                  <a:tcPr/>
                </a:tc>
                <a:tc>
                  <a:txBody>
                    <a:bodyPr/>
                    <a:lstStyle/>
                    <a:p>
                      <a:pPr algn="ctr"/>
                      <a:r>
                        <a:rPr lang="en-US" dirty="0" smtClean="0"/>
                        <a:t>(2,1)</a:t>
                      </a:r>
                      <a:endParaRPr lang="en-US" dirty="0"/>
                    </a:p>
                  </a:txBody>
                  <a:tcPr/>
                </a:tc>
                <a:tc>
                  <a:txBody>
                    <a:bodyPr/>
                    <a:lstStyle/>
                    <a:p>
                      <a:pPr algn="ctr"/>
                      <a:r>
                        <a:rPr lang="en-US" dirty="0" smtClean="0"/>
                        <a:t>(2,1): 5</a:t>
                      </a:r>
                      <a:endParaRPr lang="en-US" dirty="0"/>
                    </a:p>
                  </a:txBody>
                  <a:tcPr/>
                </a:tc>
                <a:extLst>
                  <a:ext uri="{0D108BD9-81ED-4DB2-BD59-A6C34878D82A}">
                    <a16:rowId xmlns="" xmlns:a16="http://schemas.microsoft.com/office/drawing/2014/main" val="10005"/>
                  </a:ext>
                </a:extLst>
              </a:tr>
              <a:tr h="370840">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(2,2): 5</a:t>
                      </a:r>
                      <a:endParaRPr lang="en-US" dirty="0"/>
                    </a:p>
                  </a:txBody>
                  <a:tcPr/>
                </a:tc>
                <a:extLst>
                  <a:ext uri="{0D108BD9-81ED-4DB2-BD59-A6C34878D82A}">
                    <a16:rowId xmlns="" xmlns:a16="http://schemas.microsoft.com/office/drawing/2014/main" val="10006"/>
                  </a:ext>
                </a:extLst>
              </a:tr>
              <a:tr h="370840">
                <a:tc>
                  <a:txBody>
                    <a:bodyPr/>
                    <a:lstStyle/>
                    <a:p>
                      <a:pPr algn="ctr"/>
                      <a:r>
                        <a:rPr lang="en-US" dirty="0" smtClean="0"/>
                        <a:t>(1,2)</a:t>
                      </a:r>
                      <a:endParaRPr lang="en-US" dirty="0"/>
                    </a:p>
                  </a:txBody>
                  <a:tcPr/>
                </a:tc>
                <a:tc>
                  <a:txBody>
                    <a:bodyPr/>
                    <a:lstStyle/>
                    <a:p>
                      <a:pPr algn="ctr"/>
                      <a:r>
                        <a:rPr lang="en-US" dirty="0" smtClean="0"/>
                        <a:t>(1,2)</a:t>
                      </a:r>
                      <a:endParaRPr lang="en-US" dirty="0"/>
                    </a:p>
                  </a:txBody>
                  <a:tcPr/>
                </a:tc>
                <a:tc>
                  <a:txBody>
                    <a:bodyPr/>
                    <a:lstStyle/>
                    <a:p>
                      <a:pPr algn="ctr"/>
                      <a:r>
                        <a:rPr lang="en-US" dirty="0" smtClean="0"/>
                        <a:t>(1,2): 8</a:t>
                      </a:r>
                      <a:endParaRPr lang="en-US" dirty="0"/>
                    </a:p>
                  </a:txBody>
                  <a:tcPr/>
                </a:tc>
                <a:extLst>
                  <a:ext uri="{0D108BD9-81ED-4DB2-BD59-A6C34878D82A}">
                    <a16:rowId xmlns="" xmlns:a16="http://schemas.microsoft.com/office/drawing/2014/main" val="10007"/>
                  </a:ext>
                </a:extLst>
              </a:tr>
              <a:tr h="370840">
                <a:tc>
                  <a:txBody>
                    <a:bodyPr/>
                    <a:lstStyle/>
                    <a:p>
                      <a:pPr algn="ctr"/>
                      <a:r>
                        <a:rPr lang="en-US" dirty="0" smtClean="0"/>
                        <a:t>(1,2)</a:t>
                      </a:r>
                      <a:endParaRPr lang="en-US" dirty="0"/>
                    </a:p>
                  </a:txBody>
                  <a:tcPr/>
                </a:tc>
                <a:tc>
                  <a:txBody>
                    <a:bodyPr/>
                    <a:lstStyle/>
                    <a:p>
                      <a:pPr algn="ctr"/>
                      <a:r>
                        <a:rPr lang="en-US" dirty="0" smtClean="0"/>
                        <a:t>(2,2)</a:t>
                      </a:r>
                      <a:endParaRPr lang="en-US" dirty="0"/>
                    </a:p>
                  </a:txBody>
                  <a:tcPr/>
                </a:tc>
                <a:tc>
                  <a:txBody>
                    <a:bodyPr/>
                    <a:lstStyle/>
                    <a:p>
                      <a:pPr algn="ctr"/>
                      <a:r>
                        <a:rPr lang="en-US" dirty="0" smtClean="0"/>
                        <a:t>(1,2): 8</a:t>
                      </a:r>
                      <a:endParaRPr lang="en-US" dirty="0"/>
                    </a:p>
                  </a:txBody>
                  <a:tcPr/>
                </a:tc>
                <a:extLst>
                  <a:ext uri="{0D108BD9-81ED-4DB2-BD59-A6C34878D82A}">
                    <a16:rowId xmlns="" xmlns:a16="http://schemas.microsoft.com/office/drawing/2014/main" val="10008"/>
                  </a:ext>
                </a:extLst>
              </a:tr>
              <a:tr h="370840">
                <a:tc>
                  <a:txBody>
                    <a:bodyPr/>
                    <a:lstStyle/>
                    <a:p>
                      <a:pPr algn="ctr"/>
                      <a:r>
                        <a:rPr lang="en-US" dirty="0" smtClean="0"/>
                        <a:t>(2,2)</a:t>
                      </a:r>
                      <a:endParaRPr lang="en-US" dirty="0"/>
                    </a:p>
                  </a:txBody>
                  <a:tcPr/>
                </a:tc>
                <a:tc>
                  <a:txBody>
                    <a:bodyPr/>
                    <a:lstStyle/>
                    <a:p>
                      <a:pPr algn="ctr"/>
                      <a:r>
                        <a:rPr lang="en-US" dirty="0" smtClean="0"/>
                        <a:t>(2,2)</a:t>
                      </a:r>
                      <a:endParaRPr lang="en-US" dirty="0"/>
                    </a:p>
                  </a:txBody>
                  <a:tcPr/>
                </a:tc>
                <a:tc>
                  <a:txBody>
                    <a:bodyPr/>
                    <a:lstStyle/>
                    <a:p>
                      <a:pPr algn="ctr"/>
                      <a:r>
                        <a:rPr lang="en-US" dirty="0" smtClean="0"/>
                        <a:t>(2,2): 10</a:t>
                      </a:r>
                      <a:endParaRPr lang="en-US" dirty="0"/>
                    </a:p>
                  </a:txBody>
                  <a:tcPr/>
                </a:tc>
                <a:extLst>
                  <a:ext uri="{0D108BD9-81ED-4DB2-BD59-A6C34878D82A}">
                    <a16:rowId xmlns="" xmlns:a16="http://schemas.microsoft.com/office/drawing/2014/main" val="10009"/>
                  </a:ext>
                </a:extLst>
              </a:tr>
            </a:tbl>
          </a:graphicData>
        </a:graphic>
      </p:graphicFrame>
      <p:grpSp>
        <p:nvGrpSpPr>
          <p:cNvPr id="10" name="Group 9"/>
          <p:cNvGrpSpPr/>
          <p:nvPr/>
        </p:nvGrpSpPr>
        <p:grpSpPr>
          <a:xfrm>
            <a:off x="5073014" y="3418115"/>
            <a:ext cx="1353186" cy="830997"/>
            <a:chOff x="3835641" y="2819400"/>
            <a:chExt cx="1230169" cy="830997"/>
          </a:xfrm>
        </p:grpSpPr>
        <p:sp>
          <p:nvSpPr>
            <p:cNvPr id="6" name="Right Arrow 5"/>
            <p:cNvSpPr/>
            <p:nvPr/>
          </p:nvSpPr>
          <p:spPr>
            <a:xfrm>
              <a:off x="3973284" y="3200400"/>
              <a:ext cx="8382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3835641" y="2819400"/>
              <a:ext cx="1230169" cy="830997"/>
            </a:xfrm>
            <a:prstGeom prst="rect">
              <a:avLst/>
            </a:prstGeom>
            <a:noFill/>
          </p:spPr>
          <p:txBody>
            <a:bodyPr wrap="square" rtlCol="0">
              <a:spAutoFit/>
            </a:bodyPr>
            <a:lstStyle/>
            <a:p>
              <a:r>
                <a:rPr lang="en-US" dirty="0"/>
                <a:t>Tabulation</a:t>
              </a:r>
            </a:p>
          </p:txBody>
        </p:sp>
      </p:grpSp>
      <p:sp>
        <p:nvSpPr>
          <p:cNvPr id="17" name="Rectangle 16"/>
          <p:cNvSpPr/>
          <p:nvPr/>
        </p:nvSpPr>
        <p:spPr>
          <a:xfrm>
            <a:off x="6479176" y="3454401"/>
            <a:ext cx="3657600" cy="327375"/>
          </a:xfrm>
          <a:prstGeom prst="rect">
            <a:avLst/>
          </a:prstGeom>
          <a:solidFill>
            <a:srgbClr val="92D050">
              <a:alpha val="5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978304821"/>
              </p:ext>
            </p:extLst>
          </p:nvPr>
        </p:nvGraphicFramePr>
        <p:xfrm>
          <a:off x="2825296" y="3192836"/>
          <a:ext cx="2103120" cy="914400"/>
        </p:xfrm>
        <a:graphic>
          <a:graphicData uri="http://schemas.openxmlformats.org/drawingml/2006/table">
            <a:tbl>
              <a:tblPr firstRow="1" bandRow="1">
                <a:tableStyleId>{5940675A-B579-460E-94D1-54222C63F5DA}</a:tableStyleId>
              </a:tblPr>
              <a:tblGrid>
                <a:gridCol w="1051560">
                  <a:extLst>
                    <a:ext uri="{9D8B030D-6E8A-4147-A177-3AD203B41FA5}">
                      <a16:colId xmlns="" xmlns:a16="http://schemas.microsoft.com/office/drawing/2014/main" val="20000"/>
                    </a:ext>
                  </a:extLst>
                </a:gridCol>
                <a:gridCol w="1051560">
                  <a:extLst>
                    <a:ext uri="{9D8B030D-6E8A-4147-A177-3AD203B41FA5}">
                      <a16:colId xmlns="" xmlns:a16="http://schemas.microsoft.com/office/drawing/2014/main" val="20001"/>
                    </a:ext>
                  </a:extLst>
                </a:gridCol>
              </a:tblGrid>
              <a:tr h="370840">
                <a:tc>
                  <a:txBody>
                    <a:bodyPr/>
                    <a:lstStyle/>
                    <a:p>
                      <a:pPr algn="ctr"/>
                      <a:r>
                        <a:rPr lang="en-US" sz="2400" b="1" dirty="0" smtClean="0"/>
                        <a:t>12</a:t>
                      </a:r>
                      <a:endParaRPr lang="en-US" sz="2400" b="1" dirty="0"/>
                    </a:p>
                  </a:txBody>
                  <a:tcPr>
                    <a:solidFill>
                      <a:srgbClr val="FFFF00"/>
                    </a:solidFill>
                  </a:tcPr>
                </a:tc>
                <a:tc>
                  <a:txBody>
                    <a:bodyPr/>
                    <a:lstStyle/>
                    <a:p>
                      <a:pPr algn="ctr"/>
                      <a:r>
                        <a:rPr lang="en-US" sz="2400" b="1" dirty="0" smtClean="0"/>
                        <a:t>8</a:t>
                      </a:r>
                      <a:endParaRPr lang="en-US" sz="2400" b="1"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US" sz="2400" b="1" dirty="0" smtClean="0"/>
                        <a:t>5</a:t>
                      </a:r>
                      <a:endParaRPr lang="en-US" sz="2400" b="1" dirty="0"/>
                    </a:p>
                  </a:txBody>
                  <a:tcPr>
                    <a:solidFill>
                      <a:srgbClr val="FFFF00"/>
                    </a:solidFill>
                  </a:tcPr>
                </a:tc>
                <a:tc>
                  <a:txBody>
                    <a:bodyPr/>
                    <a:lstStyle/>
                    <a:p>
                      <a:pPr algn="ctr"/>
                      <a:r>
                        <a:rPr lang="en-US" sz="2400" b="1" dirty="0" smtClean="0"/>
                        <a:t>10</a:t>
                      </a:r>
                      <a:endParaRPr lang="en-US" sz="2400" b="1" dirty="0"/>
                    </a:p>
                  </a:txBody>
                  <a:tcPr>
                    <a:solidFill>
                      <a:srgbClr val="FFFF00"/>
                    </a:solidFill>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nvPr>
        </p:nvGraphicFramePr>
        <p:xfrm>
          <a:off x="2786380" y="3025504"/>
          <a:ext cx="2103120" cy="370840"/>
        </p:xfrm>
        <a:graphic>
          <a:graphicData uri="http://schemas.openxmlformats.org/drawingml/2006/table">
            <a:tbl>
              <a:tblPr firstRow="1" bandRow="1">
                <a:tableStyleId>{5940675A-B579-460E-94D1-54222C63F5DA}</a:tableStyleId>
              </a:tblPr>
              <a:tblGrid>
                <a:gridCol w="1051560">
                  <a:extLst>
                    <a:ext uri="{9D8B030D-6E8A-4147-A177-3AD203B41FA5}">
                      <a16:colId xmlns="" xmlns:a16="http://schemas.microsoft.com/office/drawing/2014/main" val="20000"/>
                    </a:ext>
                  </a:extLst>
                </a:gridCol>
                <a:gridCol w="1051560">
                  <a:extLst>
                    <a:ext uri="{9D8B030D-6E8A-4147-A177-3AD203B41FA5}">
                      <a16:colId xmlns="" xmlns:a16="http://schemas.microsoft.com/office/drawing/2014/main" val="20001"/>
                    </a:ext>
                  </a:extLst>
                </a:gridCol>
              </a:tblGrid>
              <a:tr h="370840">
                <a:tc>
                  <a:txBody>
                    <a:bodyPr/>
                    <a:lstStyle/>
                    <a:p>
                      <a:pPr algn="ctr"/>
                      <a:r>
                        <a:rPr lang="en-US" b="1" dirty="0" smtClean="0"/>
                        <a:t>1</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2</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2394856" y="3396342"/>
          <a:ext cx="457200" cy="914400"/>
        </p:xfrm>
        <a:graphic>
          <a:graphicData uri="http://schemas.openxmlformats.org/drawingml/2006/table">
            <a:tbl>
              <a:tblPr firstRow="1" bandRow="1">
                <a:tableStyleId>{5940675A-B579-460E-94D1-54222C63F5DA}</a:tableStyleId>
              </a:tblPr>
              <a:tblGrid>
                <a:gridCol w="457200">
                  <a:extLst>
                    <a:ext uri="{9D8B030D-6E8A-4147-A177-3AD203B41FA5}">
                      <a16:colId xmlns="" xmlns:a16="http://schemas.microsoft.com/office/drawing/2014/main" val="20000"/>
                    </a:ext>
                  </a:extLst>
                </a:gridCol>
              </a:tblGrid>
              <a:tr h="457200">
                <a:tc>
                  <a:txBody>
                    <a:bodyPr/>
                    <a:lstStyle/>
                    <a:p>
                      <a:pPr algn="ctr"/>
                      <a:r>
                        <a:rPr lang="en-US" b="1" dirty="0" smtClean="0"/>
                        <a:t>1</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457200">
                <a:tc>
                  <a:txBody>
                    <a:bodyPr/>
                    <a:lstStyle/>
                    <a:p>
                      <a:pPr algn="ctr"/>
                      <a:r>
                        <a:rPr lang="en-US" b="1" dirty="0" smtClean="0"/>
                        <a:t>2</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18" name="Rectangle 17"/>
          <p:cNvSpPr/>
          <p:nvPr/>
        </p:nvSpPr>
        <p:spPr>
          <a:xfrm>
            <a:off x="2811060" y="3193697"/>
            <a:ext cx="2081825" cy="435736"/>
          </a:xfrm>
          <a:prstGeom prst="rect">
            <a:avLst/>
          </a:prstGeom>
          <a:solidFill>
            <a:srgbClr val="92D050">
              <a:alpha val="7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14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4408715"/>
            <a:ext cx="6934200" cy="1143391"/>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nvPr>
            </p:nvGraphicFramePr>
            <p:xfrm>
              <a:off x="2667000" y="1447800"/>
              <a:ext cx="6934200" cy="4685852"/>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tblGrid>
                  <a:tr h="290457">
                    <a:tc>
                      <a:txBody>
                        <a:bodyPr/>
                        <a:lstStyle/>
                        <a:p>
                          <a:pPr algn="ctr"/>
                          <a:r>
                            <a:rPr lang="en-US" b="1" dirty="0" smtClean="0"/>
                            <a:t>Reference</a:t>
                          </a:r>
                          <a:endParaRPr lang="en-US" b="1" dirty="0"/>
                        </a:p>
                      </a:txBody>
                      <a:tcPr marL="0" marR="0" marT="0" marB="0" anchor="ctr"/>
                    </a:tc>
                    <a:tc>
                      <a:txBody>
                        <a:bodyPr/>
                        <a:lstStyle/>
                        <a:p>
                          <a:pPr algn="ctr"/>
                          <a:r>
                            <a:rPr lang="en-US" b="1" dirty="0" smtClean="0"/>
                            <a:t>Space</a:t>
                          </a:r>
                          <a:r>
                            <a:rPr lang="en-US" b="0" dirty="0" smtClean="0"/>
                            <a:t> (bits)</a:t>
                          </a:r>
                          <a:endParaRPr lang="en-US" b="0" dirty="0"/>
                        </a:p>
                      </a:txBody>
                      <a:tcPr marL="0" marR="0" marT="0" marB="0" anchor="ctr"/>
                    </a:tc>
                    <a:tc>
                      <a:txBody>
                        <a:bodyPr/>
                        <a:lstStyle/>
                        <a:p>
                          <a:pPr algn="ctr"/>
                          <a:r>
                            <a:rPr lang="en-US" b="1" dirty="0" smtClean="0"/>
                            <a:t>Query Time</a:t>
                          </a:r>
                          <a:endParaRPr lang="en-US" b="1" dirty="0"/>
                        </a:p>
                      </a:txBody>
                      <a:tcPr marL="0" marR="0" marT="0" marB="0" anchor="ctr"/>
                    </a:tc>
                    <a:extLst>
                      <a:ext uri="{0D108BD9-81ED-4DB2-BD59-A6C34878D82A}">
                        <a16:rowId xmlns:a16="http://schemas.microsoft.com/office/drawing/2014/main" xmlns="" val="10000"/>
                      </a:ext>
                    </a:extLst>
                  </a:tr>
                  <a:tr h="290457">
                    <a:tc>
                      <a:txBody>
                        <a:bodyPr/>
                        <a:lstStyle/>
                        <a:p>
                          <a:pPr algn="ctr"/>
                          <a:r>
                            <a:rPr lang="en-US" dirty="0" smtClean="0"/>
                            <a:t>Tabulation</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𝑁</m:t>
                                        </m:r>
                                      </m:e>
                                      <m:sup>
                                        <m:r>
                                          <a:rPr lang="en-US" b="0" i="1" smtClean="0">
                                            <a:latin typeface="Cambria Math"/>
                                          </a:rPr>
                                          <m:t>2</m:t>
                                        </m:r>
                                      </m:sup>
                                    </m:sSup>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𝑁</m:t>
                                        </m:r>
                                      </m:e>
                                    </m:func>
                                  </m:e>
                                </m:d>
                              </m:oMath>
                            </m:oMathPara>
                          </a14:m>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marL="0" marR="0" marT="0" marB="0" anchor="ctr"/>
                    </a:tc>
                    <a:extLst>
                      <a:ext uri="{0D108BD9-81ED-4DB2-BD59-A6C34878D82A}">
                        <a16:rowId xmlns:a16="http://schemas.microsoft.com/office/drawing/2014/main" xmlns="" val="10001"/>
                      </a:ext>
                    </a:extLst>
                  </a:tr>
                  <a:tr h="580913">
                    <a:tc>
                      <a:txBody>
                        <a:bodyPr/>
                        <a:lstStyle/>
                        <a:p>
                          <a:pPr algn="ctr"/>
                          <a:r>
                            <a:rPr lang="en-US" dirty="0" smtClean="0"/>
                            <a:t>Tarjan et al. </a:t>
                          </a:r>
                          <a:br>
                            <a:rPr lang="en-US" dirty="0" smtClean="0"/>
                          </a:br>
                          <a:r>
                            <a:rPr lang="en-US" dirty="0" smtClean="0"/>
                            <a:t>(STOC’84)</a:t>
                          </a:r>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𝑁</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a:rPr>
                                              <m:t>log</m:t>
                                            </m:r>
                                          </m:e>
                                          <m:sup>
                                            <m:r>
                                              <a:rPr lang="en-US" b="0" i="1" smtClean="0">
                                                <a:latin typeface="Cambria Math"/>
                                              </a:rPr>
                                              <m:t>2</m:t>
                                            </m:r>
                                          </m:sup>
                                        </m:sSup>
                                      </m:fName>
                                      <m:e>
                                        <m:r>
                                          <a:rPr lang="en-US" b="0" i="1" smtClean="0">
                                            <a:latin typeface="Cambria Math"/>
                                          </a:rPr>
                                          <m:t>𝑁</m:t>
                                        </m:r>
                                      </m:e>
                                    </m:func>
                                  </m:e>
                                </m:d>
                              </m:oMath>
                            </m:oMathPara>
                          </a14:m>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𝑁</m:t>
                                        </m:r>
                                      </m:e>
                                    </m:func>
                                  </m:e>
                                </m:d>
                              </m:oMath>
                            </m:oMathPara>
                          </a14:m>
                          <a:endParaRPr lang="en-US" dirty="0"/>
                        </a:p>
                      </a:txBody>
                      <a:tcPr marL="0" marR="0" marT="0" marB="0" anchor="ctr"/>
                    </a:tc>
                    <a:extLst>
                      <a:ext uri="{0D108BD9-81ED-4DB2-BD59-A6C34878D82A}">
                        <a16:rowId xmlns:a16="http://schemas.microsoft.com/office/drawing/2014/main" xmlns="" val="10002"/>
                      </a:ext>
                    </a:extLst>
                  </a:tr>
                  <a:tr h="580913">
                    <a:tc>
                      <a:txBody>
                        <a:bodyPr/>
                        <a:lstStyle/>
                        <a:p>
                          <a:pPr algn="ctr"/>
                          <a:r>
                            <a:rPr lang="en-US" dirty="0" err="1" smtClean="0"/>
                            <a:t>Chazelle</a:t>
                          </a:r>
                          <a:r>
                            <a:rPr lang="en-US" dirty="0" smtClean="0"/>
                            <a:t>&amp; Rosenberg</a:t>
                          </a:r>
                          <a:br>
                            <a:rPr lang="en-US" dirty="0" smtClean="0"/>
                          </a:br>
                          <a:r>
                            <a:rPr lang="en-US" dirty="0" smtClean="0"/>
                            <a:t>(SoCG’89)</a:t>
                          </a:r>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𝑁</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𝑁</m:t>
                                        </m:r>
                                      </m:e>
                                    </m:func>
                                  </m:e>
                                </m:d>
                              </m:oMath>
                            </m:oMathPara>
                          </a14:m>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𝛼</m:t>
                                        </m:r>
                                        <m:d>
                                          <m:dPr>
                                            <m:ctrlPr>
                                              <a:rPr lang="en-US" b="0" i="1" smtClean="0">
                                                <a:latin typeface="Cambria Math"/>
                                              </a:rPr>
                                            </m:ctrlPr>
                                          </m:dPr>
                                          <m:e>
                                            <m:r>
                                              <a:rPr lang="en-US" b="0" i="1" smtClean="0">
                                                <a:latin typeface="Cambria Math"/>
                                              </a:rPr>
                                              <m:t>𝑁</m:t>
                                            </m:r>
                                          </m:e>
                                        </m:d>
                                      </m:e>
                                      <m:sup>
                                        <m:r>
                                          <a:rPr lang="en-US" b="0" i="1" smtClean="0">
                                            <a:latin typeface="Cambria Math"/>
                                          </a:rPr>
                                          <m:t>2</m:t>
                                        </m:r>
                                      </m:sup>
                                    </m:sSup>
                                  </m:e>
                                </m:d>
                              </m:oMath>
                            </m:oMathPara>
                          </a14:m>
                          <a:endParaRPr lang="en-US" dirty="0"/>
                        </a:p>
                      </a:txBody>
                      <a:tcPr marL="0" marR="0" marT="0" marB="0" anchor="ctr"/>
                    </a:tc>
                    <a:extLst>
                      <a:ext uri="{0D108BD9-81ED-4DB2-BD59-A6C34878D82A}">
                        <a16:rowId xmlns:a16="http://schemas.microsoft.com/office/drawing/2014/main" xmlns="" val="10003"/>
                      </a:ext>
                    </a:extLst>
                  </a:tr>
                  <a:tr h="619460">
                    <a:tc>
                      <a:txBody>
                        <a:bodyPr/>
                        <a:lstStyle/>
                        <a:p>
                          <a:pPr algn="ctr"/>
                          <a:r>
                            <a:rPr lang="en-US" dirty="0" err="1" smtClean="0"/>
                            <a:t>Lewenstein</a:t>
                          </a:r>
                          <a:r>
                            <a:rPr lang="en-US" dirty="0" smtClean="0"/>
                            <a:t> et</a:t>
                          </a:r>
                          <a:r>
                            <a:rPr lang="en-US" baseline="0" dirty="0" smtClean="0"/>
                            <a:t> al.</a:t>
                          </a:r>
                          <a:br>
                            <a:rPr lang="en-US" baseline="0" dirty="0" smtClean="0"/>
                          </a:br>
                          <a:r>
                            <a:rPr lang="en-US" baseline="0" dirty="0" smtClean="0"/>
                            <a:t>(CPM’07)</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𝑁</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𝑁</m:t>
                                        </m:r>
                                      </m:e>
                                    </m:func>
                                  </m:e>
                                </m:d>
                              </m:oMath>
                            </m:oMathPara>
                          </a14:m>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14:m>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𝑛</m:t>
                              </m:r>
                            </m:oMath>
                          </a14:m>
                          <a:r>
                            <a:rPr lang="en-US" dirty="0" smtClean="0"/>
                            <a:t>)</a:t>
                          </a:r>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marL="0" marR="0" marT="0" marB="0" anchor="ctr"/>
                    </a:tc>
                    <a:extLst>
                      <a:ext uri="{0D108BD9-81ED-4DB2-BD59-A6C34878D82A}">
                        <a16:rowId xmlns:a16="http://schemas.microsoft.com/office/drawing/2014/main" xmlns="" val="10004"/>
                      </a:ext>
                    </a:extLst>
                  </a:tr>
                  <a:tr h="580913">
                    <a:tc>
                      <a:txBody>
                        <a:bodyPr/>
                        <a:lstStyle/>
                        <a:p>
                          <a:pPr algn="ctr"/>
                          <a:r>
                            <a:rPr lang="en-US" dirty="0" smtClean="0"/>
                            <a:t>Demaine et al.</a:t>
                          </a:r>
                          <a:br>
                            <a:rPr lang="en-US" dirty="0" smtClean="0"/>
                          </a:br>
                          <a:r>
                            <a:rPr lang="en-US" dirty="0" smtClean="0"/>
                            <a:t>(ICALP’09)</a:t>
                          </a:r>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d>
                                  <m:dPr>
                                    <m:ctrlPr>
                                      <a:rPr lang="en-US" b="0" i="1" smtClean="0">
                                        <a:latin typeface="Cambria Math"/>
                                      </a:rPr>
                                    </m:ctrlPr>
                                  </m:dPr>
                                  <m:e>
                                    <m:r>
                                      <a:rPr lang="en-US" b="0" i="1" smtClean="0">
                                        <a:latin typeface="Cambria Math"/>
                                      </a:rPr>
                                      <m:t>𝑁</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𝑁</m:t>
                                        </m:r>
                                      </m:e>
                                    </m:func>
                                  </m:e>
                                </m:d>
                              </m:oMath>
                            </m:oMathPara>
                          </a14:m>
                          <a:r>
                            <a:rPr lang="en-US" dirty="0" smtClean="0"/>
                            <a:t/>
                          </a:r>
                          <a:br>
                            <a:rPr lang="en-US" dirty="0" smtClean="0"/>
                          </a:br>
                          <a:r>
                            <a:rPr lang="en-US" dirty="0" smtClean="0"/>
                            <a:t>(</a:t>
                          </a:r>
                          <a14:m>
                            <m:oMath xmlns:m="http://schemas.openxmlformats.org/officeDocument/2006/math">
                              <m:r>
                                <a:rPr lang="en-US" b="0" i="1" smtClean="0">
                                  <a:latin typeface="Cambria Math"/>
                                </a:rPr>
                                <m:t>𝑚</m:t>
                              </m:r>
                              <m:r>
                                <a:rPr lang="en-US" b="0" i="0" smtClean="0">
                                  <a:latin typeface="Cambria Math"/>
                                </a:rPr>
                                <m:t>=</m:t>
                              </m:r>
                              <m:r>
                                <a:rPr lang="en-US" b="0" i="1" smtClean="0">
                                  <a:latin typeface="Cambria Math"/>
                                </a:rPr>
                                <m:t>𝑛</m:t>
                              </m:r>
                            </m:oMath>
                          </a14:m>
                          <a:r>
                            <a:rPr lang="en-US" dirty="0" smtClean="0"/>
                            <a:t>)</a:t>
                          </a:r>
                          <a:endParaRPr lang="en-US" dirty="0"/>
                        </a:p>
                      </a:txBody>
                      <a:tcPr marL="0" marR="0" marT="0" marB="0" anchor="ctr"/>
                    </a:tc>
                    <a:tc>
                      <a:txBody>
                        <a:bodyPr/>
                        <a:lstStyle/>
                        <a:p>
                          <a:pPr algn="ctr"/>
                          <a:r>
                            <a:rPr lang="en-US" dirty="0" smtClean="0"/>
                            <a:t>-</a:t>
                          </a:r>
                          <a:endParaRPr lang="en-US" dirty="0"/>
                        </a:p>
                      </a:txBody>
                      <a:tcPr marL="0" marR="0" marT="0" marB="0" anchor="ctr"/>
                    </a:tc>
                    <a:extLst>
                      <a:ext uri="{0D108BD9-81ED-4DB2-BD59-A6C34878D82A}">
                        <a16:rowId xmlns:a16="http://schemas.microsoft.com/office/drawing/2014/main" xmlns="" val="10005"/>
                      </a:ext>
                    </a:extLst>
                  </a:tr>
                  <a:tr h="580913">
                    <a:tc>
                      <a:txBody>
                        <a:bodyPr/>
                        <a:lstStyle/>
                        <a:p>
                          <a:pPr algn="ctr"/>
                          <a:r>
                            <a:rPr lang="en-US" dirty="0" err="1" smtClean="0"/>
                            <a:t>Sadakane</a:t>
                          </a:r>
                          <a:endParaRPr lang="en-US" dirty="0" smtClean="0"/>
                        </a:p>
                        <a:p>
                          <a:pPr algn="ctr"/>
                          <a:r>
                            <a:rPr lang="en-US" dirty="0" smtClean="0"/>
                            <a:t>(ISAAC’07)</a:t>
                          </a:r>
                          <a:endParaRPr lang="en-US" dirty="0"/>
                        </a:p>
                      </a:txBody>
                      <a:tcPr marL="0" marR="0" marT="0" marB="0"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𝑁</m:t>
                                    </m:r>
                                  </m:e>
                                </m:d>
                              </m:oMath>
                            </m:oMathPara>
                          </a14:m>
                          <a:r>
                            <a:rPr lang="en-US" dirty="0" smtClean="0"/>
                            <a:t/>
                          </a:r>
                          <a:br>
                            <a:rPr lang="en-US" dirty="0" smtClean="0"/>
                          </a:br>
                          <a:r>
                            <a:rPr lang="en-US" dirty="0" smtClean="0"/>
                            <a:t>(</a:t>
                          </a:r>
                          <a14:m>
                            <m:oMath xmlns:m="http://schemas.openxmlformats.org/officeDocument/2006/math">
                              <m:r>
                                <a:rPr lang="en-US" b="0" i="1" smtClean="0">
                                  <a:latin typeface="Cambria Math"/>
                                </a:rPr>
                                <m:t>𝑚</m:t>
                              </m:r>
                              <m:r>
                                <a:rPr lang="en-US" b="0" i="0" smtClean="0">
                                  <a:latin typeface="Cambria Math"/>
                                </a:rPr>
                                <m:t>=1</m:t>
                              </m:r>
                            </m:oMath>
                          </a14:m>
                          <a:r>
                            <a:rPr lang="en-US" dirty="0" smtClean="0"/>
                            <a:t>)</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marL="0" marR="0" marT="0" marB="0" anchor="ctr"/>
                    </a:tc>
                    <a:extLst>
                      <a:ext uri="{0D108BD9-81ED-4DB2-BD59-A6C34878D82A}">
                        <a16:rowId xmlns:a16="http://schemas.microsoft.com/office/drawing/2014/main" xmlns="" val="10006"/>
                      </a:ext>
                    </a:extLst>
                  </a:tr>
                  <a:tr h="580913">
                    <a:tc>
                      <a:txBody>
                        <a:bodyPr/>
                        <a:lstStyle/>
                        <a:p>
                          <a:pPr algn="ctr"/>
                          <a:r>
                            <a:rPr lang="en-US" dirty="0" smtClean="0">
                              <a:solidFill>
                                <a:srgbClr val="C00000"/>
                              </a:solidFill>
                            </a:rPr>
                            <a:t>Our Result</a:t>
                          </a:r>
                        </a:p>
                        <a:p>
                          <a:pPr algn="ctr"/>
                          <a:r>
                            <a:rPr lang="en-US" dirty="0" smtClean="0">
                              <a:solidFill>
                                <a:srgbClr val="C00000"/>
                              </a:solidFill>
                            </a:rPr>
                            <a:t>(ESA’10)</a:t>
                          </a:r>
                          <a:endParaRPr lang="en-US" dirty="0">
                            <a:solidFill>
                              <a:srgbClr val="C00000"/>
                            </a:solidFill>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d>
                                  <m:dPr>
                                    <m:ctrlPr>
                                      <a:rPr lang="en-US" b="0" i="1" smtClean="0">
                                        <a:latin typeface="Cambria Math"/>
                                      </a:rPr>
                                    </m:ctrlPr>
                                  </m:dPr>
                                  <m:e>
                                    <m:r>
                                      <a:rPr lang="en-US" b="0" i="1" smtClean="0">
                                        <a:latin typeface="Cambria Math"/>
                                      </a:rPr>
                                      <m:t>𝑁</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𝑚</m:t>
                                        </m:r>
                                      </m:e>
                                    </m:func>
                                  </m:e>
                                </m:d>
                              </m:oMath>
                            </m:oMathPara>
                          </a14:m>
                          <a:r>
                            <a:rPr lang="en-US" dirty="0" smtClean="0"/>
                            <a:t/>
                          </a:r>
                          <a:br>
                            <a:rPr lang="en-US" dirty="0" smtClean="0"/>
                          </a:br>
                          <a:r>
                            <a:rPr lang="en-US" dirty="0" smtClean="0"/>
                            <a:t>(</a:t>
                          </a:r>
                          <a14:m>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𝑛</m:t>
                              </m:r>
                            </m:oMath>
                          </a14:m>
                          <a:r>
                            <a:rPr lang="en-US" dirty="0" smtClean="0"/>
                            <a:t>)</a:t>
                          </a:r>
                          <a:endParaRPr lang="en-US" dirty="0"/>
                        </a:p>
                      </a:txBody>
                      <a:tcPr marL="0" marR="0" marT="0" marB="0" anchor="ctr"/>
                    </a:tc>
                    <a:tc>
                      <a:txBody>
                        <a:bodyPr/>
                        <a:lstStyle/>
                        <a:p>
                          <a:pPr algn="ctr"/>
                          <a:r>
                            <a:rPr lang="en-US" dirty="0" smtClean="0"/>
                            <a:t>-</a:t>
                          </a:r>
                          <a:endParaRPr lang="en-US" dirty="0"/>
                        </a:p>
                      </a:txBody>
                      <a:tcPr marL="0" marR="0" marT="0" marB="0" anchor="ctr"/>
                    </a:tc>
                    <a:extLst>
                      <a:ext uri="{0D108BD9-81ED-4DB2-BD59-A6C34878D82A}">
                        <a16:rowId xmlns:a16="http://schemas.microsoft.com/office/drawing/2014/main" xmlns="" val="10007"/>
                      </a:ext>
                    </a:extLst>
                  </a:tr>
                  <a:tr h="580913">
                    <a:tc>
                      <a:txBody>
                        <a:bodyPr/>
                        <a:lstStyle/>
                        <a:p>
                          <a:pPr algn="ctr"/>
                          <a:r>
                            <a:rPr lang="en-US" dirty="0" smtClean="0">
                              <a:solidFill>
                                <a:srgbClr val="C00000"/>
                              </a:solidFill>
                            </a:rPr>
                            <a:t>Our Result</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(ESA’10)</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𝑁</m:t>
                                    </m:r>
                                    <m:r>
                                      <a:rPr lang="en-US" b="0" i="1" smtClean="0">
                                        <a:latin typeface="Cambria Math"/>
                                        <a:ea typeface="Cambria Math"/>
                                      </a:rPr>
                                      <m:t>∙</m:t>
                                    </m:r>
                                    <m:r>
                                      <a:rPr lang="en-US" b="0" i="1" smtClean="0">
                                        <a:latin typeface="Cambria Math"/>
                                      </a:rPr>
                                      <m:t> </m:t>
                                    </m:r>
                                    <m:r>
                                      <m:rPr>
                                        <m:sty m:val="p"/>
                                      </m:rPr>
                                      <a:rPr lang="en-US" b="0" i="0" smtClean="0">
                                        <a:latin typeface="Cambria Math"/>
                                      </a:rPr>
                                      <m:t>min</m:t>
                                    </m:r>
                                    <m:d>
                                      <m:dPr>
                                        <m:begChr m:val="{"/>
                                        <m:endChr m:val="}"/>
                                        <m:ctrlPr>
                                          <a:rPr lang="en-US" b="0" i="1" smtClean="0">
                                            <a:latin typeface="Cambria Math"/>
                                          </a:rPr>
                                        </m:ctrlPr>
                                      </m:dPr>
                                      <m:e>
                                        <m:func>
                                          <m:funcPr>
                                            <m:ctrlPr>
                                              <a:rPr lang="en-US" b="0" i="1" smtClean="0">
                                                <a:latin typeface="Cambria Math"/>
                                              </a:rPr>
                                            </m:ctrlPr>
                                          </m:funcPr>
                                          <m:fName>
                                            <m:r>
                                              <a:rPr lang="en-US" b="0" i="1" smtClean="0">
                                                <a:latin typeface="Cambria Math"/>
                                              </a:rPr>
                                              <m:t>𝑚</m:t>
                                            </m:r>
                                            <m:r>
                                              <a:rPr lang="en-US" b="0" i="0" smtClean="0">
                                                <a:latin typeface="Cambria Math"/>
                                              </a:rPr>
                                              <m:t>,</m:t>
                                            </m:r>
                                            <m:r>
                                              <m:rPr>
                                                <m:sty m:val="p"/>
                                              </m:rPr>
                                              <a:rPr lang="en-US" b="0" i="0" smtClean="0">
                                                <a:latin typeface="Cambria Math"/>
                                              </a:rPr>
                                              <m:t>log</m:t>
                                            </m:r>
                                          </m:fName>
                                          <m:e>
                                            <m:r>
                                              <a:rPr lang="en-US" b="0" i="1" smtClean="0">
                                                <a:latin typeface="Cambria Math"/>
                                              </a:rPr>
                                              <m:t>𝑁</m:t>
                                            </m:r>
                                          </m:e>
                                        </m:func>
                                      </m:e>
                                    </m:d>
                                  </m:e>
                                </m:d>
                              </m:oMath>
                            </m:oMathPara>
                          </a14:m>
                          <a:r>
                            <a:rPr lang="en-US" dirty="0" smtClean="0"/>
                            <a:t/>
                          </a:r>
                          <a:br>
                            <a:rPr lang="en-US" dirty="0" smtClean="0"/>
                          </a:br>
                          <a:r>
                            <a:rPr lang="en-US" dirty="0" smtClean="0"/>
                            <a:t>(</a:t>
                          </a:r>
                          <a14:m>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𝑛</m:t>
                              </m:r>
                            </m:oMath>
                          </a14:m>
                          <a:r>
                            <a:rPr lang="en-US" dirty="0" smtClean="0"/>
                            <a:t>)</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d>
                                  <m:dPr>
                                    <m:ctrlPr>
                                      <a:rPr lang="en-US" b="0" i="1" smtClean="0">
                                        <a:latin typeface="Cambria Math"/>
                                      </a:rPr>
                                    </m:ctrlPr>
                                  </m:dPr>
                                  <m:e>
                                    <m:r>
                                      <a:rPr lang="en-US" b="0" i="1" smtClean="0">
                                        <a:latin typeface="Cambria Math"/>
                                      </a:rPr>
                                      <m:t>1</m:t>
                                    </m:r>
                                  </m:e>
                                </m:d>
                              </m:oMath>
                            </m:oMathPara>
                          </a14:m>
                          <a:endParaRPr lang="en-US" dirty="0"/>
                        </a:p>
                      </a:txBody>
                      <a:tcPr marL="0" marR="0" marT="0" marB="0" anchor="ctr"/>
                    </a:tc>
                    <a:extLst>
                      <a:ext uri="{0D108BD9-81ED-4DB2-BD59-A6C34878D82A}">
                        <a16:rowId xmlns:a16="http://schemas.microsoft.com/office/drawing/2014/main" xmlns="" val="10008"/>
                      </a:ext>
                    </a:extLst>
                  </a:tr>
                </a:tbl>
              </a:graphicData>
            </a:graphic>
          </p:graphicFrame>
        </mc:Choice>
        <mc:Fallback xmlns="">
          <p:graphicFrame>
            <p:nvGraphicFramePr>
              <p:cNvPr id="5" name="Content Placeholder 4"/>
              <p:cNvGraphicFramePr>
                <a:graphicFrameLocks noGrp="1"/>
              </p:cNvGraphicFramePr>
              <p:nvPr>
                <p:ph idx="1"/>
                <p:extLst/>
              </p:nvPr>
            </p:nvGraphicFramePr>
            <p:xfrm>
              <a:off x="2667000" y="1447800"/>
              <a:ext cx="6934200" cy="4685852"/>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xmlns="" xmlns:a14="http://schemas.microsoft.com/office/drawing/2010/main" val="20000"/>
                        </a:ext>
                      </a:extLst>
                    </a:gridCol>
                    <a:gridCol w="2971800">
                      <a:extLst>
                        <a:ext uri="{9D8B030D-6E8A-4147-A177-3AD203B41FA5}">
                          <a16:colId xmlns:a16="http://schemas.microsoft.com/office/drawing/2014/main" xmlns="" xmlns:a14="http://schemas.microsoft.com/office/drawing/2010/main" val="20001"/>
                        </a:ext>
                      </a:extLst>
                    </a:gridCol>
                    <a:gridCol w="1447800">
                      <a:extLst>
                        <a:ext uri="{9D8B030D-6E8A-4147-A177-3AD203B41FA5}">
                          <a16:colId xmlns:a16="http://schemas.microsoft.com/office/drawing/2014/main" xmlns="" xmlns:a14="http://schemas.microsoft.com/office/drawing/2010/main" val="20002"/>
                        </a:ext>
                      </a:extLst>
                    </a:gridCol>
                  </a:tblGrid>
                  <a:tr h="290457">
                    <a:tc>
                      <a:txBody>
                        <a:bodyPr/>
                        <a:lstStyle/>
                        <a:p>
                          <a:pPr algn="ctr"/>
                          <a:r>
                            <a:rPr lang="en-US" b="1" dirty="0" smtClean="0"/>
                            <a:t>Reference</a:t>
                          </a:r>
                          <a:endParaRPr lang="en-US" b="1" dirty="0"/>
                        </a:p>
                      </a:txBody>
                      <a:tcPr marL="0" marR="0" marT="0" marB="0" anchor="ctr"/>
                    </a:tc>
                    <a:tc>
                      <a:txBody>
                        <a:bodyPr/>
                        <a:lstStyle/>
                        <a:p>
                          <a:pPr algn="ctr"/>
                          <a:r>
                            <a:rPr lang="en-US" b="1" dirty="0" smtClean="0"/>
                            <a:t>Space</a:t>
                          </a:r>
                          <a:r>
                            <a:rPr lang="en-US" b="0" dirty="0" smtClean="0"/>
                            <a:t> (bits)</a:t>
                          </a:r>
                          <a:endParaRPr lang="en-US" b="0" dirty="0"/>
                        </a:p>
                      </a:txBody>
                      <a:tcPr marL="0" marR="0" marT="0" marB="0" anchor="ctr"/>
                    </a:tc>
                    <a:tc>
                      <a:txBody>
                        <a:bodyPr/>
                        <a:lstStyle/>
                        <a:p>
                          <a:pPr algn="ctr"/>
                          <a:r>
                            <a:rPr lang="en-US" b="1" dirty="0" smtClean="0"/>
                            <a:t>Query Time</a:t>
                          </a:r>
                          <a:endParaRPr lang="en-US" b="1" dirty="0"/>
                        </a:p>
                      </a:txBody>
                      <a:tcPr marL="0" marR="0" marT="0" marB="0" anchor="ctr"/>
                    </a:tc>
                    <a:extLst>
                      <a:ext uri="{0D108BD9-81ED-4DB2-BD59-A6C34878D82A}">
                        <a16:rowId xmlns:a16="http://schemas.microsoft.com/office/drawing/2014/main" xmlns="" xmlns:a14="http://schemas.microsoft.com/office/drawing/2010/main" val="10000"/>
                      </a:ext>
                    </a:extLst>
                  </a:tr>
                  <a:tr h="290457">
                    <a:tc>
                      <a:txBody>
                        <a:bodyPr/>
                        <a:lstStyle/>
                        <a:p>
                          <a:pPr algn="ctr"/>
                          <a:r>
                            <a:rPr lang="en-US" dirty="0" smtClean="0"/>
                            <a:t>Tabulation</a:t>
                          </a:r>
                          <a:endParaRPr lang="en-US" dirty="0"/>
                        </a:p>
                      </a:txBody>
                      <a:tcPr marL="0" marR="0" marT="0" marB="0" anchor="ctr"/>
                    </a:tc>
                    <a:tc>
                      <a:txBody>
                        <a:bodyPr/>
                        <a:lstStyle/>
                        <a:p>
                          <a:endParaRPr lang="en-US"/>
                        </a:p>
                      </a:txBody>
                      <a:tcPr marL="0" marR="0" marT="0" marB="0" anchor="ctr">
                        <a:blipFill>
                          <a:blip r:embed="rId3"/>
                          <a:stretch>
                            <a:fillRect l="-85010" t="-106383" r="-49487" b="-1442553"/>
                          </a:stretch>
                        </a:blipFill>
                      </a:tcPr>
                    </a:tc>
                    <a:tc>
                      <a:txBody>
                        <a:bodyPr/>
                        <a:lstStyle/>
                        <a:p>
                          <a:endParaRPr lang="en-US"/>
                        </a:p>
                      </a:txBody>
                      <a:tcPr marL="0" marR="0" marT="0" marB="0" anchor="ctr">
                        <a:blipFill>
                          <a:blip r:embed="rId3"/>
                          <a:stretch>
                            <a:fillRect l="-378571" t="-106383" r="-1261" b="-1442553"/>
                          </a:stretch>
                        </a:blipFill>
                      </a:tcPr>
                    </a:tc>
                    <a:extLst>
                      <a:ext uri="{0D108BD9-81ED-4DB2-BD59-A6C34878D82A}">
                        <a16:rowId xmlns:a16="http://schemas.microsoft.com/office/drawing/2014/main" xmlns="" xmlns:a14="http://schemas.microsoft.com/office/drawing/2010/main" val="10001"/>
                      </a:ext>
                    </a:extLst>
                  </a:tr>
                  <a:tr h="580913">
                    <a:tc>
                      <a:txBody>
                        <a:bodyPr/>
                        <a:lstStyle/>
                        <a:p>
                          <a:pPr algn="ctr"/>
                          <a:r>
                            <a:rPr lang="en-US" dirty="0" smtClean="0"/>
                            <a:t>Tarjan et al. </a:t>
                          </a:r>
                          <a:br>
                            <a:rPr lang="en-US" dirty="0" smtClean="0"/>
                          </a:br>
                          <a:r>
                            <a:rPr lang="en-US" dirty="0" smtClean="0"/>
                            <a:t>(STOC’84)</a:t>
                          </a:r>
                          <a:endParaRPr lang="en-US" dirty="0"/>
                        </a:p>
                      </a:txBody>
                      <a:tcPr marL="0" marR="0" marT="0" marB="0" anchor="ctr"/>
                    </a:tc>
                    <a:tc>
                      <a:txBody>
                        <a:bodyPr/>
                        <a:lstStyle/>
                        <a:p>
                          <a:endParaRPr lang="en-US"/>
                        </a:p>
                      </a:txBody>
                      <a:tcPr marL="0" marR="0" marT="0" marB="0" anchor="ctr">
                        <a:blipFill>
                          <a:blip r:embed="rId3"/>
                          <a:stretch>
                            <a:fillRect l="-85010" t="-101042" r="-49487" b="-606250"/>
                          </a:stretch>
                        </a:blipFill>
                      </a:tcPr>
                    </a:tc>
                    <a:tc>
                      <a:txBody>
                        <a:bodyPr/>
                        <a:lstStyle/>
                        <a:p>
                          <a:endParaRPr lang="en-US"/>
                        </a:p>
                      </a:txBody>
                      <a:tcPr marL="0" marR="0" marT="0" marB="0" anchor="ctr">
                        <a:blipFill>
                          <a:blip r:embed="rId3"/>
                          <a:stretch>
                            <a:fillRect l="-378571" t="-101042" r="-1261" b="-606250"/>
                          </a:stretch>
                        </a:blipFill>
                      </a:tcPr>
                    </a:tc>
                    <a:extLst>
                      <a:ext uri="{0D108BD9-81ED-4DB2-BD59-A6C34878D82A}">
                        <a16:rowId xmlns:a16="http://schemas.microsoft.com/office/drawing/2014/main" xmlns="" xmlns:a14="http://schemas.microsoft.com/office/drawing/2010/main" val="10002"/>
                      </a:ext>
                    </a:extLst>
                  </a:tr>
                  <a:tr h="580913">
                    <a:tc>
                      <a:txBody>
                        <a:bodyPr/>
                        <a:lstStyle/>
                        <a:p>
                          <a:pPr algn="ctr"/>
                          <a:r>
                            <a:rPr lang="en-US" dirty="0" err="1" smtClean="0"/>
                            <a:t>Chazelle</a:t>
                          </a:r>
                          <a:r>
                            <a:rPr lang="en-US" dirty="0" smtClean="0"/>
                            <a:t>&amp; Rosenberg</a:t>
                          </a:r>
                          <a:br>
                            <a:rPr lang="en-US" dirty="0" smtClean="0"/>
                          </a:br>
                          <a:r>
                            <a:rPr lang="en-US" dirty="0" smtClean="0"/>
                            <a:t>(SoCG’89)</a:t>
                          </a:r>
                          <a:endParaRPr lang="en-US" dirty="0"/>
                        </a:p>
                      </a:txBody>
                      <a:tcPr marL="0" marR="0" marT="0" marB="0" anchor="ctr"/>
                    </a:tc>
                    <a:tc>
                      <a:txBody>
                        <a:bodyPr/>
                        <a:lstStyle/>
                        <a:p>
                          <a:endParaRPr lang="en-US"/>
                        </a:p>
                      </a:txBody>
                      <a:tcPr marL="0" marR="0" marT="0" marB="0" anchor="ctr">
                        <a:blipFill>
                          <a:blip r:embed="rId3"/>
                          <a:stretch>
                            <a:fillRect l="-85010" t="-203158" r="-49487" b="-512632"/>
                          </a:stretch>
                        </a:blipFill>
                      </a:tcPr>
                    </a:tc>
                    <a:tc>
                      <a:txBody>
                        <a:bodyPr/>
                        <a:lstStyle/>
                        <a:p>
                          <a:endParaRPr lang="en-US"/>
                        </a:p>
                      </a:txBody>
                      <a:tcPr marL="0" marR="0" marT="0" marB="0" anchor="ctr">
                        <a:blipFill>
                          <a:blip r:embed="rId3"/>
                          <a:stretch>
                            <a:fillRect l="-378571" t="-203158" r="-1261" b="-512632"/>
                          </a:stretch>
                        </a:blipFill>
                      </a:tcPr>
                    </a:tc>
                    <a:extLst>
                      <a:ext uri="{0D108BD9-81ED-4DB2-BD59-A6C34878D82A}">
                        <a16:rowId xmlns:a16="http://schemas.microsoft.com/office/drawing/2014/main" xmlns="" xmlns:a14="http://schemas.microsoft.com/office/drawing/2010/main" val="10003"/>
                      </a:ext>
                    </a:extLst>
                  </a:tr>
                  <a:tr h="619460">
                    <a:tc>
                      <a:txBody>
                        <a:bodyPr/>
                        <a:lstStyle/>
                        <a:p>
                          <a:pPr algn="ctr"/>
                          <a:r>
                            <a:rPr lang="en-US" dirty="0" err="1" smtClean="0"/>
                            <a:t>Lewenstein</a:t>
                          </a:r>
                          <a:r>
                            <a:rPr lang="en-US" dirty="0" smtClean="0"/>
                            <a:t> et</a:t>
                          </a:r>
                          <a:r>
                            <a:rPr lang="en-US" baseline="0" dirty="0" smtClean="0"/>
                            <a:t> al.</a:t>
                          </a:r>
                          <a:br>
                            <a:rPr lang="en-US" baseline="0" dirty="0" smtClean="0"/>
                          </a:br>
                          <a:r>
                            <a:rPr lang="en-US" baseline="0" dirty="0" smtClean="0"/>
                            <a:t>(CPM’07)</a:t>
                          </a:r>
                          <a:endParaRPr lang="en-US" dirty="0"/>
                        </a:p>
                      </a:txBody>
                      <a:tcPr marL="0" marR="0" marT="0" marB="0" anchor="ctr"/>
                    </a:tc>
                    <a:tc>
                      <a:txBody>
                        <a:bodyPr/>
                        <a:lstStyle/>
                        <a:p>
                          <a:endParaRPr lang="en-US"/>
                        </a:p>
                      </a:txBody>
                      <a:tcPr marL="0" marR="0" marT="0" marB="0" anchor="ctr">
                        <a:blipFill>
                          <a:blip r:embed="rId3"/>
                          <a:stretch>
                            <a:fillRect l="-85010" t="-282353" r="-49487" b="-377451"/>
                          </a:stretch>
                        </a:blipFill>
                      </a:tcPr>
                    </a:tc>
                    <a:tc>
                      <a:txBody>
                        <a:bodyPr/>
                        <a:lstStyle/>
                        <a:p>
                          <a:endParaRPr lang="en-US"/>
                        </a:p>
                      </a:txBody>
                      <a:tcPr marL="0" marR="0" marT="0" marB="0" anchor="ctr">
                        <a:blipFill>
                          <a:blip r:embed="rId3"/>
                          <a:stretch>
                            <a:fillRect l="-378571" t="-282353" r="-1261" b="-377451"/>
                          </a:stretch>
                        </a:blipFill>
                      </a:tcPr>
                    </a:tc>
                    <a:extLst>
                      <a:ext uri="{0D108BD9-81ED-4DB2-BD59-A6C34878D82A}">
                        <a16:rowId xmlns:a16="http://schemas.microsoft.com/office/drawing/2014/main" xmlns="" xmlns:a14="http://schemas.microsoft.com/office/drawing/2010/main" val="10004"/>
                      </a:ext>
                    </a:extLst>
                  </a:tr>
                  <a:tr h="580913">
                    <a:tc>
                      <a:txBody>
                        <a:bodyPr/>
                        <a:lstStyle/>
                        <a:p>
                          <a:pPr algn="ctr"/>
                          <a:r>
                            <a:rPr lang="en-US" dirty="0" smtClean="0"/>
                            <a:t>Demaine et al.</a:t>
                          </a:r>
                          <a:br>
                            <a:rPr lang="en-US" dirty="0" smtClean="0"/>
                          </a:br>
                          <a:r>
                            <a:rPr lang="en-US" dirty="0" smtClean="0"/>
                            <a:t>(ICALP’09)</a:t>
                          </a:r>
                          <a:endParaRPr lang="en-US" dirty="0"/>
                        </a:p>
                      </a:txBody>
                      <a:tcPr marL="0" marR="0" marT="0" marB="0" anchor="ctr"/>
                    </a:tc>
                    <a:tc>
                      <a:txBody>
                        <a:bodyPr/>
                        <a:lstStyle/>
                        <a:p>
                          <a:endParaRPr lang="en-US"/>
                        </a:p>
                      </a:txBody>
                      <a:tcPr marL="0" marR="0" marT="0" marB="0" anchor="ctr">
                        <a:blipFill>
                          <a:blip r:embed="rId3"/>
                          <a:stretch>
                            <a:fillRect l="-85010" t="-406250" r="-49487" b="-301042"/>
                          </a:stretch>
                        </a:blipFill>
                      </a:tcPr>
                    </a:tc>
                    <a:tc>
                      <a:txBody>
                        <a:bodyPr/>
                        <a:lstStyle/>
                        <a:p>
                          <a:pPr algn="ctr"/>
                          <a:r>
                            <a:rPr lang="en-US" dirty="0" smtClean="0"/>
                            <a:t>-</a:t>
                          </a:r>
                          <a:endParaRPr lang="en-US" dirty="0"/>
                        </a:p>
                      </a:txBody>
                      <a:tcPr marL="0" marR="0" marT="0" marB="0" anchor="ctr"/>
                    </a:tc>
                    <a:extLst>
                      <a:ext uri="{0D108BD9-81ED-4DB2-BD59-A6C34878D82A}">
                        <a16:rowId xmlns:a16="http://schemas.microsoft.com/office/drawing/2014/main" xmlns="" xmlns:a14="http://schemas.microsoft.com/office/drawing/2010/main" val="10005"/>
                      </a:ext>
                    </a:extLst>
                  </a:tr>
                  <a:tr h="580913">
                    <a:tc>
                      <a:txBody>
                        <a:bodyPr/>
                        <a:lstStyle/>
                        <a:p>
                          <a:pPr algn="ctr"/>
                          <a:r>
                            <a:rPr lang="en-US" dirty="0" err="1" smtClean="0"/>
                            <a:t>Sadakane</a:t>
                          </a:r>
                          <a:endParaRPr lang="en-US" dirty="0" smtClean="0"/>
                        </a:p>
                        <a:p>
                          <a:pPr algn="ctr"/>
                          <a:r>
                            <a:rPr lang="en-US" dirty="0" smtClean="0"/>
                            <a:t>(ISAAC’07)</a:t>
                          </a:r>
                          <a:endParaRPr lang="en-US" dirty="0"/>
                        </a:p>
                      </a:txBody>
                      <a:tcPr marL="0" marR="0" marT="0" marB="0" anchor="ctr"/>
                    </a:tc>
                    <a:tc>
                      <a:txBody>
                        <a:bodyPr/>
                        <a:lstStyle/>
                        <a:p>
                          <a:endParaRPr lang="en-US"/>
                        </a:p>
                      </a:txBody>
                      <a:tcPr marL="0" marR="0" marT="0" marB="0" anchor="ctr">
                        <a:blipFill>
                          <a:blip r:embed="rId3"/>
                          <a:stretch>
                            <a:fillRect l="-85010" t="-511579" r="-49487" b="-204211"/>
                          </a:stretch>
                        </a:blipFill>
                      </a:tcPr>
                    </a:tc>
                    <a:tc>
                      <a:txBody>
                        <a:bodyPr/>
                        <a:lstStyle/>
                        <a:p>
                          <a:endParaRPr lang="en-US"/>
                        </a:p>
                      </a:txBody>
                      <a:tcPr marL="0" marR="0" marT="0" marB="0" anchor="ctr">
                        <a:blipFill>
                          <a:blip r:embed="rId3"/>
                          <a:stretch>
                            <a:fillRect l="-378571" t="-511579" r="-1261" b="-204211"/>
                          </a:stretch>
                        </a:blipFill>
                      </a:tcPr>
                    </a:tc>
                    <a:extLst>
                      <a:ext uri="{0D108BD9-81ED-4DB2-BD59-A6C34878D82A}">
                        <a16:rowId xmlns:a16="http://schemas.microsoft.com/office/drawing/2014/main" xmlns="" xmlns:a14="http://schemas.microsoft.com/office/drawing/2010/main" val="10006"/>
                      </a:ext>
                    </a:extLst>
                  </a:tr>
                  <a:tr h="580913">
                    <a:tc>
                      <a:txBody>
                        <a:bodyPr/>
                        <a:lstStyle/>
                        <a:p>
                          <a:pPr algn="ctr"/>
                          <a:r>
                            <a:rPr lang="en-US" dirty="0" smtClean="0">
                              <a:solidFill>
                                <a:srgbClr val="C00000"/>
                              </a:solidFill>
                            </a:rPr>
                            <a:t>Our Result</a:t>
                          </a:r>
                        </a:p>
                        <a:p>
                          <a:pPr algn="ctr"/>
                          <a:r>
                            <a:rPr lang="en-US" dirty="0" smtClean="0">
                              <a:solidFill>
                                <a:srgbClr val="C00000"/>
                              </a:solidFill>
                            </a:rPr>
                            <a:t>(ESA’10)</a:t>
                          </a:r>
                          <a:endParaRPr lang="en-US" dirty="0">
                            <a:solidFill>
                              <a:srgbClr val="C00000"/>
                            </a:solidFill>
                          </a:endParaRPr>
                        </a:p>
                      </a:txBody>
                      <a:tcPr marL="0" marR="0" marT="0" marB="0" anchor="ctr"/>
                    </a:tc>
                    <a:tc>
                      <a:txBody>
                        <a:bodyPr/>
                        <a:lstStyle/>
                        <a:p>
                          <a:endParaRPr lang="en-US"/>
                        </a:p>
                      </a:txBody>
                      <a:tcPr marL="0" marR="0" marT="0" marB="0" anchor="ctr">
                        <a:blipFill>
                          <a:blip r:embed="rId3"/>
                          <a:stretch>
                            <a:fillRect l="-85010" t="-605208" r="-49487" b="-102083"/>
                          </a:stretch>
                        </a:blipFill>
                      </a:tcPr>
                    </a:tc>
                    <a:tc>
                      <a:txBody>
                        <a:bodyPr/>
                        <a:lstStyle/>
                        <a:p>
                          <a:pPr algn="ctr"/>
                          <a:r>
                            <a:rPr lang="en-US" dirty="0" smtClean="0"/>
                            <a:t>-</a:t>
                          </a:r>
                          <a:endParaRPr lang="en-US" dirty="0"/>
                        </a:p>
                      </a:txBody>
                      <a:tcPr marL="0" marR="0" marT="0" marB="0" anchor="ctr"/>
                    </a:tc>
                    <a:extLst>
                      <a:ext uri="{0D108BD9-81ED-4DB2-BD59-A6C34878D82A}">
                        <a16:rowId xmlns:a16="http://schemas.microsoft.com/office/drawing/2014/main" xmlns="" xmlns:a14="http://schemas.microsoft.com/office/drawing/2010/main" val="10007"/>
                      </a:ext>
                    </a:extLst>
                  </a:tr>
                  <a:tr h="580913">
                    <a:tc>
                      <a:txBody>
                        <a:bodyPr/>
                        <a:lstStyle/>
                        <a:p>
                          <a:pPr algn="ctr"/>
                          <a:r>
                            <a:rPr lang="en-US" dirty="0" smtClean="0">
                              <a:solidFill>
                                <a:srgbClr val="C00000"/>
                              </a:solidFill>
                            </a:rPr>
                            <a:t>Our Result</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(ESA’10)</a:t>
                          </a:r>
                        </a:p>
                      </a:txBody>
                      <a:tcPr marL="0" marR="0" marT="0" marB="0" anchor="ctr"/>
                    </a:tc>
                    <a:tc>
                      <a:txBody>
                        <a:bodyPr/>
                        <a:lstStyle/>
                        <a:p>
                          <a:endParaRPr lang="en-US"/>
                        </a:p>
                      </a:txBody>
                      <a:tcPr marL="0" marR="0" marT="0" marB="0" anchor="ctr">
                        <a:blipFill>
                          <a:blip r:embed="rId3"/>
                          <a:stretch>
                            <a:fillRect l="-85010" t="-712632" r="-49487" b="-3158"/>
                          </a:stretch>
                        </a:blipFill>
                      </a:tcPr>
                    </a:tc>
                    <a:tc>
                      <a:txBody>
                        <a:bodyPr/>
                        <a:lstStyle/>
                        <a:p>
                          <a:endParaRPr lang="en-US"/>
                        </a:p>
                      </a:txBody>
                      <a:tcPr marL="0" marR="0" marT="0" marB="0" anchor="ctr">
                        <a:blipFill>
                          <a:blip r:embed="rId3"/>
                          <a:stretch>
                            <a:fillRect l="-378571" t="-712632" r="-1261" b="-3158"/>
                          </a:stretch>
                        </a:blipFill>
                      </a:tcPr>
                    </a:tc>
                    <a:extLst>
                      <a:ext uri="{0D108BD9-81ED-4DB2-BD59-A6C34878D82A}">
                        <a16:rowId xmlns:a16="http://schemas.microsoft.com/office/drawing/2014/main" xmlns="" xmlns:a14="http://schemas.microsoft.com/office/drawing/2010/main" val="10008"/>
                      </a:ext>
                    </a:extLst>
                  </a:tr>
                </a:tbl>
              </a:graphicData>
            </a:graphic>
          </p:graphicFrame>
        </mc:Fallback>
      </mc:AlternateContent>
      <p:sp>
        <p:nvSpPr>
          <p:cNvPr id="2" name="Title 1"/>
          <p:cNvSpPr>
            <a:spLocks noGrp="1"/>
          </p:cNvSpPr>
          <p:nvPr>
            <p:ph type="title"/>
          </p:nvPr>
        </p:nvSpPr>
        <p:spPr/>
        <p:txBody>
          <a:bodyPr/>
          <a:lstStyle/>
          <a:p>
            <a:r>
              <a:rPr lang="en-US" dirty="0" smtClean="0"/>
              <a:t>Space-Efficient Data Structures</a:t>
            </a:r>
            <a:endParaRPr lang="en-US" dirty="0"/>
          </a:p>
        </p:txBody>
      </p:sp>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9955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Straight Connector 86"/>
          <p:cNvCxnSpPr/>
          <p:nvPr/>
        </p:nvCxnSpPr>
        <p:spPr>
          <a:xfrm>
            <a:off x="7218917" y="1632466"/>
            <a:ext cx="1326817" cy="382786"/>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V="1">
            <a:off x="8133316" y="2001798"/>
            <a:ext cx="396240" cy="545068"/>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8529557" y="2001798"/>
            <a:ext cx="843490" cy="546854"/>
          </a:xfrm>
          <a:prstGeom prst="line">
            <a:avLst/>
          </a:prstGeom>
          <a:ln w="19050"/>
        </p:spPr>
        <p:style>
          <a:lnRef idx="1">
            <a:schemeClr val="dk1"/>
          </a:lnRef>
          <a:fillRef idx="0">
            <a:schemeClr val="dk1"/>
          </a:fillRef>
          <a:effectRef idx="0">
            <a:schemeClr val="dk1"/>
          </a:effectRef>
          <a:fontRef idx="minor">
            <a:schemeClr val="tx1"/>
          </a:fontRef>
        </p:style>
      </p:cxnSp>
      <p:sp>
        <p:nvSpPr>
          <p:cNvPr id="41" name="Oval 40"/>
          <p:cNvSpPr/>
          <p:nvPr/>
        </p:nvSpPr>
        <p:spPr>
          <a:xfrm>
            <a:off x="8342812" y="1828800"/>
            <a:ext cx="365760" cy="36576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7455532" y="3385862"/>
            <a:ext cx="1698864" cy="32616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20819" y="3385862"/>
            <a:ext cx="409633" cy="314876"/>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p:cNvSpPr/>
          <p:nvPr/>
        </p:nvSpPr>
        <p:spPr>
          <a:xfrm>
            <a:off x="8346676" y="1832372"/>
            <a:ext cx="365760" cy="36576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5" name="Straight Connector 84"/>
          <p:cNvCxnSpPr/>
          <p:nvPr/>
        </p:nvCxnSpPr>
        <p:spPr>
          <a:xfrm flipH="1">
            <a:off x="6395957" y="1632466"/>
            <a:ext cx="822961" cy="382786"/>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6412134" y="2001798"/>
            <a:ext cx="414899" cy="424934"/>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7669584" y="2546866"/>
            <a:ext cx="463732" cy="458204"/>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8971517" y="2548652"/>
            <a:ext cx="396241" cy="456418"/>
          </a:xfrm>
          <a:prstGeom prst="line">
            <a:avLst/>
          </a:prstGeom>
          <a:ln w="1905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1D vs. 2D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1D: Cartesian Trees</a:t>
                </a:r>
              </a:p>
              <a:p>
                <a:pPr marL="400050"/>
                <a14:m>
                  <m:oMath xmlns:m="http://schemas.openxmlformats.org/officeDocument/2006/math">
                    <m:r>
                      <a:rPr lang="en-US" sz="2400" i="1">
                        <a:latin typeface="Cambria Math"/>
                      </a:rPr>
                      <m:t>𝑂</m:t>
                    </m:r>
                    <m:r>
                      <a:rPr lang="en-US" sz="2400">
                        <a:latin typeface="Cambria Math"/>
                      </a:rPr>
                      <m:t>(</m:t>
                    </m:r>
                    <m:func>
                      <m:funcPr>
                        <m:ctrlPr>
                          <a:rPr lang="en-US" sz="2400" i="1">
                            <a:latin typeface="Cambria Math"/>
                          </a:rPr>
                        </m:ctrlPr>
                      </m:funcPr>
                      <m:fName>
                        <m:r>
                          <m:rPr>
                            <m:sty m:val="p"/>
                          </m:rPr>
                          <a:rPr lang="en-US" sz="2400">
                            <a:latin typeface="Cambria Math"/>
                          </a:rPr>
                          <m:t>log</m:t>
                        </m:r>
                      </m:fName>
                      <m:e>
                        <m:r>
                          <a:rPr lang="en-US" sz="2400" i="1">
                            <a:latin typeface="Cambria Math"/>
                          </a:rPr>
                          <m:t>𝑁</m:t>
                        </m:r>
                      </m:e>
                    </m:func>
                    <m:r>
                      <a:rPr lang="en-US" sz="2400">
                        <a:latin typeface="Cambria Math"/>
                      </a:rPr>
                      <m:t>)</m:t>
                    </m:r>
                  </m:oMath>
                </a14:m>
                <a:r>
                  <a:rPr lang="en-US" sz="2400" dirty="0">
                    <a:latin typeface="Cambria Math"/>
                  </a:rPr>
                  <a:t> bits per element</a:t>
                </a:r>
              </a:p>
              <a:p>
                <a:pPr marL="457200" lvl="1" indent="0">
                  <a:buNone/>
                </a:pPr>
                <a:r>
                  <a:rPr lang="en-US" sz="2000" dirty="0"/>
                  <a:t>(Tarjan et al., STOC’84)</a:t>
                </a:r>
              </a:p>
              <a:p>
                <a:pPr marL="400050"/>
                <a14:m>
                  <m:oMath xmlns:m="http://schemas.openxmlformats.org/officeDocument/2006/math">
                    <m:r>
                      <a:rPr lang="en-US" sz="2400" i="1">
                        <a:solidFill>
                          <a:schemeClr val="accent2"/>
                        </a:solidFill>
                        <a:latin typeface="Cambria Math"/>
                      </a:rPr>
                      <m:t>𝑂</m:t>
                    </m:r>
                    <m:r>
                      <a:rPr lang="en-US" sz="2400" i="1">
                        <a:solidFill>
                          <a:schemeClr val="accent2"/>
                        </a:solidFill>
                        <a:latin typeface="Cambria Math"/>
                      </a:rPr>
                      <m:t>(1)</m:t>
                    </m:r>
                  </m:oMath>
                </a14:m>
                <a:r>
                  <a:rPr lang="en-US" sz="2400" dirty="0">
                    <a:solidFill>
                      <a:schemeClr val="accent2"/>
                    </a:solidFill>
                  </a:rPr>
                  <a:t> bits per element</a:t>
                </a:r>
              </a:p>
              <a:p>
                <a:pPr marL="457200" lvl="1" indent="0">
                  <a:buNone/>
                </a:pPr>
                <a:r>
                  <a:rPr lang="en-US" sz="2000" dirty="0"/>
                  <a:t>(</a:t>
                </a:r>
                <a:r>
                  <a:rPr lang="en-US" sz="2000" dirty="0" err="1"/>
                  <a:t>Sadakane</a:t>
                </a:r>
                <a:r>
                  <a:rPr lang="en-US" sz="2000" dirty="0"/>
                  <a:t>, ISAAC’07)</a:t>
                </a:r>
                <a:endParaRPr lang="en-US" dirty="0"/>
              </a:p>
              <a:p>
                <a:r>
                  <a:rPr lang="en-US" dirty="0" smtClean="0"/>
                  <a:t>2D: Nothing like Cartesian 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86029D-CCA7-4F92-A0D9-3661B7F361B1}" type="slidenum">
              <a:rPr lang="en-US" smtClean="0">
                <a:solidFill>
                  <a:prstClr val="black">
                    <a:tint val="75000"/>
                  </a:prstClr>
                </a:solidFill>
              </a:rPr>
              <a:pPr/>
              <a:t>9</a:t>
            </a:fld>
            <a:endParaRPr lang="en-US">
              <a:solidFill>
                <a:prstClr val="black">
                  <a:tint val="75000"/>
                </a:prstClr>
              </a:solidFill>
            </a:endParaRPr>
          </a:p>
        </p:txBody>
      </p:sp>
      <p:graphicFrame>
        <p:nvGraphicFramePr>
          <p:cNvPr id="9" name="Table 8"/>
          <p:cNvGraphicFramePr>
            <a:graphicFrameLocks noGrp="1"/>
          </p:cNvGraphicFramePr>
          <p:nvPr>
            <p:extLst/>
          </p:nvPr>
        </p:nvGraphicFramePr>
        <p:xfrm>
          <a:off x="6182380" y="3362960"/>
          <a:ext cx="3400448" cy="370840"/>
        </p:xfrm>
        <a:graphic>
          <a:graphicData uri="http://schemas.openxmlformats.org/drawingml/2006/table">
            <a:tbl>
              <a:tblPr firstRow="1" bandRow="1">
                <a:tableStyleId>{5C22544A-7EE6-4342-B048-85BDC9FD1C3A}</a:tableStyleId>
              </a:tblPr>
              <a:tblGrid>
                <a:gridCol w="425056">
                  <a:extLst>
                    <a:ext uri="{9D8B030D-6E8A-4147-A177-3AD203B41FA5}">
                      <a16:colId xmlns="" xmlns:a16="http://schemas.microsoft.com/office/drawing/2014/main" val="20000"/>
                    </a:ext>
                  </a:extLst>
                </a:gridCol>
                <a:gridCol w="425056">
                  <a:extLst>
                    <a:ext uri="{9D8B030D-6E8A-4147-A177-3AD203B41FA5}">
                      <a16:colId xmlns="" xmlns:a16="http://schemas.microsoft.com/office/drawing/2014/main" val="20001"/>
                    </a:ext>
                  </a:extLst>
                </a:gridCol>
                <a:gridCol w="425056">
                  <a:extLst>
                    <a:ext uri="{9D8B030D-6E8A-4147-A177-3AD203B41FA5}">
                      <a16:colId xmlns="" xmlns:a16="http://schemas.microsoft.com/office/drawing/2014/main" val="20002"/>
                    </a:ext>
                  </a:extLst>
                </a:gridCol>
                <a:gridCol w="425056">
                  <a:extLst>
                    <a:ext uri="{9D8B030D-6E8A-4147-A177-3AD203B41FA5}">
                      <a16:colId xmlns="" xmlns:a16="http://schemas.microsoft.com/office/drawing/2014/main" val="20003"/>
                    </a:ext>
                  </a:extLst>
                </a:gridCol>
                <a:gridCol w="425056">
                  <a:extLst>
                    <a:ext uri="{9D8B030D-6E8A-4147-A177-3AD203B41FA5}">
                      <a16:colId xmlns="" xmlns:a16="http://schemas.microsoft.com/office/drawing/2014/main" val="20004"/>
                    </a:ext>
                  </a:extLst>
                </a:gridCol>
                <a:gridCol w="425056">
                  <a:extLst>
                    <a:ext uri="{9D8B030D-6E8A-4147-A177-3AD203B41FA5}">
                      <a16:colId xmlns="" xmlns:a16="http://schemas.microsoft.com/office/drawing/2014/main" val="20005"/>
                    </a:ext>
                  </a:extLst>
                </a:gridCol>
                <a:gridCol w="425056">
                  <a:extLst>
                    <a:ext uri="{9D8B030D-6E8A-4147-A177-3AD203B41FA5}">
                      <a16:colId xmlns="" xmlns:a16="http://schemas.microsoft.com/office/drawing/2014/main" val="20006"/>
                    </a:ext>
                  </a:extLst>
                </a:gridCol>
                <a:gridCol w="425056">
                  <a:extLst>
                    <a:ext uri="{9D8B030D-6E8A-4147-A177-3AD203B41FA5}">
                      <a16:colId xmlns="" xmlns:a16="http://schemas.microsoft.com/office/drawing/2014/main" val="20007"/>
                    </a:ext>
                  </a:extLst>
                </a:gridCol>
              </a:tblGrid>
              <a:tr h="370840">
                <a:tc>
                  <a:txBody>
                    <a:bodyPr/>
                    <a:lstStyle/>
                    <a:p>
                      <a:pPr algn="ctr"/>
                      <a:r>
                        <a:rPr lang="da-DK" dirty="0" smtClean="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en-US" dirty="0" smtClean="0">
                          <a:solidFill>
                            <a:schemeClr val="tx1"/>
                          </a:solidFill>
                        </a:rPr>
                        <a:t>20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dirty="0" smtClean="0">
                          <a:solidFill>
                            <a:schemeClr val="tx1"/>
                          </a:solidFill>
                        </a:rPr>
                        <a:t>2</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a:txBody>
                    <a:bodyPr/>
                    <a:lstStyle/>
                    <a:p>
                      <a:pPr algn="ctr"/>
                      <a:r>
                        <a:rPr lang="da-DK" dirty="0" smtClean="0">
                          <a:solidFill>
                            <a:schemeClr val="tx1"/>
                          </a:solidFill>
                        </a:rPr>
                        <a:t>10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da-DK" dirty="0" smtClean="0">
                          <a:solidFill>
                            <a:schemeClr val="tx1"/>
                          </a:solidFill>
                        </a:rPr>
                        <a:t>8</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da-DK" dirty="0" smtClean="0">
                          <a:solidFill>
                            <a:schemeClr val="tx1"/>
                          </a:solidFill>
                        </a:rPr>
                        <a:t>5</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da-DK" dirty="0" smtClean="0">
                          <a:solidFill>
                            <a:schemeClr val="tx1"/>
                          </a:solidFill>
                        </a:rPr>
                        <a:t>16</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da-DK" dirty="0" smtClean="0">
                          <a:solidFill>
                            <a:schemeClr val="tx1"/>
                          </a:solidFill>
                        </a:rPr>
                        <a:t>6</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bl>
          </a:graphicData>
        </a:graphic>
      </p:graphicFrame>
      <p:sp>
        <p:nvSpPr>
          <p:cNvPr id="52" name="Oval 51"/>
          <p:cNvSpPr/>
          <p:nvPr/>
        </p:nvSpPr>
        <p:spPr>
          <a:xfrm>
            <a:off x="7036036" y="14513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7084250" y="1447801"/>
            <a:ext cx="338554" cy="461665"/>
          </a:xfrm>
          <a:prstGeom prst="rect">
            <a:avLst/>
          </a:prstGeom>
          <a:noFill/>
        </p:spPr>
        <p:txBody>
          <a:bodyPr wrap="none" rtlCol="0">
            <a:spAutoFit/>
          </a:bodyPr>
          <a:lstStyle/>
          <a:p>
            <a:r>
              <a:rPr lang="en-US" dirty="0"/>
              <a:t>2</a:t>
            </a:r>
          </a:p>
        </p:txBody>
      </p:sp>
      <p:sp>
        <p:nvSpPr>
          <p:cNvPr id="70" name="Oval 69"/>
          <p:cNvSpPr/>
          <p:nvPr/>
        </p:nvSpPr>
        <p:spPr>
          <a:xfrm>
            <a:off x="6213076" y="18323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6261290" y="1828801"/>
            <a:ext cx="338554" cy="461665"/>
          </a:xfrm>
          <a:prstGeom prst="rect">
            <a:avLst/>
          </a:prstGeom>
          <a:noFill/>
        </p:spPr>
        <p:txBody>
          <a:bodyPr wrap="none" rtlCol="0">
            <a:spAutoFit/>
          </a:bodyPr>
          <a:lstStyle/>
          <a:p>
            <a:r>
              <a:rPr lang="en-US" dirty="0"/>
              <a:t>7</a:t>
            </a:r>
          </a:p>
        </p:txBody>
      </p:sp>
      <p:sp>
        <p:nvSpPr>
          <p:cNvPr id="72" name="Oval 71"/>
          <p:cNvSpPr/>
          <p:nvPr/>
        </p:nvSpPr>
        <p:spPr>
          <a:xfrm>
            <a:off x="6644152" y="22895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Box 72"/>
          <p:cNvSpPr txBox="1"/>
          <p:nvPr/>
        </p:nvSpPr>
        <p:spPr>
          <a:xfrm>
            <a:off x="6606449" y="2275115"/>
            <a:ext cx="492443" cy="461665"/>
          </a:xfrm>
          <a:prstGeom prst="rect">
            <a:avLst/>
          </a:prstGeom>
          <a:noFill/>
        </p:spPr>
        <p:txBody>
          <a:bodyPr wrap="none" rtlCol="0">
            <a:spAutoFit/>
          </a:bodyPr>
          <a:lstStyle/>
          <a:p>
            <a:r>
              <a:rPr lang="en-US" dirty="0"/>
              <a:t>20</a:t>
            </a:r>
          </a:p>
        </p:txBody>
      </p:sp>
      <p:sp>
        <p:nvSpPr>
          <p:cNvPr id="76" name="Oval 75"/>
          <p:cNvSpPr/>
          <p:nvPr/>
        </p:nvSpPr>
        <p:spPr>
          <a:xfrm>
            <a:off x="7950436" y="2365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7998650" y="2362201"/>
            <a:ext cx="338554" cy="461665"/>
          </a:xfrm>
          <a:prstGeom prst="rect">
            <a:avLst/>
          </a:prstGeom>
          <a:noFill/>
        </p:spPr>
        <p:txBody>
          <a:bodyPr wrap="none" rtlCol="0">
            <a:spAutoFit/>
          </a:bodyPr>
          <a:lstStyle/>
          <a:p>
            <a:r>
              <a:rPr lang="en-US" dirty="0"/>
              <a:t>8</a:t>
            </a:r>
          </a:p>
        </p:txBody>
      </p:sp>
      <p:sp>
        <p:nvSpPr>
          <p:cNvPr id="78" name="Oval 77"/>
          <p:cNvSpPr/>
          <p:nvPr/>
        </p:nvSpPr>
        <p:spPr>
          <a:xfrm>
            <a:off x="7486704" y="2822190"/>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a:off x="7455533" y="2819401"/>
            <a:ext cx="492443" cy="461665"/>
          </a:xfrm>
          <a:prstGeom prst="rect">
            <a:avLst/>
          </a:prstGeom>
          <a:noFill/>
        </p:spPr>
        <p:txBody>
          <a:bodyPr wrap="none" rtlCol="0">
            <a:spAutoFit/>
          </a:bodyPr>
          <a:lstStyle/>
          <a:p>
            <a:r>
              <a:rPr lang="en-US" dirty="0"/>
              <a:t>10</a:t>
            </a:r>
          </a:p>
        </p:txBody>
      </p:sp>
      <p:sp>
        <p:nvSpPr>
          <p:cNvPr id="80" name="Oval 79"/>
          <p:cNvSpPr/>
          <p:nvPr/>
        </p:nvSpPr>
        <p:spPr>
          <a:xfrm>
            <a:off x="9184876" y="2365772"/>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TextBox 80"/>
          <p:cNvSpPr txBox="1"/>
          <p:nvPr/>
        </p:nvSpPr>
        <p:spPr>
          <a:xfrm>
            <a:off x="9222204" y="2362201"/>
            <a:ext cx="338554" cy="461665"/>
          </a:xfrm>
          <a:prstGeom prst="rect">
            <a:avLst/>
          </a:prstGeom>
          <a:noFill/>
        </p:spPr>
        <p:txBody>
          <a:bodyPr wrap="none" rtlCol="0">
            <a:spAutoFit/>
          </a:bodyPr>
          <a:lstStyle/>
          <a:p>
            <a:r>
              <a:rPr lang="en-US" dirty="0"/>
              <a:t>6</a:t>
            </a:r>
          </a:p>
        </p:txBody>
      </p:sp>
      <p:sp>
        <p:nvSpPr>
          <p:cNvPr id="82" name="Oval 81"/>
          <p:cNvSpPr/>
          <p:nvPr/>
        </p:nvSpPr>
        <p:spPr>
          <a:xfrm>
            <a:off x="8788636" y="2822190"/>
            <a:ext cx="365760" cy="36576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TextBox 82"/>
          <p:cNvSpPr txBox="1"/>
          <p:nvPr/>
        </p:nvSpPr>
        <p:spPr>
          <a:xfrm>
            <a:off x="8750933" y="2819401"/>
            <a:ext cx="492443" cy="461665"/>
          </a:xfrm>
          <a:prstGeom prst="rect">
            <a:avLst/>
          </a:prstGeom>
          <a:noFill/>
        </p:spPr>
        <p:txBody>
          <a:bodyPr wrap="none" rtlCol="0">
            <a:spAutoFit/>
          </a:bodyPr>
          <a:lstStyle/>
          <a:p>
            <a:r>
              <a:rPr lang="en-US" dirty="0"/>
              <a:t>16</a:t>
            </a:r>
          </a:p>
        </p:txBody>
      </p:sp>
      <p:sp>
        <p:nvSpPr>
          <p:cNvPr id="109" name="TextBox 108"/>
          <p:cNvSpPr txBox="1"/>
          <p:nvPr/>
        </p:nvSpPr>
        <p:spPr>
          <a:xfrm>
            <a:off x="7645637" y="1383269"/>
            <a:ext cx="3482685" cy="461665"/>
          </a:xfrm>
          <a:prstGeom prst="rect">
            <a:avLst/>
          </a:prstGeom>
          <a:noFill/>
        </p:spPr>
        <p:txBody>
          <a:bodyPr wrap="none" rtlCol="0">
            <a:spAutoFit/>
          </a:bodyPr>
          <a:lstStyle/>
          <a:p>
            <a:r>
              <a:rPr lang="en-US" dirty="0"/>
              <a:t>Lowest Common Ancestor</a:t>
            </a:r>
          </a:p>
        </p:txBody>
      </p:sp>
      <p:cxnSp>
        <p:nvCxnSpPr>
          <p:cNvPr id="112" name="Straight Connector 111"/>
          <p:cNvCxnSpPr/>
          <p:nvPr/>
        </p:nvCxnSpPr>
        <p:spPr>
          <a:xfrm>
            <a:off x="2133600" y="3860800"/>
            <a:ext cx="807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379685" y="4704442"/>
            <a:ext cx="0" cy="1500416"/>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p:cNvSpPr txBox="1"/>
              <p:nvPr/>
            </p:nvSpPr>
            <p:spPr>
              <a:xfrm>
                <a:off x="5943600" y="5125873"/>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𝑚</m:t>
                      </m:r>
                    </m:oMath>
                  </m:oMathPara>
                </a14:m>
                <a:endParaRPr lang="en-US" sz="28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5943600" y="5125873"/>
                <a:ext cx="58195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2462004" y="5021760"/>
                <a:ext cx="3402342" cy="769441"/>
              </a:xfrm>
              <a:prstGeom prst="rect">
                <a:avLst/>
              </a:prstGeom>
              <a:noFill/>
            </p:spPr>
            <p:txBody>
              <a:bodyPr wrap="none" rtlCol="0">
                <a:spAutoFit/>
              </a:bodyPr>
              <a:lstStyle/>
              <a:p>
                <a:pPr algn="ctr"/>
                <a14:m>
                  <m:oMath xmlns:m="http://schemas.openxmlformats.org/officeDocument/2006/math">
                    <m:r>
                      <m:rPr>
                        <m:sty m:val="p"/>
                      </m:rPr>
                      <a:rPr lang="en-US">
                        <a:solidFill>
                          <a:schemeClr val="accent2"/>
                        </a:solidFill>
                        <a:latin typeface="Cambria Math"/>
                      </a:rPr>
                      <m:t>Ω</m:t>
                    </m:r>
                    <m:r>
                      <a:rPr lang="en-US" i="1">
                        <a:solidFill>
                          <a:schemeClr val="accent2"/>
                        </a:solidFill>
                        <a:latin typeface="Cambria Math"/>
                      </a:rPr>
                      <m:t>(</m:t>
                    </m:r>
                    <m:func>
                      <m:funcPr>
                        <m:ctrlPr>
                          <a:rPr lang="en-US" i="1">
                            <a:solidFill>
                              <a:schemeClr val="accent2"/>
                            </a:solidFill>
                            <a:latin typeface="Cambria Math"/>
                          </a:rPr>
                        </m:ctrlPr>
                      </m:funcPr>
                      <m:fName>
                        <m:r>
                          <m:rPr>
                            <m:sty m:val="p"/>
                          </m:rPr>
                          <a:rPr lang="en-US">
                            <a:solidFill>
                              <a:schemeClr val="accent2"/>
                            </a:solidFill>
                            <a:latin typeface="Cambria Math"/>
                          </a:rPr>
                          <m:t>log</m:t>
                        </m:r>
                      </m:fName>
                      <m:e>
                        <m:r>
                          <a:rPr lang="en-US" i="1">
                            <a:solidFill>
                              <a:schemeClr val="accent2"/>
                            </a:solidFill>
                            <a:latin typeface="Cambria Math"/>
                          </a:rPr>
                          <m:t>𝑚</m:t>
                        </m:r>
                      </m:e>
                    </m:func>
                    <m:r>
                      <a:rPr lang="en-US" i="1">
                        <a:solidFill>
                          <a:schemeClr val="accent2"/>
                        </a:solidFill>
                        <a:latin typeface="Cambria Math"/>
                      </a:rPr>
                      <m:t>)</m:t>
                    </m:r>
                  </m:oMath>
                </a14:m>
                <a:r>
                  <a:rPr lang="en-US" dirty="0">
                    <a:solidFill>
                      <a:schemeClr val="accent2"/>
                    </a:solidFill>
                  </a:rPr>
                  <a:t> bits per element</a:t>
                </a:r>
              </a:p>
              <a:p>
                <a:pPr algn="ctr"/>
                <a:r>
                  <a:rPr lang="en-US" sz="2000" dirty="0"/>
                  <a:t>(</a:t>
                </a:r>
                <a:r>
                  <a:rPr lang="en-US" sz="2000" dirty="0">
                    <a:solidFill>
                      <a:srgbClr val="C00000"/>
                    </a:solidFill>
                  </a:rPr>
                  <a:t>Our Result, ESA’10</a:t>
                </a:r>
                <a:r>
                  <a:rPr lang="en-US" sz="2000" dirty="0"/>
                  <a:t>)</a:t>
                </a:r>
              </a:p>
            </p:txBody>
          </p:sp>
        </mc:Choice>
        <mc:Fallback xmlns="">
          <p:sp>
            <p:nvSpPr>
              <p:cNvPr id="133" name="TextBox 132"/>
              <p:cNvSpPr txBox="1">
                <a:spLocks noRot="1" noChangeAspect="1" noMove="1" noResize="1" noEditPoints="1" noAdjustHandles="1" noChangeArrowheads="1" noChangeShapeType="1" noTextEdit="1"/>
              </p:cNvSpPr>
              <p:nvPr/>
            </p:nvSpPr>
            <p:spPr>
              <a:xfrm>
                <a:off x="2462004" y="5021760"/>
                <a:ext cx="3402342" cy="769441"/>
              </a:xfrm>
              <a:prstGeom prst="rect">
                <a:avLst/>
              </a:prstGeom>
              <a:blipFill>
                <a:blip r:embed="rId4"/>
                <a:stretch>
                  <a:fillRect t="-6349" r="-1792" b="-13492"/>
                </a:stretch>
              </a:blipFill>
            </p:spPr>
            <p:txBody>
              <a:bodyPr/>
              <a:lstStyle/>
              <a:p>
                <a:r>
                  <a:rPr lang="en-US">
                    <a:noFill/>
                  </a:rPr>
                  <a:t> </a:t>
                </a:r>
              </a:p>
            </p:txBody>
          </p:sp>
        </mc:Fallback>
      </mc:AlternateContent>
      <p:graphicFrame>
        <p:nvGraphicFramePr>
          <p:cNvPr id="137" name="Table 136"/>
          <p:cNvGraphicFramePr>
            <a:graphicFrameLocks noGrp="1"/>
          </p:cNvGraphicFramePr>
          <p:nvPr>
            <p:extLst/>
          </p:nvPr>
        </p:nvGraphicFramePr>
        <p:xfrm>
          <a:off x="6520806" y="4713514"/>
          <a:ext cx="3400448" cy="1483360"/>
        </p:xfrm>
        <a:graphic>
          <a:graphicData uri="http://schemas.openxmlformats.org/drawingml/2006/table">
            <a:tbl>
              <a:tblPr firstRow="1" bandRow="1">
                <a:tableStyleId>{5940675A-B579-460E-94D1-54222C63F5DA}</a:tableStyleId>
              </a:tblPr>
              <a:tblGrid>
                <a:gridCol w="425056">
                  <a:extLst>
                    <a:ext uri="{9D8B030D-6E8A-4147-A177-3AD203B41FA5}">
                      <a16:colId xmlns="" xmlns:a16="http://schemas.microsoft.com/office/drawing/2014/main" val="20000"/>
                    </a:ext>
                  </a:extLst>
                </a:gridCol>
                <a:gridCol w="425056">
                  <a:extLst>
                    <a:ext uri="{9D8B030D-6E8A-4147-A177-3AD203B41FA5}">
                      <a16:colId xmlns="" xmlns:a16="http://schemas.microsoft.com/office/drawing/2014/main" val="20001"/>
                    </a:ext>
                  </a:extLst>
                </a:gridCol>
                <a:gridCol w="425056">
                  <a:extLst>
                    <a:ext uri="{9D8B030D-6E8A-4147-A177-3AD203B41FA5}">
                      <a16:colId xmlns="" xmlns:a16="http://schemas.microsoft.com/office/drawing/2014/main" val="20002"/>
                    </a:ext>
                  </a:extLst>
                </a:gridCol>
                <a:gridCol w="425056">
                  <a:extLst>
                    <a:ext uri="{9D8B030D-6E8A-4147-A177-3AD203B41FA5}">
                      <a16:colId xmlns="" xmlns:a16="http://schemas.microsoft.com/office/drawing/2014/main" val="20003"/>
                    </a:ext>
                  </a:extLst>
                </a:gridCol>
                <a:gridCol w="425056">
                  <a:extLst>
                    <a:ext uri="{9D8B030D-6E8A-4147-A177-3AD203B41FA5}">
                      <a16:colId xmlns="" xmlns:a16="http://schemas.microsoft.com/office/drawing/2014/main" val="20004"/>
                    </a:ext>
                  </a:extLst>
                </a:gridCol>
                <a:gridCol w="425056">
                  <a:extLst>
                    <a:ext uri="{9D8B030D-6E8A-4147-A177-3AD203B41FA5}">
                      <a16:colId xmlns="" xmlns:a16="http://schemas.microsoft.com/office/drawing/2014/main" val="20005"/>
                    </a:ext>
                  </a:extLst>
                </a:gridCol>
                <a:gridCol w="425056">
                  <a:extLst>
                    <a:ext uri="{9D8B030D-6E8A-4147-A177-3AD203B41FA5}">
                      <a16:colId xmlns="" xmlns:a16="http://schemas.microsoft.com/office/drawing/2014/main" val="20006"/>
                    </a:ext>
                  </a:extLst>
                </a:gridCol>
                <a:gridCol w="425056">
                  <a:extLst>
                    <a:ext uri="{9D8B030D-6E8A-4147-A177-3AD203B41FA5}">
                      <a16:colId xmlns="" xmlns:a16="http://schemas.microsoft.com/office/drawing/2014/main" val="20007"/>
                    </a:ext>
                  </a:extLst>
                </a:gridCol>
              </a:tblGrid>
              <a:tr h="370840">
                <a:tc>
                  <a:txBody>
                    <a:bodyPr/>
                    <a:lstStyle/>
                    <a:p>
                      <a:pPr algn="ctr"/>
                      <a:endParaRPr lang="da-DK" dirty="0" smtClean="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extLst>
                  <a:ext uri="{0D108BD9-81ED-4DB2-BD59-A6C34878D82A}">
                    <a16:rowId xmlns="" xmlns:a16="http://schemas.microsoft.com/office/drawing/2014/main" val="10000"/>
                  </a:ext>
                </a:extLst>
              </a:tr>
              <a:tr h="370840">
                <a:tc>
                  <a:txBody>
                    <a:bodyPr/>
                    <a:lstStyle/>
                    <a:p>
                      <a:pPr algn="ctr"/>
                      <a:endParaRPr lang="da-DK" dirty="0" smtClean="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extLst>
                  <a:ext uri="{0D108BD9-81ED-4DB2-BD59-A6C34878D82A}">
                    <a16:rowId xmlns="" xmlns:a16="http://schemas.microsoft.com/office/drawing/2014/main" val="10001"/>
                  </a:ext>
                </a:extLst>
              </a:tr>
              <a:tr h="370840">
                <a:tc>
                  <a:txBody>
                    <a:bodyPr/>
                    <a:lstStyle/>
                    <a:p>
                      <a:pPr algn="ctr"/>
                      <a:endParaRPr lang="da-DK" dirty="0" smtClean="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extLst>
                  <a:ext uri="{0D108BD9-81ED-4DB2-BD59-A6C34878D82A}">
                    <a16:rowId xmlns="" xmlns:a16="http://schemas.microsoft.com/office/drawing/2014/main" val="10002"/>
                  </a:ext>
                </a:extLst>
              </a:tr>
              <a:tr h="370840">
                <a:tc>
                  <a:txBody>
                    <a:bodyPr/>
                    <a:lstStyle/>
                    <a:p>
                      <a:pPr algn="ctr"/>
                      <a:endParaRPr lang="da-DK" dirty="0" smtClean="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tc>
                  <a:txBody>
                    <a:bodyPr/>
                    <a:lstStyle/>
                    <a:p>
                      <a:pPr algn="ctr"/>
                      <a:endParaRPr lang="en-US" dirty="0">
                        <a:solidFill>
                          <a:schemeClr val="tx1"/>
                        </a:solidFill>
                      </a:endParaRPr>
                    </a:p>
                  </a:txBody>
                  <a:tcPr>
                    <a:solidFill>
                      <a:srgbClr val="FFFF00"/>
                    </a:solidFill>
                  </a:tcPr>
                </a:tc>
                <a:extLst>
                  <a:ext uri="{0D108BD9-81ED-4DB2-BD59-A6C34878D82A}">
                    <a16:rowId xmlns="" xmlns:a16="http://schemas.microsoft.com/office/drawing/2014/main" val="10003"/>
                  </a:ext>
                </a:extLst>
              </a:tr>
            </a:tbl>
          </a:graphicData>
        </a:graphic>
      </p:graphicFrame>
      <p:sp>
        <p:nvSpPr>
          <p:cNvPr id="75" name="TextBox 74"/>
          <p:cNvSpPr txBox="1"/>
          <p:nvPr/>
        </p:nvSpPr>
        <p:spPr>
          <a:xfrm>
            <a:off x="8394890" y="1828801"/>
            <a:ext cx="338554" cy="461665"/>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39579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4" grpId="0" animBg="1"/>
      <p:bldP spid="109" grpId="0"/>
      <p:bldP spid="117" grpId="0" animBg="1"/>
      <p:bldP spid="133"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9171</TotalTime>
  <Words>2499</Words>
  <Application>Microsoft Office PowerPoint</Application>
  <PresentationFormat>Custom</PresentationFormat>
  <Paragraphs>857</Paragraphs>
  <Slides>34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1_Office Theme</vt:lpstr>
      <vt:lpstr>CorelDRAW</vt:lpstr>
      <vt:lpstr>PowerPoint Presentation</vt:lpstr>
      <vt:lpstr>PowerPoint Presentation</vt:lpstr>
      <vt:lpstr>Data Structures: Range Queries - Space Efficiency</vt:lpstr>
      <vt:lpstr>Range Minimum Queries</vt:lpstr>
      <vt:lpstr>Definition</vt:lpstr>
      <vt:lpstr>Naïve Solution</vt:lpstr>
      <vt:lpstr>Data Structures</vt:lpstr>
      <vt:lpstr>Space-Efficient Data Structures</vt:lpstr>
      <vt:lpstr>1D vs. 2D</vt:lpstr>
      <vt:lpstr>Indexing Data Structures</vt:lpstr>
      <vt:lpstr>O(N) bits with O(1) query time</vt:lpstr>
      <vt:lpstr>O(1/c) bits Per Element</vt:lpstr>
      <vt:lpstr>Outline</vt:lpstr>
      <vt:lpstr>Path Minima/Maxima Queries</vt:lpstr>
      <vt:lpstr>Naïve Structures</vt:lpstr>
      <vt:lpstr>Dynamic Weights</vt:lpstr>
      <vt:lpstr>Dynamic Leaves</vt:lpstr>
      <vt:lpstr>Updates with link and cut</vt:lpstr>
      <vt:lpstr>Outline</vt:lpstr>
      <vt:lpstr>Range Diameter Queries</vt:lpstr>
      <vt:lpstr>Known Results</vt:lpstr>
      <vt:lpstr>Set Intersection Queries Reduction</vt:lpstr>
      <vt:lpstr>Tries</vt:lpstr>
      <vt:lpstr>Text Processing</vt:lpstr>
      <vt:lpstr>Standard Tries</vt:lpstr>
      <vt:lpstr>Applications of Tries</vt:lpstr>
      <vt:lpstr>Compressed Tries</vt:lpstr>
      <vt:lpstr>Compact Storage of Compressed Tries</vt:lpstr>
      <vt:lpstr>Insertion and Deletion into/from a Compressed Trie</vt:lpstr>
      <vt:lpstr>Suffix Tries</vt:lpstr>
      <vt:lpstr>Properties of Suffix Tries</vt:lpstr>
      <vt:lpstr>Tries and Web Search Engines</vt:lpstr>
      <vt:lpstr>Tries and Internet Routers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1255</cp:revision>
  <cp:lastPrinted>2001-10-14T15:01:40Z</cp:lastPrinted>
  <dcterms:created xsi:type="dcterms:W3CDTF">2000-03-09T23:15:43Z</dcterms:created>
  <dcterms:modified xsi:type="dcterms:W3CDTF">2022-11-09T09:48:37Z</dcterms:modified>
</cp:coreProperties>
</file>