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392" r:id="rId2"/>
    <p:sldId id="491" r:id="rId3"/>
    <p:sldId id="492" r:id="rId4"/>
    <p:sldId id="493" r:id="rId5"/>
    <p:sldId id="494" r:id="rId6"/>
    <p:sldId id="495" r:id="rId7"/>
    <p:sldId id="496" r:id="rId8"/>
    <p:sldId id="497" r:id="rId9"/>
    <p:sldId id="498" r:id="rId10"/>
    <p:sldId id="499" r:id="rId11"/>
    <p:sldId id="500" r:id="rId12"/>
    <p:sldId id="501" r:id="rId13"/>
    <p:sldId id="506" r:id="rId14"/>
    <p:sldId id="507" r:id="rId15"/>
    <p:sldId id="508" r:id="rId16"/>
    <p:sldId id="509" r:id="rId17"/>
    <p:sldId id="510" r:id="rId18"/>
    <p:sldId id="511" r:id="rId19"/>
    <p:sldId id="512" r:id="rId20"/>
    <p:sldId id="513" r:id="rId21"/>
    <p:sldId id="514" r:id="rId22"/>
    <p:sldId id="515" r:id="rId23"/>
    <p:sldId id="516" r:id="rId24"/>
    <p:sldId id="517" r:id="rId25"/>
    <p:sldId id="518" r:id="rId26"/>
    <p:sldId id="519" r:id="rId27"/>
    <p:sldId id="520" r:id="rId28"/>
    <p:sldId id="521" r:id="rId29"/>
    <p:sldId id="522" r:id="rId30"/>
    <p:sldId id="523" r:id="rId31"/>
    <p:sldId id="524" r:id="rId32"/>
    <p:sldId id="525" r:id="rId33"/>
    <p:sldId id="526" r:id="rId34"/>
    <p:sldId id="527" r:id="rId35"/>
    <p:sldId id="528" r:id="rId36"/>
    <p:sldId id="529" r:id="rId37"/>
    <p:sldId id="530" r:id="rId38"/>
    <p:sldId id="399" r:id="rId39"/>
  </p:sldIdLst>
  <p:sldSz cx="12192000" cy="6858000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 (Hebrew)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 (Hebrew)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 (Hebrew)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 (Hebrew)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 (Hebrew)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 (Hebrew)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 (Hebrew)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 (Hebrew)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 (Hebrew)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0" autoAdjust="0"/>
    <p:restoredTop sz="86913" autoAdjust="0"/>
  </p:normalViewPr>
  <p:slideViewPr>
    <p:cSldViewPr>
      <p:cViewPr varScale="1">
        <p:scale>
          <a:sx n="74" d="100"/>
          <a:sy n="74" d="100"/>
        </p:scale>
        <p:origin x="-630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021138" y="0"/>
            <a:ext cx="3078162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908" tIns="46454" rIns="92908" bIns="4645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  <a:cs typeface="Times New Roman (Hebrew)" charset="-79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908" tIns="46454" rIns="92908" bIns="4645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  <a:cs typeface="Times New Roman (Hebrew)" charset="-79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021138" y="9721850"/>
            <a:ext cx="3078162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908" tIns="46454" rIns="92908" bIns="4645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  <a:cs typeface="Times New Roman (Hebrew)" charset="-79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908" tIns="46454" rIns="92908" bIns="46454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fld id="{B6278A19-792B-EC43-9765-D7D8F4786A67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1271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347" tIns="48674" rIns="97347" bIns="48674" numCol="1" anchor="t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itchFamily="18" charset="0"/>
                <a:cs typeface="Times New Roman (Hebrew)" charset="-79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347" tIns="48674" rIns="97347" bIns="48674" numCol="1" anchor="t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Times New Roman" pitchFamily="18" charset="0"/>
                <a:cs typeface="Times New Roman (Hebrew)" charset="-79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0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347" tIns="48674" rIns="97347" bIns="486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0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022725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347" tIns="48674" rIns="97347" bIns="48674" numCol="1" anchor="b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itchFamily="18" charset="0"/>
                <a:cs typeface="Times New Roman (Hebrew)" charset="-79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0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347" tIns="48674" rIns="97347" bIns="48674" numCol="1" anchor="b" anchorCtr="0" compatLnSpc="1">
            <a:prstTxWarp prst="textNoShape">
              <a:avLst/>
            </a:prstTxWarp>
          </a:bodyPr>
          <a:lstStyle>
            <a:lvl1pPr defTabSz="973138">
              <a:defRPr sz="1300"/>
            </a:lvl1pPr>
          </a:lstStyle>
          <a:p>
            <a:fld id="{9A503EA0-C788-D447-B8B6-EF9D00D7B489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98491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 (Hebrew)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 (Hebrew)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 (Hebrew)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 (Hebrew)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 (Hebrew)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3EA0-C788-D447-B8B6-EF9D00D7B489}" type="slidenum">
              <a:rPr lang="he-IL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6540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ACD5D-5F5D-4FF0-9B74-97C6A641EBE1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0310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215BF1-DF1B-492D-B2FE-144D1537A33C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654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F67CEB-9700-472A-AFBA-E26044241AE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998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8C22F4-CF4E-4AFB-9A38-51076D92B99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2636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7FC8C1-21B3-4630-910A-6B3924EB529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8968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5A1525-54AF-4C3D-A5D3-B82C3C32FCB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0981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4662AE-C0BE-4466-B7D3-A81F803CCC0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712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CFE4E3-D6EF-465C-BE97-CC9B03161B9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0714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183B55-CA2C-4C77-A3EE-D342E3DABB9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4688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B6C0A8-ADDE-4F79-A1D3-886DB8D0F7C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663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13B2F9-59A0-4B98-BD8E-9B15DFDEE9EF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0461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96FBF-0231-3944-A19B-DA9938B8EF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734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1ACB7-F173-414A-8C5B-D1F7977F17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348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61B57-3A2B-434A-918A-E2098BEFB1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2734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sz="1800">
              <a:solidFill>
                <a:srgbClr val="FFFFFF"/>
              </a:solidFill>
              <a:cs typeface="Times New Roman (Hebrew)" charset="-79"/>
            </a:endParaRPr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1800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sz="1800">
              <a:solidFill>
                <a:srgbClr val="FFFFFF"/>
              </a:solidFill>
              <a:cs typeface="Times New Roman (Hebrew)" charset="-79"/>
            </a:endParaRPr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1" y="2819400"/>
            <a:ext cx="8496300" cy="280035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86613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4D36D-60F8-0547-9CD4-56091D03A8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009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4748C1-214E-5A42-AFB0-AA37B5C491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33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55E35D-D080-9D43-BCE4-5A106A58B0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996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7A226-5A77-1A40-8408-B0EC59A36D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66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C4FDB-5A15-FC48-80C1-516ECA52FB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472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5E3646-C7BB-1F48-A25B-82DB0742CF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991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9DBA60-9564-364E-8704-584B8B458C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980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A91DC9-7965-FB48-9385-20B56B4847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954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2F6158-C9C4-ED45-92F5-7D2651961B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543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898989"/>
                </a:solidFill>
                <a:latin typeface="Times New Roman" pitchFamily="18" charset="0"/>
                <a:cs typeface="Times New Roman (Hebrew)" charset="-79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898989"/>
                </a:solidFill>
                <a:latin typeface="Times New Roman" pitchFamily="18" charset="0"/>
                <a:cs typeface="Times New Roman (Hebrew)" charset="-79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F860C29-4E9B-B342-9379-1439BCA07FF6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10943713" y="635635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763" y="5427663"/>
            <a:ext cx="12196763" cy="151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Times New Roman (Hebrew)" charset="-79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1625" y="5902325"/>
            <a:ext cx="46038" cy="612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Times New Roman (Hebrew)" charset="-79"/>
            </a:endParaRPr>
          </a:p>
        </p:txBody>
      </p:sp>
      <p:sp>
        <p:nvSpPr>
          <p:cNvPr id="1029" name="Slide Number Placeholder 2"/>
          <p:cNvSpPr txBox="1">
            <a:spLocks/>
          </p:cNvSpPr>
          <p:nvPr/>
        </p:nvSpPr>
        <p:spPr bwMode="auto"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9pPr>
          </a:lstStyle>
          <a:p>
            <a:pPr algn="r" eaLnBrk="1" hangingPunct="1"/>
            <a:endParaRPr lang="en-US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030" name="Right Triangle 45"/>
          <p:cNvSpPr>
            <a:spLocks noChangeArrowheads="1"/>
          </p:cNvSpPr>
          <p:nvPr/>
        </p:nvSpPr>
        <p:spPr bwMode="auto">
          <a:xfrm flipV="1">
            <a:off x="9507538" y="5940425"/>
            <a:ext cx="1290637" cy="1157288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9pPr>
          </a:lstStyle>
          <a:p>
            <a:pPr algn="ctr" eaLnBrk="1" hangingPunct="1"/>
            <a:endParaRPr lang="en-ID" altLang="en-US" sz="1800">
              <a:solidFill>
                <a:srgbClr val="FFFFFF"/>
              </a:solidFill>
              <a:latin typeface="Calibri" charset="0"/>
            </a:endParaRPr>
          </a:p>
        </p:txBody>
      </p:sp>
      <p:graphicFrame>
        <p:nvGraphicFramePr>
          <p:cNvPr id="1026" name="Object 47"/>
          <p:cNvGraphicFramePr>
            <a:graphicFrameLocks noChangeAspect="1"/>
          </p:cNvGraphicFramePr>
          <p:nvPr/>
        </p:nvGraphicFramePr>
        <p:xfrm>
          <a:off x="76200" y="3121025"/>
          <a:ext cx="3303588" cy="314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CorelDRAW" r:id="rId4" imgW="2169000" imgH="2169360" progId="">
                  <p:embed/>
                </p:oleObj>
              </mc:Choice>
              <mc:Fallback>
                <p:oleObj name="CorelDRAW" r:id="rId4" imgW="2169000" imgH="2169360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121025"/>
                        <a:ext cx="3303588" cy="314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ight Triangle 36"/>
          <p:cNvSpPr>
            <a:spLocks noChangeArrowheads="1"/>
          </p:cNvSpPr>
          <p:nvPr/>
        </p:nvSpPr>
        <p:spPr bwMode="auto">
          <a:xfrm flipH="1">
            <a:off x="7680176" y="0"/>
            <a:ext cx="5146675" cy="5853113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9pPr>
          </a:lstStyle>
          <a:p>
            <a:pPr algn="ctr" eaLnBrk="1" hangingPunct="1"/>
            <a:endParaRPr lang="en-ID" altLang="en-US" sz="180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Times New Roman (Hebrew)" charset="-79"/>
            </a:endParaRPr>
          </a:p>
        </p:txBody>
      </p:sp>
      <p:pic>
        <p:nvPicPr>
          <p:cNvPr id="1035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23813"/>
            <a:ext cx="3859213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ight Triangle 42"/>
          <p:cNvSpPr/>
          <p:nvPr/>
        </p:nvSpPr>
        <p:spPr>
          <a:xfrm rot="10800000" flipV="1">
            <a:off x="9829800" y="5334000"/>
            <a:ext cx="2366963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Times New Roman (Hebrew)" charset="-79"/>
            </a:endParaRPr>
          </a:p>
        </p:txBody>
      </p:sp>
      <p:sp>
        <p:nvSpPr>
          <p:cNvPr id="1037" name="TextBox 35"/>
          <p:cNvSpPr txBox="1">
            <a:spLocks noChangeArrowheads="1"/>
          </p:cNvSpPr>
          <p:nvPr/>
        </p:nvSpPr>
        <p:spPr bwMode="auto">
          <a:xfrm>
            <a:off x="6881813" y="6019800"/>
            <a:ext cx="4927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9pPr>
          </a:lstStyle>
          <a:p>
            <a:r>
              <a:rPr lang="en-US" altLang="en-US" sz="2000" b="1">
                <a:solidFill>
                  <a:srgbClr val="595959"/>
                </a:solidFill>
                <a:latin typeface="Casper" charset="0"/>
                <a:ea typeface="Karla" charset="0"/>
                <a:cs typeface="Karla" charset="0"/>
              </a:rPr>
              <a:t>DISCOVER . </a:t>
            </a:r>
            <a:r>
              <a:rPr lang="en-US" altLang="en-US" sz="2000" b="1">
                <a:solidFill>
                  <a:srgbClr val="C00000"/>
                </a:solidFill>
                <a:latin typeface="Casper" charset="0"/>
                <a:ea typeface="Karla" charset="0"/>
                <a:cs typeface="Karla" charset="0"/>
              </a:rPr>
              <a:t>LEARN</a:t>
            </a:r>
            <a:r>
              <a:rPr lang="en-US" altLang="en-US" sz="2000" b="1">
                <a:solidFill>
                  <a:srgbClr val="595959"/>
                </a:solidFill>
                <a:latin typeface="Casper" charset="0"/>
                <a:ea typeface="Karla" charset="0"/>
                <a:cs typeface="Karla" charset="0"/>
              </a:rPr>
              <a:t> . EMPOWER</a:t>
            </a:r>
            <a:endParaRPr lang="en-US" altLang="en-US" sz="1200" b="1">
              <a:solidFill>
                <a:srgbClr val="000000"/>
              </a:solidFill>
              <a:latin typeface="Casper" charset="0"/>
            </a:endParaRPr>
          </a:p>
          <a:p>
            <a:pPr eaLnBrk="1" hangingPunct="1"/>
            <a:endParaRPr lang="en-US" altLang="en-US" sz="1600" b="1">
              <a:latin typeface="Casper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4988" y="6043613"/>
            <a:ext cx="46037" cy="369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Times New Roman (Hebrew)" charset="-79"/>
            </a:endParaRPr>
          </a:p>
        </p:txBody>
      </p:sp>
      <p:sp>
        <p:nvSpPr>
          <p:cNvPr id="1039" name="TextBox 52"/>
          <p:cNvSpPr txBox="1">
            <a:spLocks noChangeArrowheads="1"/>
          </p:cNvSpPr>
          <p:nvPr/>
        </p:nvSpPr>
        <p:spPr bwMode="auto">
          <a:xfrm>
            <a:off x="-456728" y="5935279"/>
            <a:ext cx="6430963" cy="123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1pPr>
            <a:lvl2pPr marL="742950" indent="-285750" defTabSz="6223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2pPr>
            <a:lvl3pPr marL="1143000" indent="-228600" defTabSz="6223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3pPr>
            <a:lvl4pPr marL="1600200" indent="-228600" defTabSz="6223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4pPr>
            <a:lvl5pPr marL="2057400" indent="-228600" defTabSz="6223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altLang="en-US" b="1" dirty="0">
                <a:solidFill>
                  <a:srgbClr val="262626"/>
                </a:solidFill>
              </a:rPr>
              <a:t>Lecture -1 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altLang="en-US" b="1" dirty="0">
                <a:solidFill>
                  <a:srgbClr val="262626"/>
                </a:solidFill>
              </a:rPr>
              <a:t>   </a:t>
            </a:r>
            <a:r>
              <a:rPr lang="en-US" altLang="en-US" b="1" dirty="0" smtClean="0">
                <a:solidFill>
                  <a:srgbClr val="262626"/>
                </a:solidFill>
              </a:rPr>
              <a:t>Suffix Trees, Disjoint Sets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endParaRPr lang="en-US" altLang="en-US" sz="1600" dirty="0">
              <a:latin typeface="Raleway ExtraBold" charset="0"/>
            </a:endParaRPr>
          </a:p>
        </p:txBody>
      </p:sp>
      <p:sp>
        <p:nvSpPr>
          <p:cNvPr id="1040" name="TextBox 25"/>
          <p:cNvSpPr txBox="1">
            <a:spLocks noChangeArrowheads="1"/>
          </p:cNvSpPr>
          <p:nvPr/>
        </p:nvSpPr>
        <p:spPr bwMode="auto">
          <a:xfrm>
            <a:off x="551384" y="2052638"/>
            <a:ext cx="11305256" cy="54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223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1pPr>
            <a:lvl2pPr marL="742950" indent="-285750" defTabSz="6223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2pPr>
            <a:lvl3pPr marL="1143000" indent="-228600" defTabSz="6223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3pPr>
            <a:lvl4pPr marL="1600200" indent="-228600" defTabSz="6223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4pPr>
            <a:lvl5pPr marL="2057400" indent="-228600" defTabSz="6223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Arial Black" charset="0"/>
                <a:ea typeface="Karla" charset="0"/>
                <a:cs typeface="Karla" charset="0"/>
              </a:rPr>
              <a:t>UNIVERSITY INSTITUTE OF ENGINEERING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Arial Black" charset="0"/>
                <a:ea typeface="Karla" charset="0"/>
                <a:cs typeface="Karla" charset="0"/>
              </a:rPr>
              <a:t>DEPARTMENT OF AIT - CSE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altLang="en-US" sz="2800" dirty="0">
                <a:ea typeface="Calibri" charset="0"/>
                <a:cs typeface="Times New Roman" charset="0"/>
              </a:rPr>
              <a:t>Bachelor of Engineering (CSE)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altLang="en-US" sz="2800" dirty="0">
                <a:ea typeface="Calibri" charset="0"/>
                <a:cs typeface="Times New Roman" charset="0"/>
              </a:rPr>
              <a:t>Advanced Programming (20CST-337)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altLang="en-US" sz="2800">
                <a:ea typeface="Calibri" charset="0"/>
                <a:cs typeface="Times New Roman" charset="0"/>
              </a:rPr>
              <a:t>By:  Rahul Rathore(E12904)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endParaRPr lang="en-US" altLang="en-US" dirty="0">
              <a:latin typeface="Calibri" charset="0"/>
              <a:ea typeface="Calibri" charset="0"/>
              <a:cs typeface="Times New Roman" charset="0"/>
            </a:endParaRP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endParaRPr lang="en-US" altLang="en-US" sz="3200" b="1" dirty="0">
              <a:solidFill>
                <a:srgbClr val="262626"/>
              </a:solidFill>
            </a:endParaRP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endParaRPr lang="en-US" altLang="en-US" sz="3200" b="1" dirty="0">
              <a:solidFill>
                <a:srgbClr val="262626"/>
              </a:solidFill>
            </a:endParaRP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solidFill>
                  <a:srgbClr val="262626"/>
                </a:solidFill>
              </a:rPr>
              <a:t> </a:t>
            </a:r>
          </a:p>
          <a:p>
            <a:pPr eaLnBrk="1" hangingPunct="1"/>
            <a:endParaRPr lang="en-US" altLang="en-US" sz="1600" dirty="0">
              <a:latin typeface="Raleway ExtraBold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8C1-214E-5A42-AFB0-AA37B5C4913C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Suffix Trees - II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2135189" y="1412875"/>
            <a:ext cx="2376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 sz="3200" b="1"/>
              <a:t>abbcbab#</a:t>
            </a:r>
          </a:p>
        </p:txBody>
      </p:sp>
      <p:grpSp>
        <p:nvGrpSpPr>
          <p:cNvPr id="49182" name="Group 30"/>
          <p:cNvGrpSpPr>
            <a:grpSpLocks/>
          </p:cNvGrpSpPr>
          <p:nvPr/>
        </p:nvGrpSpPr>
        <p:grpSpPr bwMode="auto">
          <a:xfrm>
            <a:off x="3143250" y="2205038"/>
            <a:ext cx="5761038" cy="4062412"/>
            <a:chOff x="657" y="1344"/>
            <a:chExt cx="3629" cy="2559"/>
          </a:xfrm>
        </p:grpSpPr>
        <p:sp>
          <p:nvSpPr>
            <p:cNvPr id="49157" name="Line 5"/>
            <p:cNvSpPr>
              <a:spLocks noChangeShapeType="1"/>
            </p:cNvSpPr>
            <p:nvPr/>
          </p:nvSpPr>
          <p:spPr bwMode="auto">
            <a:xfrm flipH="1">
              <a:off x="1746" y="1389"/>
              <a:ext cx="816" cy="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58" name="Line 6"/>
            <p:cNvSpPr>
              <a:spLocks noChangeShapeType="1"/>
            </p:cNvSpPr>
            <p:nvPr/>
          </p:nvSpPr>
          <p:spPr bwMode="auto">
            <a:xfrm flipH="1">
              <a:off x="930" y="1752"/>
              <a:ext cx="816" cy="6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59" name="Line 7"/>
            <p:cNvSpPr>
              <a:spLocks noChangeShapeType="1"/>
            </p:cNvSpPr>
            <p:nvPr/>
          </p:nvSpPr>
          <p:spPr bwMode="auto">
            <a:xfrm flipH="1">
              <a:off x="1066" y="1752"/>
              <a:ext cx="680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0" name="Line 8"/>
            <p:cNvSpPr>
              <a:spLocks noChangeShapeType="1"/>
            </p:cNvSpPr>
            <p:nvPr/>
          </p:nvSpPr>
          <p:spPr bwMode="auto">
            <a:xfrm>
              <a:off x="2562" y="1389"/>
              <a:ext cx="0" cy="9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1" name="Line 9"/>
            <p:cNvSpPr>
              <a:spLocks noChangeShapeType="1"/>
            </p:cNvSpPr>
            <p:nvPr/>
          </p:nvSpPr>
          <p:spPr bwMode="auto">
            <a:xfrm flipH="1">
              <a:off x="2063" y="2296"/>
              <a:ext cx="499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2" name="Line 10"/>
            <p:cNvSpPr>
              <a:spLocks noChangeShapeType="1"/>
            </p:cNvSpPr>
            <p:nvPr/>
          </p:nvSpPr>
          <p:spPr bwMode="auto">
            <a:xfrm flipH="1">
              <a:off x="2109" y="2296"/>
              <a:ext cx="453" cy="8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3" name="Line 11"/>
            <p:cNvSpPr>
              <a:spLocks noChangeShapeType="1"/>
            </p:cNvSpPr>
            <p:nvPr/>
          </p:nvSpPr>
          <p:spPr bwMode="auto">
            <a:xfrm>
              <a:off x="2562" y="2296"/>
              <a:ext cx="499" cy="12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4" name="Line 12"/>
            <p:cNvSpPr>
              <a:spLocks noChangeShapeType="1"/>
            </p:cNvSpPr>
            <p:nvPr/>
          </p:nvSpPr>
          <p:spPr bwMode="auto">
            <a:xfrm>
              <a:off x="2562" y="2296"/>
              <a:ext cx="862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5" name="Line 13"/>
            <p:cNvSpPr>
              <a:spLocks noChangeShapeType="1"/>
            </p:cNvSpPr>
            <p:nvPr/>
          </p:nvSpPr>
          <p:spPr bwMode="auto">
            <a:xfrm>
              <a:off x="2562" y="1389"/>
              <a:ext cx="1452" cy="4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6" name="Text Box 14"/>
            <p:cNvSpPr txBox="1">
              <a:spLocks noChangeArrowheads="1"/>
            </p:cNvSpPr>
            <p:nvPr/>
          </p:nvSpPr>
          <p:spPr bwMode="auto">
            <a:xfrm>
              <a:off x="1973" y="1344"/>
              <a:ext cx="45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altLang="en-US" sz="1600" b="1"/>
                <a:t>ab</a:t>
              </a:r>
            </a:p>
          </p:txBody>
        </p:sp>
        <p:sp>
          <p:nvSpPr>
            <p:cNvPr id="49167" name="Text Box 15"/>
            <p:cNvSpPr txBox="1">
              <a:spLocks noChangeArrowheads="1"/>
            </p:cNvSpPr>
            <p:nvPr/>
          </p:nvSpPr>
          <p:spPr bwMode="auto">
            <a:xfrm>
              <a:off x="1292" y="1616"/>
              <a:ext cx="45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altLang="en-US" sz="1600" b="1"/>
                <a:t>#</a:t>
              </a:r>
            </a:p>
          </p:txBody>
        </p:sp>
        <p:sp>
          <p:nvSpPr>
            <p:cNvPr id="49168" name="Text Box 16"/>
            <p:cNvSpPr txBox="1">
              <a:spLocks noChangeArrowheads="1"/>
            </p:cNvSpPr>
            <p:nvPr/>
          </p:nvSpPr>
          <p:spPr bwMode="auto">
            <a:xfrm>
              <a:off x="657" y="2024"/>
              <a:ext cx="63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altLang="en-US" sz="1600" b="1"/>
                <a:t>bcbab#</a:t>
              </a:r>
            </a:p>
          </p:txBody>
        </p:sp>
        <p:sp>
          <p:nvSpPr>
            <p:cNvPr id="49169" name="Text Box 17"/>
            <p:cNvSpPr txBox="1">
              <a:spLocks noChangeArrowheads="1"/>
            </p:cNvSpPr>
            <p:nvPr/>
          </p:nvSpPr>
          <p:spPr bwMode="auto">
            <a:xfrm>
              <a:off x="2381" y="1797"/>
              <a:ext cx="45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altLang="en-US" sz="1600" b="1"/>
                <a:t>b</a:t>
              </a:r>
            </a:p>
          </p:txBody>
        </p:sp>
        <p:sp>
          <p:nvSpPr>
            <p:cNvPr id="49170" name="Text Box 18"/>
            <p:cNvSpPr txBox="1">
              <a:spLocks noChangeArrowheads="1"/>
            </p:cNvSpPr>
            <p:nvPr/>
          </p:nvSpPr>
          <p:spPr bwMode="auto">
            <a:xfrm>
              <a:off x="2064" y="2205"/>
              <a:ext cx="45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altLang="en-US" sz="1600" b="1"/>
                <a:t>#</a:t>
              </a:r>
            </a:p>
          </p:txBody>
        </p:sp>
        <p:sp>
          <p:nvSpPr>
            <p:cNvPr id="49171" name="Text Box 19"/>
            <p:cNvSpPr txBox="1">
              <a:spLocks noChangeArrowheads="1"/>
            </p:cNvSpPr>
            <p:nvPr/>
          </p:nvSpPr>
          <p:spPr bwMode="auto">
            <a:xfrm>
              <a:off x="1837" y="2659"/>
              <a:ext cx="7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altLang="en-US" sz="1600" b="1"/>
                <a:t>cbab#</a:t>
              </a:r>
            </a:p>
          </p:txBody>
        </p:sp>
        <p:sp>
          <p:nvSpPr>
            <p:cNvPr id="49172" name="Text Box 20"/>
            <p:cNvSpPr txBox="1">
              <a:spLocks noChangeArrowheads="1"/>
            </p:cNvSpPr>
            <p:nvPr/>
          </p:nvSpPr>
          <p:spPr bwMode="auto">
            <a:xfrm>
              <a:off x="2835" y="2931"/>
              <a:ext cx="63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altLang="en-US" sz="1600" b="1"/>
                <a:t>bcbab#</a:t>
              </a:r>
            </a:p>
          </p:txBody>
        </p:sp>
        <p:sp>
          <p:nvSpPr>
            <p:cNvPr id="49173" name="Text Box 21"/>
            <p:cNvSpPr txBox="1">
              <a:spLocks noChangeArrowheads="1"/>
            </p:cNvSpPr>
            <p:nvPr/>
          </p:nvSpPr>
          <p:spPr bwMode="auto">
            <a:xfrm>
              <a:off x="2971" y="2205"/>
              <a:ext cx="45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altLang="en-US" sz="1600" b="1"/>
                <a:t>ab#</a:t>
              </a:r>
            </a:p>
          </p:txBody>
        </p:sp>
        <p:sp>
          <p:nvSpPr>
            <p:cNvPr id="49174" name="Text Box 22"/>
            <p:cNvSpPr txBox="1">
              <a:spLocks noChangeArrowheads="1"/>
            </p:cNvSpPr>
            <p:nvPr/>
          </p:nvSpPr>
          <p:spPr bwMode="auto">
            <a:xfrm>
              <a:off x="3334" y="1434"/>
              <a:ext cx="7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altLang="en-US" sz="1600" b="1"/>
                <a:t>cbab#</a:t>
              </a:r>
            </a:p>
          </p:txBody>
        </p:sp>
        <p:sp>
          <p:nvSpPr>
            <p:cNvPr id="49175" name="Text Box 23"/>
            <p:cNvSpPr txBox="1">
              <a:spLocks noChangeArrowheads="1"/>
            </p:cNvSpPr>
            <p:nvPr/>
          </p:nvSpPr>
          <p:spPr bwMode="auto">
            <a:xfrm>
              <a:off x="839" y="1752"/>
              <a:ext cx="2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altLang="en-US"/>
                <a:t>6</a:t>
              </a:r>
            </a:p>
          </p:txBody>
        </p:sp>
        <p:sp>
          <p:nvSpPr>
            <p:cNvPr id="49176" name="Text Box 24"/>
            <p:cNvSpPr txBox="1">
              <a:spLocks noChangeArrowheads="1"/>
            </p:cNvSpPr>
            <p:nvPr/>
          </p:nvSpPr>
          <p:spPr bwMode="auto">
            <a:xfrm>
              <a:off x="703" y="2432"/>
              <a:ext cx="2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altLang="en-US"/>
                <a:t>1</a:t>
              </a:r>
            </a:p>
          </p:txBody>
        </p:sp>
        <p:sp>
          <p:nvSpPr>
            <p:cNvPr id="49177" name="Text Box 25"/>
            <p:cNvSpPr txBox="1">
              <a:spLocks noChangeArrowheads="1"/>
            </p:cNvSpPr>
            <p:nvPr/>
          </p:nvSpPr>
          <p:spPr bwMode="auto">
            <a:xfrm>
              <a:off x="1837" y="2387"/>
              <a:ext cx="2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altLang="en-US"/>
                <a:t>7</a:t>
              </a:r>
            </a:p>
          </p:txBody>
        </p:sp>
        <p:sp>
          <p:nvSpPr>
            <p:cNvPr id="49178" name="Text Box 26"/>
            <p:cNvSpPr txBox="1">
              <a:spLocks noChangeArrowheads="1"/>
            </p:cNvSpPr>
            <p:nvPr/>
          </p:nvSpPr>
          <p:spPr bwMode="auto">
            <a:xfrm>
              <a:off x="1882" y="3113"/>
              <a:ext cx="2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altLang="en-US"/>
                <a:t>3</a:t>
              </a:r>
            </a:p>
          </p:txBody>
        </p:sp>
        <p:sp>
          <p:nvSpPr>
            <p:cNvPr id="49179" name="Text Box 27"/>
            <p:cNvSpPr txBox="1">
              <a:spLocks noChangeArrowheads="1"/>
            </p:cNvSpPr>
            <p:nvPr/>
          </p:nvSpPr>
          <p:spPr bwMode="auto">
            <a:xfrm>
              <a:off x="2971" y="3612"/>
              <a:ext cx="2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altLang="en-US"/>
                <a:t>2</a:t>
              </a:r>
            </a:p>
          </p:txBody>
        </p:sp>
        <p:sp>
          <p:nvSpPr>
            <p:cNvPr id="49180" name="Text Box 28"/>
            <p:cNvSpPr txBox="1">
              <a:spLocks noChangeArrowheads="1"/>
            </p:cNvSpPr>
            <p:nvPr/>
          </p:nvSpPr>
          <p:spPr bwMode="auto">
            <a:xfrm>
              <a:off x="3470" y="2432"/>
              <a:ext cx="2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altLang="en-US"/>
                <a:t>5</a:t>
              </a:r>
            </a:p>
          </p:txBody>
        </p:sp>
        <p:sp>
          <p:nvSpPr>
            <p:cNvPr id="49181" name="Text Box 29"/>
            <p:cNvSpPr txBox="1">
              <a:spLocks noChangeArrowheads="1"/>
            </p:cNvSpPr>
            <p:nvPr/>
          </p:nvSpPr>
          <p:spPr bwMode="auto">
            <a:xfrm>
              <a:off x="4059" y="1752"/>
              <a:ext cx="2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altLang="en-US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339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sz="4000"/>
              <a:t>Suffix Trees – searching a pattern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063750" y="1557339"/>
            <a:ext cx="23764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 sz="3200" b="1"/>
              <a:t>abbcbab#</a:t>
            </a:r>
          </a:p>
        </p:txBody>
      </p:sp>
      <p:grpSp>
        <p:nvGrpSpPr>
          <p:cNvPr id="37893" name="Group 5"/>
          <p:cNvGrpSpPr>
            <a:grpSpLocks/>
          </p:cNvGrpSpPr>
          <p:nvPr/>
        </p:nvGrpSpPr>
        <p:grpSpPr bwMode="auto">
          <a:xfrm>
            <a:off x="4224339" y="1844676"/>
            <a:ext cx="5761037" cy="4062413"/>
            <a:chOff x="657" y="1344"/>
            <a:chExt cx="3629" cy="2559"/>
          </a:xfrm>
        </p:grpSpPr>
        <p:sp>
          <p:nvSpPr>
            <p:cNvPr id="37894" name="Line 6"/>
            <p:cNvSpPr>
              <a:spLocks noChangeShapeType="1"/>
            </p:cNvSpPr>
            <p:nvPr/>
          </p:nvSpPr>
          <p:spPr bwMode="auto">
            <a:xfrm flipH="1">
              <a:off x="1746" y="1389"/>
              <a:ext cx="816" cy="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5" name="Line 7"/>
            <p:cNvSpPr>
              <a:spLocks noChangeShapeType="1"/>
            </p:cNvSpPr>
            <p:nvPr/>
          </p:nvSpPr>
          <p:spPr bwMode="auto">
            <a:xfrm flipH="1">
              <a:off x="930" y="1752"/>
              <a:ext cx="816" cy="6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6" name="Line 8"/>
            <p:cNvSpPr>
              <a:spLocks noChangeShapeType="1"/>
            </p:cNvSpPr>
            <p:nvPr/>
          </p:nvSpPr>
          <p:spPr bwMode="auto">
            <a:xfrm flipH="1">
              <a:off x="1066" y="1752"/>
              <a:ext cx="680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7" name="Line 9"/>
            <p:cNvSpPr>
              <a:spLocks noChangeShapeType="1"/>
            </p:cNvSpPr>
            <p:nvPr/>
          </p:nvSpPr>
          <p:spPr bwMode="auto">
            <a:xfrm>
              <a:off x="2562" y="1389"/>
              <a:ext cx="0" cy="9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8" name="Line 10"/>
            <p:cNvSpPr>
              <a:spLocks noChangeShapeType="1"/>
            </p:cNvSpPr>
            <p:nvPr/>
          </p:nvSpPr>
          <p:spPr bwMode="auto">
            <a:xfrm flipH="1">
              <a:off x="2063" y="2296"/>
              <a:ext cx="499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9" name="Line 11"/>
            <p:cNvSpPr>
              <a:spLocks noChangeShapeType="1"/>
            </p:cNvSpPr>
            <p:nvPr/>
          </p:nvSpPr>
          <p:spPr bwMode="auto">
            <a:xfrm flipH="1">
              <a:off x="2109" y="2296"/>
              <a:ext cx="453" cy="8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0" name="Line 12"/>
            <p:cNvSpPr>
              <a:spLocks noChangeShapeType="1"/>
            </p:cNvSpPr>
            <p:nvPr/>
          </p:nvSpPr>
          <p:spPr bwMode="auto">
            <a:xfrm>
              <a:off x="2562" y="2296"/>
              <a:ext cx="499" cy="12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1" name="Line 13"/>
            <p:cNvSpPr>
              <a:spLocks noChangeShapeType="1"/>
            </p:cNvSpPr>
            <p:nvPr/>
          </p:nvSpPr>
          <p:spPr bwMode="auto">
            <a:xfrm>
              <a:off x="2562" y="2296"/>
              <a:ext cx="862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2" name="Line 14"/>
            <p:cNvSpPr>
              <a:spLocks noChangeShapeType="1"/>
            </p:cNvSpPr>
            <p:nvPr/>
          </p:nvSpPr>
          <p:spPr bwMode="auto">
            <a:xfrm>
              <a:off x="2562" y="1389"/>
              <a:ext cx="1452" cy="4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3" name="Text Box 15"/>
            <p:cNvSpPr txBox="1">
              <a:spLocks noChangeArrowheads="1"/>
            </p:cNvSpPr>
            <p:nvPr/>
          </p:nvSpPr>
          <p:spPr bwMode="auto">
            <a:xfrm>
              <a:off x="1973" y="1344"/>
              <a:ext cx="45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altLang="en-US" sz="1600" b="1"/>
                <a:t>ab</a:t>
              </a:r>
            </a:p>
          </p:txBody>
        </p:sp>
        <p:sp>
          <p:nvSpPr>
            <p:cNvPr id="37904" name="Text Box 16"/>
            <p:cNvSpPr txBox="1">
              <a:spLocks noChangeArrowheads="1"/>
            </p:cNvSpPr>
            <p:nvPr/>
          </p:nvSpPr>
          <p:spPr bwMode="auto">
            <a:xfrm>
              <a:off x="1292" y="1616"/>
              <a:ext cx="45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altLang="en-US" sz="1600" b="1"/>
                <a:t>#</a:t>
              </a:r>
            </a:p>
          </p:txBody>
        </p:sp>
        <p:sp>
          <p:nvSpPr>
            <p:cNvPr id="37905" name="Text Box 17"/>
            <p:cNvSpPr txBox="1">
              <a:spLocks noChangeArrowheads="1"/>
            </p:cNvSpPr>
            <p:nvPr/>
          </p:nvSpPr>
          <p:spPr bwMode="auto">
            <a:xfrm>
              <a:off x="657" y="2024"/>
              <a:ext cx="63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altLang="en-US" sz="1600" b="1"/>
                <a:t>bcbab#</a:t>
              </a:r>
            </a:p>
          </p:txBody>
        </p:sp>
        <p:sp>
          <p:nvSpPr>
            <p:cNvPr id="37906" name="Text Box 18"/>
            <p:cNvSpPr txBox="1">
              <a:spLocks noChangeArrowheads="1"/>
            </p:cNvSpPr>
            <p:nvPr/>
          </p:nvSpPr>
          <p:spPr bwMode="auto">
            <a:xfrm>
              <a:off x="2381" y="1797"/>
              <a:ext cx="45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altLang="en-US" sz="1600" b="1"/>
                <a:t>b</a:t>
              </a:r>
            </a:p>
          </p:txBody>
        </p:sp>
        <p:sp>
          <p:nvSpPr>
            <p:cNvPr id="37907" name="Text Box 19"/>
            <p:cNvSpPr txBox="1">
              <a:spLocks noChangeArrowheads="1"/>
            </p:cNvSpPr>
            <p:nvPr/>
          </p:nvSpPr>
          <p:spPr bwMode="auto">
            <a:xfrm>
              <a:off x="2064" y="2205"/>
              <a:ext cx="45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altLang="en-US" sz="1600" b="1"/>
                <a:t>#</a:t>
              </a:r>
            </a:p>
          </p:txBody>
        </p:sp>
        <p:sp>
          <p:nvSpPr>
            <p:cNvPr id="37908" name="Text Box 20"/>
            <p:cNvSpPr txBox="1">
              <a:spLocks noChangeArrowheads="1"/>
            </p:cNvSpPr>
            <p:nvPr/>
          </p:nvSpPr>
          <p:spPr bwMode="auto">
            <a:xfrm>
              <a:off x="1837" y="2659"/>
              <a:ext cx="7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altLang="en-US" sz="1600" b="1"/>
                <a:t>cbab#</a:t>
              </a:r>
            </a:p>
          </p:txBody>
        </p:sp>
        <p:sp>
          <p:nvSpPr>
            <p:cNvPr id="37909" name="Text Box 21"/>
            <p:cNvSpPr txBox="1">
              <a:spLocks noChangeArrowheads="1"/>
            </p:cNvSpPr>
            <p:nvPr/>
          </p:nvSpPr>
          <p:spPr bwMode="auto">
            <a:xfrm>
              <a:off x="2835" y="2931"/>
              <a:ext cx="63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altLang="en-US" sz="1600" b="1"/>
                <a:t>bcbab#</a:t>
              </a:r>
            </a:p>
          </p:txBody>
        </p:sp>
        <p:sp>
          <p:nvSpPr>
            <p:cNvPr id="37910" name="Text Box 22"/>
            <p:cNvSpPr txBox="1">
              <a:spLocks noChangeArrowheads="1"/>
            </p:cNvSpPr>
            <p:nvPr/>
          </p:nvSpPr>
          <p:spPr bwMode="auto">
            <a:xfrm>
              <a:off x="2971" y="2205"/>
              <a:ext cx="45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altLang="en-US" sz="1600" b="1"/>
                <a:t>ab#</a:t>
              </a:r>
            </a:p>
          </p:txBody>
        </p:sp>
        <p:sp>
          <p:nvSpPr>
            <p:cNvPr id="37911" name="Text Box 23"/>
            <p:cNvSpPr txBox="1">
              <a:spLocks noChangeArrowheads="1"/>
            </p:cNvSpPr>
            <p:nvPr/>
          </p:nvSpPr>
          <p:spPr bwMode="auto">
            <a:xfrm>
              <a:off x="3334" y="1434"/>
              <a:ext cx="7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altLang="en-US" sz="1600" b="1"/>
                <a:t>cbab#</a:t>
              </a:r>
            </a:p>
          </p:txBody>
        </p:sp>
        <p:sp>
          <p:nvSpPr>
            <p:cNvPr id="37912" name="Text Box 24"/>
            <p:cNvSpPr txBox="1">
              <a:spLocks noChangeArrowheads="1"/>
            </p:cNvSpPr>
            <p:nvPr/>
          </p:nvSpPr>
          <p:spPr bwMode="auto">
            <a:xfrm>
              <a:off x="839" y="1752"/>
              <a:ext cx="2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altLang="en-US"/>
                <a:t>6</a:t>
              </a:r>
            </a:p>
          </p:txBody>
        </p:sp>
        <p:sp>
          <p:nvSpPr>
            <p:cNvPr id="37913" name="Text Box 25"/>
            <p:cNvSpPr txBox="1">
              <a:spLocks noChangeArrowheads="1"/>
            </p:cNvSpPr>
            <p:nvPr/>
          </p:nvSpPr>
          <p:spPr bwMode="auto">
            <a:xfrm>
              <a:off x="703" y="2432"/>
              <a:ext cx="2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altLang="en-US"/>
                <a:t>1</a:t>
              </a:r>
            </a:p>
          </p:txBody>
        </p:sp>
        <p:sp>
          <p:nvSpPr>
            <p:cNvPr id="37914" name="Text Box 26"/>
            <p:cNvSpPr txBox="1">
              <a:spLocks noChangeArrowheads="1"/>
            </p:cNvSpPr>
            <p:nvPr/>
          </p:nvSpPr>
          <p:spPr bwMode="auto">
            <a:xfrm>
              <a:off x="1837" y="2387"/>
              <a:ext cx="2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altLang="en-US"/>
                <a:t>7</a:t>
              </a:r>
            </a:p>
          </p:txBody>
        </p:sp>
        <p:sp>
          <p:nvSpPr>
            <p:cNvPr id="37915" name="Text Box 27"/>
            <p:cNvSpPr txBox="1">
              <a:spLocks noChangeArrowheads="1"/>
            </p:cNvSpPr>
            <p:nvPr/>
          </p:nvSpPr>
          <p:spPr bwMode="auto">
            <a:xfrm>
              <a:off x="1882" y="3113"/>
              <a:ext cx="2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altLang="en-US"/>
                <a:t>3</a:t>
              </a:r>
            </a:p>
          </p:txBody>
        </p:sp>
        <p:sp>
          <p:nvSpPr>
            <p:cNvPr id="37916" name="Text Box 28"/>
            <p:cNvSpPr txBox="1">
              <a:spLocks noChangeArrowheads="1"/>
            </p:cNvSpPr>
            <p:nvPr/>
          </p:nvSpPr>
          <p:spPr bwMode="auto">
            <a:xfrm>
              <a:off x="2971" y="3612"/>
              <a:ext cx="2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altLang="en-US"/>
                <a:t>2</a:t>
              </a:r>
            </a:p>
          </p:txBody>
        </p:sp>
        <p:sp>
          <p:nvSpPr>
            <p:cNvPr id="37917" name="Text Box 29"/>
            <p:cNvSpPr txBox="1">
              <a:spLocks noChangeArrowheads="1"/>
            </p:cNvSpPr>
            <p:nvPr/>
          </p:nvSpPr>
          <p:spPr bwMode="auto">
            <a:xfrm>
              <a:off x="3470" y="2432"/>
              <a:ext cx="2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altLang="en-US"/>
                <a:t>5</a:t>
              </a:r>
            </a:p>
          </p:txBody>
        </p:sp>
        <p:sp>
          <p:nvSpPr>
            <p:cNvPr id="37918" name="Text Box 30"/>
            <p:cNvSpPr txBox="1">
              <a:spLocks noChangeArrowheads="1"/>
            </p:cNvSpPr>
            <p:nvPr/>
          </p:nvSpPr>
          <p:spPr bwMode="auto">
            <a:xfrm>
              <a:off x="4059" y="1752"/>
              <a:ext cx="2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altLang="en-US"/>
                <a:t>4</a:t>
              </a:r>
            </a:p>
          </p:txBody>
        </p:sp>
      </p:grpSp>
      <p:sp>
        <p:nvSpPr>
          <p:cNvPr id="37920" name="Text Box 32"/>
          <p:cNvSpPr txBox="1">
            <a:spLocks noChangeArrowheads="1"/>
          </p:cNvSpPr>
          <p:nvPr/>
        </p:nvSpPr>
        <p:spPr bwMode="auto">
          <a:xfrm>
            <a:off x="1847850" y="4724400"/>
            <a:ext cx="2736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 sz="2000" b="1"/>
              <a:t>Pattern:      </a:t>
            </a:r>
            <a:r>
              <a:rPr lang="it-IT" altLang="en-US" sz="3200" b="1"/>
              <a:t> bcb</a:t>
            </a:r>
          </a:p>
        </p:txBody>
      </p:sp>
      <p:sp>
        <p:nvSpPr>
          <p:cNvPr id="37922" name="Line 34"/>
          <p:cNvSpPr>
            <a:spLocks noChangeShapeType="1"/>
          </p:cNvSpPr>
          <p:nvPr/>
        </p:nvSpPr>
        <p:spPr bwMode="auto">
          <a:xfrm flipV="1">
            <a:off x="3287713" y="5300664"/>
            <a:ext cx="0" cy="504825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3" name="Line 35"/>
          <p:cNvSpPr>
            <a:spLocks noChangeShapeType="1"/>
          </p:cNvSpPr>
          <p:nvPr/>
        </p:nvSpPr>
        <p:spPr bwMode="auto">
          <a:xfrm flipV="1">
            <a:off x="3503613" y="5300664"/>
            <a:ext cx="0" cy="504825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4" name="Line 36"/>
          <p:cNvSpPr>
            <a:spLocks noChangeShapeType="1"/>
          </p:cNvSpPr>
          <p:nvPr/>
        </p:nvSpPr>
        <p:spPr bwMode="auto">
          <a:xfrm flipV="1">
            <a:off x="4008438" y="5300664"/>
            <a:ext cx="0" cy="504825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5" name="Line 37"/>
          <p:cNvSpPr>
            <a:spLocks noChangeShapeType="1"/>
          </p:cNvSpPr>
          <p:nvPr/>
        </p:nvSpPr>
        <p:spPr bwMode="auto">
          <a:xfrm flipH="1">
            <a:off x="7391401" y="1484314"/>
            <a:ext cx="288925" cy="288925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6" name="Line 38"/>
          <p:cNvSpPr>
            <a:spLocks noChangeShapeType="1"/>
          </p:cNvSpPr>
          <p:nvPr/>
        </p:nvSpPr>
        <p:spPr bwMode="auto">
          <a:xfrm flipH="1" flipV="1">
            <a:off x="7104063" y="2852739"/>
            <a:ext cx="0" cy="288925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7" name="Line 39"/>
          <p:cNvSpPr>
            <a:spLocks noChangeShapeType="1"/>
          </p:cNvSpPr>
          <p:nvPr/>
        </p:nvSpPr>
        <p:spPr bwMode="auto">
          <a:xfrm flipH="1" flipV="1">
            <a:off x="6383338" y="4221164"/>
            <a:ext cx="0" cy="288925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6024563" y="4581525"/>
            <a:ext cx="647700" cy="503238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9" name="Line 41"/>
          <p:cNvSpPr>
            <a:spLocks noChangeShapeType="1"/>
          </p:cNvSpPr>
          <p:nvPr/>
        </p:nvSpPr>
        <p:spPr bwMode="auto">
          <a:xfrm flipH="1" flipV="1">
            <a:off x="2782888" y="2133600"/>
            <a:ext cx="0" cy="503238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8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379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379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Suffix Trees – naive construction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2135189" y="1412875"/>
            <a:ext cx="2376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 sz="3200" b="1"/>
              <a:t>abbcbab#</a:t>
            </a:r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 flipH="1">
            <a:off x="4872038" y="2276476"/>
            <a:ext cx="1295400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 flipH="1">
            <a:off x="3576638" y="2852738"/>
            <a:ext cx="1295400" cy="1079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 flipH="1">
            <a:off x="3792538" y="2852738"/>
            <a:ext cx="1079500" cy="144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6167438" y="2276476"/>
            <a:ext cx="0" cy="1439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 flipH="1">
            <a:off x="5375276" y="3716339"/>
            <a:ext cx="792163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7" name="Line 11"/>
          <p:cNvSpPr>
            <a:spLocks noChangeShapeType="1"/>
          </p:cNvSpPr>
          <p:nvPr/>
        </p:nvSpPr>
        <p:spPr bwMode="auto">
          <a:xfrm flipH="1">
            <a:off x="5448300" y="3716339"/>
            <a:ext cx="719138" cy="1296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>
            <a:off x="6167438" y="3716338"/>
            <a:ext cx="792162" cy="20177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>
            <a:off x="6167439" y="3716338"/>
            <a:ext cx="1368425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0" name="Line 14"/>
          <p:cNvSpPr>
            <a:spLocks noChangeShapeType="1"/>
          </p:cNvSpPr>
          <p:nvPr/>
        </p:nvSpPr>
        <p:spPr bwMode="auto">
          <a:xfrm>
            <a:off x="6167438" y="2276475"/>
            <a:ext cx="2305050" cy="7191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5232401" y="22050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 sz="1600" b="1"/>
              <a:t>ab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4151314" y="26368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 sz="1600" b="1"/>
              <a:t>#</a:t>
            </a:r>
          </a:p>
        </p:txBody>
      </p:sp>
      <p:sp>
        <p:nvSpPr>
          <p:cNvPr id="50193" name="Text Box 17"/>
          <p:cNvSpPr txBox="1">
            <a:spLocks noChangeArrowheads="1"/>
          </p:cNvSpPr>
          <p:nvPr/>
        </p:nvSpPr>
        <p:spPr bwMode="auto">
          <a:xfrm>
            <a:off x="3143251" y="3284538"/>
            <a:ext cx="1008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 sz="1600" b="1"/>
              <a:t>bcbab#</a:t>
            </a:r>
          </a:p>
        </p:txBody>
      </p: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5880101" y="2924175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 sz="1600" b="1"/>
              <a:t>b</a:t>
            </a:r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 bwMode="auto">
          <a:xfrm>
            <a:off x="5376864" y="3571875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 sz="1600" b="1"/>
              <a:t>#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 bwMode="auto">
          <a:xfrm>
            <a:off x="5016501" y="4292600"/>
            <a:ext cx="1152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 sz="1600" b="1"/>
              <a:t>cbab#</a:t>
            </a:r>
          </a:p>
        </p:txBody>
      </p:sp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6600826" y="4724400"/>
            <a:ext cx="1008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 sz="1600" b="1"/>
              <a:t>bcbab#</a:t>
            </a:r>
          </a:p>
        </p:txBody>
      </p:sp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6816726" y="3571875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 sz="1600" b="1"/>
              <a:t>ab#</a:t>
            </a:r>
          </a:p>
        </p:txBody>
      </p: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7392989" y="2347913"/>
            <a:ext cx="11509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 sz="1600" b="1"/>
              <a:t>cbab#</a:t>
            </a:r>
          </a:p>
        </p:txBody>
      </p:sp>
      <p:sp>
        <p:nvSpPr>
          <p:cNvPr id="50200" name="Text Box 24"/>
          <p:cNvSpPr txBox="1">
            <a:spLocks noChangeArrowheads="1"/>
          </p:cNvSpPr>
          <p:nvPr/>
        </p:nvSpPr>
        <p:spPr bwMode="auto">
          <a:xfrm>
            <a:off x="3432176" y="2852739"/>
            <a:ext cx="3603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/>
              <a:t>6</a:t>
            </a:r>
          </a:p>
        </p:txBody>
      </p:sp>
      <p:sp>
        <p:nvSpPr>
          <p:cNvPr id="50201" name="Text Box 25"/>
          <p:cNvSpPr txBox="1">
            <a:spLocks noChangeArrowheads="1"/>
          </p:cNvSpPr>
          <p:nvPr/>
        </p:nvSpPr>
        <p:spPr bwMode="auto">
          <a:xfrm>
            <a:off x="3216276" y="3932239"/>
            <a:ext cx="3603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/>
              <a:t>1</a:t>
            </a:r>
          </a:p>
        </p:txBody>
      </p:sp>
      <p:sp>
        <p:nvSpPr>
          <p:cNvPr id="50202" name="Text Box 26"/>
          <p:cNvSpPr txBox="1">
            <a:spLocks noChangeArrowheads="1"/>
          </p:cNvSpPr>
          <p:nvPr/>
        </p:nvSpPr>
        <p:spPr bwMode="auto">
          <a:xfrm>
            <a:off x="5016501" y="3860801"/>
            <a:ext cx="3603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/>
              <a:t>7</a:t>
            </a:r>
          </a:p>
        </p:txBody>
      </p:sp>
      <p:sp>
        <p:nvSpPr>
          <p:cNvPr id="50203" name="Text Box 27"/>
          <p:cNvSpPr txBox="1">
            <a:spLocks noChangeArrowheads="1"/>
          </p:cNvSpPr>
          <p:nvPr/>
        </p:nvSpPr>
        <p:spPr bwMode="auto">
          <a:xfrm>
            <a:off x="5087938" y="5013326"/>
            <a:ext cx="3603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/>
              <a:t>3</a:t>
            </a:r>
          </a:p>
        </p:txBody>
      </p:sp>
      <p:sp>
        <p:nvSpPr>
          <p:cNvPr id="50204" name="Text Box 28"/>
          <p:cNvSpPr txBox="1">
            <a:spLocks noChangeArrowheads="1"/>
          </p:cNvSpPr>
          <p:nvPr/>
        </p:nvSpPr>
        <p:spPr bwMode="auto">
          <a:xfrm>
            <a:off x="6816726" y="5805489"/>
            <a:ext cx="3603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/>
              <a:t>2</a:t>
            </a:r>
          </a:p>
        </p:txBody>
      </p:sp>
      <p:sp>
        <p:nvSpPr>
          <p:cNvPr id="50205" name="Text Box 29"/>
          <p:cNvSpPr txBox="1">
            <a:spLocks noChangeArrowheads="1"/>
          </p:cNvSpPr>
          <p:nvPr/>
        </p:nvSpPr>
        <p:spPr bwMode="auto">
          <a:xfrm>
            <a:off x="7608888" y="3932239"/>
            <a:ext cx="3603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/>
              <a:t>5</a:t>
            </a:r>
          </a:p>
        </p:txBody>
      </p:sp>
      <p:sp>
        <p:nvSpPr>
          <p:cNvPr id="50206" name="Text Box 30"/>
          <p:cNvSpPr txBox="1">
            <a:spLocks noChangeArrowheads="1"/>
          </p:cNvSpPr>
          <p:nvPr/>
        </p:nvSpPr>
        <p:spPr bwMode="auto">
          <a:xfrm>
            <a:off x="8543926" y="2852739"/>
            <a:ext cx="3603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/>
              <a:t>4</a:t>
            </a:r>
          </a:p>
        </p:txBody>
      </p:sp>
      <p:sp>
        <p:nvSpPr>
          <p:cNvPr id="50207" name="Line 31"/>
          <p:cNvSpPr>
            <a:spLocks noChangeShapeType="1"/>
          </p:cNvSpPr>
          <p:nvPr/>
        </p:nvSpPr>
        <p:spPr bwMode="auto">
          <a:xfrm flipH="1">
            <a:off x="3575050" y="2276475"/>
            <a:ext cx="2592388" cy="1657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8" name="Line 32"/>
          <p:cNvSpPr>
            <a:spLocks noChangeShapeType="1"/>
          </p:cNvSpPr>
          <p:nvPr/>
        </p:nvSpPr>
        <p:spPr bwMode="auto">
          <a:xfrm flipH="1" flipV="1">
            <a:off x="6167438" y="2276476"/>
            <a:ext cx="792162" cy="35290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9" name="Text Box 33"/>
          <p:cNvSpPr txBox="1">
            <a:spLocks noChangeArrowheads="1"/>
          </p:cNvSpPr>
          <p:nvPr/>
        </p:nvSpPr>
        <p:spPr bwMode="auto">
          <a:xfrm>
            <a:off x="3575050" y="2997200"/>
            <a:ext cx="1225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 sz="1600" b="1"/>
              <a:t>abbcbab#</a:t>
            </a:r>
          </a:p>
        </p:txBody>
      </p:sp>
      <p:sp>
        <p:nvSpPr>
          <p:cNvPr id="50210" name="Text Box 34"/>
          <p:cNvSpPr txBox="1">
            <a:spLocks noChangeArrowheads="1"/>
          </p:cNvSpPr>
          <p:nvPr/>
        </p:nvSpPr>
        <p:spPr bwMode="auto">
          <a:xfrm>
            <a:off x="6383338" y="3141663"/>
            <a:ext cx="1439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 sz="1600" b="1"/>
              <a:t>bbcbab#</a:t>
            </a:r>
          </a:p>
        </p:txBody>
      </p:sp>
      <p:sp>
        <p:nvSpPr>
          <p:cNvPr id="50212" name="Line 36"/>
          <p:cNvSpPr>
            <a:spLocks noChangeShapeType="1"/>
          </p:cNvSpPr>
          <p:nvPr/>
        </p:nvSpPr>
        <p:spPr bwMode="auto">
          <a:xfrm flipV="1">
            <a:off x="2351088" y="1989138"/>
            <a:ext cx="0" cy="431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3" name="Line 37"/>
          <p:cNvSpPr>
            <a:spLocks noChangeShapeType="1"/>
          </p:cNvSpPr>
          <p:nvPr/>
        </p:nvSpPr>
        <p:spPr bwMode="auto">
          <a:xfrm flipV="1">
            <a:off x="2566988" y="1989138"/>
            <a:ext cx="0" cy="431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4" name="Line 38"/>
          <p:cNvSpPr>
            <a:spLocks noChangeShapeType="1"/>
          </p:cNvSpPr>
          <p:nvPr/>
        </p:nvSpPr>
        <p:spPr bwMode="auto">
          <a:xfrm flipV="1">
            <a:off x="2782888" y="1989138"/>
            <a:ext cx="0" cy="431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5" name="Line 39"/>
          <p:cNvSpPr>
            <a:spLocks noChangeShapeType="1"/>
          </p:cNvSpPr>
          <p:nvPr/>
        </p:nvSpPr>
        <p:spPr bwMode="auto">
          <a:xfrm flipV="1">
            <a:off x="3071813" y="1989138"/>
            <a:ext cx="0" cy="431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6" name="Line 40"/>
          <p:cNvSpPr>
            <a:spLocks noChangeShapeType="1"/>
          </p:cNvSpPr>
          <p:nvPr/>
        </p:nvSpPr>
        <p:spPr bwMode="auto">
          <a:xfrm flipV="1">
            <a:off x="3287713" y="1989138"/>
            <a:ext cx="0" cy="431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7" name="Line 41"/>
          <p:cNvSpPr>
            <a:spLocks noChangeShapeType="1"/>
          </p:cNvSpPr>
          <p:nvPr/>
        </p:nvSpPr>
        <p:spPr bwMode="auto">
          <a:xfrm flipV="1">
            <a:off x="3503613" y="1989138"/>
            <a:ext cx="0" cy="431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8" name="Line 42"/>
          <p:cNvSpPr>
            <a:spLocks noChangeShapeType="1"/>
          </p:cNvSpPr>
          <p:nvPr/>
        </p:nvSpPr>
        <p:spPr bwMode="auto">
          <a:xfrm flipV="1">
            <a:off x="3792538" y="1989138"/>
            <a:ext cx="0" cy="431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8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0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0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0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0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50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50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50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50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50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0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50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6" dur="500"/>
                                        <p:tgtEl>
                                          <p:spTgt spid="50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3" dur="500"/>
                                        <p:tgtEl>
                                          <p:spTgt spid="50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6" dur="500"/>
                                        <p:tgtEl>
                                          <p:spTgt spid="50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500"/>
                                        <p:tgtEl>
                                          <p:spTgt spid="50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5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50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8" dur="500"/>
                                        <p:tgtEl>
                                          <p:spTgt spid="50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1" grpId="0"/>
      <p:bldP spid="50192" grpId="0"/>
      <p:bldP spid="50193" grpId="0"/>
      <p:bldP spid="50194" grpId="0"/>
      <p:bldP spid="50195" grpId="0"/>
      <p:bldP spid="50196" grpId="0"/>
      <p:bldP spid="50197" grpId="0"/>
      <p:bldP spid="50198" grpId="0"/>
      <p:bldP spid="50199" grpId="0"/>
      <p:bldP spid="50200" grpId="0"/>
      <p:bldP spid="50201" grpId="0"/>
      <p:bldP spid="50202" grpId="0"/>
      <p:bldP spid="50203" grpId="0"/>
      <p:bldP spid="50204" grpId="0"/>
      <p:bldP spid="50205" grpId="0"/>
      <p:bldP spid="50206" grpId="0"/>
      <p:bldP spid="50209" grpId="0"/>
      <p:bldP spid="50209" grpId="1"/>
      <p:bldP spid="50210" grpId="0"/>
      <p:bldP spid="5021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Generalized Suffix Trees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847851" y="1341438"/>
            <a:ext cx="842486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it-IT" altLang="en-US"/>
              <a:t>A generalized suffix tree is simply a ST for a set of strings, each one ending with a different marker. The leafs have two numbers, one identifiing the string and the other identifiing the position inside the string.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1703389" y="3500439"/>
            <a:ext cx="2160587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 sz="3000"/>
              <a:t>S</a:t>
            </a:r>
            <a:r>
              <a:rPr lang="it-IT" altLang="en-US" sz="3000" baseline="-25000"/>
              <a:t>1</a:t>
            </a:r>
            <a:r>
              <a:rPr lang="it-IT" altLang="en-US" sz="3000"/>
              <a:t> = </a:t>
            </a:r>
            <a:r>
              <a:rPr lang="it-IT" altLang="en-US" sz="3000" b="1"/>
              <a:t>abbc$</a:t>
            </a:r>
          </a:p>
          <a:p>
            <a:pPr>
              <a:spcBef>
                <a:spcPct val="50000"/>
              </a:spcBef>
            </a:pPr>
            <a:endParaRPr lang="it-IT" altLang="en-US" sz="3000"/>
          </a:p>
          <a:p>
            <a:pPr>
              <a:spcBef>
                <a:spcPct val="50000"/>
              </a:spcBef>
            </a:pPr>
            <a:r>
              <a:rPr lang="it-IT" altLang="en-US" sz="3000"/>
              <a:t>S</a:t>
            </a:r>
            <a:r>
              <a:rPr lang="it-IT" altLang="en-US" sz="3000" baseline="-25000"/>
              <a:t>2</a:t>
            </a:r>
            <a:r>
              <a:rPr lang="it-IT" altLang="en-US" sz="3000"/>
              <a:t> = </a:t>
            </a:r>
            <a:r>
              <a:rPr lang="it-IT" altLang="en-US" sz="3000" b="1"/>
              <a:t>babc#</a:t>
            </a: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4151314" y="3573464"/>
            <a:ext cx="7207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grpSp>
        <p:nvGrpSpPr>
          <p:cNvPr id="51229" name="Group 29"/>
          <p:cNvGrpSpPr>
            <a:grpSpLocks/>
          </p:cNvGrpSpPr>
          <p:nvPr/>
        </p:nvGrpSpPr>
        <p:grpSpPr bwMode="auto">
          <a:xfrm>
            <a:off x="4654551" y="2636838"/>
            <a:ext cx="5330825" cy="3617912"/>
            <a:chOff x="1972" y="1661"/>
            <a:chExt cx="3358" cy="2279"/>
          </a:xfrm>
        </p:grpSpPr>
        <p:sp>
          <p:nvSpPr>
            <p:cNvPr id="51205" name="Line 5"/>
            <p:cNvSpPr>
              <a:spLocks noChangeShapeType="1"/>
            </p:cNvSpPr>
            <p:nvPr/>
          </p:nvSpPr>
          <p:spPr bwMode="auto">
            <a:xfrm flipH="1">
              <a:off x="3106" y="1707"/>
              <a:ext cx="953" cy="45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06" name="Line 6"/>
            <p:cNvSpPr>
              <a:spLocks noChangeShapeType="1"/>
            </p:cNvSpPr>
            <p:nvPr/>
          </p:nvSpPr>
          <p:spPr bwMode="auto">
            <a:xfrm flipH="1">
              <a:off x="2154" y="2161"/>
              <a:ext cx="953" cy="22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07" name="Line 7"/>
            <p:cNvSpPr>
              <a:spLocks noChangeShapeType="1"/>
            </p:cNvSpPr>
            <p:nvPr/>
          </p:nvSpPr>
          <p:spPr bwMode="auto">
            <a:xfrm flipH="1">
              <a:off x="2743" y="2161"/>
              <a:ext cx="363" cy="72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08" name="Line 8"/>
            <p:cNvSpPr>
              <a:spLocks noChangeShapeType="1"/>
            </p:cNvSpPr>
            <p:nvPr/>
          </p:nvSpPr>
          <p:spPr bwMode="auto">
            <a:xfrm flipH="1">
              <a:off x="4059" y="1707"/>
              <a:ext cx="0" cy="113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09" name="Line 9"/>
            <p:cNvSpPr>
              <a:spLocks noChangeShapeType="1"/>
            </p:cNvSpPr>
            <p:nvPr/>
          </p:nvSpPr>
          <p:spPr bwMode="auto">
            <a:xfrm>
              <a:off x="4059" y="1707"/>
              <a:ext cx="998" cy="36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0" name="Line 10"/>
            <p:cNvSpPr>
              <a:spLocks noChangeShapeType="1"/>
            </p:cNvSpPr>
            <p:nvPr/>
          </p:nvSpPr>
          <p:spPr bwMode="auto">
            <a:xfrm flipH="1">
              <a:off x="3242" y="2841"/>
              <a:ext cx="817" cy="54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1" name="Line 11"/>
            <p:cNvSpPr>
              <a:spLocks noChangeShapeType="1"/>
            </p:cNvSpPr>
            <p:nvPr/>
          </p:nvSpPr>
          <p:spPr bwMode="auto">
            <a:xfrm>
              <a:off x="4059" y="2842"/>
              <a:ext cx="907" cy="49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2" name="Line 12"/>
            <p:cNvSpPr>
              <a:spLocks noChangeShapeType="1"/>
            </p:cNvSpPr>
            <p:nvPr/>
          </p:nvSpPr>
          <p:spPr bwMode="auto">
            <a:xfrm flipH="1">
              <a:off x="4059" y="2841"/>
              <a:ext cx="0" cy="86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4" name="Text Box 14"/>
            <p:cNvSpPr txBox="1">
              <a:spLocks noChangeArrowheads="1"/>
            </p:cNvSpPr>
            <p:nvPr/>
          </p:nvSpPr>
          <p:spPr bwMode="auto">
            <a:xfrm>
              <a:off x="3334" y="1748"/>
              <a:ext cx="6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altLang="en-US"/>
                <a:t>ab</a:t>
              </a:r>
            </a:p>
          </p:txBody>
        </p:sp>
        <p:sp>
          <p:nvSpPr>
            <p:cNvPr id="51215" name="Text Box 15"/>
            <p:cNvSpPr txBox="1">
              <a:spLocks noChangeArrowheads="1"/>
            </p:cNvSpPr>
            <p:nvPr/>
          </p:nvSpPr>
          <p:spPr bwMode="auto">
            <a:xfrm>
              <a:off x="2426" y="2069"/>
              <a:ext cx="6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altLang="en-US"/>
                <a:t>c#</a:t>
              </a:r>
            </a:p>
          </p:txBody>
        </p:sp>
        <p:sp>
          <p:nvSpPr>
            <p:cNvPr id="51216" name="Text Box 16"/>
            <p:cNvSpPr txBox="1">
              <a:spLocks noChangeArrowheads="1"/>
            </p:cNvSpPr>
            <p:nvPr/>
          </p:nvSpPr>
          <p:spPr bwMode="auto">
            <a:xfrm>
              <a:off x="2562" y="2478"/>
              <a:ext cx="6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altLang="en-US"/>
                <a:t>bc$</a:t>
              </a:r>
            </a:p>
          </p:txBody>
        </p:sp>
        <p:sp>
          <p:nvSpPr>
            <p:cNvPr id="51217" name="Text Box 17"/>
            <p:cNvSpPr txBox="1">
              <a:spLocks noChangeArrowheads="1"/>
            </p:cNvSpPr>
            <p:nvPr/>
          </p:nvSpPr>
          <p:spPr bwMode="auto">
            <a:xfrm>
              <a:off x="3878" y="2160"/>
              <a:ext cx="6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altLang="en-US"/>
                <a:t>b</a:t>
              </a:r>
            </a:p>
          </p:txBody>
        </p:sp>
        <p:sp>
          <p:nvSpPr>
            <p:cNvPr id="51218" name="Text Box 18"/>
            <p:cNvSpPr txBox="1">
              <a:spLocks noChangeArrowheads="1"/>
            </p:cNvSpPr>
            <p:nvPr/>
          </p:nvSpPr>
          <p:spPr bwMode="auto">
            <a:xfrm>
              <a:off x="3334" y="2931"/>
              <a:ext cx="6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altLang="en-US"/>
                <a:t>c$</a:t>
              </a:r>
            </a:p>
          </p:txBody>
        </p:sp>
        <p:sp>
          <p:nvSpPr>
            <p:cNvPr id="51219" name="Text Box 19"/>
            <p:cNvSpPr txBox="1">
              <a:spLocks noChangeArrowheads="1"/>
            </p:cNvSpPr>
            <p:nvPr/>
          </p:nvSpPr>
          <p:spPr bwMode="auto">
            <a:xfrm>
              <a:off x="3742" y="3294"/>
              <a:ext cx="6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altLang="en-US"/>
                <a:t>bc$</a:t>
              </a:r>
            </a:p>
          </p:txBody>
        </p:sp>
        <p:sp>
          <p:nvSpPr>
            <p:cNvPr id="51220" name="Text Box 20"/>
            <p:cNvSpPr txBox="1">
              <a:spLocks noChangeArrowheads="1"/>
            </p:cNvSpPr>
            <p:nvPr/>
          </p:nvSpPr>
          <p:spPr bwMode="auto">
            <a:xfrm>
              <a:off x="4332" y="2840"/>
              <a:ext cx="6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altLang="en-US"/>
                <a:t>abc#</a:t>
              </a:r>
            </a:p>
          </p:txBody>
        </p:sp>
        <p:sp>
          <p:nvSpPr>
            <p:cNvPr id="51221" name="Text Box 21"/>
            <p:cNvSpPr txBox="1">
              <a:spLocks noChangeArrowheads="1"/>
            </p:cNvSpPr>
            <p:nvPr/>
          </p:nvSpPr>
          <p:spPr bwMode="auto">
            <a:xfrm>
              <a:off x="4422" y="1661"/>
              <a:ext cx="6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altLang="en-US"/>
                <a:t>c$</a:t>
              </a:r>
            </a:p>
          </p:txBody>
        </p:sp>
        <p:sp>
          <p:nvSpPr>
            <p:cNvPr id="51223" name="Text Box 23"/>
            <p:cNvSpPr txBox="1">
              <a:spLocks noChangeArrowheads="1"/>
            </p:cNvSpPr>
            <p:nvPr/>
          </p:nvSpPr>
          <p:spPr bwMode="auto">
            <a:xfrm>
              <a:off x="1972" y="2432"/>
              <a:ext cx="45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altLang="en-US" sz="1400"/>
                <a:t>(2,2)</a:t>
              </a:r>
            </a:p>
          </p:txBody>
        </p:sp>
        <p:sp>
          <p:nvSpPr>
            <p:cNvPr id="51224" name="Text Box 24"/>
            <p:cNvSpPr txBox="1">
              <a:spLocks noChangeArrowheads="1"/>
            </p:cNvSpPr>
            <p:nvPr/>
          </p:nvSpPr>
          <p:spPr bwMode="auto">
            <a:xfrm>
              <a:off x="2517" y="2931"/>
              <a:ext cx="45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altLang="en-US" sz="1400"/>
                <a:t>(1,1)</a:t>
              </a:r>
            </a:p>
          </p:txBody>
        </p:sp>
        <p:sp>
          <p:nvSpPr>
            <p:cNvPr id="51225" name="Text Box 25"/>
            <p:cNvSpPr txBox="1">
              <a:spLocks noChangeArrowheads="1"/>
            </p:cNvSpPr>
            <p:nvPr/>
          </p:nvSpPr>
          <p:spPr bwMode="auto">
            <a:xfrm>
              <a:off x="3061" y="3430"/>
              <a:ext cx="454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altLang="en-US" sz="1400"/>
                <a:t>(1,3)</a:t>
              </a:r>
            </a:p>
            <a:p>
              <a:pPr>
                <a:spcBef>
                  <a:spcPct val="50000"/>
                </a:spcBef>
              </a:pPr>
              <a:r>
                <a:rPr lang="it-IT" altLang="en-US" sz="1400"/>
                <a:t>(2,3)</a:t>
              </a:r>
            </a:p>
          </p:txBody>
        </p:sp>
        <p:sp>
          <p:nvSpPr>
            <p:cNvPr id="51226" name="Text Box 26"/>
            <p:cNvSpPr txBox="1">
              <a:spLocks noChangeArrowheads="1"/>
            </p:cNvSpPr>
            <p:nvPr/>
          </p:nvSpPr>
          <p:spPr bwMode="auto">
            <a:xfrm>
              <a:off x="3878" y="3748"/>
              <a:ext cx="45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altLang="en-US" sz="1400"/>
                <a:t>(1,2)</a:t>
              </a:r>
            </a:p>
          </p:txBody>
        </p:sp>
        <p:sp>
          <p:nvSpPr>
            <p:cNvPr id="51227" name="Text Box 27"/>
            <p:cNvSpPr txBox="1">
              <a:spLocks noChangeArrowheads="1"/>
            </p:cNvSpPr>
            <p:nvPr/>
          </p:nvSpPr>
          <p:spPr bwMode="auto">
            <a:xfrm>
              <a:off x="4830" y="3385"/>
              <a:ext cx="45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altLang="en-US" sz="1400"/>
                <a:t>(2,1)</a:t>
              </a:r>
            </a:p>
          </p:txBody>
        </p:sp>
        <p:sp>
          <p:nvSpPr>
            <p:cNvPr id="51228" name="Text Box 28"/>
            <p:cNvSpPr txBox="1">
              <a:spLocks noChangeArrowheads="1"/>
            </p:cNvSpPr>
            <p:nvPr/>
          </p:nvSpPr>
          <p:spPr bwMode="auto">
            <a:xfrm>
              <a:off x="4876" y="2115"/>
              <a:ext cx="454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altLang="en-US" sz="1400"/>
                <a:t>(1,4)</a:t>
              </a:r>
            </a:p>
            <a:p>
              <a:pPr>
                <a:spcBef>
                  <a:spcPct val="50000"/>
                </a:spcBef>
              </a:pPr>
              <a:r>
                <a:rPr lang="it-IT" altLang="en-US" sz="1400"/>
                <a:t>(2,4)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908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/>
          <a:lstStyle/>
          <a:p>
            <a:r>
              <a:rPr lang="en-US" altLang="en-US" sz="3200"/>
              <a:t>Disjoint Set ADT</a:t>
            </a:r>
          </a:p>
        </p:txBody>
      </p:sp>
    </p:spTree>
    <p:extLst>
      <p:ext uri="{BB962C8B-B14F-4D97-AF65-F5344CB8AC3E}">
        <p14:creationId xmlns:p14="http://schemas.microsoft.com/office/powerpoint/2010/main" val="2796270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Preliminary Definitions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133600" y="20574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A set is a collection of objects.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286000" y="2895601"/>
            <a:ext cx="7543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Set A is a subset of  set B  if all elements of A are in B. </a:t>
            </a:r>
          </a:p>
          <a:p>
            <a:pPr lvl="1">
              <a:spcBef>
                <a:spcPct val="50000"/>
              </a:spcBef>
            </a:pPr>
            <a:r>
              <a:rPr lang="en-US" altLang="en-US"/>
              <a:t>Subsets are sets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247900" y="4191001"/>
            <a:ext cx="7696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Union of two sets A and B is a set C which consists of all elements in A and B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2209800" y="5410201"/>
            <a:ext cx="7391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Two sets are mutually disjoint if they do not have a common element.</a:t>
            </a:r>
          </a:p>
        </p:txBody>
      </p:sp>
    </p:spTree>
    <p:extLst>
      <p:ext uri="{BB962C8B-B14F-4D97-AF65-F5344CB8AC3E}">
        <p14:creationId xmlns:p14="http://schemas.microsoft.com/office/powerpoint/2010/main" val="418843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utoUpdateAnimBg="0"/>
      <p:bldP spid="3078" grpId="0" autoUpdateAnimBg="0"/>
      <p:bldP spid="307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981200" y="1066800"/>
            <a:ext cx="7696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A partition of a set is a collection of subsets such that </a:t>
            </a:r>
          </a:p>
          <a:p>
            <a:pPr lvl="1">
              <a:spcBef>
                <a:spcPct val="50000"/>
              </a:spcBef>
            </a:pPr>
            <a:r>
              <a:rPr lang="en-US" altLang="en-US"/>
              <a:t>Union of all these subsets is the set itself</a:t>
            </a:r>
          </a:p>
          <a:p>
            <a:pPr lvl="1">
              <a:spcBef>
                <a:spcPct val="50000"/>
              </a:spcBef>
            </a:pPr>
            <a:r>
              <a:rPr lang="en-US" altLang="en-US"/>
              <a:t>Any two subsets are mutually disjoint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057400" y="2895601"/>
            <a:ext cx="7391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S = {1,2,3,4}, A = {1,2}, B = {3,4}, C = {2,3,4}, D = {4}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Is A, B  a partition of S? 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286000" y="41910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Is A, C partition of S?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5486400" y="35052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Yes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2362200" y="48006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Is A, D partition of S?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5562600" y="41910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No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5638800" y="49530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22993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  <p:bldP spid="4101" grpId="0" autoUpdateAnimBg="0"/>
      <p:bldP spid="4102" grpId="0" autoUpdateAnimBg="0"/>
      <p:bldP spid="4103" grpId="0" autoUpdateAnimBg="0"/>
      <p:bldP spid="4104" grpId="0" autoUpdateAnimBg="0"/>
      <p:bldP spid="410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Union and Find Operations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981200" y="22098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Operations on partitions.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133600" y="3048001"/>
            <a:ext cx="7467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Union</a:t>
            </a:r>
          </a:p>
          <a:p>
            <a:pPr lvl="1">
              <a:spcBef>
                <a:spcPct val="50000"/>
              </a:spcBef>
            </a:pPr>
            <a:r>
              <a:rPr lang="en-US" altLang="en-US"/>
              <a:t>Need to form union of two different sets of a partition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2209800" y="4876801"/>
            <a:ext cx="6858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Find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   Need to find out which set an element belongs to</a:t>
            </a:r>
          </a:p>
        </p:txBody>
      </p:sp>
    </p:spTree>
    <p:extLst>
      <p:ext uri="{BB962C8B-B14F-4D97-AF65-F5344CB8AC3E}">
        <p14:creationId xmlns:p14="http://schemas.microsoft.com/office/powerpoint/2010/main" val="60161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utoUpdateAnimBg="0"/>
      <p:bldP spid="512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905000" y="1447800"/>
            <a:ext cx="8001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Every set in the partition has a number.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The numbers can be anything as long as different sets have distinct numbers.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Find(a) returns the number of the set containing a.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133600" y="4038600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Can two different sets contain the same element? 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819400" y="4876800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No, the sets in a partition are disjoint</a:t>
            </a:r>
          </a:p>
        </p:txBody>
      </p:sp>
    </p:spTree>
    <p:extLst>
      <p:ext uri="{BB962C8B-B14F-4D97-AF65-F5344CB8AC3E}">
        <p14:creationId xmlns:p14="http://schemas.microsoft.com/office/powerpoint/2010/main" val="216538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utoUpdateAnimBg="0"/>
      <p:bldP spid="614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Disjoint Set Data Structure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209800" y="3886201"/>
            <a:ext cx="71628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The set is represented by the root of the tree.</a:t>
            </a:r>
          </a:p>
          <a:p>
            <a:pPr lvl="1">
              <a:spcBef>
                <a:spcPct val="50000"/>
              </a:spcBef>
            </a:pPr>
            <a:r>
              <a:rPr lang="en-US" altLang="en-US"/>
              <a:t>The number assigned to a set is the number of the root element. 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362200" y="20574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Every element has a number.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152650" y="2925764"/>
            <a:ext cx="78867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Elements of a set are stored in a tree (not necessarily binary)</a:t>
            </a:r>
          </a:p>
          <a:p>
            <a:pPr>
              <a:spcBef>
                <a:spcPct val="5000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53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172" grpId="0" autoUpdateAnimBg="0"/>
      <p:bldP spid="717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1DC9-7965-FB48-9385-20B56B4847C1}" type="slidenum">
              <a:rPr lang="en-US" altLang="en-US" smtClean="0"/>
              <a:pPr/>
              <a:t>2</a:t>
            </a:fld>
            <a:endParaRPr lang="en-US" alt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940506"/>
              </p:ext>
            </p:extLst>
          </p:nvPr>
        </p:nvGraphicFramePr>
        <p:xfrm>
          <a:off x="1487488" y="620688"/>
          <a:ext cx="9866312" cy="2592288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861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51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Chapter</a:t>
                      </a:r>
                      <a:endParaRPr lang="en-IN" sz="1800" b="1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Course Objectives</a:t>
                      </a:r>
                      <a:endParaRPr lang="en-IN" sz="1800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87178"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800" baseline="0" dirty="0">
                          <a:latin typeface="Arial" pitchFamily="34" charset="0"/>
                          <a:ea typeface="Noto Sans Symbols"/>
                          <a:cs typeface="Arial" pitchFamily="34" charset="0"/>
                        </a:rPr>
                        <a:t> 1.</a:t>
                      </a:r>
                      <a:endParaRPr lang="en-IN" sz="1800" dirty="0">
                        <a:latin typeface="Arial" pitchFamily="34" charset="0"/>
                        <a:ea typeface="Noto Sans Symbols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This subject aims to focuses on Advanced concept of C++ and advanced data structure to students. It focuses on advanced level analysis of algorithm and computational mathematics. 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Noto Sans Symbols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779192"/>
              </p:ext>
            </p:extLst>
          </p:nvPr>
        </p:nvGraphicFramePr>
        <p:xfrm>
          <a:off x="1487488" y="3324397"/>
          <a:ext cx="9866312" cy="3442290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861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62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Chapter</a:t>
                      </a:r>
                      <a:endParaRPr lang="en-IN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Course Outcomes</a:t>
                      </a:r>
                      <a:endParaRPr lang="en-IN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76078">
                <a:tc>
                  <a:txBody>
                    <a:bodyPr/>
                    <a:lstStyle/>
                    <a:p>
                      <a:pPr marL="342265" indent="-2540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</a:t>
                      </a:r>
                      <a:endParaRPr lang="en-IN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Explain the data structure and OOPS concepts using C++.</a:t>
                      </a:r>
                    </a:p>
                    <a:p>
                      <a:pPr marL="342900" lvl="0" indent="-342900" algn="just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Apply the shortest path and minimum spanning algorithms in computer networks.</a:t>
                      </a:r>
                    </a:p>
                    <a:p>
                      <a:pPr marL="342900" lvl="0" indent="-342900" algn="just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Examine the complexity of searching and sorting algorithms, and optimization through arrays, linked structures, stacks, queues, trees, and graphs.</a:t>
                      </a:r>
                    </a:p>
                    <a:p>
                      <a:pPr marL="342900" lvl="0" indent="-342900" algn="just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Decide and implement an appropriate graph algorithm and hashing function in computer networks for data security.</a:t>
                      </a:r>
                    </a:p>
                    <a:p>
                      <a:pPr marL="342900" lvl="0" indent="-342900" algn="just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Construct security encryption and decryption algorithms using computational mathematics and graph algorithm.</a:t>
                      </a:r>
                      <a:endParaRPr lang="en-GB" sz="1600" kern="1200" dirty="0">
                        <a:solidFill>
                          <a:schemeClr val="tx1"/>
                        </a:solidFill>
                        <a:latin typeface="Arial" pitchFamily="34" charset="0"/>
                        <a:ea typeface="Noto Sans Symbols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89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050"/>
          <p:cNvSpPr txBox="1">
            <a:spLocks noChangeArrowheads="1"/>
          </p:cNvSpPr>
          <p:nvPr/>
        </p:nvSpPr>
        <p:spPr bwMode="auto">
          <a:xfrm>
            <a:off x="2514600" y="6096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B = {3, 4}</a:t>
            </a:r>
          </a:p>
        </p:txBody>
      </p:sp>
      <p:grpSp>
        <p:nvGrpSpPr>
          <p:cNvPr id="25625" name="Group 2073"/>
          <p:cNvGrpSpPr>
            <a:grpSpLocks/>
          </p:cNvGrpSpPr>
          <p:nvPr/>
        </p:nvGrpSpPr>
        <p:grpSpPr bwMode="auto">
          <a:xfrm>
            <a:off x="3200400" y="1371600"/>
            <a:ext cx="2590800" cy="1524000"/>
            <a:chOff x="1056" y="864"/>
            <a:chExt cx="1632" cy="960"/>
          </a:xfrm>
        </p:grpSpPr>
        <p:sp>
          <p:nvSpPr>
            <p:cNvPr id="25607" name="Oval 2055"/>
            <p:cNvSpPr>
              <a:spLocks noChangeArrowheads="1"/>
            </p:cNvSpPr>
            <p:nvPr/>
          </p:nvSpPr>
          <p:spPr bwMode="auto">
            <a:xfrm>
              <a:off x="1872" y="864"/>
              <a:ext cx="432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8" name="Oval 2056"/>
            <p:cNvSpPr>
              <a:spLocks noChangeArrowheads="1"/>
            </p:cNvSpPr>
            <p:nvPr/>
          </p:nvSpPr>
          <p:spPr bwMode="auto">
            <a:xfrm>
              <a:off x="1056" y="1440"/>
              <a:ext cx="432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Line 2062"/>
            <p:cNvSpPr>
              <a:spLocks noChangeShapeType="1"/>
            </p:cNvSpPr>
            <p:nvPr/>
          </p:nvSpPr>
          <p:spPr bwMode="auto">
            <a:xfrm flipH="1">
              <a:off x="1440" y="1200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0" name="Text Box 2068"/>
            <p:cNvSpPr txBox="1">
              <a:spLocks noChangeArrowheads="1"/>
            </p:cNvSpPr>
            <p:nvPr/>
          </p:nvSpPr>
          <p:spPr bwMode="auto">
            <a:xfrm>
              <a:off x="1920" y="864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3</a:t>
              </a:r>
            </a:p>
          </p:txBody>
        </p:sp>
        <p:sp>
          <p:nvSpPr>
            <p:cNvPr id="25621" name="Text Box 2069"/>
            <p:cNvSpPr txBox="1">
              <a:spLocks noChangeArrowheads="1"/>
            </p:cNvSpPr>
            <p:nvPr/>
          </p:nvSpPr>
          <p:spPr bwMode="auto">
            <a:xfrm>
              <a:off x="1152" y="1488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4</a:t>
              </a:r>
            </a:p>
          </p:txBody>
        </p:sp>
      </p:grpSp>
      <p:sp>
        <p:nvSpPr>
          <p:cNvPr id="25626" name="Text Box 2074"/>
          <p:cNvSpPr txBox="1">
            <a:spLocks noChangeArrowheads="1"/>
          </p:cNvSpPr>
          <p:nvPr/>
        </p:nvSpPr>
        <p:spPr bwMode="auto">
          <a:xfrm>
            <a:off x="2590800" y="3276600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B is assigned number 3</a:t>
            </a:r>
          </a:p>
        </p:txBody>
      </p:sp>
      <p:sp>
        <p:nvSpPr>
          <p:cNvPr id="25627" name="Text Box 2075"/>
          <p:cNvSpPr txBox="1">
            <a:spLocks noChangeArrowheads="1"/>
          </p:cNvSpPr>
          <p:nvPr/>
        </p:nvSpPr>
        <p:spPr bwMode="auto">
          <a:xfrm>
            <a:off x="2286000" y="4648200"/>
            <a:ext cx="693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Are the numbers distinct for different sets?</a:t>
            </a:r>
          </a:p>
        </p:txBody>
      </p:sp>
      <p:sp>
        <p:nvSpPr>
          <p:cNvPr id="25628" name="Text Box 2076"/>
          <p:cNvSpPr txBox="1">
            <a:spLocks noChangeArrowheads="1"/>
          </p:cNvSpPr>
          <p:nvPr/>
        </p:nvSpPr>
        <p:spPr bwMode="auto">
          <a:xfrm>
            <a:off x="2819400" y="5410201"/>
            <a:ext cx="6705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No two sets have the same root as they are disjoint, thus they have distinct numbers </a:t>
            </a:r>
          </a:p>
        </p:txBody>
      </p:sp>
    </p:spTree>
    <p:extLst>
      <p:ext uri="{BB962C8B-B14F-4D97-AF65-F5344CB8AC3E}">
        <p14:creationId xmlns:p14="http://schemas.microsoft.com/office/powerpoint/2010/main" val="132839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6" grpId="0" autoUpdateAnimBg="0"/>
      <p:bldP spid="25627" grpId="0" autoUpdateAnimBg="0"/>
      <p:bldP spid="2562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209800" y="609601"/>
            <a:ext cx="6629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Find(a) returns the number of the root node of the tree containing a.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209800" y="5410201"/>
            <a:ext cx="7162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Union operation makes one tree sub-tree of another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Root of one tree becomes child of the root of another.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514600" y="17526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B = {3, 4}</a:t>
            </a: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2514600" y="2590800"/>
            <a:ext cx="2590800" cy="1524000"/>
            <a:chOff x="1056" y="864"/>
            <a:chExt cx="1632" cy="960"/>
          </a:xfrm>
        </p:grpSpPr>
        <p:sp>
          <p:nvSpPr>
            <p:cNvPr id="8199" name="Oval 7"/>
            <p:cNvSpPr>
              <a:spLocks noChangeArrowheads="1"/>
            </p:cNvSpPr>
            <p:nvPr/>
          </p:nvSpPr>
          <p:spPr bwMode="auto">
            <a:xfrm>
              <a:off x="1872" y="864"/>
              <a:ext cx="432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" name="Oval 8"/>
            <p:cNvSpPr>
              <a:spLocks noChangeArrowheads="1"/>
            </p:cNvSpPr>
            <p:nvPr/>
          </p:nvSpPr>
          <p:spPr bwMode="auto">
            <a:xfrm>
              <a:off x="1056" y="1440"/>
              <a:ext cx="432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" name="Line 9"/>
            <p:cNvSpPr>
              <a:spLocks noChangeShapeType="1"/>
            </p:cNvSpPr>
            <p:nvPr/>
          </p:nvSpPr>
          <p:spPr bwMode="auto">
            <a:xfrm flipH="1">
              <a:off x="1440" y="1200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2" name="Text Box 10"/>
            <p:cNvSpPr txBox="1">
              <a:spLocks noChangeArrowheads="1"/>
            </p:cNvSpPr>
            <p:nvPr/>
          </p:nvSpPr>
          <p:spPr bwMode="auto">
            <a:xfrm>
              <a:off x="1920" y="864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3</a:t>
              </a:r>
            </a:p>
          </p:txBody>
        </p:sp>
        <p:sp>
          <p:nvSpPr>
            <p:cNvPr id="8203" name="Text Box 11"/>
            <p:cNvSpPr txBox="1">
              <a:spLocks noChangeArrowheads="1"/>
            </p:cNvSpPr>
            <p:nvPr/>
          </p:nvSpPr>
          <p:spPr bwMode="auto">
            <a:xfrm>
              <a:off x="1152" y="1488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4</a:t>
              </a:r>
            </a:p>
          </p:txBody>
        </p:sp>
      </p:grp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6172200" y="19050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Find(4) returns?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8534400" y="19050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5943600" y="26670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Find(3) returns?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8534400" y="27432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783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  <p:bldP spid="8197" grpId="0" autoUpdateAnimBg="0"/>
      <p:bldP spid="8204" grpId="0" autoUpdateAnimBg="0"/>
      <p:bldP spid="8205" grpId="0" autoUpdateAnimBg="0"/>
      <p:bldP spid="8206" grpId="0" autoUpdateAnimBg="0"/>
      <p:bldP spid="820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2286000" y="4572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B = {3, 4}</a:t>
            </a:r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2057400" y="1066800"/>
            <a:ext cx="2590800" cy="1524000"/>
            <a:chOff x="1056" y="864"/>
            <a:chExt cx="1632" cy="960"/>
          </a:xfrm>
        </p:grpSpPr>
        <p:sp>
          <p:nvSpPr>
            <p:cNvPr id="26628" name="Oval 4"/>
            <p:cNvSpPr>
              <a:spLocks noChangeArrowheads="1"/>
            </p:cNvSpPr>
            <p:nvPr/>
          </p:nvSpPr>
          <p:spPr bwMode="auto">
            <a:xfrm>
              <a:off x="1872" y="864"/>
              <a:ext cx="432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9" name="Oval 5"/>
            <p:cNvSpPr>
              <a:spLocks noChangeArrowheads="1"/>
            </p:cNvSpPr>
            <p:nvPr/>
          </p:nvSpPr>
          <p:spPr bwMode="auto">
            <a:xfrm>
              <a:off x="1056" y="1440"/>
              <a:ext cx="432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0" name="Line 6"/>
            <p:cNvSpPr>
              <a:spLocks noChangeShapeType="1"/>
            </p:cNvSpPr>
            <p:nvPr/>
          </p:nvSpPr>
          <p:spPr bwMode="auto">
            <a:xfrm flipH="1">
              <a:off x="1440" y="1200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1" name="Text Box 7"/>
            <p:cNvSpPr txBox="1">
              <a:spLocks noChangeArrowheads="1"/>
            </p:cNvSpPr>
            <p:nvPr/>
          </p:nvSpPr>
          <p:spPr bwMode="auto">
            <a:xfrm>
              <a:off x="1920" y="864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3</a:t>
              </a:r>
            </a:p>
          </p:txBody>
        </p:sp>
        <p:sp>
          <p:nvSpPr>
            <p:cNvPr id="26632" name="Text Box 8"/>
            <p:cNvSpPr txBox="1">
              <a:spLocks noChangeArrowheads="1"/>
            </p:cNvSpPr>
            <p:nvPr/>
          </p:nvSpPr>
          <p:spPr bwMode="auto">
            <a:xfrm>
              <a:off x="1152" y="1488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4</a:t>
              </a:r>
            </a:p>
          </p:txBody>
        </p:sp>
      </p:grp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7315200" y="5334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A = {1,2}</a:t>
            </a:r>
          </a:p>
        </p:txBody>
      </p:sp>
      <p:grpSp>
        <p:nvGrpSpPr>
          <p:cNvPr id="26634" name="Group 10"/>
          <p:cNvGrpSpPr>
            <a:grpSpLocks/>
          </p:cNvGrpSpPr>
          <p:nvPr/>
        </p:nvGrpSpPr>
        <p:grpSpPr bwMode="auto">
          <a:xfrm>
            <a:off x="6248400" y="1143000"/>
            <a:ext cx="2590800" cy="1524000"/>
            <a:chOff x="1056" y="864"/>
            <a:chExt cx="1632" cy="960"/>
          </a:xfrm>
        </p:grpSpPr>
        <p:sp>
          <p:nvSpPr>
            <p:cNvPr id="26635" name="Oval 11"/>
            <p:cNvSpPr>
              <a:spLocks noChangeArrowheads="1"/>
            </p:cNvSpPr>
            <p:nvPr/>
          </p:nvSpPr>
          <p:spPr bwMode="auto">
            <a:xfrm>
              <a:off x="1872" y="864"/>
              <a:ext cx="432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6" name="Oval 12"/>
            <p:cNvSpPr>
              <a:spLocks noChangeArrowheads="1"/>
            </p:cNvSpPr>
            <p:nvPr/>
          </p:nvSpPr>
          <p:spPr bwMode="auto">
            <a:xfrm>
              <a:off x="1056" y="1440"/>
              <a:ext cx="432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 flipH="1">
              <a:off x="1440" y="1200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8" name="Text Box 14"/>
            <p:cNvSpPr txBox="1">
              <a:spLocks noChangeArrowheads="1"/>
            </p:cNvSpPr>
            <p:nvPr/>
          </p:nvSpPr>
          <p:spPr bwMode="auto">
            <a:xfrm>
              <a:off x="1920" y="864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26639" name="Text Box 15"/>
            <p:cNvSpPr txBox="1">
              <a:spLocks noChangeArrowheads="1"/>
            </p:cNvSpPr>
            <p:nvPr/>
          </p:nvSpPr>
          <p:spPr bwMode="auto">
            <a:xfrm>
              <a:off x="1152" y="1488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2</a:t>
              </a:r>
            </a:p>
          </p:txBody>
        </p:sp>
      </p:grp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2362200" y="32766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Want to do A union B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2133600" y="42672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We have: </a:t>
            </a:r>
          </a:p>
        </p:txBody>
      </p:sp>
      <p:grpSp>
        <p:nvGrpSpPr>
          <p:cNvPr id="26655" name="Group 31"/>
          <p:cNvGrpSpPr>
            <a:grpSpLocks/>
          </p:cNvGrpSpPr>
          <p:nvPr/>
        </p:nvGrpSpPr>
        <p:grpSpPr bwMode="auto">
          <a:xfrm>
            <a:off x="5791200" y="3810000"/>
            <a:ext cx="2971800" cy="2743200"/>
            <a:chOff x="2160" y="2592"/>
            <a:chExt cx="1872" cy="1728"/>
          </a:xfrm>
        </p:grpSpPr>
        <p:grpSp>
          <p:nvGrpSpPr>
            <p:cNvPr id="26642" name="Group 18"/>
            <p:cNvGrpSpPr>
              <a:grpSpLocks/>
            </p:cNvGrpSpPr>
            <p:nvPr/>
          </p:nvGrpSpPr>
          <p:grpSpPr bwMode="auto">
            <a:xfrm>
              <a:off x="2160" y="2592"/>
              <a:ext cx="1632" cy="960"/>
              <a:chOff x="1056" y="864"/>
              <a:chExt cx="1632" cy="960"/>
            </a:xfrm>
          </p:grpSpPr>
          <p:sp>
            <p:nvSpPr>
              <p:cNvPr id="26643" name="Oval 19"/>
              <p:cNvSpPr>
                <a:spLocks noChangeArrowheads="1"/>
              </p:cNvSpPr>
              <p:nvPr/>
            </p:nvSpPr>
            <p:spPr bwMode="auto">
              <a:xfrm>
                <a:off x="1872" y="864"/>
                <a:ext cx="432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4" name="Oval 20"/>
              <p:cNvSpPr>
                <a:spLocks noChangeArrowheads="1"/>
              </p:cNvSpPr>
              <p:nvPr/>
            </p:nvSpPr>
            <p:spPr bwMode="auto">
              <a:xfrm>
                <a:off x="1056" y="1440"/>
                <a:ext cx="432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5" name="Line 21"/>
              <p:cNvSpPr>
                <a:spLocks noChangeShapeType="1"/>
              </p:cNvSpPr>
              <p:nvPr/>
            </p:nvSpPr>
            <p:spPr bwMode="auto">
              <a:xfrm flipH="1">
                <a:off x="1440" y="1200"/>
                <a:ext cx="48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6" name="Text Box 22"/>
              <p:cNvSpPr txBox="1">
                <a:spLocks noChangeArrowheads="1"/>
              </p:cNvSpPr>
              <p:nvPr/>
            </p:nvSpPr>
            <p:spPr bwMode="auto">
              <a:xfrm>
                <a:off x="1920" y="864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1</a:t>
                </a:r>
              </a:p>
            </p:txBody>
          </p:sp>
          <p:sp>
            <p:nvSpPr>
              <p:cNvPr id="26647" name="Text Box 23"/>
              <p:cNvSpPr txBox="1">
                <a:spLocks noChangeArrowheads="1"/>
              </p:cNvSpPr>
              <p:nvPr/>
            </p:nvSpPr>
            <p:spPr bwMode="auto">
              <a:xfrm>
                <a:off x="1152" y="1488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2</a:t>
                </a:r>
              </a:p>
            </p:txBody>
          </p:sp>
        </p:grpSp>
        <p:grpSp>
          <p:nvGrpSpPr>
            <p:cNvPr id="26648" name="Group 24"/>
            <p:cNvGrpSpPr>
              <a:grpSpLocks/>
            </p:cNvGrpSpPr>
            <p:nvPr/>
          </p:nvGrpSpPr>
          <p:grpSpPr bwMode="auto">
            <a:xfrm>
              <a:off x="2400" y="3360"/>
              <a:ext cx="1632" cy="960"/>
              <a:chOff x="1056" y="864"/>
              <a:chExt cx="1632" cy="960"/>
            </a:xfrm>
          </p:grpSpPr>
          <p:sp>
            <p:nvSpPr>
              <p:cNvPr id="26649" name="Oval 25"/>
              <p:cNvSpPr>
                <a:spLocks noChangeArrowheads="1"/>
              </p:cNvSpPr>
              <p:nvPr/>
            </p:nvSpPr>
            <p:spPr bwMode="auto">
              <a:xfrm>
                <a:off x="1872" y="864"/>
                <a:ext cx="432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0" name="Oval 26"/>
              <p:cNvSpPr>
                <a:spLocks noChangeArrowheads="1"/>
              </p:cNvSpPr>
              <p:nvPr/>
            </p:nvSpPr>
            <p:spPr bwMode="auto">
              <a:xfrm>
                <a:off x="1056" y="1440"/>
                <a:ext cx="432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1" name="Line 27"/>
              <p:cNvSpPr>
                <a:spLocks noChangeShapeType="1"/>
              </p:cNvSpPr>
              <p:nvPr/>
            </p:nvSpPr>
            <p:spPr bwMode="auto">
              <a:xfrm flipH="1">
                <a:off x="1440" y="1200"/>
                <a:ext cx="48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2" name="Text Box 28"/>
              <p:cNvSpPr txBox="1">
                <a:spLocks noChangeArrowheads="1"/>
              </p:cNvSpPr>
              <p:nvPr/>
            </p:nvSpPr>
            <p:spPr bwMode="auto">
              <a:xfrm>
                <a:off x="1920" y="864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3</a:t>
                </a:r>
              </a:p>
            </p:txBody>
          </p:sp>
          <p:sp>
            <p:nvSpPr>
              <p:cNvPr id="26653" name="Text Box 29"/>
              <p:cNvSpPr txBox="1">
                <a:spLocks noChangeArrowheads="1"/>
              </p:cNvSpPr>
              <p:nvPr/>
            </p:nvSpPr>
            <p:spPr bwMode="auto">
              <a:xfrm>
                <a:off x="1152" y="1488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4</a:t>
                </a:r>
              </a:p>
            </p:txBody>
          </p:sp>
        </p:grpSp>
        <p:sp>
          <p:nvSpPr>
            <p:cNvPr id="26654" name="Line 30"/>
            <p:cNvSpPr>
              <a:spLocks noChangeShapeType="1"/>
            </p:cNvSpPr>
            <p:nvPr/>
          </p:nvSpPr>
          <p:spPr bwMode="auto">
            <a:xfrm>
              <a:off x="3312" y="2976"/>
              <a:ext cx="9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25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Tree Representation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057400" y="1905000"/>
            <a:ext cx="701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Will use an array based representation, array S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057400" y="251460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Let the elements be 1,2,….N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981200" y="3200401"/>
            <a:ext cx="6781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S[j] contains the number for the parent of j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S[j] = 0 if j is the root.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057400" y="4343401"/>
            <a:ext cx="7162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Initially all trees are singletons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Trees build up with unions.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1828800" y="6096000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Note that we don’t use any pointers here.</a:t>
            </a:r>
          </a:p>
        </p:txBody>
      </p:sp>
    </p:spTree>
    <p:extLst>
      <p:ext uri="{BB962C8B-B14F-4D97-AF65-F5344CB8AC3E}">
        <p14:creationId xmlns:p14="http://schemas.microsoft.com/office/powerpoint/2010/main" val="142933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utoUpdateAnimBg="0"/>
      <p:bldP spid="9221" grpId="0" autoUpdateAnimBg="0"/>
      <p:bldP spid="9222" grpId="0" autoUpdateAnimBg="0"/>
      <p:bldP spid="922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286000" y="4572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B = {3, 4}</a:t>
            </a:r>
          </a:p>
        </p:txBody>
      </p:sp>
      <p:grpSp>
        <p:nvGrpSpPr>
          <p:cNvPr id="27651" name="Group 3"/>
          <p:cNvGrpSpPr>
            <a:grpSpLocks/>
          </p:cNvGrpSpPr>
          <p:nvPr/>
        </p:nvGrpSpPr>
        <p:grpSpPr bwMode="auto">
          <a:xfrm>
            <a:off x="2057400" y="1066800"/>
            <a:ext cx="2590800" cy="1524000"/>
            <a:chOff x="1056" y="864"/>
            <a:chExt cx="1632" cy="960"/>
          </a:xfrm>
        </p:grpSpPr>
        <p:sp>
          <p:nvSpPr>
            <p:cNvPr id="27652" name="Oval 4"/>
            <p:cNvSpPr>
              <a:spLocks noChangeArrowheads="1"/>
            </p:cNvSpPr>
            <p:nvPr/>
          </p:nvSpPr>
          <p:spPr bwMode="auto">
            <a:xfrm>
              <a:off x="1872" y="864"/>
              <a:ext cx="432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3" name="Oval 5"/>
            <p:cNvSpPr>
              <a:spLocks noChangeArrowheads="1"/>
            </p:cNvSpPr>
            <p:nvPr/>
          </p:nvSpPr>
          <p:spPr bwMode="auto">
            <a:xfrm>
              <a:off x="1056" y="1440"/>
              <a:ext cx="432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4" name="Line 6"/>
            <p:cNvSpPr>
              <a:spLocks noChangeShapeType="1"/>
            </p:cNvSpPr>
            <p:nvPr/>
          </p:nvSpPr>
          <p:spPr bwMode="auto">
            <a:xfrm flipH="1">
              <a:off x="1440" y="1200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5" name="Text Box 7"/>
            <p:cNvSpPr txBox="1">
              <a:spLocks noChangeArrowheads="1"/>
            </p:cNvSpPr>
            <p:nvPr/>
          </p:nvSpPr>
          <p:spPr bwMode="auto">
            <a:xfrm>
              <a:off x="1920" y="864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3</a:t>
              </a:r>
            </a:p>
          </p:txBody>
        </p:sp>
        <p:sp>
          <p:nvSpPr>
            <p:cNvPr id="27656" name="Text Box 8"/>
            <p:cNvSpPr txBox="1">
              <a:spLocks noChangeArrowheads="1"/>
            </p:cNvSpPr>
            <p:nvPr/>
          </p:nvSpPr>
          <p:spPr bwMode="auto">
            <a:xfrm>
              <a:off x="1152" y="1488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4</a:t>
              </a:r>
            </a:p>
          </p:txBody>
        </p:sp>
      </p:grp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7315200" y="5334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A = {1,2}</a:t>
            </a:r>
          </a:p>
        </p:txBody>
      </p:sp>
      <p:grpSp>
        <p:nvGrpSpPr>
          <p:cNvPr id="27658" name="Group 10"/>
          <p:cNvGrpSpPr>
            <a:grpSpLocks/>
          </p:cNvGrpSpPr>
          <p:nvPr/>
        </p:nvGrpSpPr>
        <p:grpSpPr bwMode="auto">
          <a:xfrm>
            <a:off x="6248400" y="1143000"/>
            <a:ext cx="2590800" cy="1524000"/>
            <a:chOff x="1056" y="864"/>
            <a:chExt cx="1632" cy="960"/>
          </a:xfrm>
        </p:grpSpPr>
        <p:sp>
          <p:nvSpPr>
            <p:cNvPr id="27659" name="Oval 11"/>
            <p:cNvSpPr>
              <a:spLocks noChangeArrowheads="1"/>
            </p:cNvSpPr>
            <p:nvPr/>
          </p:nvSpPr>
          <p:spPr bwMode="auto">
            <a:xfrm>
              <a:off x="1872" y="864"/>
              <a:ext cx="432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0" name="Oval 12"/>
            <p:cNvSpPr>
              <a:spLocks noChangeArrowheads="1"/>
            </p:cNvSpPr>
            <p:nvPr/>
          </p:nvSpPr>
          <p:spPr bwMode="auto">
            <a:xfrm>
              <a:off x="1056" y="1440"/>
              <a:ext cx="432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1" name="Line 13"/>
            <p:cNvSpPr>
              <a:spLocks noChangeShapeType="1"/>
            </p:cNvSpPr>
            <p:nvPr/>
          </p:nvSpPr>
          <p:spPr bwMode="auto">
            <a:xfrm flipH="1">
              <a:off x="1440" y="1200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2" name="Text Box 14"/>
            <p:cNvSpPr txBox="1">
              <a:spLocks noChangeArrowheads="1"/>
            </p:cNvSpPr>
            <p:nvPr/>
          </p:nvSpPr>
          <p:spPr bwMode="auto">
            <a:xfrm>
              <a:off x="1920" y="864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27663" name="Text Box 15"/>
            <p:cNvSpPr txBox="1">
              <a:spLocks noChangeArrowheads="1"/>
            </p:cNvSpPr>
            <p:nvPr/>
          </p:nvSpPr>
          <p:spPr bwMode="auto">
            <a:xfrm>
              <a:off x="1152" y="1488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2</a:t>
              </a:r>
            </a:p>
          </p:txBody>
        </p:sp>
      </p:grp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1981200" y="41148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Want to do A union B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1905000" y="53340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We have: </a:t>
            </a:r>
          </a:p>
        </p:txBody>
      </p:sp>
      <p:grpSp>
        <p:nvGrpSpPr>
          <p:cNvPr id="27666" name="Group 18"/>
          <p:cNvGrpSpPr>
            <a:grpSpLocks/>
          </p:cNvGrpSpPr>
          <p:nvPr/>
        </p:nvGrpSpPr>
        <p:grpSpPr bwMode="auto">
          <a:xfrm>
            <a:off x="5334000" y="4114800"/>
            <a:ext cx="2971800" cy="2743200"/>
            <a:chOff x="2160" y="2592"/>
            <a:chExt cx="1872" cy="1728"/>
          </a:xfrm>
        </p:grpSpPr>
        <p:grpSp>
          <p:nvGrpSpPr>
            <p:cNvPr id="27667" name="Group 19"/>
            <p:cNvGrpSpPr>
              <a:grpSpLocks/>
            </p:cNvGrpSpPr>
            <p:nvPr/>
          </p:nvGrpSpPr>
          <p:grpSpPr bwMode="auto">
            <a:xfrm>
              <a:off x="2160" y="2592"/>
              <a:ext cx="1632" cy="960"/>
              <a:chOff x="1056" y="864"/>
              <a:chExt cx="1632" cy="960"/>
            </a:xfrm>
          </p:grpSpPr>
          <p:sp>
            <p:nvSpPr>
              <p:cNvPr id="27668" name="Oval 20"/>
              <p:cNvSpPr>
                <a:spLocks noChangeArrowheads="1"/>
              </p:cNvSpPr>
              <p:nvPr/>
            </p:nvSpPr>
            <p:spPr bwMode="auto">
              <a:xfrm>
                <a:off x="1872" y="864"/>
                <a:ext cx="432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9" name="Oval 21"/>
              <p:cNvSpPr>
                <a:spLocks noChangeArrowheads="1"/>
              </p:cNvSpPr>
              <p:nvPr/>
            </p:nvSpPr>
            <p:spPr bwMode="auto">
              <a:xfrm>
                <a:off x="1056" y="1440"/>
                <a:ext cx="432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0" name="Line 22"/>
              <p:cNvSpPr>
                <a:spLocks noChangeShapeType="1"/>
              </p:cNvSpPr>
              <p:nvPr/>
            </p:nvSpPr>
            <p:spPr bwMode="auto">
              <a:xfrm flipH="1">
                <a:off x="1440" y="1200"/>
                <a:ext cx="48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1" name="Text Box 23"/>
              <p:cNvSpPr txBox="1">
                <a:spLocks noChangeArrowheads="1"/>
              </p:cNvSpPr>
              <p:nvPr/>
            </p:nvSpPr>
            <p:spPr bwMode="auto">
              <a:xfrm>
                <a:off x="1920" y="864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1</a:t>
                </a:r>
              </a:p>
            </p:txBody>
          </p:sp>
          <p:sp>
            <p:nvSpPr>
              <p:cNvPr id="27672" name="Text Box 24"/>
              <p:cNvSpPr txBox="1">
                <a:spLocks noChangeArrowheads="1"/>
              </p:cNvSpPr>
              <p:nvPr/>
            </p:nvSpPr>
            <p:spPr bwMode="auto">
              <a:xfrm>
                <a:off x="1152" y="1488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2</a:t>
                </a:r>
              </a:p>
            </p:txBody>
          </p:sp>
        </p:grpSp>
        <p:grpSp>
          <p:nvGrpSpPr>
            <p:cNvPr id="27673" name="Group 25"/>
            <p:cNvGrpSpPr>
              <a:grpSpLocks/>
            </p:cNvGrpSpPr>
            <p:nvPr/>
          </p:nvGrpSpPr>
          <p:grpSpPr bwMode="auto">
            <a:xfrm>
              <a:off x="2400" y="3360"/>
              <a:ext cx="1632" cy="960"/>
              <a:chOff x="1056" y="864"/>
              <a:chExt cx="1632" cy="960"/>
            </a:xfrm>
          </p:grpSpPr>
          <p:sp>
            <p:nvSpPr>
              <p:cNvPr id="27674" name="Oval 26"/>
              <p:cNvSpPr>
                <a:spLocks noChangeArrowheads="1"/>
              </p:cNvSpPr>
              <p:nvPr/>
            </p:nvSpPr>
            <p:spPr bwMode="auto">
              <a:xfrm>
                <a:off x="1872" y="864"/>
                <a:ext cx="432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5" name="Oval 27"/>
              <p:cNvSpPr>
                <a:spLocks noChangeArrowheads="1"/>
              </p:cNvSpPr>
              <p:nvPr/>
            </p:nvSpPr>
            <p:spPr bwMode="auto">
              <a:xfrm>
                <a:off x="1056" y="1440"/>
                <a:ext cx="432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6" name="Line 28"/>
              <p:cNvSpPr>
                <a:spLocks noChangeShapeType="1"/>
              </p:cNvSpPr>
              <p:nvPr/>
            </p:nvSpPr>
            <p:spPr bwMode="auto">
              <a:xfrm flipH="1">
                <a:off x="1440" y="1200"/>
                <a:ext cx="48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7" name="Text Box 29"/>
              <p:cNvSpPr txBox="1">
                <a:spLocks noChangeArrowheads="1"/>
              </p:cNvSpPr>
              <p:nvPr/>
            </p:nvSpPr>
            <p:spPr bwMode="auto">
              <a:xfrm>
                <a:off x="1920" y="864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3</a:t>
                </a:r>
              </a:p>
            </p:txBody>
          </p:sp>
          <p:sp>
            <p:nvSpPr>
              <p:cNvPr id="27678" name="Text Box 30"/>
              <p:cNvSpPr txBox="1">
                <a:spLocks noChangeArrowheads="1"/>
              </p:cNvSpPr>
              <p:nvPr/>
            </p:nvSpPr>
            <p:spPr bwMode="auto">
              <a:xfrm>
                <a:off x="1152" y="1488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4</a:t>
                </a:r>
              </a:p>
            </p:txBody>
          </p:sp>
        </p:grpSp>
        <p:sp>
          <p:nvSpPr>
            <p:cNvPr id="27679" name="Line 31"/>
            <p:cNvSpPr>
              <a:spLocks noChangeShapeType="1"/>
            </p:cNvSpPr>
            <p:nvPr/>
          </p:nvSpPr>
          <p:spPr bwMode="auto">
            <a:xfrm>
              <a:off x="3312" y="2976"/>
              <a:ext cx="9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97" name="Text Box 49"/>
          <p:cNvSpPr txBox="1">
            <a:spLocks noChangeArrowheads="1"/>
          </p:cNvSpPr>
          <p:nvPr/>
        </p:nvSpPr>
        <p:spPr bwMode="auto">
          <a:xfrm>
            <a:off x="2438400" y="2971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0</a:t>
            </a:r>
          </a:p>
        </p:txBody>
      </p:sp>
      <p:sp>
        <p:nvSpPr>
          <p:cNvPr id="27698" name="Text Box 50"/>
          <p:cNvSpPr txBox="1">
            <a:spLocks noChangeArrowheads="1"/>
          </p:cNvSpPr>
          <p:nvPr/>
        </p:nvSpPr>
        <p:spPr bwMode="auto">
          <a:xfrm>
            <a:off x="2743200" y="2971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27699" name="Text Box 51"/>
          <p:cNvSpPr txBox="1">
            <a:spLocks noChangeArrowheads="1"/>
          </p:cNvSpPr>
          <p:nvPr/>
        </p:nvSpPr>
        <p:spPr bwMode="auto">
          <a:xfrm>
            <a:off x="3124200" y="2971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0</a:t>
            </a:r>
          </a:p>
        </p:txBody>
      </p:sp>
      <p:sp>
        <p:nvSpPr>
          <p:cNvPr id="27700" name="Text Box 52"/>
          <p:cNvSpPr txBox="1">
            <a:spLocks noChangeArrowheads="1"/>
          </p:cNvSpPr>
          <p:nvPr/>
        </p:nvSpPr>
        <p:spPr bwMode="auto">
          <a:xfrm>
            <a:off x="3505200" y="2971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grpSp>
        <p:nvGrpSpPr>
          <p:cNvPr id="27732" name="Group 84"/>
          <p:cNvGrpSpPr>
            <a:grpSpLocks/>
          </p:cNvGrpSpPr>
          <p:nvPr/>
        </p:nvGrpSpPr>
        <p:grpSpPr bwMode="auto">
          <a:xfrm>
            <a:off x="1905000" y="5943600"/>
            <a:ext cx="1981200" cy="457200"/>
            <a:chOff x="240" y="3744"/>
            <a:chExt cx="1248" cy="288"/>
          </a:xfrm>
        </p:grpSpPr>
        <p:grpSp>
          <p:nvGrpSpPr>
            <p:cNvPr id="27721" name="Group 73"/>
            <p:cNvGrpSpPr>
              <a:grpSpLocks/>
            </p:cNvGrpSpPr>
            <p:nvPr/>
          </p:nvGrpSpPr>
          <p:grpSpPr bwMode="auto">
            <a:xfrm>
              <a:off x="576" y="3792"/>
              <a:ext cx="912" cy="240"/>
              <a:chOff x="576" y="3792"/>
              <a:chExt cx="912" cy="240"/>
            </a:xfrm>
          </p:grpSpPr>
          <p:sp>
            <p:nvSpPr>
              <p:cNvPr id="27710" name="Line 62"/>
              <p:cNvSpPr>
                <a:spLocks noChangeShapeType="1"/>
              </p:cNvSpPr>
              <p:nvPr/>
            </p:nvSpPr>
            <p:spPr bwMode="auto">
              <a:xfrm>
                <a:off x="768" y="379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1" name="Line 63"/>
              <p:cNvSpPr>
                <a:spLocks noChangeShapeType="1"/>
              </p:cNvSpPr>
              <p:nvPr/>
            </p:nvSpPr>
            <p:spPr bwMode="auto">
              <a:xfrm>
                <a:off x="1008" y="379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6" name="Rectangle 68"/>
              <p:cNvSpPr>
                <a:spLocks noChangeArrowheads="1"/>
              </p:cNvSpPr>
              <p:nvPr/>
            </p:nvSpPr>
            <p:spPr bwMode="auto">
              <a:xfrm>
                <a:off x="576" y="3792"/>
                <a:ext cx="91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7" name="Line 69"/>
              <p:cNvSpPr>
                <a:spLocks noChangeShapeType="1"/>
              </p:cNvSpPr>
              <p:nvPr/>
            </p:nvSpPr>
            <p:spPr bwMode="auto">
              <a:xfrm>
                <a:off x="1248" y="379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720" name="Text Box 72"/>
            <p:cNvSpPr txBox="1">
              <a:spLocks noChangeArrowheads="1"/>
            </p:cNvSpPr>
            <p:nvPr/>
          </p:nvSpPr>
          <p:spPr bwMode="auto">
            <a:xfrm>
              <a:off x="240" y="374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S</a:t>
              </a:r>
            </a:p>
          </p:txBody>
        </p:sp>
      </p:grpSp>
      <p:sp>
        <p:nvSpPr>
          <p:cNvPr id="27722" name="Text Box 74"/>
          <p:cNvSpPr txBox="1">
            <a:spLocks noChangeArrowheads="1"/>
          </p:cNvSpPr>
          <p:nvPr/>
        </p:nvSpPr>
        <p:spPr bwMode="auto">
          <a:xfrm>
            <a:off x="2438400" y="5943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0</a:t>
            </a:r>
          </a:p>
        </p:txBody>
      </p:sp>
      <p:sp>
        <p:nvSpPr>
          <p:cNvPr id="27723" name="Text Box 75"/>
          <p:cNvSpPr txBox="1">
            <a:spLocks noChangeArrowheads="1"/>
          </p:cNvSpPr>
          <p:nvPr/>
        </p:nvSpPr>
        <p:spPr bwMode="auto">
          <a:xfrm>
            <a:off x="2743200" y="5943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27724" name="Text Box 76"/>
          <p:cNvSpPr txBox="1">
            <a:spLocks noChangeArrowheads="1"/>
          </p:cNvSpPr>
          <p:nvPr/>
        </p:nvSpPr>
        <p:spPr bwMode="auto">
          <a:xfrm>
            <a:off x="3124200" y="5943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27725" name="Text Box 77"/>
          <p:cNvSpPr txBox="1">
            <a:spLocks noChangeArrowheads="1"/>
          </p:cNvSpPr>
          <p:nvPr/>
        </p:nvSpPr>
        <p:spPr bwMode="auto">
          <a:xfrm>
            <a:off x="3505200" y="5943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grpSp>
        <p:nvGrpSpPr>
          <p:cNvPr id="27726" name="Group 78"/>
          <p:cNvGrpSpPr>
            <a:grpSpLocks/>
          </p:cNvGrpSpPr>
          <p:nvPr/>
        </p:nvGrpSpPr>
        <p:grpSpPr bwMode="auto">
          <a:xfrm>
            <a:off x="2438400" y="3048000"/>
            <a:ext cx="1447800" cy="381000"/>
            <a:chOff x="576" y="3792"/>
            <a:chExt cx="912" cy="240"/>
          </a:xfrm>
        </p:grpSpPr>
        <p:sp>
          <p:nvSpPr>
            <p:cNvPr id="27727" name="Line 79"/>
            <p:cNvSpPr>
              <a:spLocks noChangeShapeType="1"/>
            </p:cNvSpPr>
            <p:nvPr/>
          </p:nvSpPr>
          <p:spPr bwMode="auto">
            <a:xfrm>
              <a:off x="768" y="37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8" name="Line 80"/>
            <p:cNvSpPr>
              <a:spLocks noChangeShapeType="1"/>
            </p:cNvSpPr>
            <p:nvPr/>
          </p:nvSpPr>
          <p:spPr bwMode="auto">
            <a:xfrm>
              <a:off x="1008" y="37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9" name="Rectangle 81"/>
            <p:cNvSpPr>
              <a:spLocks noChangeArrowheads="1"/>
            </p:cNvSpPr>
            <p:nvPr/>
          </p:nvSpPr>
          <p:spPr bwMode="auto">
            <a:xfrm>
              <a:off x="576" y="3792"/>
              <a:ext cx="91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30" name="Line 82"/>
            <p:cNvSpPr>
              <a:spLocks noChangeShapeType="1"/>
            </p:cNvSpPr>
            <p:nvPr/>
          </p:nvSpPr>
          <p:spPr bwMode="auto">
            <a:xfrm>
              <a:off x="1248" y="37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731" name="Text Box 83"/>
          <p:cNvSpPr txBox="1">
            <a:spLocks noChangeArrowheads="1"/>
          </p:cNvSpPr>
          <p:nvPr/>
        </p:nvSpPr>
        <p:spPr bwMode="auto">
          <a:xfrm>
            <a:off x="1981200" y="3048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50286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4" grpId="0" autoUpdateAnimBg="0"/>
      <p:bldP spid="27665" grpId="0" autoUpdateAnimBg="0"/>
      <p:bldP spid="27697" grpId="0" autoUpdateAnimBg="0"/>
      <p:bldP spid="27698" grpId="0" autoUpdateAnimBg="0"/>
      <p:bldP spid="27699" grpId="0" autoUpdateAnimBg="0"/>
      <p:bldP spid="27700" grpId="0" autoUpdateAnimBg="0"/>
      <p:bldP spid="27722" grpId="0" autoUpdateAnimBg="0"/>
      <p:bldP spid="27723" grpId="0" autoUpdateAnimBg="0"/>
      <p:bldP spid="27724" grpId="0" autoUpdateAnimBg="0"/>
      <p:bldP spid="2772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Pseudo Code for Find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286000" y="2133600"/>
            <a:ext cx="70104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Find(a) {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     If S[a] = 0, return a;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     else Find(S[a]);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      return;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           }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133600" y="5257800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Complexity?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181600" y="51816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84200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utoUpdateAnimBg="0"/>
      <p:bldP spid="1024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Pseudo-Code for Union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590800" y="2362200"/>
            <a:ext cx="65532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Union(root 1, root 2)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    {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        S[root2] = root1;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     }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057400" y="52578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Complexity?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181600" y="5257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242127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utoUpdateAnimBg="0"/>
      <p:bldP spid="1126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Efficient Union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905000" y="1676400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Will improve the worst case find complexity to log N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981200" y="2209800"/>
            <a:ext cx="70104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When we do a union operation make the smaller tree a subtree of the bigger one</a:t>
            </a:r>
          </a:p>
          <a:p>
            <a:pPr lvl="1">
              <a:spcBef>
                <a:spcPct val="50000"/>
              </a:spcBef>
            </a:pPr>
            <a:r>
              <a:rPr lang="en-US" altLang="en-US"/>
              <a:t>Thus the root of the smaller subtree becomes a child of the root of the bigger one.  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828800" y="4114801"/>
            <a:ext cx="7467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A = {1,2,3} B = {4} 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Root of B is root of A after union, B is subtree of A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019300" y="5305425"/>
            <a:ext cx="81534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Alternatively, union operation can be done by height as well</a:t>
            </a:r>
          </a:p>
          <a:p>
            <a:pPr lvl="1">
              <a:spcBef>
                <a:spcPct val="50000"/>
              </a:spcBef>
            </a:pPr>
            <a:r>
              <a:rPr lang="en-US" altLang="en-US"/>
              <a:t>Tree of lesser height is made subtree of the other.</a:t>
            </a:r>
          </a:p>
          <a:p>
            <a:pPr lvl="1">
              <a:spcBef>
                <a:spcPct val="50000"/>
              </a:spcBef>
            </a:pPr>
            <a:r>
              <a:rPr lang="en-US" altLang="en-US"/>
              <a:t>We consider only size here. </a:t>
            </a:r>
          </a:p>
          <a:p>
            <a:pPr>
              <a:spcBef>
                <a:spcPct val="5000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33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293" grpId="0" autoUpdateAnimBg="0"/>
      <p:bldP spid="1229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057400" y="7620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Array storage changes somewhat.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133600" y="1981201"/>
            <a:ext cx="5638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If j is a root, S[j]  =  -  size of tree rooted at j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If j is not a root, S[j] = parent of j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981200" y="3429000"/>
            <a:ext cx="746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Why is S[j] not equal to the size of tree j,  if j is a root?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981200" y="5334000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Initially, what is the content of array S?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038600" y="586740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All elements are -1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3276600" y="4038601"/>
            <a:ext cx="6477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Size of tree j is an integer, if S[j]=size of tree j and j is root, then it would look like root of j is another element, thus j is not root</a:t>
            </a:r>
          </a:p>
        </p:txBody>
      </p:sp>
    </p:spTree>
    <p:extLst>
      <p:ext uri="{BB962C8B-B14F-4D97-AF65-F5344CB8AC3E}">
        <p14:creationId xmlns:p14="http://schemas.microsoft.com/office/powerpoint/2010/main" val="95623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utoUpdateAnimBg="0"/>
      <p:bldP spid="13316" grpId="0" autoUpdateAnimBg="0"/>
      <p:bldP spid="13317" grpId="0" autoUpdateAnimBg="0"/>
      <p:bldP spid="13318" grpId="0" autoUpdateAnimBg="0"/>
      <p:bldP spid="1332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Pseudo-Code for Union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590800" y="2362200"/>
            <a:ext cx="65532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Union(root 1, root 2)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    {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        If S[root2] &lt; S[root1], S[root1] = root2;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        else S[root2]=root1;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     }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057400" y="52578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Complexity?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4572000" y="53340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407860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utoUpdateAnimBg="0"/>
      <p:bldP spid="1639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2209800" y="2692400"/>
            <a:ext cx="7772400" cy="1600200"/>
          </a:xfrm>
        </p:spPr>
        <p:txBody>
          <a:bodyPr/>
          <a:lstStyle/>
          <a:p>
            <a:r>
              <a:rPr lang="it-IT" altLang="en-US"/>
              <a:t>SUFFIX TREES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2895600" y="4629150"/>
            <a:ext cx="6400800" cy="1752600"/>
          </a:xfrm>
        </p:spPr>
        <p:txBody>
          <a:bodyPr/>
          <a:lstStyle/>
          <a:p>
            <a:r>
              <a:rPr lang="it-IT" altLang="en-US"/>
              <a:t>From exact to approximate string matching.</a:t>
            </a:r>
          </a:p>
        </p:txBody>
      </p:sp>
    </p:spTree>
    <p:extLst>
      <p:ext uri="{BB962C8B-B14F-4D97-AF65-F5344CB8AC3E}">
        <p14:creationId xmlns:p14="http://schemas.microsoft.com/office/powerpoint/2010/main" val="18727846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Pseudo Code for Find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286000" y="2133600"/>
            <a:ext cx="70104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Find(a) {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     If S[a] &lt; 0, return a;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     else Find(S[a]);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      return;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           }</a:t>
            </a:r>
          </a:p>
        </p:txBody>
      </p:sp>
    </p:spTree>
    <p:extLst>
      <p:ext uri="{BB962C8B-B14F-4D97-AF65-F5344CB8AC3E}">
        <p14:creationId xmlns:p14="http://schemas.microsoft.com/office/powerpoint/2010/main" val="74206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Complexity Analysis for Find Operation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133600" y="2362200"/>
            <a:ext cx="693420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If the depth (distance from root) of a node A increases, then the earlier tree consisting the node A becomes a subtree of another.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Since only a smaller tree becomes a subtree of another, total size of the combined tree must be at least twice the previous one consisting A.  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057400" y="4876801"/>
            <a:ext cx="6934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Each time depth of a node increases, the size of the tree increases by at least a factor of 2.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590800" y="6019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At first every node has depth 0</a:t>
            </a:r>
          </a:p>
        </p:txBody>
      </p:sp>
    </p:spTree>
    <p:extLst>
      <p:ext uri="{BB962C8B-B14F-4D97-AF65-F5344CB8AC3E}">
        <p14:creationId xmlns:p14="http://schemas.microsoft.com/office/powerpoint/2010/main" val="331235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utoUpdateAnimBg="0"/>
      <p:bldP spid="17413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209800" y="533400"/>
            <a:ext cx="71628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Next time depth is 1, tree size is at least 2,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                  depth is 2, tree size is at least 4…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   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                  depth is k, tree size is at least 2</a:t>
            </a:r>
            <a:r>
              <a:rPr lang="en-US" altLang="en-US" baseline="30000"/>
              <a:t>k   </a:t>
            </a:r>
            <a:endParaRPr lang="en-US" altLang="en-US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752600" y="2819401"/>
            <a:ext cx="6781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We know that 2</a:t>
            </a:r>
            <a:r>
              <a:rPr lang="en-US" altLang="en-US" baseline="30000"/>
              <a:t>k   </a:t>
            </a:r>
            <a:r>
              <a:rPr lang="en-US" altLang="en-US"/>
              <a:t>&lt;=  N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Thus k   &lt;=  log N</a:t>
            </a:r>
            <a:endParaRPr lang="en-US" altLang="en-US" baseline="30000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362200" y="4724400"/>
            <a:ext cx="662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Complexity of Find operation is O(log N)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1905000" y="5715000"/>
            <a:ext cx="708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Complexity of any M operations is O(MlogN)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905000" y="4038600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Depth of any tree is at most log N</a:t>
            </a:r>
          </a:p>
        </p:txBody>
      </p:sp>
    </p:spTree>
    <p:extLst>
      <p:ext uri="{BB962C8B-B14F-4D97-AF65-F5344CB8AC3E}">
        <p14:creationId xmlns:p14="http://schemas.microsoft.com/office/powerpoint/2010/main" val="320532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utoUpdateAnimBg="0"/>
      <p:bldP spid="18436" grpId="0" autoUpdateAnimBg="0"/>
      <p:bldP spid="18437" grpId="0" autoUpdateAnimBg="0"/>
      <p:bldP spid="1843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Path Compression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209800" y="22098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Makes all operations almost linear in the worst case.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828800" y="3048001"/>
            <a:ext cx="76200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Whenever you do Find(j) make S[k]=Find(j) for all elements on the path of j to the root, except the root.</a:t>
            </a:r>
          </a:p>
          <a:p>
            <a:pPr lvl="1">
              <a:spcBef>
                <a:spcPct val="50000"/>
              </a:spcBef>
            </a:pPr>
            <a:r>
              <a:rPr lang="en-US" altLang="en-US"/>
              <a:t>All nodes on the path of j now point to the root directly</a:t>
            </a:r>
          </a:p>
        </p:txBody>
      </p:sp>
    </p:spTree>
    <p:extLst>
      <p:ext uri="{BB962C8B-B14F-4D97-AF65-F5344CB8AC3E}">
        <p14:creationId xmlns:p14="http://schemas.microsoft.com/office/powerpoint/2010/main" val="355802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2438400" y="228600"/>
            <a:ext cx="2971800" cy="2743200"/>
            <a:chOff x="2160" y="2592"/>
            <a:chExt cx="1872" cy="1728"/>
          </a:xfrm>
        </p:grpSpPr>
        <p:grpSp>
          <p:nvGrpSpPr>
            <p:cNvPr id="28675" name="Group 3"/>
            <p:cNvGrpSpPr>
              <a:grpSpLocks/>
            </p:cNvGrpSpPr>
            <p:nvPr/>
          </p:nvGrpSpPr>
          <p:grpSpPr bwMode="auto">
            <a:xfrm>
              <a:off x="2160" y="2592"/>
              <a:ext cx="1632" cy="960"/>
              <a:chOff x="1056" y="864"/>
              <a:chExt cx="1632" cy="960"/>
            </a:xfrm>
          </p:grpSpPr>
          <p:sp>
            <p:nvSpPr>
              <p:cNvPr id="28676" name="Oval 4"/>
              <p:cNvSpPr>
                <a:spLocks noChangeArrowheads="1"/>
              </p:cNvSpPr>
              <p:nvPr/>
            </p:nvSpPr>
            <p:spPr bwMode="auto">
              <a:xfrm>
                <a:off x="1872" y="864"/>
                <a:ext cx="432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77" name="Oval 5"/>
              <p:cNvSpPr>
                <a:spLocks noChangeArrowheads="1"/>
              </p:cNvSpPr>
              <p:nvPr/>
            </p:nvSpPr>
            <p:spPr bwMode="auto">
              <a:xfrm>
                <a:off x="1056" y="1440"/>
                <a:ext cx="432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78" name="Line 6"/>
              <p:cNvSpPr>
                <a:spLocks noChangeShapeType="1"/>
              </p:cNvSpPr>
              <p:nvPr/>
            </p:nvSpPr>
            <p:spPr bwMode="auto">
              <a:xfrm flipH="1">
                <a:off x="1440" y="1200"/>
                <a:ext cx="48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79" name="Text Box 7"/>
              <p:cNvSpPr txBox="1">
                <a:spLocks noChangeArrowheads="1"/>
              </p:cNvSpPr>
              <p:nvPr/>
            </p:nvSpPr>
            <p:spPr bwMode="auto">
              <a:xfrm>
                <a:off x="1920" y="864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1</a:t>
                </a:r>
              </a:p>
            </p:txBody>
          </p:sp>
          <p:sp>
            <p:nvSpPr>
              <p:cNvPr id="28680" name="Text Box 8"/>
              <p:cNvSpPr txBox="1">
                <a:spLocks noChangeArrowheads="1"/>
              </p:cNvSpPr>
              <p:nvPr/>
            </p:nvSpPr>
            <p:spPr bwMode="auto">
              <a:xfrm>
                <a:off x="1152" y="1488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2</a:t>
                </a:r>
              </a:p>
            </p:txBody>
          </p:sp>
        </p:grpSp>
        <p:grpSp>
          <p:nvGrpSpPr>
            <p:cNvPr id="28681" name="Group 9"/>
            <p:cNvGrpSpPr>
              <a:grpSpLocks/>
            </p:cNvGrpSpPr>
            <p:nvPr/>
          </p:nvGrpSpPr>
          <p:grpSpPr bwMode="auto">
            <a:xfrm>
              <a:off x="2400" y="3360"/>
              <a:ext cx="1632" cy="960"/>
              <a:chOff x="1056" y="864"/>
              <a:chExt cx="1632" cy="960"/>
            </a:xfrm>
          </p:grpSpPr>
          <p:sp>
            <p:nvSpPr>
              <p:cNvPr id="28682" name="Oval 10"/>
              <p:cNvSpPr>
                <a:spLocks noChangeArrowheads="1"/>
              </p:cNvSpPr>
              <p:nvPr/>
            </p:nvSpPr>
            <p:spPr bwMode="auto">
              <a:xfrm>
                <a:off x="1872" y="864"/>
                <a:ext cx="432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3" name="Oval 11"/>
              <p:cNvSpPr>
                <a:spLocks noChangeArrowheads="1"/>
              </p:cNvSpPr>
              <p:nvPr/>
            </p:nvSpPr>
            <p:spPr bwMode="auto">
              <a:xfrm>
                <a:off x="1056" y="1440"/>
                <a:ext cx="432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4" name="Line 12"/>
              <p:cNvSpPr>
                <a:spLocks noChangeShapeType="1"/>
              </p:cNvSpPr>
              <p:nvPr/>
            </p:nvSpPr>
            <p:spPr bwMode="auto">
              <a:xfrm flipH="1">
                <a:off x="1440" y="1200"/>
                <a:ext cx="48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85" name="Text Box 13"/>
              <p:cNvSpPr txBox="1">
                <a:spLocks noChangeArrowheads="1"/>
              </p:cNvSpPr>
              <p:nvPr/>
            </p:nvSpPr>
            <p:spPr bwMode="auto">
              <a:xfrm>
                <a:off x="1920" y="864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3</a:t>
                </a:r>
              </a:p>
            </p:txBody>
          </p:sp>
          <p:sp>
            <p:nvSpPr>
              <p:cNvPr id="28686" name="Text Box 14"/>
              <p:cNvSpPr txBox="1">
                <a:spLocks noChangeArrowheads="1"/>
              </p:cNvSpPr>
              <p:nvPr/>
            </p:nvSpPr>
            <p:spPr bwMode="auto">
              <a:xfrm>
                <a:off x="1152" y="1488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4</a:t>
                </a:r>
              </a:p>
            </p:txBody>
          </p:sp>
        </p:grpSp>
        <p:sp>
          <p:nvSpPr>
            <p:cNvPr id="28687" name="Line 15"/>
            <p:cNvSpPr>
              <a:spLocks noChangeShapeType="1"/>
            </p:cNvSpPr>
            <p:nvPr/>
          </p:nvSpPr>
          <p:spPr bwMode="auto">
            <a:xfrm>
              <a:off x="3312" y="2976"/>
              <a:ext cx="9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2438400" y="34290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Do Find(5)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1981200" y="3886200"/>
            <a:ext cx="701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Find(5) encounters 5, 4 and 3 before reaching  root 1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2133600" y="45720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After Find(5):</a:t>
            </a:r>
          </a:p>
        </p:txBody>
      </p:sp>
      <p:sp>
        <p:nvSpPr>
          <p:cNvPr id="28706" name="Oval 34"/>
          <p:cNvSpPr>
            <a:spLocks noChangeArrowheads="1"/>
          </p:cNvSpPr>
          <p:nvPr/>
        </p:nvSpPr>
        <p:spPr bwMode="auto">
          <a:xfrm>
            <a:off x="1828800" y="28956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1905000" y="29718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28708" name="Line 36"/>
          <p:cNvSpPr>
            <a:spLocks noChangeShapeType="1"/>
          </p:cNvSpPr>
          <p:nvPr/>
        </p:nvSpPr>
        <p:spPr bwMode="auto">
          <a:xfrm flipH="1">
            <a:off x="2438400" y="28194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12" name="Group 40"/>
          <p:cNvGrpSpPr>
            <a:grpSpLocks/>
          </p:cNvGrpSpPr>
          <p:nvPr/>
        </p:nvGrpSpPr>
        <p:grpSpPr bwMode="auto">
          <a:xfrm>
            <a:off x="4343400" y="4648200"/>
            <a:ext cx="4648200" cy="1676400"/>
            <a:chOff x="1776" y="2928"/>
            <a:chExt cx="2928" cy="1056"/>
          </a:xfrm>
        </p:grpSpPr>
        <p:grpSp>
          <p:nvGrpSpPr>
            <p:cNvPr id="28692" name="Group 20"/>
            <p:cNvGrpSpPr>
              <a:grpSpLocks/>
            </p:cNvGrpSpPr>
            <p:nvPr/>
          </p:nvGrpSpPr>
          <p:grpSpPr bwMode="auto">
            <a:xfrm>
              <a:off x="1776" y="2928"/>
              <a:ext cx="1632" cy="960"/>
              <a:chOff x="1056" y="864"/>
              <a:chExt cx="1632" cy="960"/>
            </a:xfrm>
          </p:grpSpPr>
          <p:sp>
            <p:nvSpPr>
              <p:cNvPr id="28693" name="Oval 21"/>
              <p:cNvSpPr>
                <a:spLocks noChangeArrowheads="1"/>
              </p:cNvSpPr>
              <p:nvPr/>
            </p:nvSpPr>
            <p:spPr bwMode="auto">
              <a:xfrm>
                <a:off x="1872" y="864"/>
                <a:ext cx="432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Oval 22"/>
              <p:cNvSpPr>
                <a:spLocks noChangeArrowheads="1"/>
              </p:cNvSpPr>
              <p:nvPr/>
            </p:nvSpPr>
            <p:spPr bwMode="auto">
              <a:xfrm>
                <a:off x="1056" y="1440"/>
                <a:ext cx="432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Line 23"/>
              <p:cNvSpPr>
                <a:spLocks noChangeShapeType="1"/>
              </p:cNvSpPr>
              <p:nvPr/>
            </p:nvSpPr>
            <p:spPr bwMode="auto">
              <a:xfrm flipH="1">
                <a:off x="1440" y="1200"/>
                <a:ext cx="48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6" name="Text Box 24"/>
              <p:cNvSpPr txBox="1">
                <a:spLocks noChangeArrowheads="1"/>
              </p:cNvSpPr>
              <p:nvPr/>
            </p:nvSpPr>
            <p:spPr bwMode="auto">
              <a:xfrm>
                <a:off x="1920" y="864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1</a:t>
                </a:r>
              </a:p>
            </p:txBody>
          </p:sp>
          <p:sp>
            <p:nvSpPr>
              <p:cNvPr id="28697" name="Text Box 25"/>
              <p:cNvSpPr txBox="1">
                <a:spLocks noChangeArrowheads="1"/>
              </p:cNvSpPr>
              <p:nvPr/>
            </p:nvSpPr>
            <p:spPr bwMode="auto">
              <a:xfrm>
                <a:off x="1152" y="1488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2</a:t>
                </a:r>
              </a:p>
            </p:txBody>
          </p:sp>
        </p:grpSp>
        <p:sp>
          <p:nvSpPr>
            <p:cNvPr id="28699" name="Oval 27"/>
            <p:cNvSpPr>
              <a:spLocks noChangeArrowheads="1"/>
            </p:cNvSpPr>
            <p:nvPr/>
          </p:nvSpPr>
          <p:spPr bwMode="auto">
            <a:xfrm>
              <a:off x="2640" y="3600"/>
              <a:ext cx="432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Oval 28"/>
            <p:cNvSpPr>
              <a:spLocks noChangeArrowheads="1"/>
            </p:cNvSpPr>
            <p:nvPr/>
          </p:nvSpPr>
          <p:spPr bwMode="auto">
            <a:xfrm>
              <a:off x="3552" y="3600"/>
              <a:ext cx="432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2" name="Text Box 30"/>
            <p:cNvSpPr txBox="1">
              <a:spLocks noChangeArrowheads="1"/>
            </p:cNvSpPr>
            <p:nvPr/>
          </p:nvSpPr>
          <p:spPr bwMode="auto">
            <a:xfrm>
              <a:off x="2688" y="3648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3</a:t>
              </a:r>
            </a:p>
          </p:txBody>
        </p:sp>
        <p:sp>
          <p:nvSpPr>
            <p:cNvPr id="28703" name="Text Box 31"/>
            <p:cNvSpPr txBox="1">
              <a:spLocks noChangeArrowheads="1"/>
            </p:cNvSpPr>
            <p:nvPr/>
          </p:nvSpPr>
          <p:spPr bwMode="auto">
            <a:xfrm>
              <a:off x="3648" y="3648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4</a:t>
              </a:r>
            </a:p>
          </p:txBody>
        </p:sp>
        <p:sp>
          <p:nvSpPr>
            <p:cNvPr id="28704" name="Line 32"/>
            <p:cNvSpPr>
              <a:spLocks noChangeShapeType="1"/>
            </p:cNvSpPr>
            <p:nvPr/>
          </p:nvSpPr>
          <p:spPr bwMode="auto">
            <a:xfrm>
              <a:off x="2688" y="3264"/>
              <a:ext cx="9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5" name="Line 33"/>
            <p:cNvSpPr>
              <a:spLocks noChangeShapeType="1"/>
            </p:cNvSpPr>
            <p:nvPr/>
          </p:nvSpPr>
          <p:spPr bwMode="auto">
            <a:xfrm>
              <a:off x="2928" y="3312"/>
              <a:ext cx="72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9" name="Line 37"/>
            <p:cNvSpPr>
              <a:spLocks noChangeShapeType="1"/>
            </p:cNvSpPr>
            <p:nvPr/>
          </p:nvSpPr>
          <p:spPr bwMode="auto">
            <a:xfrm>
              <a:off x="3024" y="3120"/>
              <a:ext cx="86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0" name="Oval 38"/>
            <p:cNvSpPr>
              <a:spLocks noChangeArrowheads="1"/>
            </p:cNvSpPr>
            <p:nvPr/>
          </p:nvSpPr>
          <p:spPr bwMode="auto">
            <a:xfrm>
              <a:off x="3840" y="3216"/>
              <a:ext cx="432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Text Box 39"/>
            <p:cNvSpPr txBox="1">
              <a:spLocks noChangeArrowheads="1"/>
            </p:cNvSpPr>
            <p:nvPr/>
          </p:nvSpPr>
          <p:spPr bwMode="auto">
            <a:xfrm>
              <a:off x="3936" y="3216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693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9" grpId="0" autoUpdateAnimBg="0"/>
      <p:bldP spid="28690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981200" y="914401"/>
            <a:ext cx="8153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Later Find operations  will have lower costs as their depths have been reduced.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057400" y="28194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Any Find operation reduces the cost of future ones. </a:t>
            </a:r>
          </a:p>
        </p:txBody>
      </p:sp>
    </p:spTree>
    <p:extLst>
      <p:ext uri="{BB962C8B-B14F-4D97-AF65-F5344CB8AC3E}">
        <p14:creationId xmlns:p14="http://schemas.microsoft.com/office/powerpoint/2010/main" val="355066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  <p:bldP spid="29699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Pseudo Code for New Find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286000" y="2133600"/>
            <a:ext cx="70104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Find(a) {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     If S[a] &lt; 0, return a;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     else S[a]=Find(S[a]);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      return;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           }</a:t>
            </a:r>
          </a:p>
        </p:txBody>
      </p:sp>
    </p:spTree>
    <p:extLst>
      <p:ext uri="{BB962C8B-B14F-4D97-AF65-F5344CB8AC3E}">
        <p14:creationId xmlns:p14="http://schemas.microsoft.com/office/powerpoint/2010/main" val="3788190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Complexity Analysis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828800" y="2209800"/>
            <a:ext cx="80010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Any M operations take O(Mlog</a:t>
            </a:r>
            <a:r>
              <a:rPr lang="en-US" altLang="en-US" baseline="30000">
                <a:cs typeface="Times New Roman" panose="02020603050405020304" pitchFamily="18" charset="0"/>
              </a:rPr>
              <a:t>*</a:t>
            </a:r>
            <a:r>
              <a:rPr lang="en-US" altLang="en-US">
                <a:cs typeface="Times New Roman" panose="02020603050405020304" pitchFamily="18" charset="0"/>
              </a:rPr>
              <a:t>N)   if M is </a:t>
            </a:r>
            <a:r>
              <a:rPr lang="en-US" altLang="en-US">
                <a:cs typeface="Times New Roman" panose="02020603050405020304" pitchFamily="18" charset="0"/>
                <a:sym typeface="Symbol" panose="05050102010706020507" pitchFamily="18" charset="2"/>
              </a:rPr>
              <a:t>(N)</a:t>
            </a:r>
            <a:endParaRPr lang="en-US" altLang="en-US">
              <a:cs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en-US"/>
              <a:t>log</a:t>
            </a:r>
            <a:r>
              <a:rPr lang="en-US" altLang="en-US" baseline="30000">
                <a:cs typeface="Times New Roman" panose="02020603050405020304" pitchFamily="18" charset="0"/>
              </a:rPr>
              <a:t>*</a:t>
            </a:r>
            <a:r>
              <a:rPr lang="en-US" altLang="en-US">
                <a:cs typeface="Times New Roman" panose="02020603050405020304" pitchFamily="18" charset="0"/>
              </a:rPr>
              <a:t>N is the number of times we take loglog….logN so as to get a number less than or equal to 1   (log base 2, even otherwise asymptotic order remains the same).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324100" y="45720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286000" y="4267201"/>
            <a:ext cx="57150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log</a:t>
            </a:r>
            <a:r>
              <a:rPr lang="en-US" altLang="en-US" baseline="30000">
                <a:cs typeface="Times New Roman" panose="02020603050405020304" pitchFamily="18" charset="0"/>
              </a:rPr>
              <a:t>*</a:t>
            </a:r>
            <a:r>
              <a:rPr lang="en-US" altLang="en-US">
                <a:cs typeface="Times New Roman" panose="02020603050405020304" pitchFamily="18" charset="0"/>
              </a:rPr>
              <a:t>N grows very slowly with N and is less than 4 or 5 for all practical values of N,</a:t>
            </a:r>
          </a:p>
          <a:p>
            <a:pPr>
              <a:spcBef>
                <a:spcPct val="50000"/>
              </a:spcBef>
            </a:pPr>
            <a:r>
              <a:rPr lang="en-US" altLang="en-US">
                <a:cs typeface="Times New Roman" panose="02020603050405020304" pitchFamily="18" charset="0"/>
              </a:rPr>
              <a:t> </a:t>
            </a:r>
            <a:r>
              <a:rPr lang="en-US" altLang="en-US"/>
              <a:t>log</a:t>
            </a:r>
            <a:r>
              <a:rPr lang="en-US" altLang="en-US" baseline="30000">
                <a:cs typeface="Times New Roman" panose="02020603050405020304" pitchFamily="18" charset="0"/>
              </a:rPr>
              <a:t>*</a:t>
            </a:r>
            <a:r>
              <a:rPr lang="en-US" altLang="en-US">
                <a:cs typeface="Times New Roman" panose="02020603050405020304" pitchFamily="18" charset="0"/>
              </a:rPr>
              <a:t>2</a:t>
            </a:r>
            <a:r>
              <a:rPr lang="en-US" altLang="en-US" baseline="30000">
                <a:cs typeface="Times New Roman" panose="02020603050405020304" pitchFamily="18" charset="0"/>
              </a:rPr>
              <a:t>32    </a:t>
            </a:r>
            <a:r>
              <a:rPr lang="en-US" altLang="en-US">
                <a:cs typeface="Times New Roman" panose="02020603050405020304" pitchFamily="18" charset="0"/>
              </a:rPr>
              <a:t>is less than 5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1828800" y="5943601"/>
            <a:ext cx="7391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Thus the worst case complexity is linear for all practical purposes.</a:t>
            </a:r>
          </a:p>
        </p:txBody>
      </p:sp>
    </p:spTree>
    <p:extLst>
      <p:ext uri="{BB962C8B-B14F-4D97-AF65-F5344CB8AC3E}">
        <p14:creationId xmlns:p14="http://schemas.microsoft.com/office/powerpoint/2010/main" val="308584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utoUpdateAnimBg="0"/>
      <p:bldP spid="23558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xmlns="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xmlns="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3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xmlns="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9142145"/>
                </p:ext>
              </p:extLst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" name="CorelDRAW" r:id="rId3" imgW="2169000" imgH="2169360" progId="">
                    <p:embed/>
                  </p:oleObj>
                </mc:Choice>
                <mc:Fallback>
                  <p:oleObj name="CorelDRAW" r:id="rId3" imgW="2169000" imgH="216936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4114005" y="5394447"/>
            <a:ext cx="44454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ea typeface="Segoe UI" panose="020B0502040204020203" pitchFamily="34" charset="0"/>
                <a:cs typeface="Times New Roman" pitchFamily="18" charset="0"/>
              </a:rPr>
              <a:t>For queries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Email: Rahul.e10843@cumail.in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36D-60F8-0547-9CD4-56091D03A888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6501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An introduction to string matching</a:t>
            </a:r>
          </a:p>
        </p:txBody>
      </p:sp>
      <p:sp>
        <p:nvSpPr>
          <p:cNvPr id="3481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it-IT" altLang="en-US"/>
              <a:t>String matching is an important branch of algorithmica, and it has applications in many fields, as:</a:t>
            </a:r>
          </a:p>
          <a:p>
            <a:r>
              <a:rPr lang="it-IT" altLang="en-US"/>
              <a:t>Text searching</a:t>
            </a:r>
          </a:p>
          <a:p>
            <a:r>
              <a:rPr lang="it-IT" altLang="en-US"/>
              <a:t>Molecular biology</a:t>
            </a:r>
          </a:p>
          <a:p>
            <a:r>
              <a:rPr lang="it-IT" altLang="en-US"/>
              <a:t>Data compression</a:t>
            </a:r>
          </a:p>
          <a:p>
            <a:r>
              <a:rPr lang="it-IT" altLang="en-US"/>
              <a:t>and so on…</a:t>
            </a:r>
          </a:p>
        </p:txBody>
      </p:sp>
    </p:spTree>
    <p:extLst>
      <p:ext uri="{BB962C8B-B14F-4D97-AF65-F5344CB8AC3E}">
        <p14:creationId xmlns:p14="http://schemas.microsoft.com/office/powerpoint/2010/main" val="361350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sz="4000"/>
              <a:t>Exact String matching: a brief history</a:t>
            </a:r>
          </a:p>
        </p:txBody>
      </p:sp>
      <p:sp>
        <p:nvSpPr>
          <p:cNvPr id="358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74825" y="1676401"/>
            <a:ext cx="8713788" cy="4422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t-IT" altLang="en-US" dirty="0">
                <a:hlinkClick r:id="rId3" action="ppaction://hlinksldjump"/>
              </a:rPr>
              <a:t>Naive algorithm</a:t>
            </a:r>
            <a:endParaRPr lang="it-IT" altLang="en-US" dirty="0"/>
          </a:p>
          <a:p>
            <a:pPr>
              <a:lnSpc>
                <a:spcPct val="90000"/>
              </a:lnSpc>
            </a:pPr>
            <a:r>
              <a:rPr lang="it-IT" altLang="en-US" dirty="0" smtClean="0">
                <a:hlinkClick r:id="rId4" action="ppaction://hlinksldjump"/>
              </a:rPr>
              <a:t>Knuth-Morris-Pratt </a:t>
            </a:r>
            <a:r>
              <a:rPr lang="it-IT" altLang="en-US" dirty="0"/>
              <a:t>(1977)</a:t>
            </a:r>
          </a:p>
          <a:p>
            <a:pPr>
              <a:lnSpc>
                <a:spcPct val="90000"/>
              </a:lnSpc>
            </a:pPr>
            <a:r>
              <a:rPr lang="it-IT" altLang="en-US" dirty="0">
                <a:hlinkClick r:id="rId5" action="ppaction://hlinksldjump"/>
              </a:rPr>
              <a:t>Boyer-Moore </a:t>
            </a:r>
            <a:r>
              <a:rPr lang="it-IT" altLang="en-US" dirty="0"/>
              <a:t>(1977)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it-IT" alt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en-US" dirty="0"/>
              <a:t>Suffix Trees: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en-US" dirty="0"/>
              <a:t>Weiner (1973), McCreight (1978),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en-US" dirty="0"/>
              <a:t>Ukkonen (1995)</a:t>
            </a:r>
          </a:p>
        </p:txBody>
      </p:sp>
    </p:spTree>
    <p:extLst>
      <p:ext uri="{BB962C8B-B14F-4D97-AF65-F5344CB8AC3E}">
        <p14:creationId xmlns:p14="http://schemas.microsoft.com/office/powerpoint/2010/main" val="404711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>
                <a:hlinkClick r:id="" action="ppaction://hlinkshowjump?jump=previousslide"/>
              </a:rPr>
              <a:t>Naive Algorithm</a:t>
            </a:r>
            <a:endParaRPr lang="it-IT" altLang="en-US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3430589" y="2276476"/>
            <a:ext cx="5761037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 sz="4500" b="1"/>
              <a:t>bcadbcddacdbbba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3430588" y="3230564"/>
            <a:ext cx="1655762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 sz="4500" b="1"/>
              <a:t>cdda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3789364" y="3659189"/>
            <a:ext cx="158432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 sz="4500" b="1"/>
              <a:t>cdda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5157788" y="3946526"/>
            <a:ext cx="1655762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 sz="4500" b="1"/>
              <a:t>cdda</a:t>
            </a:r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3646488" y="2997200"/>
            <a:ext cx="0" cy="431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4365625" y="2997200"/>
            <a:ext cx="0" cy="8636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>
            <a:off x="4006850" y="2997200"/>
            <a:ext cx="0" cy="863600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0" name="Line 14"/>
          <p:cNvSpPr>
            <a:spLocks noChangeShapeType="1"/>
          </p:cNvSpPr>
          <p:nvPr/>
        </p:nvSpPr>
        <p:spPr bwMode="auto">
          <a:xfrm>
            <a:off x="5373688" y="2997200"/>
            <a:ext cx="0" cy="1150938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5662613" y="2997200"/>
            <a:ext cx="0" cy="1150938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>
            <a:off x="6022975" y="2997200"/>
            <a:ext cx="0" cy="1150938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6381750" y="2997200"/>
            <a:ext cx="0" cy="1150938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963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6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9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6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9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2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4" grpId="0"/>
      <p:bldP spid="45064" grpId="1"/>
      <p:bldP spid="45065" grpId="0"/>
      <p:bldP spid="45065" grpId="1"/>
      <p:bldP spid="450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>
                <a:hlinkClick r:id="rId3" action="ppaction://hlinksldjump"/>
              </a:rPr>
              <a:t>Knuth-Morris-Pratt</a:t>
            </a:r>
            <a:endParaRPr lang="it-IT" altLang="en-US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2424113" y="2276476"/>
            <a:ext cx="741680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 sz="4500" b="1"/>
              <a:t>bcabbcaddbcababcdbbba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2422526" y="3371851"/>
            <a:ext cx="3529013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 sz="4500" b="1"/>
              <a:t>bcababcd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3792538" y="4437064"/>
            <a:ext cx="3529012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 sz="4500" b="1"/>
              <a:t>bcababcd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3430588" y="3875089"/>
            <a:ext cx="3529012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 sz="4500" b="1"/>
              <a:t>bcababcd</a:t>
            </a:r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2424113" y="3429001"/>
            <a:ext cx="1439862" cy="7921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3432175" y="3371851"/>
            <a:ext cx="719138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 sz="4500" b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4799013" y="4956176"/>
            <a:ext cx="3529012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 sz="4500" b="1"/>
              <a:t>bcababcd</a:t>
            </a:r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5159376" y="5459414"/>
            <a:ext cx="3529013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 sz="4500" b="1"/>
              <a:t>bcababcd</a:t>
            </a:r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5519738" y="5964239"/>
            <a:ext cx="3529012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 sz="4500" b="1"/>
              <a:t>bcababcd</a:t>
            </a:r>
          </a:p>
        </p:txBody>
      </p:sp>
      <p:sp>
        <p:nvSpPr>
          <p:cNvPr id="47121" name="Line 17"/>
          <p:cNvSpPr>
            <a:spLocks noChangeShapeType="1"/>
          </p:cNvSpPr>
          <p:nvPr/>
        </p:nvSpPr>
        <p:spPr bwMode="auto">
          <a:xfrm>
            <a:off x="4008439" y="3070225"/>
            <a:ext cx="1587" cy="503238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2" name="Line 18"/>
          <p:cNvSpPr>
            <a:spLocks noChangeShapeType="1"/>
          </p:cNvSpPr>
          <p:nvPr/>
        </p:nvSpPr>
        <p:spPr bwMode="auto">
          <a:xfrm>
            <a:off x="4008438" y="3068639"/>
            <a:ext cx="0" cy="1081087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>
            <a:off x="5016500" y="3068639"/>
            <a:ext cx="0" cy="136842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4" name="Line 20"/>
          <p:cNvSpPr>
            <a:spLocks noChangeShapeType="1"/>
          </p:cNvSpPr>
          <p:nvPr/>
        </p:nvSpPr>
        <p:spPr bwMode="auto">
          <a:xfrm>
            <a:off x="5016500" y="3068639"/>
            <a:ext cx="0" cy="1944687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5" name="Line 21"/>
          <p:cNvSpPr>
            <a:spLocks noChangeShapeType="1"/>
          </p:cNvSpPr>
          <p:nvPr/>
        </p:nvSpPr>
        <p:spPr bwMode="auto">
          <a:xfrm>
            <a:off x="5375275" y="3068638"/>
            <a:ext cx="0" cy="252095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7" name="Line 23"/>
          <p:cNvSpPr>
            <a:spLocks noChangeShapeType="1"/>
          </p:cNvSpPr>
          <p:nvPr/>
        </p:nvSpPr>
        <p:spPr bwMode="auto">
          <a:xfrm>
            <a:off x="5735638" y="3068639"/>
            <a:ext cx="0" cy="3024187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8" name="Line 24"/>
          <p:cNvSpPr>
            <a:spLocks noChangeShapeType="1"/>
          </p:cNvSpPr>
          <p:nvPr/>
        </p:nvSpPr>
        <p:spPr bwMode="auto">
          <a:xfrm>
            <a:off x="8112125" y="3068639"/>
            <a:ext cx="0" cy="3025775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404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9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2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5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7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0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2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5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7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0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4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2" dur="500"/>
                                        <p:tgtEl>
                                          <p:spTgt spid="47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5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4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/>
      <p:bldP spid="47109" grpId="1"/>
      <p:bldP spid="47112" grpId="0"/>
      <p:bldP spid="47112" grpId="1"/>
      <p:bldP spid="47113" grpId="0"/>
      <p:bldP spid="47113" grpId="1"/>
      <p:bldP spid="47117" grpId="0"/>
      <p:bldP spid="47117" grpId="1"/>
      <p:bldP spid="47118" grpId="0"/>
      <p:bldP spid="47118" grpId="1"/>
      <p:bldP spid="47119" grpId="0"/>
      <p:bldP spid="47119" grpId="1"/>
      <p:bldP spid="471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>
                <a:hlinkClick r:id="rId3" action="ppaction://hlinksldjump"/>
              </a:rPr>
              <a:t>Boyer-Moore</a:t>
            </a:r>
            <a:endParaRPr lang="it-IT" alt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2424113" y="2276476"/>
            <a:ext cx="741680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 sz="4500" b="1"/>
              <a:t>babcabaddbabdabcdbbba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2424114" y="3227389"/>
            <a:ext cx="287972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 sz="4500" b="1"/>
              <a:t>babdab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2855914" y="5300663"/>
            <a:ext cx="640873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/>
              <a:t>Maximum between: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it-IT" altLang="en-US"/>
              <a:t> the bad character rule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it-IT" altLang="en-US"/>
              <a:t> the good suffix rule</a:t>
            </a:r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 flipH="1">
            <a:off x="2566989" y="4221163"/>
            <a:ext cx="19446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3719513" y="2997201"/>
            <a:ext cx="0" cy="36036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3719514" y="3789364"/>
            <a:ext cx="287972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 sz="4500" b="1"/>
              <a:t>babdab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3863975" y="3357563"/>
            <a:ext cx="719138" cy="5762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>
            <a:off x="5375275" y="2997201"/>
            <a:ext cx="0" cy="93662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5448301" y="4306889"/>
            <a:ext cx="287972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 sz="4500" b="1"/>
              <a:t>babdab</a:t>
            </a:r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5664200" y="2997201"/>
            <a:ext cx="0" cy="1368425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70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/>
      <p:bldP spid="46085" grpId="1"/>
      <p:bldP spid="46086" grpId="0"/>
      <p:bldP spid="46089" grpId="0"/>
      <p:bldP spid="46089" grpId="1"/>
      <p:bldP spid="4609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Suffix Trees</a:t>
            </a:r>
          </a:p>
        </p:txBody>
      </p:sp>
      <p:sp>
        <p:nvSpPr>
          <p:cNvPr id="3686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it-IT" altLang="en-US" b="1"/>
              <a:t>Definition: </a:t>
            </a:r>
            <a:r>
              <a:rPr lang="it-IT" altLang="en-US" sz="2400" i="1"/>
              <a:t>A suffix tree for a string T of length m is a rooted tree such that: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it-IT" altLang="en-US" sz="2000" i="1"/>
              <a:t>It has exactly m leafs, numbered from 1 to m;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it-IT" altLang="en-US" sz="2000" i="1"/>
              <a:t>Every edge has a label, which is a substring of T;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sz="2000" i="1"/>
              <a:t>Every internal node has at least two children;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sz="2000" i="1"/>
              <a:t>Labels of two edges starting at an internal node do not start with the same character;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sz="2000" i="1"/>
              <a:t>The label of the path from the root to a leaf numbered I is the suffix of T starting at position i, i.e. T[i..m]</a:t>
            </a:r>
          </a:p>
          <a:p>
            <a:pPr marL="609600" indent="-609600">
              <a:buNone/>
            </a:pPr>
            <a:endParaRPr lang="it-IT" altLang="en-US" i="1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709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9165</TotalTime>
  <Words>1775</Words>
  <Application>Microsoft Office PowerPoint</Application>
  <PresentationFormat>Custom</PresentationFormat>
  <Paragraphs>347</Paragraphs>
  <Slides>38</Slides>
  <Notes>12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1_Office Theme</vt:lpstr>
      <vt:lpstr>CorelDRAW</vt:lpstr>
      <vt:lpstr>PowerPoint Presentation</vt:lpstr>
      <vt:lpstr>PowerPoint Presentation</vt:lpstr>
      <vt:lpstr>SUFFIX TREES</vt:lpstr>
      <vt:lpstr>An introduction to string matching</vt:lpstr>
      <vt:lpstr>Exact String matching: a brief history</vt:lpstr>
      <vt:lpstr>Naive Algorithm</vt:lpstr>
      <vt:lpstr>Knuth-Morris-Pratt</vt:lpstr>
      <vt:lpstr>Boyer-Moore</vt:lpstr>
      <vt:lpstr>Suffix Trees</vt:lpstr>
      <vt:lpstr>Suffix Trees - II</vt:lpstr>
      <vt:lpstr>Suffix Trees – searching a pattern</vt:lpstr>
      <vt:lpstr>Suffix Trees – naive construction</vt:lpstr>
      <vt:lpstr>Generalized Suffix Trees</vt:lpstr>
      <vt:lpstr>PowerPoint Presentation</vt:lpstr>
      <vt:lpstr>Preliminary Definitions</vt:lpstr>
      <vt:lpstr>PowerPoint Presentation</vt:lpstr>
      <vt:lpstr>Union and Find Operations</vt:lpstr>
      <vt:lpstr>PowerPoint Presentation</vt:lpstr>
      <vt:lpstr>Disjoint Set Data Structure</vt:lpstr>
      <vt:lpstr>PowerPoint Presentation</vt:lpstr>
      <vt:lpstr>PowerPoint Presentation</vt:lpstr>
      <vt:lpstr>PowerPoint Presentation</vt:lpstr>
      <vt:lpstr>Tree Representation</vt:lpstr>
      <vt:lpstr>PowerPoint Presentation</vt:lpstr>
      <vt:lpstr>Pseudo Code for Find</vt:lpstr>
      <vt:lpstr>Pseudo-Code for Union</vt:lpstr>
      <vt:lpstr>More Efficient Union</vt:lpstr>
      <vt:lpstr>PowerPoint Presentation</vt:lpstr>
      <vt:lpstr>Pseudo-Code for Union</vt:lpstr>
      <vt:lpstr>Pseudo Code for Find</vt:lpstr>
      <vt:lpstr>Complexity Analysis for Find Operation</vt:lpstr>
      <vt:lpstr>PowerPoint Presentation</vt:lpstr>
      <vt:lpstr>Path Compression</vt:lpstr>
      <vt:lpstr>PowerPoint Presentation</vt:lpstr>
      <vt:lpstr>PowerPoint Presentation</vt:lpstr>
      <vt:lpstr>Pseudo Code for New Find</vt:lpstr>
      <vt:lpstr>Complexity Analysis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Dell</cp:lastModifiedBy>
  <cp:revision>1252</cp:revision>
  <cp:lastPrinted>2001-10-14T15:01:40Z</cp:lastPrinted>
  <dcterms:created xsi:type="dcterms:W3CDTF">2000-03-09T23:15:43Z</dcterms:created>
  <dcterms:modified xsi:type="dcterms:W3CDTF">2022-11-09T09:49:10Z</dcterms:modified>
</cp:coreProperties>
</file>