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108"/>
  </p:notesMasterIdLst>
  <p:handoutMasterIdLst>
    <p:handoutMasterId r:id="rId109"/>
  </p:handoutMasterIdLst>
  <p:sldIdLst>
    <p:sldId id="392" r:id="rId2"/>
    <p:sldId id="491" r:id="rId3"/>
    <p:sldId id="492" r:id="rId4"/>
    <p:sldId id="493" r:id="rId5"/>
    <p:sldId id="494" r:id="rId6"/>
    <p:sldId id="495" r:id="rId7"/>
    <p:sldId id="496" r:id="rId8"/>
    <p:sldId id="497" r:id="rId9"/>
    <p:sldId id="498" r:id="rId10"/>
    <p:sldId id="499" r:id="rId11"/>
    <p:sldId id="500" r:id="rId12"/>
    <p:sldId id="501" r:id="rId13"/>
    <p:sldId id="502" r:id="rId14"/>
    <p:sldId id="503" r:id="rId15"/>
    <p:sldId id="504" r:id="rId16"/>
    <p:sldId id="505" r:id="rId17"/>
    <p:sldId id="506" r:id="rId18"/>
    <p:sldId id="507" r:id="rId19"/>
    <p:sldId id="508" r:id="rId20"/>
    <p:sldId id="509" r:id="rId21"/>
    <p:sldId id="510" r:id="rId22"/>
    <p:sldId id="511" r:id="rId23"/>
    <p:sldId id="512" r:id="rId24"/>
    <p:sldId id="513" r:id="rId25"/>
    <p:sldId id="514" r:id="rId26"/>
    <p:sldId id="515" r:id="rId27"/>
    <p:sldId id="516" r:id="rId28"/>
    <p:sldId id="517" r:id="rId29"/>
    <p:sldId id="518" r:id="rId30"/>
    <p:sldId id="519" r:id="rId31"/>
    <p:sldId id="520" r:id="rId32"/>
    <p:sldId id="521" r:id="rId33"/>
    <p:sldId id="522" r:id="rId34"/>
    <p:sldId id="523" r:id="rId35"/>
    <p:sldId id="524" r:id="rId36"/>
    <p:sldId id="525" r:id="rId37"/>
    <p:sldId id="526" r:id="rId38"/>
    <p:sldId id="527" r:id="rId39"/>
    <p:sldId id="528" r:id="rId40"/>
    <p:sldId id="529" r:id="rId41"/>
    <p:sldId id="530" r:id="rId42"/>
    <p:sldId id="531" r:id="rId43"/>
    <p:sldId id="532" r:id="rId44"/>
    <p:sldId id="533" r:id="rId45"/>
    <p:sldId id="534" r:id="rId46"/>
    <p:sldId id="535" r:id="rId47"/>
    <p:sldId id="536" r:id="rId48"/>
    <p:sldId id="537" r:id="rId49"/>
    <p:sldId id="538" r:id="rId50"/>
    <p:sldId id="539" r:id="rId51"/>
    <p:sldId id="540" r:id="rId52"/>
    <p:sldId id="541" r:id="rId53"/>
    <p:sldId id="542" r:id="rId54"/>
    <p:sldId id="543" r:id="rId55"/>
    <p:sldId id="544" r:id="rId56"/>
    <p:sldId id="545" r:id="rId57"/>
    <p:sldId id="546" r:id="rId58"/>
    <p:sldId id="547" r:id="rId59"/>
    <p:sldId id="548" r:id="rId60"/>
    <p:sldId id="549" r:id="rId61"/>
    <p:sldId id="550" r:id="rId62"/>
    <p:sldId id="551" r:id="rId63"/>
    <p:sldId id="552" r:id="rId64"/>
    <p:sldId id="553" r:id="rId65"/>
    <p:sldId id="554" r:id="rId66"/>
    <p:sldId id="555" r:id="rId67"/>
    <p:sldId id="556" r:id="rId68"/>
    <p:sldId id="557" r:id="rId69"/>
    <p:sldId id="558" r:id="rId70"/>
    <p:sldId id="559" r:id="rId71"/>
    <p:sldId id="560" r:id="rId72"/>
    <p:sldId id="561" r:id="rId73"/>
    <p:sldId id="562" r:id="rId74"/>
    <p:sldId id="563" r:id="rId75"/>
    <p:sldId id="564" r:id="rId76"/>
    <p:sldId id="565" r:id="rId77"/>
    <p:sldId id="566" r:id="rId78"/>
    <p:sldId id="567" r:id="rId79"/>
    <p:sldId id="568" r:id="rId80"/>
    <p:sldId id="569" r:id="rId81"/>
    <p:sldId id="570" r:id="rId82"/>
    <p:sldId id="571" r:id="rId83"/>
    <p:sldId id="572" r:id="rId84"/>
    <p:sldId id="573" r:id="rId85"/>
    <p:sldId id="574" r:id="rId86"/>
    <p:sldId id="575" r:id="rId87"/>
    <p:sldId id="576" r:id="rId88"/>
    <p:sldId id="577" r:id="rId89"/>
    <p:sldId id="578" r:id="rId90"/>
    <p:sldId id="579" r:id="rId91"/>
    <p:sldId id="580" r:id="rId92"/>
    <p:sldId id="581" r:id="rId93"/>
    <p:sldId id="582" r:id="rId94"/>
    <p:sldId id="583" r:id="rId95"/>
    <p:sldId id="584" r:id="rId96"/>
    <p:sldId id="585" r:id="rId97"/>
    <p:sldId id="586" r:id="rId98"/>
    <p:sldId id="587" r:id="rId99"/>
    <p:sldId id="588" r:id="rId100"/>
    <p:sldId id="589" r:id="rId101"/>
    <p:sldId id="590" r:id="rId102"/>
    <p:sldId id="591" r:id="rId103"/>
    <p:sldId id="592" r:id="rId104"/>
    <p:sldId id="593" r:id="rId105"/>
    <p:sldId id="594" r:id="rId106"/>
    <p:sldId id="399" r:id="rId107"/>
  </p:sldIdLst>
  <p:sldSz cx="12192000" cy="6858000"/>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1pPr>
    <a:lvl2pPr marL="4572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2pPr>
    <a:lvl3pPr marL="9144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3pPr>
    <a:lvl4pPr marL="13716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4pPr>
    <a:lvl5pPr marL="18288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5pPr>
    <a:lvl6pPr marL="2286000" algn="l" defTabSz="914400" rtl="0" eaLnBrk="1" latinLnBrk="0" hangingPunct="1">
      <a:defRPr sz="2400" kern="1200">
        <a:solidFill>
          <a:schemeClr val="tx1"/>
        </a:solidFill>
        <a:latin typeface="Times New Roman" charset="0"/>
        <a:ea typeface="+mn-ea"/>
        <a:cs typeface="Times New Roman (Hebrew)" charset="0"/>
      </a:defRPr>
    </a:lvl6pPr>
    <a:lvl7pPr marL="2743200" algn="l" defTabSz="914400" rtl="0" eaLnBrk="1" latinLnBrk="0" hangingPunct="1">
      <a:defRPr sz="2400" kern="1200">
        <a:solidFill>
          <a:schemeClr val="tx1"/>
        </a:solidFill>
        <a:latin typeface="Times New Roman" charset="0"/>
        <a:ea typeface="+mn-ea"/>
        <a:cs typeface="Times New Roman (Hebrew)" charset="0"/>
      </a:defRPr>
    </a:lvl7pPr>
    <a:lvl8pPr marL="3200400" algn="l" defTabSz="914400" rtl="0" eaLnBrk="1" latinLnBrk="0" hangingPunct="1">
      <a:defRPr sz="2400" kern="1200">
        <a:solidFill>
          <a:schemeClr val="tx1"/>
        </a:solidFill>
        <a:latin typeface="Times New Roman" charset="0"/>
        <a:ea typeface="+mn-ea"/>
        <a:cs typeface="Times New Roman (Hebrew)" charset="0"/>
      </a:defRPr>
    </a:lvl8pPr>
    <a:lvl9pPr marL="3657600" algn="l" defTabSz="914400" rtl="0" eaLnBrk="1" latinLnBrk="0" hangingPunct="1">
      <a:defRPr sz="2400" kern="1200">
        <a:solidFill>
          <a:schemeClr val="tx1"/>
        </a:solidFill>
        <a:latin typeface="Times New Roman" charset="0"/>
        <a:ea typeface="+mn-ea"/>
        <a:cs typeface="Times New Roman (Hebrew)" charset="0"/>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50" autoAdjust="0"/>
    <p:restoredTop sz="86913" autoAdjust="0"/>
  </p:normalViewPr>
  <p:slideViewPr>
    <p:cSldViewPr>
      <p:cViewPr varScale="1">
        <p:scale>
          <a:sx n="74" d="100"/>
          <a:sy n="74" d="100"/>
        </p:scale>
        <p:origin x="-630" y="-9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emf"/><Relationship Id="rId1" Type="http://schemas.openxmlformats.org/officeDocument/2006/relationships/image" Target="../media/image22.emf"/><Relationship Id="rId5" Type="http://schemas.openxmlformats.org/officeDocument/2006/relationships/image" Target="../media/image26.emf"/><Relationship Id="rId4" Type="http://schemas.openxmlformats.org/officeDocument/2006/relationships/image" Target="../media/image2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4021138" y="0"/>
            <a:ext cx="3078162"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7" name="Rectangle 3"/>
          <p:cNvSpPr>
            <a:spLocks noGrp="1" noChangeArrowheads="1"/>
          </p:cNvSpPr>
          <p:nvPr>
            <p:ph type="dt" sz="quarter" idx="1"/>
          </p:nvPr>
        </p:nvSpPr>
        <p:spPr bwMode="auto">
          <a:xfrm>
            <a:off x="0" y="0"/>
            <a:ext cx="3078163"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defTabSz="930275">
              <a:defRPr sz="1200">
                <a:latin typeface="Times New Roman" pitchFamily="18" charset="0"/>
                <a:cs typeface="Times New Roman (Hebrew)" charset="-79"/>
              </a:defRPr>
            </a:lvl1pPr>
          </a:lstStyle>
          <a:p>
            <a:pPr>
              <a:defRPr/>
            </a:pPr>
            <a:endParaRPr lang="en-US" altLang="en-US"/>
          </a:p>
        </p:txBody>
      </p:sp>
      <p:sp>
        <p:nvSpPr>
          <p:cNvPr id="77828" name="Rectangle 4"/>
          <p:cNvSpPr>
            <a:spLocks noGrp="1" noChangeArrowheads="1"/>
          </p:cNvSpPr>
          <p:nvPr>
            <p:ph type="ftr" sz="quarter" idx="2"/>
          </p:nvPr>
        </p:nvSpPr>
        <p:spPr bwMode="auto">
          <a:xfrm>
            <a:off x="4021138" y="9721850"/>
            <a:ext cx="3078162"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9" name="Rectangle 5"/>
          <p:cNvSpPr>
            <a:spLocks noGrp="1" noChangeArrowheads="1"/>
          </p:cNvSpPr>
          <p:nvPr>
            <p:ph type="sldNum" sz="quarter" idx="3"/>
          </p:nvPr>
        </p:nvSpPr>
        <p:spPr bwMode="auto">
          <a:xfrm>
            <a:off x="0" y="9721850"/>
            <a:ext cx="3078163"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defTabSz="930275">
              <a:defRPr sz="1200"/>
            </a:lvl1pPr>
          </a:lstStyle>
          <a:p>
            <a:fld id="{B6278A19-792B-EC43-9765-D7D8F4786A67}" type="slidenum">
              <a:rPr lang="he-IL" altLang="en-US"/>
              <a:pPr/>
              <a:t>‹#›</a:t>
            </a:fld>
            <a:endParaRPr lang="en-US" altLang="en-US"/>
          </a:p>
        </p:txBody>
      </p:sp>
    </p:spTree>
    <p:extLst>
      <p:ext uri="{BB962C8B-B14F-4D97-AF65-F5344CB8AC3E}">
        <p14:creationId xmlns:p14="http://schemas.microsoft.com/office/powerpoint/2010/main" val="18012710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4022725"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1" name="Rectangle 3"/>
          <p:cNvSpPr>
            <a:spLocks noGrp="1" noChangeArrowheads="1"/>
          </p:cNvSpPr>
          <p:nvPr>
            <p:ph type="dt" idx="1"/>
          </p:nvPr>
        </p:nvSpPr>
        <p:spPr bwMode="auto">
          <a:xfrm>
            <a:off x="1588"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defTabSz="973138">
              <a:defRPr sz="1300">
                <a:latin typeface="Times New Roman" pitchFamily="18" charset="0"/>
                <a:cs typeface="Times New Roman (Hebrew)" charset="-79"/>
              </a:defRPr>
            </a:lvl1pPr>
          </a:lstStyle>
          <a:p>
            <a:pPr>
              <a:defRPr/>
            </a:pPr>
            <a:endParaRPr lang="en-US" altLang="en-US"/>
          </a:p>
        </p:txBody>
      </p:sp>
      <p:sp>
        <p:nvSpPr>
          <p:cNvPr id="38916"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60773" name="Rectangle 5"/>
          <p:cNvSpPr>
            <a:spLocks noGrp="1" noChangeArrowheads="1"/>
          </p:cNvSpPr>
          <p:nvPr>
            <p:ph type="body" sz="quarter" idx="3"/>
          </p:nvPr>
        </p:nvSpPr>
        <p:spPr bwMode="auto">
          <a:xfrm>
            <a:off x="709613" y="4862513"/>
            <a:ext cx="5680075" cy="4603750"/>
          </a:xfrm>
          <a:prstGeom prst="rect">
            <a:avLst/>
          </a:prstGeom>
          <a:noFill/>
          <a:ln>
            <a:noFill/>
          </a:ln>
          <a:effectLst/>
        </p:spPr>
        <p:txBody>
          <a:bodyPr vert="horz" wrap="square" lIns="97347" tIns="48674" rIns="97347" bIns="4867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0774" name="Rectangle 6"/>
          <p:cNvSpPr>
            <a:spLocks noGrp="1" noChangeArrowheads="1"/>
          </p:cNvSpPr>
          <p:nvPr>
            <p:ph type="ftr" sz="quarter" idx="4"/>
          </p:nvPr>
        </p:nvSpPr>
        <p:spPr bwMode="auto">
          <a:xfrm>
            <a:off x="4022725"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5" name="Rectangle 7"/>
          <p:cNvSpPr>
            <a:spLocks noGrp="1" noChangeArrowheads="1"/>
          </p:cNvSpPr>
          <p:nvPr>
            <p:ph type="sldNum" sz="quarter" idx="5"/>
          </p:nvPr>
        </p:nvSpPr>
        <p:spPr bwMode="auto">
          <a:xfrm>
            <a:off x="1588"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defTabSz="973138">
              <a:defRPr sz="1300"/>
            </a:lvl1pPr>
          </a:lstStyle>
          <a:p>
            <a:fld id="{9A503EA0-C788-D447-B8B6-EF9D00D7B489}" type="slidenum">
              <a:rPr lang="he-IL" altLang="en-US"/>
              <a:pPr/>
              <a:t>‹#›</a:t>
            </a:fld>
            <a:endParaRPr lang="en-US" altLang="en-US"/>
          </a:p>
        </p:txBody>
      </p:sp>
    </p:spTree>
    <p:extLst>
      <p:ext uri="{BB962C8B-B14F-4D97-AF65-F5344CB8AC3E}">
        <p14:creationId xmlns:p14="http://schemas.microsoft.com/office/powerpoint/2010/main" val="17498491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503EA0-C788-D447-B8B6-EF9D00D7B489}" type="slidenum">
              <a:rPr lang="he-IL" altLang="en-US" smtClean="0"/>
              <a:pPr/>
              <a:t>1</a:t>
            </a:fld>
            <a:endParaRPr lang="en-US" altLang="en-US"/>
          </a:p>
        </p:txBody>
      </p:sp>
    </p:spTree>
    <p:extLst>
      <p:ext uri="{BB962C8B-B14F-4D97-AF65-F5344CB8AC3E}">
        <p14:creationId xmlns:p14="http://schemas.microsoft.com/office/powerpoint/2010/main" val="746540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FC00BB-0E16-49A9-A426-D0D424D4944D}" type="slidenum">
              <a:rPr lang="he-IL" altLang="es-MX"/>
              <a:pPr/>
              <a:t>29</a:t>
            </a:fld>
            <a:endParaRPr lang="en-US" altLang="es-MX"/>
          </a:p>
        </p:txBody>
      </p:sp>
      <p:sp>
        <p:nvSpPr>
          <p:cNvPr id="164866" name="Rectangle 2"/>
          <p:cNvSpPr>
            <a:spLocks noGrp="1" noRot="1" noChangeAspect="1" noChangeArrowheads="1"/>
          </p:cNvSpPr>
          <p:nvPr>
            <p:ph type="sldImg"/>
          </p:nvPr>
        </p:nvSpPr>
        <p:spPr bwMode="auto">
          <a:xfrm>
            <a:off x="68263" y="733425"/>
            <a:ext cx="6518275" cy="3667125"/>
          </a:xfrm>
          <a:prstGeom prst="rect">
            <a:avLst/>
          </a:prstGeom>
          <a:solidFill>
            <a:srgbClr val="FFFFFF"/>
          </a:solidFill>
          <a:ln>
            <a:solidFill>
              <a:srgbClr val="000000"/>
            </a:solidFill>
            <a:miter lim="800000"/>
            <a:headEnd/>
            <a:tailEnd/>
          </a:ln>
        </p:spPr>
      </p:sp>
      <p:sp>
        <p:nvSpPr>
          <p:cNvPr id="164867" name="Rectangle 3"/>
          <p:cNvSpPr>
            <a:spLocks noGrp="1" noChangeArrowheads="1"/>
          </p:cNvSpPr>
          <p:nvPr>
            <p:ph type="body" idx="1"/>
          </p:nvPr>
        </p:nvSpPr>
        <p:spPr bwMode="auto">
          <a:xfrm>
            <a:off x="885825" y="4645025"/>
            <a:ext cx="4881563" cy="4398963"/>
          </a:xfrm>
          <a:prstGeom prst="rect">
            <a:avLst/>
          </a:prstGeom>
          <a:solidFill>
            <a:srgbClr val="FFFFFF"/>
          </a:solidFill>
          <a:ln>
            <a:solidFill>
              <a:srgbClr val="000000"/>
            </a:solidFill>
            <a:miter lim="800000"/>
            <a:headEnd/>
            <a:tailEnd/>
          </a:ln>
        </p:spPr>
        <p:txBody>
          <a:bodyPr lIns="90233" tIns="45116" rIns="90233" bIns="45116"/>
          <a:lstStyle/>
          <a:p>
            <a:endParaRPr lang="en-US" altLang="es-MX"/>
          </a:p>
        </p:txBody>
      </p:sp>
    </p:spTree>
    <p:extLst>
      <p:ext uri="{BB962C8B-B14F-4D97-AF65-F5344CB8AC3E}">
        <p14:creationId xmlns:p14="http://schemas.microsoft.com/office/powerpoint/2010/main" val="3269029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803213-E022-4855-AD45-2B9C0DDAE90B}" type="slidenum">
              <a:rPr lang="he-IL" altLang="es-MX"/>
              <a:pPr/>
              <a:t>37</a:t>
            </a:fld>
            <a:endParaRPr lang="en-US" altLang="es-MX"/>
          </a:p>
        </p:txBody>
      </p:sp>
      <p:sp>
        <p:nvSpPr>
          <p:cNvPr id="559106" name="Rectangle 2"/>
          <p:cNvSpPr>
            <a:spLocks noGrp="1" noRot="1" noChangeAspect="1" noChangeArrowheads="1" noTextEdit="1"/>
          </p:cNvSpPr>
          <p:nvPr>
            <p:ph type="sldImg"/>
          </p:nvPr>
        </p:nvSpPr>
        <p:spPr bwMode="auto">
          <a:xfrm>
            <a:off x="-833438" y="187325"/>
            <a:ext cx="8358188" cy="4702175"/>
          </a:xfrm>
          <a:prstGeom prst="rect">
            <a:avLst/>
          </a:prstGeom>
          <a:solidFill>
            <a:srgbClr val="FFFFFF"/>
          </a:solidFill>
          <a:ln>
            <a:solidFill>
              <a:srgbClr val="000000"/>
            </a:solidFill>
            <a:miter lim="800000"/>
            <a:headEnd/>
            <a:tailEnd/>
          </a:ln>
        </p:spPr>
      </p:sp>
      <p:sp>
        <p:nvSpPr>
          <p:cNvPr id="559107" name="Rectangle 3"/>
          <p:cNvSpPr>
            <a:spLocks noGrp="1" noChangeArrowheads="1"/>
          </p:cNvSpPr>
          <p:nvPr>
            <p:ph type="body" idx="1"/>
          </p:nvPr>
        </p:nvSpPr>
        <p:spPr bwMode="auto">
          <a:xfrm>
            <a:off x="374650" y="5151438"/>
            <a:ext cx="5940425" cy="4400550"/>
          </a:xfrm>
          <a:prstGeom prst="rect">
            <a:avLst/>
          </a:prstGeom>
          <a:solidFill>
            <a:srgbClr val="FFFFFF"/>
          </a:solidFill>
          <a:ln>
            <a:solidFill>
              <a:srgbClr val="000000"/>
            </a:solidFill>
            <a:miter lim="800000"/>
            <a:headEnd/>
            <a:tailEnd/>
          </a:ln>
        </p:spPr>
        <p:txBody>
          <a:bodyPr lIns="90032" tIns="45016" rIns="90032" bIns="45016"/>
          <a:lstStyle/>
          <a:p>
            <a:r>
              <a:rPr lang="en-US" altLang="en-US"/>
              <a:t>Since |U| &gt; m, there must be at least one index in the table to which the hash function maps more than one key. Thus, it is impossible to avoid collisions altogether.</a:t>
            </a:r>
          </a:p>
        </p:txBody>
      </p:sp>
    </p:spTree>
    <p:extLst>
      <p:ext uri="{BB962C8B-B14F-4D97-AF65-F5344CB8AC3E}">
        <p14:creationId xmlns:p14="http://schemas.microsoft.com/office/powerpoint/2010/main" val="346470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CCA363-ED8B-458D-9341-FBA4A84A1ED5}" type="slidenum">
              <a:rPr lang="he-IL" altLang="es-MX"/>
              <a:pPr/>
              <a:t>49</a:t>
            </a:fld>
            <a:endParaRPr lang="en-US" altLang="es-MX"/>
          </a:p>
        </p:txBody>
      </p:sp>
      <p:sp>
        <p:nvSpPr>
          <p:cNvPr id="562178" name="Rectangle 2"/>
          <p:cNvSpPr>
            <a:spLocks noGrp="1" noRot="1" noChangeAspect="1" noChangeArrowheads="1" noTextEdit="1"/>
          </p:cNvSpPr>
          <p:nvPr>
            <p:ph type="sldImg"/>
          </p:nvPr>
        </p:nvSpPr>
        <p:spPr bwMode="auto">
          <a:xfrm>
            <a:off x="-833438" y="187325"/>
            <a:ext cx="8358188" cy="4702175"/>
          </a:xfrm>
          <a:prstGeom prst="rect">
            <a:avLst/>
          </a:prstGeom>
          <a:solidFill>
            <a:srgbClr val="FFFFFF"/>
          </a:solidFill>
          <a:ln>
            <a:solidFill>
              <a:srgbClr val="000000"/>
            </a:solidFill>
            <a:miter lim="800000"/>
            <a:headEnd/>
            <a:tailEnd/>
          </a:ln>
        </p:spPr>
      </p:sp>
      <p:sp>
        <p:nvSpPr>
          <p:cNvPr id="562179" name="Rectangle 3"/>
          <p:cNvSpPr>
            <a:spLocks noGrp="1" noChangeArrowheads="1"/>
          </p:cNvSpPr>
          <p:nvPr>
            <p:ph type="body" idx="1"/>
          </p:nvPr>
        </p:nvSpPr>
        <p:spPr bwMode="auto">
          <a:xfrm>
            <a:off x="374650" y="5151438"/>
            <a:ext cx="5940425" cy="4400550"/>
          </a:xfrm>
          <a:prstGeom prst="rect">
            <a:avLst/>
          </a:prstGeom>
          <a:solidFill>
            <a:srgbClr val="FFFFFF"/>
          </a:solidFill>
          <a:ln>
            <a:solidFill>
              <a:srgbClr val="000000"/>
            </a:solidFill>
            <a:miter lim="800000"/>
            <a:headEnd/>
            <a:tailEnd/>
          </a:ln>
        </p:spPr>
        <p:txBody>
          <a:bodyPr lIns="90032" tIns="45016" rIns="90032" bIns="45016"/>
          <a:lstStyle/>
          <a:p>
            <a:r>
              <a:rPr lang="en-US" altLang="en-US"/>
              <a:t>The </a:t>
            </a:r>
            <a:r>
              <a:rPr lang="en-US" altLang="en-US" b="1"/>
              <a:t>load factor</a:t>
            </a:r>
            <a:r>
              <a:rPr lang="en-US" altLang="en-US"/>
              <a:t> can be thought of as the average number of elements stored in a chain (I.e. the average linked list length).</a:t>
            </a:r>
          </a:p>
        </p:txBody>
      </p:sp>
    </p:spTree>
    <p:extLst>
      <p:ext uri="{BB962C8B-B14F-4D97-AF65-F5344CB8AC3E}">
        <p14:creationId xmlns:p14="http://schemas.microsoft.com/office/powerpoint/2010/main" val="4169657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2096FBF-0231-3944-A19B-DA9938B8EF34}" type="slidenum">
              <a:rPr lang="en-US" altLang="en-US"/>
              <a:pPr/>
              <a:t>‹#›</a:t>
            </a:fld>
            <a:endParaRPr lang="en-US" altLang="en-US"/>
          </a:p>
        </p:txBody>
      </p:sp>
    </p:spTree>
    <p:extLst>
      <p:ext uri="{BB962C8B-B14F-4D97-AF65-F5344CB8AC3E}">
        <p14:creationId xmlns:p14="http://schemas.microsoft.com/office/powerpoint/2010/main" val="44734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091ACB7-F173-414A-8C5B-D1F7977F1724}" type="slidenum">
              <a:rPr lang="en-US" altLang="en-US"/>
              <a:pPr/>
              <a:t>‹#›</a:t>
            </a:fld>
            <a:endParaRPr lang="en-US" altLang="en-US"/>
          </a:p>
        </p:txBody>
      </p:sp>
    </p:spTree>
    <p:extLst>
      <p:ext uri="{BB962C8B-B14F-4D97-AF65-F5344CB8AC3E}">
        <p14:creationId xmlns:p14="http://schemas.microsoft.com/office/powerpoint/2010/main" val="114348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61B57-3A2B-434A-918A-E2098BEFB1AB}" type="slidenum">
              <a:rPr lang="en-US" altLang="en-US"/>
              <a:pPr/>
              <a:t>‹#›</a:t>
            </a:fld>
            <a:endParaRPr lang="en-US" altLang="en-US"/>
          </a:p>
        </p:txBody>
      </p:sp>
    </p:spTree>
    <p:extLst>
      <p:ext uri="{BB962C8B-B14F-4D97-AF65-F5344CB8AC3E}">
        <p14:creationId xmlns:p14="http://schemas.microsoft.com/office/powerpoint/2010/main" val="78273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800"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8" name="Рисунок 7"/>
          <p:cNvSpPr>
            <a:spLocks noGrp="1"/>
          </p:cNvSpPr>
          <p:nvPr>
            <p:ph type="pic" sz="quarter" idx="10"/>
          </p:nvPr>
        </p:nvSpPr>
        <p:spPr>
          <a:xfrm>
            <a:off x="1847851" y="2819400"/>
            <a:ext cx="8496300" cy="2800350"/>
          </a:xfrm>
          <a:prstGeom prst="rect">
            <a:avLst/>
          </a:prstGeom>
        </p:spPr>
        <p:txBody>
          <a:bodyPr rtlCol="0">
            <a:normAutofit/>
          </a:bodyPr>
          <a:lstStyle/>
          <a:p>
            <a:pPr lvl="0"/>
            <a:endParaRPr lang="ru-RU" noProof="0" dirty="0"/>
          </a:p>
        </p:txBody>
      </p:sp>
    </p:spTree>
    <p:extLst>
      <p:ext uri="{BB962C8B-B14F-4D97-AF65-F5344CB8AC3E}">
        <p14:creationId xmlns:p14="http://schemas.microsoft.com/office/powerpoint/2010/main" val="208661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BB4D36D-60F8-0547-9CD4-56091D03A888}" type="slidenum">
              <a:rPr lang="en-US" altLang="en-US"/>
              <a:pPr/>
              <a:t>‹#›</a:t>
            </a:fld>
            <a:endParaRPr lang="en-US" altLang="en-US"/>
          </a:p>
        </p:txBody>
      </p:sp>
    </p:spTree>
    <p:extLst>
      <p:ext uri="{BB962C8B-B14F-4D97-AF65-F5344CB8AC3E}">
        <p14:creationId xmlns:p14="http://schemas.microsoft.com/office/powerpoint/2010/main" val="1310097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12800" y="228600"/>
            <a:ext cx="1076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600200"/>
            <a:ext cx="10668000" cy="4648200"/>
          </a:xfrm>
        </p:spPr>
        <p:txBody>
          <a:bodyPr/>
          <a:lstStyle/>
          <a:p>
            <a:endParaRPr lang="en-US"/>
          </a:p>
        </p:txBody>
      </p:sp>
      <p:sp>
        <p:nvSpPr>
          <p:cNvPr id="4" name="Date Placeholder 3"/>
          <p:cNvSpPr>
            <a:spLocks noGrp="1"/>
          </p:cNvSpPr>
          <p:nvPr>
            <p:ph type="dt" sz="half" idx="10"/>
          </p:nvPr>
        </p:nvSpPr>
        <p:spPr>
          <a:xfrm>
            <a:off x="158263" y="6553200"/>
            <a:ext cx="11344031" cy="304800"/>
          </a:xfrm>
        </p:spPr>
        <p:txBody>
          <a:bodyPr/>
          <a:lstStyle>
            <a:lvl1pPr>
              <a:defRPr sz="1000"/>
            </a:lvl1pPr>
          </a:lstStyle>
          <a:p>
            <a:endParaRPr lang="es-ES" altLang="en-US" sz="1400"/>
          </a:p>
        </p:txBody>
      </p:sp>
      <p:sp>
        <p:nvSpPr>
          <p:cNvPr id="5" name="Footer Placeholder 4"/>
          <p:cNvSpPr>
            <a:spLocks noGrp="1"/>
          </p:cNvSpPr>
          <p:nvPr>
            <p:ph type="ftr" sz="quarter" idx="11"/>
          </p:nvPr>
        </p:nvSpPr>
        <p:spPr>
          <a:xfrm>
            <a:off x="4165600" y="6248400"/>
            <a:ext cx="3860800" cy="457200"/>
          </a:xfrm>
        </p:spPr>
        <p:txBody>
          <a:bodyPr/>
          <a:lstStyle>
            <a:lvl1pPr>
              <a:defRPr/>
            </a:lvl1pPr>
          </a:lstStyle>
          <a:p>
            <a:endParaRPr lang="es-ES" altLang="en-US"/>
          </a:p>
        </p:txBody>
      </p:sp>
      <p:sp>
        <p:nvSpPr>
          <p:cNvPr id="6" name="Slide Number Placeholder 5"/>
          <p:cNvSpPr>
            <a:spLocks noGrp="1"/>
          </p:cNvSpPr>
          <p:nvPr>
            <p:ph type="sldNum" sz="quarter" idx="12"/>
          </p:nvPr>
        </p:nvSpPr>
        <p:spPr>
          <a:xfrm>
            <a:off x="9378462" y="6400800"/>
            <a:ext cx="2540000" cy="304800"/>
          </a:xfrm>
        </p:spPr>
        <p:txBody>
          <a:bodyPr/>
          <a:lstStyle>
            <a:lvl1pPr>
              <a:defRPr/>
            </a:lvl1pPr>
          </a:lstStyle>
          <a:p>
            <a:fld id="{B7B19767-0977-4F80-9696-8EFACAA31E48}" type="slidenum">
              <a:rPr lang="he-IL" altLang="en-US"/>
              <a:pPr/>
              <a:t>‹#›</a:t>
            </a:fld>
            <a:endParaRPr lang="es-ES" altLang="en-US"/>
          </a:p>
        </p:txBody>
      </p:sp>
    </p:spTree>
    <p:extLst>
      <p:ext uri="{BB962C8B-B14F-4D97-AF65-F5344CB8AC3E}">
        <p14:creationId xmlns:p14="http://schemas.microsoft.com/office/powerpoint/2010/main" val="215012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28600"/>
            <a:ext cx="1076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1" y="1600200"/>
            <a:ext cx="5240215" cy="464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342185" y="1600200"/>
            <a:ext cx="5240215" cy="22479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342185" y="4000500"/>
            <a:ext cx="5240215" cy="22479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158263" y="6553200"/>
            <a:ext cx="11344031" cy="304800"/>
          </a:xfrm>
        </p:spPr>
        <p:txBody>
          <a:bodyPr/>
          <a:lstStyle>
            <a:lvl1pPr>
              <a:defRPr sz="1000"/>
            </a:lvl1pPr>
          </a:lstStyle>
          <a:p>
            <a:endParaRPr lang="es-ES" altLang="en-US" sz="1400"/>
          </a:p>
        </p:txBody>
      </p:sp>
      <p:sp>
        <p:nvSpPr>
          <p:cNvPr id="7" name="Footer Placeholder 6"/>
          <p:cNvSpPr>
            <a:spLocks noGrp="1"/>
          </p:cNvSpPr>
          <p:nvPr>
            <p:ph type="ftr" sz="quarter" idx="11"/>
          </p:nvPr>
        </p:nvSpPr>
        <p:spPr>
          <a:xfrm>
            <a:off x="4165600" y="6248400"/>
            <a:ext cx="3860800" cy="457200"/>
          </a:xfrm>
        </p:spPr>
        <p:txBody>
          <a:bodyPr/>
          <a:lstStyle>
            <a:lvl1pPr>
              <a:defRPr/>
            </a:lvl1pPr>
          </a:lstStyle>
          <a:p>
            <a:endParaRPr lang="es-ES" altLang="en-US"/>
          </a:p>
        </p:txBody>
      </p:sp>
      <p:sp>
        <p:nvSpPr>
          <p:cNvPr id="8" name="Slide Number Placeholder 7"/>
          <p:cNvSpPr>
            <a:spLocks noGrp="1"/>
          </p:cNvSpPr>
          <p:nvPr>
            <p:ph type="sldNum" sz="quarter" idx="12"/>
          </p:nvPr>
        </p:nvSpPr>
        <p:spPr>
          <a:xfrm>
            <a:off x="9378462" y="6400800"/>
            <a:ext cx="2540000" cy="304800"/>
          </a:xfrm>
        </p:spPr>
        <p:txBody>
          <a:bodyPr/>
          <a:lstStyle>
            <a:lvl1pPr>
              <a:defRPr/>
            </a:lvl1pPr>
          </a:lstStyle>
          <a:p>
            <a:fld id="{4F7F85EC-9493-4A8F-A212-0DD1407C6332}" type="slidenum">
              <a:rPr lang="he-IL" altLang="en-US"/>
              <a:pPr/>
              <a:t>‹#›</a:t>
            </a:fld>
            <a:endParaRPr lang="es-ES" altLang="en-US"/>
          </a:p>
        </p:txBody>
      </p:sp>
    </p:spTree>
    <p:extLst>
      <p:ext uri="{BB962C8B-B14F-4D97-AF65-F5344CB8AC3E}">
        <p14:creationId xmlns:p14="http://schemas.microsoft.com/office/powerpoint/2010/main" val="3042872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28600"/>
            <a:ext cx="1076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1" y="1600200"/>
            <a:ext cx="5240215" cy="464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342185" y="1600200"/>
            <a:ext cx="5240215" cy="464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58263" y="6553200"/>
            <a:ext cx="11344031" cy="304800"/>
          </a:xfrm>
        </p:spPr>
        <p:txBody>
          <a:bodyPr/>
          <a:lstStyle>
            <a:lvl1pPr>
              <a:defRPr sz="1000"/>
            </a:lvl1pPr>
          </a:lstStyle>
          <a:p>
            <a:endParaRPr lang="es-ES" altLang="en-US" sz="1400"/>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s-ES" altLang="en-US"/>
          </a:p>
        </p:txBody>
      </p:sp>
      <p:sp>
        <p:nvSpPr>
          <p:cNvPr id="7" name="Slide Number Placeholder 6"/>
          <p:cNvSpPr>
            <a:spLocks noGrp="1"/>
          </p:cNvSpPr>
          <p:nvPr>
            <p:ph type="sldNum" sz="quarter" idx="12"/>
          </p:nvPr>
        </p:nvSpPr>
        <p:spPr>
          <a:xfrm>
            <a:off x="9378462" y="6400800"/>
            <a:ext cx="2540000" cy="304800"/>
          </a:xfrm>
        </p:spPr>
        <p:txBody>
          <a:bodyPr/>
          <a:lstStyle>
            <a:lvl1pPr>
              <a:defRPr/>
            </a:lvl1pPr>
          </a:lstStyle>
          <a:p>
            <a:fld id="{4A7C8CDE-E603-423C-B3E9-09011BB5E030}" type="slidenum">
              <a:rPr lang="he-IL" altLang="en-US"/>
              <a:pPr/>
              <a:t>‹#›</a:t>
            </a:fld>
            <a:endParaRPr lang="es-ES" altLang="en-US"/>
          </a:p>
        </p:txBody>
      </p:sp>
    </p:spTree>
    <p:extLst>
      <p:ext uri="{BB962C8B-B14F-4D97-AF65-F5344CB8AC3E}">
        <p14:creationId xmlns:p14="http://schemas.microsoft.com/office/powerpoint/2010/main" val="59341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4748C1-214E-5A42-AFB0-AA37B5C4913C}" type="slidenum">
              <a:rPr lang="en-US" altLang="en-US"/>
              <a:pPr/>
              <a:t>‹#›</a:t>
            </a:fld>
            <a:endParaRPr lang="en-US" altLang="en-US"/>
          </a:p>
        </p:txBody>
      </p:sp>
    </p:spTree>
    <p:extLst>
      <p:ext uri="{BB962C8B-B14F-4D97-AF65-F5344CB8AC3E}">
        <p14:creationId xmlns:p14="http://schemas.microsoft.com/office/powerpoint/2010/main" val="23533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A55E35D-D080-9D43-BCE4-5A106A58B0F2}" type="slidenum">
              <a:rPr lang="en-US" altLang="en-US"/>
              <a:pPr/>
              <a:t>‹#›</a:t>
            </a:fld>
            <a:endParaRPr lang="en-US" altLang="en-US"/>
          </a:p>
        </p:txBody>
      </p:sp>
    </p:spTree>
    <p:extLst>
      <p:ext uri="{BB962C8B-B14F-4D97-AF65-F5344CB8AC3E}">
        <p14:creationId xmlns:p14="http://schemas.microsoft.com/office/powerpoint/2010/main" val="176996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827A226-5A77-1A40-8408-B0EC59A36D77}" type="slidenum">
              <a:rPr lang="en-US" altLang="en-US"/>
              <a:pPr/>
              <a:t>‹#›</a:t>
            </a:fld>
            <a:endParaRPr lang="en-US" altLang="en-US"/>
          </a:p>
        </p:txBody>
      </p:sp>
    </p:spTree>
    <p:extLst>
      <p:ext uri="{BB962C8B-B14F-4D97-AF65-F5344CB8AC3E}">
        <p14:creationId xmlns:p14="http://schemas.microsoft.com/office/powerpoint/2010/main" val="9066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B1C4FDB-5A15-FC48-80C1-516ECA52FB26}" type="slidenum">
              <a:rPr lang="en-US" altLang="en-US"/>
              <a:pPr/>
              <a:t>‹#›</a:t>
            </a:fld>
            <a:endParaRPr lang="en-US" altLang="en-US"/>
          </a:p>
        </p:txBody>
      </p:sp>
    </p:spTree>
    <p:extLst>
      <p:ext uri="{BB962C8B-B14F-4D97-AF65-F5344CB8AC3E}">
        <p14:creationId xmlns:p14="http://schemas.microsoft.com/office/powerpoint/2010/main" val="162472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95E3646-C7BB-1F48-A25B-82DB0742CF7B}" type="slidenum">
              <a:rPr lang="en-US" altLang="en-US"/>
              <a:pPr/>
              <a:t>‹#›</a:t>
            </a:fld>
            <a:endParaRPr lang="en-US" altLang="en-US"/>
          </a:p>
        </p:txBody>
      </p:sp>
    </p:spTree>
    <p:extLst>
      <p:ext uri="{BB962C8B-B14F-4D97-AF65-F5344CB8AC3E}">
        <p14:creationId xmlns:p14="http://schemas.microsoft.com/office/powerpoint/2010/main" val="156991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89DBA60-9564-364E-8704-584B8B458CA3}" type="slidenum">
              <a:rPr lang="en-US" altLang="en-US"/>
              <a:pPr/>
              <a:t>‹#›</a:t>
            </a:fld>
            <a:endParaRPr lang="en-US" altLang="en-US"/>
          </a:p>
        </p:txBody>
      </p:sp>
    </p:spTree>
    <p:extLst>
      <p:ext uri="{BB962C8B-B14F-4D97-AF65-F5344CB8AC3E}">
        <p14:creationId xmlns:p14="http://schemas.microsoft.com/office/powerpoint/2010/main" val="159980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1A91DC9-7965-FB48-9385-20B56B4847C1}" type="slidenum">
              <a:rPr lang="en-US" altLang="en-US"/>
              <a:pPr/>
              <a:t>‹#›</a:t>
            </a:fld>
            <a:endParaRPr lang="en-US" altLang="en-US"/>
          </a:p>
        </p:txBody>
      </p:sp>
    </p:spTree>
    <p:extLst>
      <p:ext uri="{BB962C8B-B14F-4D97-AF65-F5344CB8AC3E}">
        <p14:creationId xmlns:p14="http://schemas.microsoft.com/office/powerpoint/2010/main" val="143954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12F6158-C9C4-ED45-92F5-7D2651961B28}" type="slidenum">
              <a:rPr lang="en-US" altLang="en-US"/>
              <a:pPr/>
              <a:t>‹#›</a:t>
            </a:fld>
            <a:endParaRPr lang="en-US" altLang="en-US"/>
          </a:p>
        </p:txBody>
      </p:sp>
    </p:spTree>
    <p:extLst>
      <p:ext uri="{BB962C8B-B14F-4D97-AF65-F5344CB8AC3E}">
        <p14:creationId xmlns:p14="http://schemas.microsoft.com/office/powerpoint/2010/main" val="8455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l="1000" t="-1000" r="1000"/>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Times New Roman" pitchFamily="18" charset="0"/>
                <a:cs typeface="Times New Roman (Hebrew)" charset="-79"/>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Times New Roman" pitchFamily="18" charset="0"/>
                <a:cs typeface="Times New Roman (Hebrew)" charset="-79"/>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F860C29-4E9B-B342-9379-1439BCA07FF6}" type="slidenum">
              <a:rPr lang="en-US" altLang="en-US" smtClean="0"/>
              <a:pPr/>
              <a:t>‹#›</a:t>
            </a:fld>
            <a:endParaRPr lang="en-US" altLang="en-US" dirty="0"/>
          </a:p>
        </p:txBody>
      </p:sp>
      <p:sp>
        <p:nvSpPr>
          <p:cNvPr id="7" name="Oval 6"/>
          <p:cNvSpPr/>
          <p:nvPr userDrawn="1"/>
        </p:nvSpPr>
        <p:spPr>
          <a:xfrm>
            <a:off x="10943713" y="635635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Lst>
  <p:hf hdr="0" ftr="0" dt="0"/>
  <p:txStyles>
    <p:titleStyle>
      <a:lvl1pPr algn="l" defTabSz="685800" rtl="0" eaLnBrk="0" fontAlgn="base" hangingPunct="0">
        <a:lnSpc>
          <a:spcPct val="90000"/>
        </a:lnSpc>
        <a:spcBef>
          <a:spcPct val="0"/>
        </a:spcBef>
        <a:spcAft>
          <a:spcPct val="0"/>
        </a:spcAft>
        <a:defRPr sz="4400" kern="1200">
          <a:solidFill>
            <a:schemeClr val="tx1"/>
          </a:solidFill>
          <a:latin typeface="Times New Roman" charset="0"/>
          <a:ea typeface="Times New Roman" charset="0"/>
          <a:cs typeface="Times New Roman" charset="0"/>
        </a:defRPr>
      </a:lvl1pPr>
      <a:lvl2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2pPr>
      <a:lvl3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3pPr>
      <a:lvl4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4pPr>
      <a:lvl5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5pPr>
      <a:lvl6pPr marL="457200" algn="l" defTabSz="685800" rtl="0" fontAlgn="base">
        <a:lnSpc>
          <a:spcPct val="90000"/>
        </a:lnSpc>
        <a:spcBef>
          <a:spcPct val="0"/>
        </a:spcBef>
        <a:spcAft>
          <a:spcPct val="0"/>
        </a:spcAft>
        <a:defRPr sz="3300">
          <a:solidFill>
            <a:schemeClr val="tx1"/>
          </a:solidFill>
          <a:latin typeface="Calibri Light" charset="0"/>
        </a:defRPr>
      </a:lvl6pPr>
      <a:lvl7pPr marL="914400" algn="l" defTabSz="685800" rtl="0" fontAlgn="base">
        <a:lnSpc>
          <a:spcPct val="90000"/>
        </a:lnSpc>
        <a:spcBef>
          <a:spcPct val="0"/>
        </a:spcBef>
        <a:spcAft>
          <a:spcPct val="0"/>
        </a:spcAft>
        <a:defRPr sz="3300">
          <a:solidFill>
            <a:schemeClr val="tx1"/>
          </a:solidFill>
          <a:latin typeface="Calibri Light" charset="0"/>
        </a:defRPr>
      </a:lvl7pPr>
      <a:lvl8pPr marL="1371600" algn="l" defTabSz="685800" rtl="0" fontAlgn="base">
        <a:lnSpc>
          <a:spcPct val="90000"/>
        </a:lnSpc>
        <a:spcBef>
          <a:spcPct val="0"/>
        </a:spcBef>
        <a:spcAft>
          <a:spcPct val="0"/>
        </a:spcAft>
        <a:defRPr sz="3300">
          <a:solidFill>
            <a:schemeClr val="tx1"/>
          </a:solidFill>
          <a:latin typeface="Calibri Light" charset="0"/>
        </a:defRPr>
      </a:lvl8pPr>
      <a:lvl9pPr marL="1828800" algn="l" defTabSz="685800" rtl="0" fontAlgn="base">
        <a:lnSpc>
          <a:spcPct val="90000"/>
        </a:lnSpc>
        <a:spcBef>
          <a:spcPct val="0"/>
        </a:spcBef>
        <a:spcAft>
          <a:spcPct val="0"/>
        </a:spcAft>
        <a:defRPr sz="3300">
          <a:solidFill>
            <a:schemeClr val="tx1"/>
          </a:solidFill>
          <a:latin typeface="Calibri Light"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0.w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1.e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26.e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23.e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25.wmf"/><Relationship Id="rId4" Type="http://schemas.openxmlformats.org/officeDocument/2006/relationships/image" Target="../media/image22.emf"/><Relationship Id="rId9" Type="http://schemas.openxmlformats.org/officeDocument/2006/relationships/oleObject" Target="../embeddings/oleObject28.bin"/></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3.xml"/><Relationship Id="rId1" Type="http://schemas.openxmlformats.org/officeDocument/2006/relationships/vmlDrawing" Target="../drawings/vmlDrawing18.vml"/><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emf"/><Relationship Id="rId5" Type="http://schemas.openxmlformats.org/officeDocument/2006/relationships/oleObject" Target="../embeddings/oleObject5.bin"/><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5.emf"/><Relationship Id="rId5" Type="http://schemas.openxmlformats.org/officeDocument/2006/relationships/oleObject" Target="../embeddings/oleObject7.bin"/><Relationship Id="rId4" Type="http://schemas.openxmlformats.org/officeDocument/2006/relationships/image" Target="../media/image6.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5.emf"/><Relationship Id="rId5" Type="http://schemas.openxmlformats.org/officeDocument/2006/relationships/oleObject" Target="../embeddings/oleObject9.bin"/><Relationship Id="rId4" Type="http://schemas.openxmlformats.org/officeDocument/2006/relationships/image" Target="../media/image6.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9.wmf"/><Relationship Id="rId5" Type="http://schemas.openxmlformats.org/officeDocument/2006/relationships/oleObject" Target="../embeddings/oleObject12.bin"/><Relationship Id="rId4" Type="http://schemas.openxmlformats.org/officeDocument/2006/relationships/image" Target="../media/image8.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0.wmf"/></Relationships>
</file>

<file path=ppt/slides/_rels/slide28.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2.wmf"/><Relationship Id="rId5" Type="http://schemas.openxmlformats.org/officeDocument/2006/relationships/oleObject" Target="../embeddings/oleObject15.bin"/><Relationship Id="rId4" Type="http://schemas.openxmlformats.org/officeDocument/2006/relationships/image" Target="../media/image11.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5.xml"/><Relationship Id="rId1" Type="http://schemas.openxmlformats.org/officeDocument/2006/relationships/vmlDrawing" Target="../drawings/vmlDrawing11.vml"/><Relationship Id="rId6" Type="http://schemas.openxmlformats.org/officeDocument/2006/relationships/image" Target="../media/image15.emf"/><Relationship Id="rId5" Type="http://schemas.openxmlformats.org/officeDocument/2006/relationships/oleObject" Target="../embeddings/oleObject18.bin"/><Relationship Id="rId4" Type="http://schemas.openxmlformats.org/officeDocument/2006/relationships/image" Target="../media/image14.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5.xml"/><Relationship Id="rId1" Type="http://schemas.openxmlformats.org/officeDocument/2006/relationships/vmlDrawing" Target="../drawings/vmlDrawing12.vml"/><Relationship Id="rId6" Type="http://schemas.openxmlformats.org/officeDocument/2006/relationships/image" Target="../media/image17.emf"/><Relationship Id="rId5" Type="http://schemas.openxmlformats.org/officeDocument/2006/relationships/oleObject" Target="../embeddings/oleObject20.bin"/><Relationship Id="rId4" Type="http://schemas.openxmlformats.org/officeDocument/2006/relationships/image" Target="../media/image16.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6.xml"/><Relationship Id="rId1" Type="http://schemas.openxmlformats.org/officeDocument/2006/relationships/vmlDrawing" Target="../drawings/vmlDrawing13.vml"/><Relationship Id="rId4" Type="http://schemas.openxmlformats.org/officeDocument/2006/relationships/image" Target="../media/image18.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9.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763" y="5427663"/>
            <a:ext cx="12196763"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32" name="Rectangle 31"/>
          <p:cNvSpPr/>
          <p:nvPr/>
        </p:nvSpPr>
        <p:spPr>
          <a:xfrm>
            <a:off x="301625" y="5902325"/>
            <a:ext cx="46038"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29" name="Slide Number Placeholder 2"/>
          <p:cNvSpPr txBox="1">
            <a:spLocks/>
          </p:cNvSpPr>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r" eaLnBrk="1" hangingPunct="1"/>
            <a:endParaRPr lang="en-US" altLang="en-US" sz="1200">
              <a:solidFill>
                <a:srgbClr val="898989"/>
              </a:solidFill>
              <a:latin typeface="Calibri" charset="0"/>
            </a:endParaRPr>
          </a:p>
        </p:txBody>
      </p:sp>
      <p:sp>
        <p:nvSpPr>
          <p:cNvPr id="1030" name="Right Triangle 45"/>
          <p:cNvSpPr>
            <a:spLocks noChangeArrowheads="1"/>
          </p:cNvSpPr>
          <p:nvPr/>
        </p:nvSpPr>
        <p:spPr bwMode="auto">
          <a:xfrm flipV="1">
            <a:off x="9507538" y="5940425"/>
            <a:ext cx="1290637" cy="1157288"/>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graphicFrame>
        <p:nvGraphicFramePr>
          <p:cNvPr id="1026" name="Object 47"/>
          <p:cNvGraphicFramePr>
            <a:graphicFrameLocks noChangeAspect="1"/>
          </p:cNvGraphicFramePr>
          <p:nvPr/>
        </p:nvGraphicFramePr>
        <p:xfrm>
          <a:off x="76200" y="3121025"/>
          <a:ext cx="3303588" cy="3148013"/>
        </p:xfrm>
        <a:graphic>
          <a:graphicData uri="http://schemas.openxmlformats.org/presentationml/2006/ole">
            <mc:AlternateContent xmlns:mc="http://schemas.openxmlformats.org/markup-compatibility/2006">
              <mc:Choice xmlns:v="urn:schemas-microsoft-com:vml" Requires="v">
                <p:oleObj spid="_x0000_s1040" name="CorelDRAW" r:id="rId4" imgW="2169000" imgH="2169360" progId="">
                  <p:embed/>
                </p:oleObj>
              </mc:Choice>
              <mc:Fallback>
                <p:oleObj name="CorelDRAW" r:id="rId4" imgW="2169000" imgH="2169360" progId="">
                  <p:embed/>
                  <p:pic>
                    <p:nvPicPr>
                      <p:cNvPr id="0" name="Picture 28"/>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200" y="3121025"/>
                        <a:ext cx="3303588" cy="314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ight Triangle 36"/>
          <p:cNvSpPr>
            <a:spLocks noChangeArrowheads="1"/>
          </p:cNvSpPr>
          <p:nvPr/>
        </p:nvSpPr>
        <p:spPr bwMode="auto">
          <a:xfrm flipH="1">
            <a:off x="7680176" y="0"/>
            <a:ext cx="5146675" cy="5853113"/>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pic>
        <p:nvPicPr>
          <p:cNvPr id="1035" name="Picture 2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700" y="23813"/>
            <a:ext cx="38592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p:cNvSpPr/>
          <p:nvPr/>
        </p:nvSpPr>
        <p:spPr>
          <a:xfrm rot="10800000" flipV="1">
            <a:off x="9829800" y="5334000"/>
            <a:ext cx="2366963"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7" name="TextBox 35"/>
          <p:cNvSpPr txBox="1">
            <a:spLocks noChangeArrowheads="1"/>
          </p:cNvSpPr>
          <p:nvPr/>
        </p:nvSpPr>
        <p:spPr bwMode="auto">
          <a:xfrm>
            <a:off x="6881813" y="6019800"/>
            <a:ext cx="492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r>
              <a:rPr lang="en-US" altLang="en-US" sz="2000" b="1">
                <a:solidFill>
                  <a:srgbClr val="595959"/>
                </a:solidFill>
                <a:latin typeface="Casper" charset="0"/>
                <a:ea typeface="Karla" charset="0"/>
                <a:cs typeface="Karla" charset="0"/>
              </a:rPr>
              <a:t>DISCOVER . </a:t>
            </a:r>
            <a:r>
              <a:rPr lang="en-US" altLang="en-US" sz="2000" b="1">
                <a:solidFill>
                  <a:srgbClr val="C00000"/>
                </a:solidFill>
                <a:latin typeface="Casper" charset="0"/>
                <a:ea typeface="Karla" charset="0"/>
                <a:cs typeface="Karla" charset="0"/>
              </a:rPr>
              <a:t>LEARN</a:t>
            </a:r>
            <a:r>
              <a:rPr lang="en-US" altLang="en-US" sz="2000" b="1">
                <a:solidFill>
                  <a:srgbClr val="595959"/>
                </a:solidFill>
                <a:latin typeface="Casper" charset="0"/>
                <a:ea typeface="Karla" charset="0"/>
                <a:cs typeface="Karla" charset="0"/>
              </a:rPr>
              <a:t> . EMPOWER</a:t>
            </a:r>
            <a:endParaRPr lang="en-US" altLang="en-US" sz="1200" b="1">
              <a:solidFill>
                <a:srgbClr val="000000"/>
              </a:solidFill>
              <a:latin typeface="Casper" charset="0"/>
            </a:endParaRPr>
          </a:p>
          <a:p>
            <a:pPr eaLnBrk="1" hangingPunct="1"/>
            <a:endParaRPr lang="en-US" altLang="en-US" sz="1600" b="1">
              <a:latin typeface="Casper" charset="0"/>
            </a:endParaRPr>
          </a:p>
        </p:txBody>
      </p:sp>
      <p:sp>
        <p:nvSpPr>
          <p:cNvPr id="52" name="Rectangle 51"/>
          <p:cNvSpPr/>
          <p:nvPr/>
        </p:nvSpPr>
        <p:spPr>
          <a:xfrm>
            <a:off x="6884988" y="6043613"/>
            <a:ext cx="46037"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9" name="TextBox 52"/>
          <p:cNvSpPr txBox="1">
            <a:spLocks noChangeArrowheads="1"/>
          </p:cNvSpPr>
          <p:nvPr/>
        </p:nvSpPr>
        <p:spPr bwMode="auto">
          <a:xfrm>
            <a:off x="-456728" y="5935279"/>
            <a:ext cx="6430963" cy="123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b="1" dirty="0">
                <a:solidFill>
                  <a:srgbClr val="262626"/>
                </a:solidFill>
              </a:rPr>
              <a:t>Lecture </a:t>
            </a:r>
            <a:r>
              <a:rPr lang="en-US" altLang="en-US" b="1" dirty="0" smtClean="0">
                <a:solidFill>
                  <a:srgbClr val="262626"/>
                </a:solidFill>
              </a:rPr>
              <a:t>-3 </a:t>
            </a:r>
            <a:endParaRPr lang="en-US" altLang="en-US" b="1" dirty="0">
              <a:solidFill>
                <a:srgbClr val="262626"/>
              </a:solidFill>
            </a:endParaRPr>
          </a:p>
          <a:p>
            <a:pPr algn="ctr">
              <a:lnSpc>
                <a:spcPct val="90000"/>
              </a:lnSpc>
              <a:spcAft>
                <a:spcPct val="35000"/>
              </a:spcAft>
            </a:pPr>
            <a:r>
              <a:rPr lang="en-US" altLang="en-US" b="1" dirty="0">
                <a:solidFill>
                  <a:srgbClr val="262626"/>
                </a:solidFill>
              </a:rPr>
              <a:t>   </a:t>
            </a:r>
            <a:r>
              <a:rPr lang="en-US" dirty="0"/>
              <a:t>Treap, Hash Tables, Fibonacci Heaps,</a:t>
            </a:r>
            <a:endParaRPr lang="en-US" altLang="en-US" b="1" dirty="0" smtClean="0">
              <a:solidFill>
                <a:srgbClr val="262626"/>
              </a:solidFill>
            </a:endParaRPr>
          </a:p>
          <a:p>
            <a:pPr algn="ctr">
              <a:lnSpc>
                <a:spcPct val="90000"/>
              </a:lnSpc>
              <a:spcAft>
                <a:spcPct val="35000"/>
              </a:spcAft>
            </a:pPr>
            <a:endParaRPr lang="en-US" altLang="en-US" sz="1600" dirty="0">
              <a:latin typeface="Raleway ExtraBold" charset="0"/>
            </a:endParaRPr>
          </a:p>
        </p:txBody>
      </p:sp>
      <p:sp>
        <p:nvSpPr>
          <p:cNvPr id="1040" name="TextBox 25"/>
          <p:cNvSpPr txBox="1">
            <a:spLocks noChangeArrowheads="1"/>
          </p:cNvSpPr>
          <p:nvPr/>
        </p:nvSpPr>
        <p:spPr bwMode="auto">
          <a:xfrm>
            <a:off x="551384" y="2052638"/>
            <a:ext cx="11305256" cy="54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sz="3200" b="1" dirty="0">
                <a:latin typeface="Arial Black" charset="0"/>
                <a:ea typeface="Karla" charset="0"/>
                <a:cs typeface="Karla" charset="0"/>
              </a:rPr>
              <a:t>UNIVERSITY INSTITUTE OF ENGINEERING</a:t>
            </a:r>
          </a:p>
          <a:p>
            <a:pPr algn="ctr">
              <a:lnSpc>
                <a:spcPct val="90000"/>
              </a:lnSpc>
              <a:spcAft>
                <a:spcPct val="35000"/>
              </a:spcAft>
            </a:pPr>
            <a:r>
              <a:rPr lang="en-US" altLang="en-US" sz="3200" b="1" dirty="0">
                <a:latin typeface="Arial Black" charset="0"/>
                <a:ea typeface="Karla" charset="0"/>
                <a:cs typeface="Karla" charset="0"/>
              </a:rPr>
              <a:t>DEPARTMENT OF AIT - CSE</a:t>
            </a:r>
          </a:p>
          <a:p>
            <a:pPr algn="ctr">
              <a:lnSpc>
                <a:spcPct val="90000"/>
              </a:lnSpc>
              <a:spcAft>
                <a:spcPct val="35000"/>
              </a:spcAft>
            </a:pPr>
            <a:r>
              <a:rPr lang="en-US" altLang="en-US" sz="2800" dirty="0">
                <a:ea typeface="Calibri" charset="0"/>
                <a:cs typeface="Times New Roman" charset="0"/>
              </a:rPr>
              <a:t>Bachelor of Engineering (CSE)</a:t>
            </a:r>
          </a:p>
          <a:p>
            <a:pPr algn="ctr">
              <a:lnSpc>
                <a:spcPct val="90000"/>
              </a:lnSpc>
              <a:spcAft>
                <a:spcPct val="35000"/>
              </a:spcAft>
            </a:pPr>
            <a:r>
              <a:rPr lang="en-US" altLang="en-US" sz="2800" dirty="0">
                <a:ea typeface="Calibri" charset="0"/>
                <a:cs typeface="Times New Roman" charset="0"/>
              </a:rPr>
              <a:t>Advanced Programming (20CST-337)</a:t>
            </a:r>
          </a:p>
          <a:p>
            <a:pPr algn="ctr">
              <a:lnSpc>
                <a:spcPct val="90000"/>
              </a:lnSpc>
              <a:spcAft>
                <a:spcPct val="35000"/>
              </a:spcAft>
            </a:pPr>
            <a:r>
              <a:rPr lang="en-US" altLang="en-US" sz="2800">
                <a:ea typeface="Calibri" charset="0"/>
                <a:cs typeface="Times New Roman" charset="0"/>
              </a:rPr>
              <a:t>By:  Rahul Rathore(E12904)</a:t>
            </a:r>
          </a:p>
          <a:p>
            <a:pPr algn="ctr">
              <a:lnSpc>
                <a:spcPct val="90000"/>
              </a:lnSpc>
              <a:spcAft>
                <a:spcPct val="35000"/>
              </a:spcAft>
            </a:pPr>
            <a:endParaRPr lang="en-US" altLang="en-US" dirty="0">
              <a:latin typeface="Calibri" charset="0"/>
              <a:ea typeface="Calibri" charset="0"/>
              <a:cs typeface="Times New Roman" charset="0"/>
            </a:endParaRPr>
          </a:p>
          <a:p>
            <a:pPr algn="ctr">
              <a:lnSpc>
                <a:spcPct val="90000"/>
              </a:lnSpc>
              <a:spcAft>
                <a:spcPct val="35000"/>
              </a:spcAft>
            </a:pPr>
            <a:endParaRPr lang="en-US" altLang="en-US" sz="3200" b="1" dirty="0">
              <a:solidFill>
                <a:srgbClr val="262626"/>
              </a:solidFill>
            </a:endParaRPr>
          </a:p>
          <a:p>
            <a:pPr algn="ctr">
              <a:lnSpc>
                <a:spcPct val="90000"/>
              </a:lnSpc>
              <a:spcAft>
                <a:spcPct val="35000"/>
              </a:spcAft>
            </a:pPr>
            <a:endParaRPr lang="en-US" altLang="en-US" sz="3200" b="1" dirty="0">
              <a:solidFill>
                <a:srgbClr val="262626"/>
              </a:solidFill>
            </a:endParaRPr>
          </a:p>
          <a:p>
            <a:pPr algn="ctr">
              <a:lnSpc>
                <a:spcPct val="90000"/>
              </a:lnSpc>
              <a:spcAft>
                <a:spcPct val="35000"/>
              </a:spcAft>
            </a:pPr>
            <a:r>
              <a:rPr lang="en-US" altLang="en-US" sz="3200" b="1" dirty="0">
                <a:solidFill>
                  <a:srgbClr val="262626"/>
                </a:solidFill>
              </a:rPr>
              <a:t> </a:t>
            </a:r>
          </a:p>
          <a:p>
            <a:pPr eaLnBrk="1" hangingPunct="1"/>
            <a:endParaRPr lang="en-US" altLang="en-US" sz="1600" dirty="0">
              <a:latin typeface="Raleway ExtraBold" charset="0"/>
            </a:endParaRPr>
          </a:p>
        </p:txBody>
      </p:sp>
      <p:sp>
        <p:nvSpPr>
          <p:cNvPr id="2" name="Slide Number Placeholder 1"/>
          <p:cNvSpPr>
            <a:spLocks noGrp="1"/>
          </p:cNvSpPr>
          <p:nvPr>
            <p:ph type="sldNum" sz="quarter" idx="12"/>
          </p:nvPr>
        </p:nvSpPr>
        <p:spPr/>
        <p:txBody>
          <a:bodyPr/>
          <a:lstStyle/>
          <a:p>
            <a:fld id="{594748C1-214E-5A42-AFB0-AA37B5C4913C}"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smtClean="0">
                <a:ea typeface="ＭＳ Ｐゴシック" panose="020B0600070205080204" pitchFamily="34" charset="-128"/>
              </a:rPr>
              <a:t>Deletion</a:t>
            </a:r>
          </a:p>
        </p:txBody>
      </p:sp>
      <p:sp>
        <p:nvSpPr>
          <p:cNvPr id="3" name="Content Placeholder 2"/>
          <p:cNvSpPr>
            <a:spLocks noGrp="1"/>
          </p:cNvSpPr>
          <p:nvPr>
            <p:ph idx="1"/>
          </p:nvPr>
        </p:nvSpPr>
        <p:spPr/>
        <p:txBody>
          <a:bodyPr/>
          <a:lstStyle/>
          <a:p>
            <a:pPr eaLnBrk="1" hangingPunct="1"/>
            <a:r>
              <a:rPr lang="en-US" altLang="en-US" smtClean="0">
                <a:ea typeface="ＭＳ Ｐゴシック" panose="020B0600070205080204" pitchFamily="34" charset="-128"/>
              </a:rPr>
              <a:t>Given an existing treap, how do we delete a node?</a:t>
            </a:r>
          </a:p>
          <a:p>
            <a:pPr eaLnBrk="1" hangingPunct="1"/>
            <a:r>
              <a:rPr lang="en-US" altLang="en-US" smtClean="0">
                <a:ea typeface="ＭＳ Ｐゴシック" panose="020B0600070205080204" pitchFamily="34" charset="-128"/>
              </a:rPr>
              <a:t>Rotate it down to a leaf, and then delete it.</a:t>
            </a:r>
          </a:p>
        </p:txBody>
      </p:sp>
    </p:spTree>
    <p:extLst>
      <p:ext uri="{BB962C8B-B14F-4D97-AF65-F5344CB8AC3E}">
        <p14:creationId xmlns:p14="http://schemas.microsoft.com/office/powerpoint/2010/main" val="38919852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endParaRPr lang="zh-TW" altLang="en-US"/>
          </a:p>
        </p:txBody>
      </p:sp>
      <p:sp>
        <p:nvSpPr>
          <p:cNvPr id="360451" name="Rectangle 3"/>
          <p:cNvSpPr>
            <a:spLocks noGrp="1" noChangeArrowheads="1"/>
          </p:cNvSpPr>
          <p:nvPr>
            <p:ph type="body" idx="1"/>
          </p:nvPr>
        </p:nvSpPr>
        <p:spPr>
          <a:xfrm>
            <a:off x="2590800" y="914400"/>
            <a:ext cx="7696200" cy="5562600"/>
          </a:xfrm>
        </p:spPr>
        <p:txBody>
          <a:bodyPr/>
          <a:lstStyle/>
          <a:p>
            <a:r>
              <a:rPr lang="en-US" altLang="zh-TW">
                <a:sym typeface="Symbol" panose="05050102010706020507" pitchFamily="18" charset="2"/>
              </a:rPr>
              <a:t>Analysis of Fib-Heap-Extract-Min:</a:t>
            </a:r>
          </a:p>
          <a:p>
            <a:pPr lvl="1">
              <a:buFont typeface="Wingdings" panose="05000000000000000000" pitchFamily="2" charset="2"/>
              <a:buNone/>
            </a:pPr>
            <a:r>
              <a:rPr lang="en-US" altLang="zh-TW">
                <a:sym typeface="Symbol" panose="05050102010706020507" pitchFamily="18" charset="2"/>
              </a:rPr>
              <a:t>H : n-node Fib-Heap</a:t>
            </a:r>
            <a:endParaRPr lang="en-US" altLang="zh-TW">
              <a:solidFill>
                <a:srgbClr val="006600"/>
              </a:solidFill>
              <a:sym typeface="Symbol" panose="05050102010706020507" pitchFamily="18" charset="2"/>
            </a:endParaRPr>
          </a:p>
          <a:p>
            <a:pPr lvl="1">
              <a:buFont typeface="Wingdings" panose="05000000000000000000" pitchFamily="2" charset="2"/>
              <a:buNone/>
            </a:pPr>
            <a:r>
              <a:rPr lang="en-US" altLang="zh-TW">
                <a:solidFill>
                  <a:srgbClr val="006600"/>
                </a:solidFill>
                <a:sym typeface="Symbol" panose="05050102010706020507" pitchFamily="18" charset="2"/>
              </a:rPr>
              <a:t>Actual cost :</a:t>
            </a:r>
          </a:p>
          <a:p>
            <a:pPr lvl="1">
              <a:buFont typeface="Wingdings" panose="05000000000000000000" pitchFamily="2" charset="2"/>
              <a:buNone/>
            </a:pPr>
            <a:r>
              <a:rPr lang="en-US" altLang="zh-TW">
                <a:solidFill>
                  <a:schemeClr val="folHlink"/>
                </a:solidFill>
                <a:sym typeface="Symbol" panose="05050102010706020507" pitchFamily="18" charset="2"/>
              </a:rPr>
              <a:t>	O(D(n))</a:t>
            </a:r>
            <a:r>
              <a:rPr lang="en-US" altLang="zh-TW">
                <a:sym typeface="Symbol" panose="05050102010706020507" pitchFamily="18" charset="2"/>
              </a:rPr>
              <a:t> : for-loop in Fib-Heap-Extract-Min</a:t>
            </a:r>
          </a:p>
          <a:p>
            <a:pPr lvl="1">
              <a:buFont typeface="Wingdings" panose="05000000000000000000" pitchFamily="2" charset="2"/>
              <a:buNone/>
            </a:pPr>
            <a:r>
              <a:rPr lang="en-US" altLang="zh-TW">
                <a:solidFill>
                  <a:schemeClr val="folHlink"/>
                </a:solidFill>
                <a:sym typeface="Symbol" panose="05050102010706020507" pitchFamily="18" charset="2"/>
              </a:rPr>
              <a:t>	D(n)+t(H)-1</a:t>
            </a:r>
            <a:r>
              <a:rPr lang="en-US" altLang="zh-TW">
                <a:sym typeface="Symbol" panose="05050102010706020507" pitchFamily="18" charset="2"/>
              </a:rPr>
              <a:t> : size of the root list</a:t>
            </a:r>
            <a:endParaRPr lang="en-US" altLang="zh-TW">
              <a:solidFill>
                <a:srgbClr val="006600"/>
              </a:solidFill>
              <a:sym typeface="Symbol" panose="05050102010706020507" pitchFamily="18" charset="2"/>
            </a:endParaRPr>
          </a:p>
          <a:p>
            <a:pPr lvl="1">
              <a:buFont typeface="Wingdings" panose="05000000000000000000" pitchFamily="2" charset="2"/>
              <a:buNone/>
            </a:pPr>
            <a:r>
              <a:rPr lang="en-US" altLang="zh-TW">
                <a:solidFill>
                  <a:srgbClr val="006600"/>
                </a:solidFill>
                <a:sym typeface="Symbol" panose="05050102010706020507" pitchFamily="18" charset="2"/>
              </a:rPr>
              <a:t>Total actual cost:</a:t>
            </a:r>
          </a:p>
          <a:p>
            <a:pPr lvl="1">
              <a:buFont typeface="Wingdings" panose="05000000000000000000" pitchFamily="2" charset="2"/>
              <a:buNone/>
            </a:pPr>
            <a:r>
              <a:rPr lang="en-US" altLang="zh-TW">
                <a:sym typeface="Symbol" panose="05050102010706020507" pitchFamily="18" charset="2"/>
              </a:rPr>
              <a:t>	</a:t>
            </a:r>
            <a:r>
              <a:rPr lang="en-US" altLang="zh-TW">
                <a:solidFill>
                  <a:schemeClr val="folHlink"/>
                </a:solidFill>
                <a:sym typeface="Symbol" panose="05050102010706020507" pitchFamily="18" charset="2"/>
              </a:rPr>
              <a:t>	O(D(n))+t(H)</a:t>
            </a:r>
          </a:p>
          <a:p>
            <a:pPr lvl="1">
              <a:buFont typeface="Wingdings" panose="05000000000000000000" pitchFamily="2" charset="2"/>
              <a:buNone/>
            </a:pPr>
            <a:r>
              <a:rPr lang="en-US" altLang="zh-TW">
                <a:sym typeface="Symbol" panose="05050102010706020507" pitchFamily="18" charset="2"/>
              </a:rPr>
              <a:t>Potential </a:t>
            </a:r>
            <a:r>
              <a:rPr lang="en-US" altLang="zh-TW" i="1">
                <a:solidFill>
                  <a:srgbClr val="006600"/>
                </a:solidFill>
                <a:sym typeface="Symbol" panose="05050102010706020507" pitchFamily="18" charset="2"/>
              </a:rPr>
              <a:t>before</a:t>
            </a:r>
            <a:r>
              <a:rPr lang="en-US" altLang="zh-TW">
                <a:sym typeface="Symbol" panose="05050102010706020507" pitchFamily="18" charset="2"/>
              </a:rPr>
              <a:t> extracting : </a:t>
            </a:r>
            <a:r>
              <a:rPr lang="en-US" altLang="zh-TW">
                <a:solidFill>
                  <a:schemeClr val="folHlink"/>
                </a:solidFill>
                <a:sym typeface="Symbol" panose="05050102010706020507" pitchFamily="18" charset="2"/>
              </a:rPr>
              <a:t>t(H)+2m(H)</a:t>
            </a:r>
          </a:p>
          <a:p>
            <a:pPr lvl="1">
              <a:buFont typeface="Wingdings" panose="05000000000000000000" pitchFamily="2" charset="2"/>
              <a:buNone/>
            </a:pPr>
            <a:r>
              <a:rPr lang="en-US" altLang="zh-TW">
                <a:sym typeface="Symbol" panose="05050102010706020507" pitchFamily="18" charset="2"/>
              </a:rPr>
              <a:t>Potential </a:t>
            </a:r>
            <a:r>
              <a:rPr lang="en-US" altLang="zh-TW" i="1">
                <a:solidFill>
                  <a:srgbClr val="006600"/>
                </a:solidFill>
                <a:sym typeface="Symbol" panose="05050102010706020507" pitchFamily="18" charset="2"/>
              </a:rPr>
              <a:t>after</a:t>
            </a:r>
            <a:r>
              <a:rPr lang="en-US" altLang="zh-TW">
                <a:sym typeface="Symbol" panose="05050102010706020507" pitchFamily="18" charset="2"/>
              </a:rPr>
              <a:t> extracting : </a:t>
            </a:r>
            <a:r>
              <a:rPr lang="en-US" altLang="zh-TW">
                <a:solidFill>
                  <a:schemeClr val="folHlink"/>
                </a:solidFill>
                <a:latin typeface="Times New Roman" panose="02020603050405020304" pitchFamily="18" charset="0"/>
                <a:ea typeface="新細明體" pitchFamily="18" charset="-120"/>
                <a:sym typeface="Symbol" panose="05050102010706020507" pitchFamily="18" charset="2"/>
              </a:rPr>
              <a:t></a:t>
            </a:r>
            <a:r>
              <a:rPr lang="en-US" altLang="zh-TW">
                <a:solidFill>
                  <a:schemeClr val="folHlink"/>
                </a:solidFill>
                <a:sym typeface="Symbol" panose="05050102010706020507" pitchFamily="18" charset="2"/>
              </a:rPr>
              <a:t> D(n)+1+2m(H)</a:t>
            </a:r>
          </a:p>
        </p:txBody>
      </p:sp>
      <p:grpSp>
        <p:nvGrpSpPr>
          <p:cNvPr id="360456" name="Group 8"/>
          <p:cNvGrpSpPr>
            <a:grpSpLocks/>
          </p:cNvGrpSpPr>
          <p:nvPr/>
        </p:nvGrpSpPr>
        <p:grpSpPr bwMode="auto">
          <a:xfrm>
            <a:off x="5181601" y="4343401"/>
            <a:ext cx="4638675" cy="708025"/>
            <a:chOff x="2208" y="2976"/>
            <a:chExt cx="2922" cy="446"/>
          </a:xfrm>
        </p:grpSpPr>
        <p:sp>
          <p:nvSpPr>
            <p:cNvPr id="360452" name="Text Box 4"/>
            <p:cNvSpPr txBox="1">
              <a:spLocks noChangeArrowheads="1"/>
            </p:cNvSpPr>
            <p:nvPr/>
          </p:nvSpPr>
          <p:spPr bwMode="auto">
            <a:xfrm>
              <a:off x="2208" y="2976"/>
              <a:ext cx="2922" cy="446"/>
            </a:xfrm>
            <a:prstGeom prst="rect">
              <a:avLst/>
            </a:prstGeom>
            <a:solidFill>
              <a:srgbClr val="FAEE0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t>    At most </a:t>
              </a:r>
              <a:r>
                <a:rPr lang="en-US" altLang="zh-TW" sz="2000">
                  <a:solidFill>
                    <a:schemeClr val="hlink"/>
                  </a:solidFill>
                </a:rPr>
                <a:t>D(n)+1</a:t>
              </a:r>
              <a:r>
                <a:rPr lang="en-US" altLang="zh-TW" sz="2000"/>
                <a:t> nodes remain on the list </a:t>
              </a:r>
            </a:p>
            <a:p>
              <a:r>
                <a:rPr lang="en-US" altLang="zh-TW" sz="2000"/>
                <a:t>    and no nodes become marked </a:t>
              </a:r>
            </a:p>
          </p:txBody>
        </p:sp>
        <p:graphicFrame>
          <p:nvGraphicFramePr>
            <p:cNvPr id="360453" name="Object 5"/>
            <p:cNvGraphicFramePr>
              <a:graphicFrameLocks noChangeAspect="1"/>
            </p:cNvGraphicFramePr>
            <p:nvPr/>
          </p:nvGraphicFramePr>
          <p:xfrm flipV="1">
            <a:off x="2256" y="3024"/>
            <a:ext cx="192" cy="175"/>
          </p:xfrm>
          <a:graphic>
            <a:graphicData uri="http://schemas.openxmlformats.org/presentationml/2006/ole">
              <mc:AlternateContent xmlns:mc="http://schemas.openxmlformats.org/markup-compatibility/2006">
                <mc:Choice xmlns:v="urn:schemas-microsoft-com:vml" Requires="v">
                  <p:oleObj spid="_x0000_s16387" name="Equation" r:id="rId3" imgW="139680" imgH="126720" progId="Equation.DSMT4">
                    <p:embed/>
                  </p:oleObj>
                </mc:Choice>
                <mc:Fallback>
                  <p:oleObj name="Equation" r:id="rId3" imgW="139680" imgH="126720" progId="Equation.DSMT4">
                    <p:embed/>
                    <p:pic>
                      <p:nvPicPr>
                        <p:cNvPr id="36045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2256" y="3024"/>
                          <a:ext cx="192" cy="175"/>
                        </a:xfrm>
                        <a:prstGeom prst="rect">
                          <a:avLst/>
                        </a:prstGeom>
                        <a:solidFill>
                          <a:srgbClr val="FAEE0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60457" name="Text Box 9"/>
          <p:cNvSpPr txBox="1">
            <a:spLocks noChangeArrowheads="1"/>
          </p:cNvSpPr>
          <p:nvPr/>
        </p:nvSpPr>
        <p:spPr bwMode="auto">
          <a:xfrm>
            <a:off x="3200401" y="5257801"/>
            <a:ext cx="5343129" cy="132343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t>Thus the amortized cost is at most:</a:t>
            </a:r>
            <a:endParaRPr lang="en-US" altLang="zh-TW" sz="2000">
              <a:solidFill>
                <a:schemeClr val="folHlink"/>
              </a:solidFill>
            </a:endParaRPr>
          </a:p>
          <a:p>
            <a:r>
              <a:rPr lang="en-US" altLang="zh-TW" sz="2000">
                <a:solidFill>
                  <a:schemeClr val="folHlink"/>
                </a:solidFill>
              </a:rPr>
              <a:t>O(D(n))+t(H)+[(</a:t>
            </a:r>
            <a:r>
              <a:rPr lang="en-US" altLang="zh-TW" sz="2000">
                <a:solidFill>
                  <a:schemeClr val="folHlink"/>
                </a:solidFill>
                <a:ea typeface="全真行書" pitchFamily="49" charset="-128"/>
                <a:sym typeface="Symbol" panose="05050102010706020507" pitchFamily="18" charset="2"/>
              </a:rPr>
              <a:t>D(n)+1+2m(H)</a:t>
            </a:r>
            <a:r>
              <a:rPr lang="en-US" altLang="zh-TW" sz="2000">
                <a:solidFill>
                  <a:schemeClr val="folHlink"/>
                </a:solidFill>
              </a:rPr>
              <a:t>) – (</a:t>
            </a:r>
            <a:r>
              <a:rPr lang="en-US" altLang="zh-TW" sz="2000">
                <a:solidFill>
                  <a:schemeClr val="folHlink"/>
                </a:solidFill>
                <a:ea typeface="全真行書" pitchFamily="49" charset="-128"/>
                <a:sym typeface="Symbol" panose="05050102010706020507" pitchFamily="18" charset="2"/>
              </a:rPr>
              <a:t>t(H)+2m(H)</a:t>
            </a:r>
            <a:r>
              <a:rPr lang="en-US" altLang="zh-TW" sz="2000">
                <a:solidFill>
                  <a:schemeClr val="folHlink"/>
                </a:solidFill>
              </a:rPr>
              <a:t>)]</a:t>
            </a:r>
          </a:p>
          <a:p>
            <a:r>
              <a:rPr lang="en-US" altLang="zh-TW" sz="2000">
                <a:solidFill>
                  <a:schemeClr val="folHlink"/>
                </a:solidFill>
              </a:rPr>
              <a:t>= O(D(n)+t(H)-t(H))</a:t>
            </a:r>
          </a:p>
          <a:p>
            <a:r>
              <a:rPr lang="en-US" altLang="zh-TW" sz="2000">
                <a:solidFill>
                  <a:schemeClr val="folHlink"/>
                </a:solidFill>
              </a:rPr>
              <a:t>= O(D(n))</a:t>
            </a:r>
          </a:p>
        </p:txBody>
      </p:sp>
      <p:sp>
        <p:nvSpPr>
          <p:cNvPr id="360458" name="Line 10"/>
          <p:cNvSpPr>
            <a:spLocks noChangeShapeType="1"/>
          </p:cNvSpPr>
          <p:nvPr/>
        </p:nvSpPr>
        <p:spPr bwMode="auto">
          <a:xfrm>
            <a:off x="6400800" y="4267200"/>
            <a:ext cx="838200"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244637796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endParaRPr lang="zh-TW" altLang="en-US"/>
          </a:p>
        </p:txBody>
      </p:sp>
      <p:sp>
        <p:nvSpPr>
          <p:cNvPr id="361475" name="Rectangle 3"/>
          <p:cNvSpPr>
            <a:spLocks noGrp="1" noChangeArrowheads="1"/>
          </p:cNvSpPr>
          <p:nvPr>
            <p:ph type="body" idx="1"/>
          </p:nvPr>
        </p:nvSpPr>
        <p:spPr/>
        <p:txBody>
          <a:bodyPr/>
          <a:lstStyle/>
          <a:p>
            <a:r>
              <a:rPr lang="en-US" altLang="zh-TW">
                <a:sym typeface="Symbol" panose="05050102010706020507" pitchFamily="18" charset="2"/>
              </a:rPr>
              <a:t>Bounding the maximum degree:</a:t>
            </a:r>
            <a:endParaRPr lang="en-US" altLang="zh-TW" b="0">
              <a:solidFill>
                <a:srgbClr val="006600"/>
              </a:solidFill>
              <a:sym typeface="Symbol" panose="05050102010706020507" pitchFamily="18" charset="2"/>
            </a:endParaRPr>
          </a:p>
          <a:p>
            <a:pPr lvl="1">
              <a:buFont typeface="Wingdings" panose="05000000000000000000" pitchFamily="2" charset="2"/>
              <a:buNone/>
            </a:pPr>
            <a:endParaRPr lang="en-US" altLang="zh-TW">
              <a:solidFill>
                <a:srgbClr val="006600"/>
              </a:solidFill>
              <a:sym typeface="Symbol" panose="05050102010706020507" pitchFamily="18" charset="2"/>
            </a:endParaRPr>
          </a:p>
          <a:p>
            <a:pPr lvl="1">
              <a:buFont typeface="Wingdings" panose="05000000000000000000" pitchFamily="2" charset="2"/>
              <a:buNone/>
            </a:pPr>
            <a:r>
              <a:rPr lang="en-US" altLang="zh-TW">
                <a:solidFill>
                  <a:srgbClr val="006600"/>
                </a:solidFill>
                <a:sym typeface="Symbol" panose="05050102010706020507" pitchFamily="18" charset="2"/>
              </a:rPr>
              <a:t>Goal :</a:t>
            </a:r>
            <a:r>
              <a:rPr lang="en-US" altLang="zh-TW">
                <a:sym typeface="Symbol" panose="05050102010706020507" pitchFamily="18" charset="2"/>
              </a:rPr>
              <a:t> D(n) </a:t>
            </a:r>
            <a:r>
              <a:rPr lang="en-US" altLang="zh-TW">
                <a:latin typeface="Times New Roman" panose="02020603050405020304" pitchFamily="18" charset="0"/>
                <a:ea typeface="新細明體" pitchFamily="18" charset="-120"/>
                <a:sym typeface="Symbol" panose="05050102010706020507" pitchFamily="18" charset="2"/>
              </a:rPr>
              <a:t></a:t>
            </a:r>
            <a:r>
              <a:rPr lang="en-US" altLang="zh-TW">
                <a:sym typeface="Symbol" panose="05050102010706020507" pitchFamily="18" charset="2"/>
              </a:rPr>
              <a:t> log</a:t>
            </a:r>
            <a:r>
              <a:rPr lang="en-US" altLang="zh-TW" baseline="-25000">
                <a:sym typeface="Symbol" panose="05050102010706020507" pitchFamily="18" charset="2"/>
              </a:rPr>
              <a:t></a:t>
            </a:r>
            <a:r>
              <a:rPr lang="en-US" altLang="zh-TW">
                <a:sym typeface="Symbol" panose="05050102010706020507" pitchFamily="18" charset="2"/>
              </a:rPr>
              <a:t>n ,  =</a:t>
            </a:r>
            <a:endParaRPr lang="en-US" altLang="zh-TW">
              <a:solidFill>
                <a:schemeClr val="folHlink"/>
              </a:solidFill>
              <a:sym typeface="Symbol" panose="05050102010706020507" pitchFamily="18" charset="2"/>
            </a:endParaRPr>
          </a:p>
          <a:p>
            <a:pPr lvl="1">
              <a:buFont typeface="Wingdings" panose="05000000000000000000" pitchFamily="2" charset="2"/>
              <a:buNone/>
            </a:pPr>
            <a:endParaRPr lang="en-US" altLang="zh-TW">
              <a:solidFill>
                <a:schemeClr val="folHlink"/>
              </a:solidFill>
              <a:sym typeface="Symbol" panose="05050102010706020507" pitchFamily="18" charset="2"/>
            </a:endParaRPr>
          </a:p>
          <a:p>
            <a:pPr lvl="1">
              <a:buFont typeface="Wingdings" panose="05000000000000000000" pitchFamily="2" charset="2"/>
              <a:buNone/>
            </a:pPr>
            <a:r>
              <a:rPr lang="en-US" altLang="zh-TW">
                <a:solidFill>
                  <a:schemeClr val="folHlink"/>
                </a:solidFill>
                <a:sym typeface="Symbol" panose="05050102010706020507" pitchFamily="18" charset="2"/>
              </a:rPr>
              <a:t>Let size(x) be the number of nodes, including x itself, </a:t>
            </a:r>
          </a:p>
          <a:p>
            <a:pPr lvl="1">
              <a:buFont typeface="Wingdings" panose="05000000000000000000" pitchFamily="2" charset="2"/>
              <a:buNone/>
            </a:pPr>
            <a:r>
              <a:rPr lang="en-US" altLang="zh-TW">
                <a:solidFill>
                  <a:schemeClr val="folHlink"/>
                </a:solidFill>
                <a:sym typeface="Symbol" panose="05050102010706020507" pitchFamily="18" charset="2"/>
              </a:rPr>
              <a:t>in the subtree rooted at x</a:t>
            </a:r>
            <a:endParaRPr lang="en-US" altLang="zh-TW">
              <a:sym typeface="Symbol" panose="05050102010706020507" pitchFamily="18" charset="2"/>
            </a:endParaRPr>
          </a:p>
        </p:txBody>
      </p:sp>
      <p:graphicFrame>
        <p:nvGraphicFramePr>
          <p:cNvPr id="361476" name="Object 4"/>
          <p:cNvGraphicFramePr>
            <a:graphicFrameLocks noChangeAspect="1"/>
          </p:cNvGraphicFramePr>
          <p:nvPr/>
        </p:nvGraphicFramePr>
        <p:xfrm>
          <a:off x="6096000" y="2057401"/>
          <a:ext cx="1187450" cy="409575"/>
        </p:xfrm>
        <a:graphic>
          <a:graphicData uri="http://schemas.openxmlformats.org/presentationml/2006/ole">
            <mc:AlternateContent xmlns:mc="http://schemas.openxmlformats.org/markup-compatibility/2006">
              <mc:Choice xmlns:v="urn:schemas-microsoft-com:vml" Requires="v">
                <p:oleObj spid="_x0000_s17411" name="Equation" r:id="rId3" imgW="698400" imgH="241200" progId="Equation.DSMT4">
                  <p:embed/>
                </p:oleObj>
              </mc:Choice>
              <mc:Fallback>
                <p:oleObj name="Equation" r:id="rId3" imgW="698400" imgH="241200" progId="Equation.DSMT4">
                  <p:embed/>
                  <p:pic>
                    <p:nvPicPr>
                      <p:cNvPr id="36147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057401"/>
                        <a:ext cx="1187450"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5079562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endParaRPr lang="zh-TW" altLang="en-US"/>
          </a:p>
        </p:txBody>
      </p:sp>
      <p:sp>
        <p:nvSpPr>
          <p:cNvPr id="363523" name="Rectangle 3"/>
          <p:cNvSpPr>
            <a:spLocks noGrp="1" noChangeArrowheads="1"/>
          </p:cNvSpPr>
          <p:nvPr>
            <p:ph type="body" idx="1"/>
          </p:nvPr>
        </p:nvSpPr>
        <p:spPr>
          <a:xfrm>
            <a:off x="2590800" y="990600"/>
            <a:ext cx="7696200" cy="5486400"/>
          </a:xfrm>
        </p:spPr>
        <p:txBody>
          <a:bodyPr/>
          <a:lstStyle/>
          <a:p>
            <a:pPr lvl="1"/>
            <a:r>
              <a:rPr lang="en-US" altLang="zh-TW" b="1">
                <a:solidFill>
                  <a:schemeClr val="folHlink"/>
                </a:solidFill>
                <a:sym typeface="Symbol" panose="05050102010706020507" pitchFamily="18" charset="2"/>
              </a:rPr>
              <a:t>Lemma 1</a:t>
            </a:r>
          </a:p>
          <a:p>
            <a:pPr lvl="1">
              <a:buFont typeface="Wingdings" panose="05000000000000000000" pitchFamily="2" charset="2"/>
              <a:buNone/>
            </a:pPr>
            <a:r>
              <a:rPr lang="en-US" altLang="zh-TW">
                <a:solidFill>
                  <a:schemeClr val="folHlink"/>
                </a:solidFill>
                <a:sym typeface="Symbol" panose="05050102010706020507" pitchFamily="18" charset="2"/>
              </a:rPr>
              <a:t>	x :  any node in a Fibonacci heap and </a:t>
            </a:r>
            <a:r>
              <a:rPr lang="en-US" altLang="zh-TW">
                <a:solidFill>
                  <a:schemeClr val="hlink"/>
                </a:solidFill>
                <a:sym typeface="Symbol" panose="05050102010706020507" pitchFamily="18" charset="2"/>
              </a:rPr>
              <a:t>x.degree=k</a:t>
            </a:r>
          </a:p>
          <a:p>
            <a:pPr lvl="1">
              <a:buFont typeface="Wingdings" panose="05000000000000000000" pitchFamily="2" charset="2"/>
              <a:buNone/>
            </a:pPr>
            <a:r>
              <a:rPr lang="en-US" altLang="zh-TW">
                <a:solidFill>
                  <a:schemeClr val="folHlink"/>
                </a:solidFill>
                <a:sym typeface="Symbol" panose="05050102010706020507" pitchFamily="18" charset="2"/>
              </a:rPr>
              <a:t>	y</a:t>
            </a:r>
            <a:r>
              <a:rPr lang="en-US" altLang="zh-TW" baseline="-25000">
                <a:solidFill>
                  <a:schemeClr val="folHlink"/>
                </a:solidFill>
                <a:sym typeface="Symbol" panose="05050102010706020507" pitchFamily="18" charset="2"/>
              </a:rPr>
              <a:t>1</a:t>
            </a:r>
            <a:r>
              <a:rPr lang="en-US" altLang="zh-TW">
                <a:solidFill>
                  <a:schemeClr val="folHlink"/>
                </a:solidFill>
                <a:sym typeface="Symbol" panose="05050102010706020507" pitchFamily="18" charset="2"/>
              </a:rPr>
              <a:t>, …, y</a:t>
            </a:r>
            <a:r>
              <a:rPr lang="en-US" altLang="zh-TW" baseline="-25000">
                <a:solidFill>
                  <a:schemeClr val="folHlink"/>
                </a:solidFill>
                <a:sym typeface="Symbol" panose="05050102010706020507" pitchFamily="18" charset="2"/>
              </a:rPr>
              <a:t>k</a:t>
            </a:r>
            <a:r>
              <a:rPr lang="en-US" altLang="zh-TW">
                <a:solidFill>
                  <a:schemeClr val="folHlink"/>
                </a:solidFill>
                <a:sym typeface="Symbol" panose="05050102010706020507" pitchFamily="18" charset="2"/>
              </a:rPr>
              <a:t> : </a:t>
            </a:r>
            <a:r>
              <a:rPr lang="en-US" altLang="zh-TW">
                <a:solidFill>
                  <a:schemeClr val="hlink"/>
                </a:solidFill>
                <a:sym typeface="Symbol" panose="05050102010706020507" pitchFamily="18" charset="2"/>
              </a:rPr>
              <a:t>children</a:t>
            </a:r>
            <a:r>
              <a:rPr lang="en-US" altLang="zh-TW">
                <a:solidFill>
                  <a:schemeClr val="folHlink"/>
                </a:solidFill>
                <a:sym typeface="Symbol" panose="05050102010706020507" pitchFamily="18" charset="2"/>
              </a:rPr>
              <a:t> of x in the order in which they were</a:t>
            </a:r>
          </a:p>
          <a:p>
            <a:pPr lvl="1">
              <a:buFont typeface="Wingdings" panose="05000000000000000000" pitchFamily="2" charset="2"/>
              <a:buNone/>
            </a:pPr>
            <a:r>
              <a:rPr lang="en-US" altLang="zh-TW">
                <a:solidFill>
                  <a:schemeClr val="folHlink"/>
                </a:solidFill>
                <a:sym typeface="Symbol" panose="05050102010706020507" pitchFamily="18" charset="2"/>
              </a:rPr>
              <a:t>			 linked to x. (from the earliest to the latest)</a:t>
            </a:r>
          </a:p>
          <a:p>
            <a:pPr lvl="1">
              <a:buFont typeface="Wingdings" panose="05000000000000000000" pitchFamily="2" charset="2"/>
              <a:buNone/>
            </a:pPr>
            <a:r>
              <a:rPr lang="en-US" altLang="zh-TW">
                <a:solidFill>
                  <a:schemeClr val="folHlink"/>
                </a:solidFill>
                <a:sym typeface="Symbol" panose="05050102010706020507" pitchFamily="18" charset="2"/>
              </a:rPr>
              <a:t>	Then, </a:t>
            </a:r>
            <a:r>
              <a:rPr lang="en-US" altLang="zh-TW">
                <a:solidFill>
                  <a:schemeClr val="hlink"/>
                </a:solidFill>
                <a:sym typeface="Symbol" panose="05050102010706020507" pitchFamily="18" charset="2"/>
              </a:rPr>
              <a:t>y</a:t>
            </a:r>
            <a:r>
              <a:rPr lang="en-US" altLang="zh-TW" baseline="-25000">
                <a:solidFill>
                  <a:schemeClr val="hlink"/>
                </a:solidFill>
                <a:sym typeface="Symbol" panose="05050102010706020507" pitchFamily="18" charset="2"/>
              </a:rPr>
              <a:t>1</a:t>
            </a:r>
            <a:r>
              <a:rPr lang="en-US" altLang="zh-TW">
                <a:solidFill>
                  <a:schemeClr val="folHlink"/>
                </a:solidFill>
                <a:sym typeface="Symbol" panose="05050102010706020507" pitchFamily="18" charset="2"/>
              </a:rPr>
              <a:t>.</a:t>
            </a:r>
            <a:r>
              <a:rPr lang="en-US" altLang="zh-TW">
                <a:solidFill>
                  <a:schemeClr val="hlink"/>
                </a:solidFill>
                <a:sym typeface="Symbol" panose="05050102010706020507" pitchFamily="18" charset="2"/>
              </a:rPr>
              <a:t>degree </a:t>
            </a:r>
            <a:r>
              <a:rPr lang="en-US" altLang="zh-TW">
                <a:solidFill>
                  <a:schemeClr val="hlink"/>
                </a:solidFill>
                <a:latin typeface="Times New Roman" panose="02020603050405020304" pitchFamily="18" charset="0"/>
                <a:ea typeface="新細明體" pitchFamily="18" charset="-120"/>
                <a:sym typeface="Symbol" panose="05050102010706020507" pitchFamily="18" charset="2"/>
              </a:rPr>
              <a:t></a:t>
            </a:r>
            <a:r>
              <a:rPr lang="en-US" altLang="zh-TW">
                <a:solidFill>
                  <a:schemeClr val="hlink"/>
                </a:solidFill>
                <a:sym typeface="Symbol" panose="05050102010706020507" pitchFamily="18" charset="2"/>
              </a:rPr>
              <a:t> 0</a:t>
            </a:r>
            <a:r>
              <a:rPr lang="en-US" altLang="zh-TW">
                <a:solidFill>
                  <a:schemeClr val="folHlink"/>
                </a:solidFill>
                <a:sym typeface="Symbol" panose="05050102010706020507" pitchFamily="18" charset="2"/>
              </a:rPr>
              <a:t> and </a:t>
            </a:r>
            <a:r>
              <a:rPr lang="en-US" altLang="zh-TW">
                <a:solidFill>
                  <a:schemeClr val="hlink"/>
                </a:solidFill>
                <a:sym typeface="Symbol" panose="05050102010706020507" pitchFamily="18" charset="2"/>
              </a:rPr>
              <a:t>y</a:t>
            </a:r>
            <a:r>
              <a:rPr lang="en-US" altLang="zh-TW" baseline="-25000">
                <a:solidFill>
                  <a:schemeClr val="hlink"/>
                </a:solidFill>
                <a:sym typeface="Symbol" panose="05050102010706020507" pitchFamily="18" charset="2"/>
              </a:rPr>
              <a:t>i</a:t>
            </a:r>
            <a:r>
              <a:rPr lang="en-US" altLang="zh-TW">
                <a:solidFill>
                  <a:schemeClr val="folHlink"/>
                </a:solidFill>
                <a:sym typeface="Symbol" panose="05050102010706020507" pitchFamily="18" charset="2"/>
              </a:rPr>
              <a:t>.</a:t>
            </a:r>
            <a:r>
              <a:rPr lang="en-US" altLang="zh-TW">
                <a:solidFill>
                  <a:schemeClr val="hlink"/>
                </a:solidFill>
                <a:sym typeface="Symbol" panose="05050102010706020507" pitchFamily="18" charset="2"/>
              </a:rPr>
              <a:t>degree </a:t>
            </a:r>
            <a:r>
              <a:rPr lang="en-US" altLang="zh-TW">
                <a:solidFill>
                  <a:schemeClr val="hlink"/>
                </a:solidFill>
                <a:latin typeface="Times New Roman" panose="02020603050405020304" pitchFamily="18" charset="0"/>
                <a:ea typeface="新細明體" pitchFamily="18" charset="-120"/>
                <a:sym typeface="Symbol" panose="05050102010706020507" pitchFamily="18" charset="2"/>
              </a:rPr>
              <a:t></a:t>
            </a:r>
            <a:r>
              <a:rPr lang="en-US" altLang="zh-TW">
                <a:solidFill>
                  <a:schemeClr val="hlink"/>
                </a:solidFill>
                <a:sym typeface="Symbol" panose="05050102010706020507" pitchFamily="18" charset="2"/>
              </a:rPr>
              <a:t> i-2</a:t>
            </a:r>
            <a:r>
              <a:rPr lang="en-US" altLang="zh-TW">
                <a:solidFill>
                  <a:schemeClr val="folHlink"/>
                </a:solidFill>
                <a:sym typeface="Symbol" panose="05050102010706020507" pitchFamily="18" charset="2"/>
              </a:rPr>
              <a:t>   for i=2,3,…,k</a:t>
            </a:r>
            <a:endParaRPr lang="en-US" altLang="zh-TW">
              <a:solidFill>
                <a:srgbClr val="006600"/>
              </a:solidFill>
              <a:sym typeface="Symbol" panose="05050102010706020507" pitchFamily="18" charset="2"/>
            </a:endParaRPr>
          </a:p>
          <a:p>
            <a:pPr lvl="1">
              <a:buFont typeface="Wingdings" panose="05000000000000000000" pitchFamily="2" charset="2"/>
              <a:buNone/>
            </a:pPr>
            <a:r>
              <a:rPr lang="en-US" altLang="zh-TW">
                <a:solidFill>
                  <a:srgbClr val="006600"/>
                </a:solidFill>
                <a:sym typeface="Symbol" panose="05050102010706020507" pitchFamily="18" charset="2"/>
              </a:rPr>
              <a:t>Pf:</a:t>
            </a:r>
          </a:p>
          <a:p>
            <a:pPr lvl="1">
              <a:buFont typeface="Wingdings" panose="05000000000000000000" pitchFamily="2" charset="2"/>
              <a:buNone/>
            </a:pPr>
            <a:r>
              <a:rPr lang="en-US" altLang="zh-TW">
                <a:solidFill>
                  <a:schemeClr val="tx1"/>
                </a:solidFill>
                <a:sym typeface="Symbol" panose="05050102010706020507" pitchFamily="18" charset="2"/>
              </a:rPr>
              <a:t>	Clearly, y</a:t>
            </a:r>
            <a:r>
              <a:rPr lang="en-US" altLang="zh-TW" baseline="-25000">
                <a:solidFill>
                  <a:schemeClr val="tx1"/>
                </a:solidFill>
                <a:sym typeface="Symbol" panose="05050102010706020507" pitchFamily="18" charset="2"/>
              </a:rPr>
              <a:t>1</a:t>
            </a:r>
            <a:r>
              <a:rPr lang="en-US" altLang="zh-TW">
                <a:solidFill>
                  <a:schemeClr val="tx1"/>
                </a:solidFill>
                <a:sym typeface="Symbol" panose="05050102010706020507" pitchFamily="18" charset="2"/>
              </a:rPr>
              <a:t>.degree </a:t>
            </a:r>
            <a:r>
              <a:rPr lang="en-US" altLang="zh-TW">
                <a:solidFill>
                  <a:schemeClr val="tx1"/>
                </a:solidFill>
                <a:latin typeface="Times New Roman" panose="02020603050405020304" pitchFamily="18" charset="0"/>
                <a:ea typeface="新細明體" pitchFamily="18" charset="-120"/>
                <a:sym typeface="Symbol" panose="05050102010706020507" pitchFamily="18" charset="2"/>
              </a:rPr>
              <a:t></a:t>
            </a:r>
            <a:r>
              <a:rPr lang="en-US" altLang="zh-TW">
                <a:solidFill>
                  <a:schemeClr val="tx1"/>
                </a:solidFill>
                <a:sym typeface="Symbol" panose="05050102010706020507" pitchFamily="18" charset="2"/>
              </a:rPr>
              <a:t> 0</a:t>
            </a:r>
          </a:p>
          <a:p>
            <a:pPr lvl="1">
              <a:buFont typeface="Wingdings" panose="05000000000000000000" pitchFamily="2" charset="2"/>
              <a:buNone/>
            </a:pPr>
            <a:r>
              <a:rPr lang="en-US" altLang="zh-TW">
                <a:solidFill>
                  <a:schemeClr val="tx1"/>
                </a:solidFill>
                <a:sym typeface="Symbol" panose="05050102010706020507" pitchFamily="18" charset="2"/>
              </a:rPr>
              <a:t>	For i </a:t>
            </a:r>
            <a:r>
              <a:rPr lang="en-US" altLang="zh-TW">
                <a:solidFill>
                  <a:schemeClr val="tx1"/>
                </a:solidFill>
                <a:ea typeface="新細明體" pitchFamily="18" charset="-120"/>
                <a:sym typeface="Symbol" panose="05050102010706020507" pitchFamily="18" charset="2"/>
              </a:rPr>
              <a:t> 2, note that when </a:t>
            </a:r>
            <a:r>
              <a:rPr lang="en-US" altLang="zh-TW">
                <a:solidFill>
                  <a:schemeClr val="tx1"/>
                </a:solidFill>
                <a:sym typeface="Symbol" panose="05050102010706020507" pitchFamily="18" charset="2"/>
              </a:rPr>
              <a:t>y</a:t>
            </a:r>
            <a:r>
              <a:rPr lang="en-US" altLang="zh-TW" baseline="-25000">
                <a:solidFill>
                  <a:schemeClr val="tx1"/>
                </a:solidFill>
                <a:sym typeface="Symbol" panose="05050102010706020507" pitchFamily="18" charset="2"/>
              </a:rPr>
              <a:t>i </a:t>
            </a:r>
            <a:r>
              <a:rPr lang="en-US" altLang="zh-TW">
                <a:solidFill>
                  <a:schemeClr val="tx1"/>
                </a:solidFill>
                <a:sym typeface="Symbol" panose="05050102010706020507" pitchFamily="18" charset="2"/>
              </a:rPr>
              <a:t>was linked to x, all of y</a:t>
            </a:r>
            <a:r>
              <a:rPr lang="en-US" altLang="zh-TW" baseline="-25000">
                <a:solidFill>
                  <a:schemeClr val="tx1"/>
                </a:solidFill>
                <a:sym typeface="Symbol" panose="05050102010706020507" pitchFamily="18" charset="2"/>
              </a:rPr>
              <a:t>1</a:t>
            </a:r>
            <a:r>
              <a:rPr lang="en-US" altLang="zh-TW">
                <a:solidFill>
                  <a:schemeClr val="tx1"/>
                </a:solidFill>
                <a:sym typeface="Symbol" panose="05050102010706020507" pitchFamily="18" charset="2"/>
              </a:rPr>
              <a:t>, …, y</a:t>
            </a:r>
            <a:r>
              <a:rPr lang="en-US" altLang="zh-TW" baseline="-25000">
                <a:solidFill>
                  <a:schemeClr val="tx1"/>
                </a:solidFill>
                <a:sym typeface="Symbol" panose="05050102010706020507" pitchFamily="18" charset="2"/>
              </a:rPr>
              <a:t>i-1</a:t>
            </a:r>
          </a:p>
          <a:p>
            <a:pPr lvl="1">
              <a:buFont typeface="Wingdings" panose="05000000000000000000" pitchFamily="2" charset="2"/>
              <a:buNone/>
            </a:pPr>
            <a:r>
              <a:rPr lang="en-US" altLang="zh-TW" baseline="-25000">
                <a:solidFill>
                  <a:schemeClr val="tx1"/>
                </a:solidFill>
                <a:sym typeface="Symbol" panose="05050102010706020507" pitchFamily="18" charset="2"/>
              </a:rPr>
              <a:t>	</a:t>
            </a:r>
            <a:r>
              <a:rPr lang="en-US" altLang="zh-TW">
                <a:solidFill>
                  <a:schemeClr val="tx1"/>
                </a:solidFill>
                <a:sym typeface="Symbol" panose="05050102010706020507" pitchFamily="18" charset="2"/>
              </a:rPr>
              <a:t>were children of x, so we </a:t>
            </a:r>
            <a:r>
              <a:rPr lang="en-US" altLang="zh-TW">
                <a:solidFill>
                  <a:schemeClr val="hlink"/>
                </a:solidFill>
                <a:sym typeface="Symbol" panose="05050102010706020507" pitchFamily="18" charset="2"/>
              </a:rPr>
              <a:t>MUST</a:t>
            </a:r>
            <a:r>
              <a:rPr lang="en-US" altLang="zh-TW">
                <a:solidFill>
                  <a:schemeClr val="tx1"/>
                </a:solidFill>
                <a:sym typeface="Symbol" panose="05050102010706020507" pitchFamily="18" charset="2"/>
              </a:rPr>
              <a:t> have had </a:t>
            </a:r>
            <a:r>
              <a:rPr lang="en-US" altLang="zh-TW">
                <a:solidFill>
                  <a:srgbClr val="006600"/>
                </a:solidFill>
                <a:sym typeface="Symbol" panose="05050102010706020507" pitchFamily="18" charset="2"/>
              </a:rPr>
              <a:t>x.degree </a:t>
            </a:r>
            <a:r>
              <a:rPr lang="en-US" altLang="zh-TW">
                <a:solidFill>
                  <a:srgbClr val="006600"/>
                </a:solidFill>
                <a:latin typeface="Times New Roman" panose="02020603050405020304" pitchFamily="18" charset="0"/>
                <a:ea typeface="新細明體" pitchFamily="18" charset="-120"/>
                <a:sym typeface="Symbol" panose="05050102010706020507" pitchFamily="18" charset="2"/>
              </a:rPr>
              <a:t></a:t>
            </a:r>
            <a:r>
              <a:rPr lang="en-US" altLang="zh-TW">
                <a:solidFill>
                  <a:srgbClr val="006600"/>
                </a:solidFill>
                <a:sym typeface="Symbol" panose="05050102010706020507" pitchFamily="18" charset="2"/>
              </a:rPr>
              <a:t> i-1</a:t>
            </a:r>
            <a:r>
              <a:rPr lang="en-US" altLang="zh-TW">
                <a:solidFill>
                  <a:schemeClr val="tx1"/>
                </a:solidFill>
                <a:sym typeface="Symbol" panose="05050102010706020507" pitchFamily="18" charset="2"/>
              </a:rPr>
              <a:t>.</a:t>
            </a:r>
          </a:p>
          <a:p>
            <a:pPr lvl="1">
              <a:buFont typeface="Wingdings" panose="05000000000000000000" pitchFamily="2" charset="2"/>
              <a:buNone/>
            </a:pPr>
            <a:r>
              <a:rPr lang="en-US" altLang="zh-TW">
                <a:solidFill>
                  <a:schemeClr val="tx1"/>
                </a:solidFill>
                <a:sym typeface="Symbol" panose="05050102010706020507" pitchFamily="18" charset="2"/>
              </a:rPr>
              <a:t>	Node y</a:t>
            </a:r>
            <a:r>
              <a:rPr lang="en-US" altLang="zh-TW" baseline="-25000">
                <a:solidFill>
                  <a:schemeClr val="tx1"/>
                </a:solidFill>
                <a:sym typeface="Symbol" panose="05050102010706020507" pitchFamily="18" charset="2"/>
              </a:rPr>
              <a:t>i</a:t>
            </a:r>
            <a:r>
              <a:rPr lang="en-US" altLang="zh-TW">
                <a:solidFill>
                  <a:schemeClr val="tx1"/>
                </a:solidFill>
                <a:sym typeface="Symbol" panose="05050102010706020507" pitchFamily="18" charset="2"/>
              </a:rPr>
              <a:t> is linked to x only if </a:t>
            </a:r>
            <a:r>
              <a:rPr lang="en-US" altLang="zh-TW">
                <a:solidFill>
                  <a:srgbClr val="006600"/>
                </a:solidFill>
                <a:sym typeface="Symbol" panose="05050102010706020507" pitchFamily="18" charset="2"/>
              </a:rPr>
              <a:t>x.degree = y</a:t>
            </a:r>
            <a:r>
              <a:rPr lang="en-US" altLang="zh-TW" baseline="-25000">
                <a:solidFill>
                  <a:srgbClr val="006600"/>
                </a:solidFill>
                <a:sym typeface="Symbol" panose="05050102010706020507" pitchFamily="18" charset="2"/>
              </a:rPr>
              <a:t>i</a:t>
            </a:r>
            <a:r>
              <a:rPr lang="en-US" altLang="zh-TW">
                <a:solidFill>
                  <a:srgbClr val="006600"/>
                </a:solidFill>
                <a:sym typeface="Symbol" panose="05050102010706020507" pitchFamily="18" charset="2"/>
              </a:rPr>
              <a:t>.degree,</a:t>
            </a:r>
          </a:p>
          <a:p>
            <a:pPr lvl="1">
              <a:buFont typeface="Wingdings" panose="05000000000000000000" pitchFamily="2" charset="2"/>
              <a:buNone/>
            </a:pPr>
            <a:r>
              <a:rPr lang="en-US" altLang="zh-TW">
                <a:solidFill>
                  <a:schemeClr val="tx1"/>
                </a:solidFill>
                <a:sym typeface="Symbol" panose="05050102010706020507" pitchFamily="18" charset="2"/>
              </a:rPr>
              <a:t>	thus </a:t>
            </a:r>
            <a:r>
              <a:rPr lang="en-US" altLang="zh-TW">
                <a:solidFill>
                  <a:srgbClr val="006600"/>
                </a:solidFill>
                <a:sym typeface="Symbol" panose="05050102010706020507" pitchFamily="18" charset="2"/>
              </a:rPr>
              <a:t>y</a:t>
            </a:r>
            <a:r>
              <a:rPr lang="en-US" altLang="zh-TW" baseline="-25000">
                <a:solidFill>
                  <a:srgbClr val="006600"/>
                </a:solidFill>
                <a:sym typeface="Symbol" panose="05050102010706020507" pitchFamily="18" charset="2"/>
              </a:rPr>
              <a:t>i</a:t>
            </a:r>
            <a:r>
              <a:rPr lang="en-US" altLang="zh-TW">
                <a:solidFill>
                  <a:srgbClr val="006600"/>
                </a:solidFill>
                <a:sym typeface="Symbol" panose="05050102010706020507" pitchFamily="18" charset="2"/>
              </a:rPr>
              <a:t>.degree </a:t>
            </a:r>
            <a:r>
              <a:rPr lang="en-US" altLang="zh-TW">
                <a:solidFill>
                  <a:srgbClr val="006600"/>
                </a:solidFill>
                <a:latin typeface="Times New Roman" panose="02020603050405020304" pitchFamily="18" charset="0"/>
                <a:ea typeface="新細明體" pitchFamily="18" charset="-120"/>
                <a:sym typeface="Symbol" panose="05050102010706020507" pitchFamily="18" charset="2"/>
              </a:rPr>
              <a:t></a:t>
            </a:r>
            <a:r>
              <a:rPr lang="en-US" altLang="zh-TW">
                <a:solidFill>
                  <a:srgbClr val="006600"/>
                </a:solidFill>
                <a:sym typeface="Symbol" panose="05050102010706020507" pitchFamily="18" charset="2"/>
              </a:rPr>
              <a:t> i-1</a:t>
            </a:r>
            <a:r>
              <a:rPr lang="en-US" altLang="zh-TW">
                <a:solidFill>
                  <a:schemeClr val="tx1"/>
                </a:solidFill>
                <a:sym typeface="Symbol" panose="05050102010706020507" pitchFamily="18" charset="2"/>
              </a:rPr>
              <a:t> at that time.</a:t>
            </a:r>
          </a:p>
          <a:p>
            <a:pPr lvl="1">
              <a:buFont typeface="Wingdings" panose="05000000000000000000" pitchFamily="2" charset="2"/>
              <a:buNone/>
            </a:pPr>
            <a:r>
              <a:rPr lang="en-US" altLang="zh-TW">
                <a:solidFill>
                  <a:schemeClr val="tx1"/>
                </a:solidFill>
                <a:sym typeface="Symbol" panose="05050102010706020507" pitchFamily="18" charset="2"/>
              </a:rPr>
              <a:t>	Since then, node y</a:t>
            </a:r>
            <a:r>
              <a:rPr lang="en-US" altLang="zh-TW" baseline="-25000">
                <a:solidFill>
                  <a:schemeClr val="tx1"/>
                </a:solidFill>
                <a:sym typeface="Symbol" panose="05050102010706020507" pitchFamily="18" charset="2"/>
              </a:rPr>
              <a:t>i</a:t>
            </a:r>
            <a:r>
              <a:rPr lang="en-US" altLang="zh-TW">
                <a:solidFill>
                  <a:schemeClr val="tx1"/>
                </a:solidFill>
                <a:sym typeface="Symbol" panose="05050102010706020507" pitchFamily="18" charset="2"/>
              </a:rPr>
              <a:t> has lost at most </a:t>
            </a:r>
            <a:r>
              <a:rPr lang="en-US" altLang="zh-TW">
                <a:solidFill>
                  <a:schemeClr val="hlink"/>
                </a:solidFill>
                <a:sym typeface="Symbol" panose="05050102010706020507" pitchFamily="18" charset="2"/>
              </a:rPr>
              <a:t>ONE</a:t>
            </a:r>
            <a:r>
              <a:rPr lang="en-US" altLang="zh-TW">
                <a:solidFill>
                  <a:schemeClr val="tx1"/>
                </a:solidFill>
                <a:sym typeface="Symbol" panose="05050102010706020507" pitchFamily="18" charset="2"/>
              </a:rPr>
              <a:t> child, since it would have been cut from x if it had lost two children.</a:t>
            </a:r>
          </a:p>
          <a:p>
            <a:pPr lvl="1">
              <a:buFont typeface="Wingdings" panose="05000000000000000000" pitchFamily="2" charset="2"/>
              <a:buNone/>
            </a:pPr>
            <a:r>
              <a:rPr lang="en-US" altLang="zh-TW">
                <a:solidFill>
                  <a:schemeClr val="tx1"/>
                </a:solidFill>
                <a:sym typeface="Symbol" panose="05050102010706020507" pitchFamily="18" charset="2"/>
              </a:rPr>
              <a:t>	We conclude that y</a:t>
            </a:r>
            <a:r>
              <a:rPr lang="en-US" altLang="zh-TW" baseline="-25000">
                <a:solidFill>
                  <a:schemeClr val="tx1"/>
                </a:solidFill>
                <a:sym typeface="Symbol" panose="05050102010706020507" pitchFamily="18" charset="2"/>
              </a:rPr>
              <a:t>i</a:t>
            </a:r>
            <a:r>
              <a:rPr lang="en-US" altLang="zh-TW">
                <a:solidFill>
                  <a:schemeClr val="tx1"/>
                </a:solidFill>
                <a:sym typeface="Symbol" panose="05050102010706020507" pitchFamily="18" charset="2"/>
              </a:rPr>
              <a:t>.degree </a:t>
            </a:r>
            <a:r>
              <a:rPr lang="en-US" altLang="zh-TW">
                <a:solidFill>
                  <a:schemeClr val="tx1"/>
                </a:solidFill>
                <a:latin typeface="Times New Roman" panose="02020603050405020304" pitchFamily="18" charset="0"/>
                <a:ea typeface="新細明體" pitchFamily="18" charset="-120"/>
                <a:sym typeface="Symbol" panose="05050102010706020507" pitchFamily="18" charset="2"/>
              </a:rPr>
              <a:t></a:t>
            </a:r>
            <a:r>
              <a:rPr lang="en-US" altLang="zh-TW">
                <a:solidFill>
                  <a:schemeClr val="tx1"/>
                </a:solidFill>
                <a:sym typeface="Symbol" panose="05050102010706020507" pitchFamily="18" charset="2"/>
              </a:rPr>
              <a:t> i-2</a:t>
            </a:r>
          </a:p>
        </p:txBody>
      </p:sp>
      <p:grpSp>
        <p:nvGrpSpPr>
          <p:cNvPr id="363536" name="Group 16"/>
          <p:cNvGrpSpPr>
            <a:grpSpLocks/>
          </p:cNvGrpSpPr>
          <p:nvPr/>
        </p:nvGrpSpPr>
        <p:grpSpPr bwMode="auto">
          <a:xfrm>
            <a:off x="1676400" y="1219201"/>
            <a:ext cx="1600200" cy="1706563"/>
            <a:chOff x="96" y="836"/>
            <a:chExt cx="1008" cy="1075"/>
          </a:xfrm>
        </p:grpSpPr>
        <p:sp>
          <p:nvSpPr>
            <p:cNvPr id="363524" name="Oval 4"/>
            <p:cNvSpPr>
              <a:spLocks noChangeArrowheads="1"/>
            </p:cNvSpPr>
            <p:nvPr/>
          </p:nvSpPr>
          <p:spPr bwMode="auto">
            <a:xfrm>
              <a:off x="480" y="1152"/>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525" name="Oval 5"/>
            <p:cNvSpPr>
              <a:spLocks noChangeArrowheads="1"/>
            </p:cNvSpPr>
            <p:nvPr/>
          </p:nvSpPr>
          <p:spPr bwMode="auto">
            <a:xfrm>
              <a:off x="144" y="1584"/>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526" name="Oval 6"/>
            <p:cNvSpPr>
              <a:spLocks noChangeArrowheads="1"/>
            </p:cNvSpPr>
            <p:nvPr/>
          </p:nvSpPr>
          <p:spPr bwMode="auto">
            <a:xfrm>
              <a:off x="432" y="1584"/>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527" name="Oval 7"/>
            <p:cNvSpPr>
              <a:spLocks noChangeArrowheads="1"/>
            </p:cNvSpPr>
            <p:nvPr/>
          </p:nvSpPr>
          <p:spPr bwMode="auto">
            <a:xfrm>
              <a:off x="960" y="153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528" name="Line 8"/>
            <p:cNvSpPr>
              <a:spLocks noChangeShapeType="1"/>
            </p:cNvSpPr>
            <p:nvPr/>
          </p:nvSpPr>
          <p:spPr bwMode="auto">
            <a:xfrm flipH="1">
              <a:off x="288" y="1296"/>
              <a:ext cx="24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3529" name="Line 9"/>
            <p:cNvSpPr>
              <a:spLocks noChangeShapeType="1"/>
            </p:cNvSpPr>
            <p:nvPr/>
          </p:nvSpPr>
          <p:spPr bwMode="auto">
            <a:xfrm>
              <a:off x="528" y="134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3530" name="Line 10"/>
            <p:cNvSpPr>
              <a:spLocks noChangeShapeType="1"/>
            </p:cNvSpPr>
            <p:nvPr/>
          </p:nvSpPr>
          <p:spPr bwMode="auto">
            <a:xfrm>
              <a:off x="624" y="1296"/>
              <a:ext cx="33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3531" name="Line 11"/>
            <p:cNvSpPr>
              <a:spLocks noChangeShapeType="1"/>
            </p:cNvSpPr>
            <p:nvPr/>
          </p:nvSpPr>
          <p:spPr bwMode="auto">
            <a:xfrm>
              <a:off x="384" y="1056"/>
              <a:ext cx="96"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3532" name="Text Box 12"/>
            <p:cNvSpPr txBox="1">
              <a:spLocks noChangeArrowheads="1"/>
            </p:cNvSpPr>
            <p:nvPr/>
          </p:nvSpPr>
          <p:spPr bwMode="auto">
            <a:xfrm>
              <a:off x="278" y="836"/>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a:t>x</a:t>
              </a:r>
            </a:p>
          </p:txBody>
        </p:sp>
        <p:sp>
          <p:nvSpPr>
            <p:cNvPr id="363533" name="Text Box 13"/>
            <p:cNvSpPr txBox="1">
              <a:spLocks noChangeArrowheads="1"/>
            </p:cNvSpPr>
            <p:nvPr/>
          </p:nvSpPr>
          <p:spPr bwMode="auto">
            <a:xfrm>
              <a:off x="96" y="1680"/>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a:t>y</a:t>
              </a:r>
              <a:r>
                <a:rPr lang="en-US" altLang="zh-TW" sz="1800" baseline="-25000"/>
                <a:t>1</a:t>
              </a:r>
            </a:p>
          </p:txBody>
        </p:sp>
        <p:sp>
          <p:nvSpPr>
            <p:cNvPr id="363534" name="Text Box 14"/>
            <p:cNvSpPr txBox="1">
              <a:spLocks noChangeArrowheads="1"/>
            </p:cNvSpPr>
            <p:nvPr/>
          </p:nvSpPr>
          <p:spPr bwMode="auto">
            <a:xfrm>
              <a:off x="384" y="1680"/>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a:t>y</a:t>
              </a:r>
              <a:r>
                <a:rPr lang="en-US" altLang="zh-TW" sz="1800" baseline="-25000"/>
                <a:t>2</a:t>
              </a:r>
            </a:p>
          </p:txBody>
        </p:sp>
        <p:sp>
          <p:nvSpPr>
            <p:cNvPr id="363535" name="Text Box 15"/>
            <p:cNvSpPr txBox="1">
              <a:spLocks noChangeArrowheads="1"/>
            </p:cNvSpPr>
            <p:nvPr/>
          </p:nvSpPr>
          <p:spPr bwMode="auto">
            <a:xfrm>
              <a:off x="864" y="1632"/>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a:t>y</a:t>
              </a:r>
              <a:r>
                <a:rPr lang="en-US" altLang="zh-TW" sz="1800" baseline="-25000"/>
                <a:t>k</a:t>
              </a:r>
            </a:p>
          </p:txBody>
        </p:sp>
      </p:grpSp>
    </p:spTree>
    <p:extLst>
      <p:ext uri="{BB962C8B-B14F-4D97-AF65-F5344CB8AC3E}">
        <p14:creationId xmlns:p14="http://schemas.microsoft.com/office/powerpoint/2010/main" val="414553635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endParaRPr lang="zh-TW" altLang="en-US"/>
          </a:p>
        </p:txBody>
      </p:sp>
      <p:sp>
        <p:nvSpPr>
          <p:cNvPr id="362499" name="Rectangle 3"/>
          <p:cNvSpPr>
            <a:spLocks noGrp="1" noChangeArrowheads="1"/>
          </p:cNvSpPr>
          <p:nvPr>
            <p:ph type="body" idx="1"/>
          </p:nvPr>
        </p:nvSpPr>
        <p:spPr>
          <a:xfrm>
            <a:off x="2590800" y="2743200"/>
            <a:ext cx="7696200" cy="3733800"/>
          </a:xfrm>
        </p:spPr>
        <p:txBody>
          <a:bodyPr/>
          <a:lstStyle/>
          <a:p>
            <a:pPr lvl="1"/>
            <a:r>
              <a:rPr lang="en-US" altLang="zh-TW" b="1">
                <a:solidFill>
                  <a:schemeClr val="folHlink"/>
                </a:solidFill>
                <a:sym typeface="Symbol" panose="05050102010706020507" pitchFamily="18" charset="2"/>
              </a:rPr>
              <a:t>Lemma 2:</a:t>
            </a:r>
          </a:p>
          <a:p>
            <a:pPr lvl="1">
              <a:buFont typeface="Wingdings" panose="05000000000000000000" pitchFamily="2" charset="2"/>
              <a:buNone/>
            </a:pPr>
            <a:r>
              <a:rPr lang="en-US" altLang="zh-TW">
                <a:sym typeface="Symbol" panose="05050102010706020507" pitchFamily="18" charset="2"/>
              </a:rPr>
              <a:t>	</a:t>
            </a:r>
            <a:r>
              <a:rPr lang="en-US" altLang="zh-TW">
                <a:solidFill>
                  <a:schemeClr val="folHlink"/>
                </a:solidFill>
                <a:sym typeface="Symbol" panose="05050102010706020507" pitchFamily="18" charset="2"/>
              </a:rPr>
              <a:t>	For all integer k</a:t>
            </a:r>
            <a:r>
              <a:rPr lang="en-US" altLang="zh-TW">
                <a:solidFill>
                  <a:schemeClr val="folHlink"/>
                </a:solidFill>
                <a:latin typeface="Times New Roman" panose="02020603050405020304" pitchFamily="18" charset="0"/>
                <a:ea typeface="新細明體" pitchFamily="18" charset="-120"/>
                <a:sym typeface="Symbol" panose="05050102010706020507" pitchFamily="18" charset="2"/>
              </a:rPr>
              <a:t></a:t>
            </a:r>
            <a:r>
              <a:rPr lang="en-US" altLang="zh-TW">
                <a:solidFill>
                  <a:schemeClr val="folHlink"/>
                </a:solidFill>
                <a:sym typeface="Symbol" panose="05050102010706020507" pitchFamily="18" charset="2"/>
              </a:rPr>
              <a:t>0, </a:t>
            </a:r>
          </a:p>
          <a:p>
            <a:pPr lvl="1">
              <a:buFont typeface="Wingdings" panose="05000000000000000000" pitchFamily="2" charset="2"/>
              <a:buNone/>
            </a:pPr>
            <a:r>
              <a:rPr lang="en-US" altLang="zh-TW">
                <a:solidFill>
                  <a:srgbClr val="006600"/>
                </a:solidFill>
                <a:sym typeface="Symbol" panose="05050102010706020507" pitchFamily="18" charset="2"/>
              </a:rPr>
              <a:t>	pf:</a:t>
            </a:r>
          </a:p>
          <a:p>
            <a:pPr lvl="1">
              <a:buFont typeface="Wingdings" panose="05000000000000000000" pitchFamily="2" charset="2"/>
              <a:buNone/>
            </a:pPr>
            <a:r>
              <a:rPr lang="en-US" altLang="zh-TW">
                <a:sym typeface="Symbol" panose="05050102010706020507" pitchFamily="18" charset="2"/>
              </a:rPr>
              <a:t>	</a:t>
            </a:r>
            <a:r>
              <a:rPr lang="en-US" altLang="zh-TW">
                <a:solidFill>
                  <a:schemeClr val="tx1"/>
                </a:solidFill>
                <a:sym typeface="Symbol" panose="05050102010706020507" pitchFamily="18" charset="2"/>
              </a:rPr>
              <a:t>	By induction on k</a:t>
            </a:r>
          </a:p>
          <a:p>
            <a:pPr lvl="1">
              <a:buFont typeface="Wingdings" panose="05000000000000000000" pitchFamily="2" charset="2"/>
              <a:buNone/>
            </a:pPr>
            <a:r>
              <a:rPr lang="en-US" altLang="zh-TW">
                <a:solidFill>
                  <a:schemeClr val="tx1"/>
                </a:solidFill>
                <a:sym typeface="Symbol" panose="05050102010706020507" pitchFamily="18" charset="2"/>
              </a:rPr>
              <a:t>		k=0, F</a:t>
            </a:r>
            <a:r>
              <a:rPr lang="en-US" altLang="zh-TW" baseline="-25000">
                <a:solidFill>
                  <a:schemeClr val="tx1"/>
                </a:solidFill>
                <a:sym typeface="Symbol" panose="05050102010706020507" pitchFamily="18" charset="2"/>
              </a:rPr>
              <a:t>2</a:t>
            </a:r>
            <a:r>
              <a:rPr lang="en-US" altLang="zh-TW">
                <a:solidFill>
                  <a:schemeClr val="tx1"/>
                </a:solidFill>
                <a:sym typeface="Symbol" panose="05050102010706020507" pitchFamily="18" charset="2"/>
              </a:rPr>
              <a:t>=F</a:t>
            </a:r>
            <a:r>
              <a:rPr lang="en-US" altLang="zh-TW" baseline="-25000">
                <a:solidFill>
                  <a:schemeClr val="tx1"/>
                </a:solidFill>
                <a:sym typeface="Symbol" panose="05050102010706020507" pitchFamily="18" charset="2"/>
              </a:rPr>
              <a:t>1</a:t>
            </a:r>
            <a:r>
              <a:rPr lang="en-US" altLang="zh-TW">
                <a:solidFill>
                  <a:schemeClr val="tx1"/>
                </a:solidFill>
                <a:sym typeface="Symbol" panose="05050102010706020507" pitchFamily="18" charset="2"/>
              </a:rPr>
              <a:t>+F</a:t>
            </a:r>
            <a:r>
              <a:rPr lang="en-US" altLang="zh-TW" baseline="-25000">
                <a:solidFill>
                  <a:schemeClr val="tx1"/>
                </a:solidFill>
                <a:sym typeface="Symbol" panose="05050102010706020507" pitchFamily="18" charset="2"/>
              </a:rPr>
              <a:t>0</a:t>
            </a:r>
            <a:r>
              <a:rPr lang="en-US" altLang="zh-TW">
                <a:solidFill>
                  <a:schemeClr val="tx1"/>
                </a:solidFill>
                <a:sym typeface="Symbol" panose="05050102010706020507" pitchFamily="18" charset="2"/>
              </a:rPr>
              <a:t>=1 = 1+F</a:t>
            </a:r>
            <a:r>
              <a:rPr lang="en-US" altLang="zh-TW" baseline="-25000">
                <a:solidFill>
                  <a:schemeClr val="tx1"/>
                </a:solidFill>
                <a:sym typeface="Symbol" panose="05050102010706020507" pitchFamily="18" charset="2"/>
              </a:rPr>
              <a:t>0</a:t>
            </a:r>
          </a:p>
          <a:p>
            <a:pPr lvl="1">
              <a:buFont typeface="Wingdings" panose="05000000000000000000" pitchFamily="2" charset="2"/>
              <a:buNone/>
            </a:pPr>
            <a:r>
              <a:rPr lang="en-US" altLang="zh-TW">
                <a:solidFill>
                  <a:schemeClr val="tx1"/>
                </a:solidFill>
                <a:sym typeface="Symbol" panose="05050102010706020507" pitchFamily="18" charset="2"/>
              </a:rPr>
              <a:t>		Suppose</a:t>
            </a:r>
          </a:p>
        </p:txBody>
      </p:sp>
      <p:grpSp>
        <p:nvGrpSpPr>
          <p:cNvPr id="362507" name="Group 11"/>
          <p:cNvGrpSpPr>
            <a:grpSpLocks/>
          </p:cNvGrpSpPr>
          <p:nvPr/>
        </p:nvGrpSpPr>
        <p:grpSpPr bwMode="auto">
          <a:xfrm>
            <a:off x="3276600" y="914400"/>
            <a:ext cx="3505200" cy="1828800"/>
            <a:chOff x="3264" y="1968"/>
            <a:chExt cx="2208" cy="1248"/>
          </a:xfrm>
        </p:grpSpPr>
        <p:sp>
          <p:nvSpPr>
            <p:cNvPr id="362503" name="Rectangle 7"/>
            <p:cNvSpPr>
              <a:spLocks noChangeArrowheads="1"/>
            </p:cNvSpPr>
            <p:nvPr/>
          </p:nvSpPr>
          <p:spPr bwMode="auto">
            <a:xfrm>
              <a:off x="3264" y="1968"/>
              <a:ext cx="2208" cy="1248"/>
            </a:xfrm>
            <a:prstGeom prst="rect">
              <a:avLst/>
            </a:prstGeom>
            <a:solidFill>
              <a:srgbClr val="FAEE0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01" name="Text Box 5"/>
            <p:cNvSpPr txBox="1">
              <a:spLocks noChangeArrowheads="1"/>
            </p:cNvSpPr>
            <p:nvPr/>
          </p:nvSpPr>
          <p:spPr bwMode="auto">
            <a:xfrm>
              <a:off x="3350" y="2068"/>
              <a:ext cx="1330" cy="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solidFill>
                    <a:srgbClr val="CC0000"/>
                  </a:solidFill>
                </a:rPr>
                <a:t>Fibonacci number:</a:t>
              </a:r>
            </a:p>
            <a:p>
              <a:endParaRPr lang="en-US" altLang="zh-TW" sz="2000"/>
            </a:p>
          </p:txBody>
        </p:sp>
        <p:graphicFrame>
          <p:nvGraphicFramePr>
            <p:cNvPr id="362502" name="Object 6"/>
            <p:cNvGraphicFramePr>
              <a:graphicFrameLocks noChangeAspect="1"/>
            </p:cNvGraphicFramePr>
            <p:nvPr/>
          </p:nvGraphicFramePr>
          <p:xfrm>
            <a:off x="3456" y="2304"/>
            <a:ext cx="1920" cy="827"/>
          </p:xfrm>
          <a:graphic>
            <a:graphicData uri="http://schemas.openxmlformats.org/presentationml/2006/ole">
              <mc:AlternateContent xmlns:mc="http://schemas.openxmlformats.org/markup-compatibility/2006">
                <mc:Choice xmlns:v="urn:schemas-microsoft-com:vml" Requires="v">
                  <p:oleObj spid="_x0000_s18439" name="Equation" r:id="rId3" imgW="1650960" imgH="711000" progId="Equation.DSMT4">
                    <p:embed/>
                  </p:oleObj>
                </mc:Choice>
                <mc:Fallback>
                  <p:oleObj name="Equation" r:id="rId3" imgW="1650960" imgH="711000" progId="Equation.DSMT4">
                    <p:embed/>
                    <p:pic>
                      <p:nvPicPr>
                        <p:cNvPr id="36250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2304"/>
                          <a:ext cx="1920" cy="8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62510" name="Group 14"/>
          <p:cNvGrpSpPr>
            <a:grpSpLocks/>
          </p:cNvGrpSpPr>
          <p:nvPr/>
        </p:nvGrpSpPr>
        <p:grpSpPr bwMode="auto">
          <a:xfrm>
            <a:off x="3581401" y="2971800"/>
            <a:ext cx="5641975" cy="3498850"/>
            <a:chOff x="1296" y="1872"/>
            <a:chExt cx="3554" cy="2204"/>
          </a:xfrm>
        </p:grpSpPr>
        <p:graphicFrame>
          <p:nvGraphicFramePr>
            <p:cNvPr id="362500" name="Object 4"/>
            <p:cNvGraphicFramePr>
              <a:graphicFrameLocks noChangeAspect="1"/>
            </p:cNvGraphicFramePr>
            <p:nvPr/>
          </p:nvGraphicFramePr>
          <p:xfrm>
            <a:off x="2688" y="1872"/>
            <a:ext cx="1048" cy="481"/>
          </p:xfrm>
          <a:graphic>
            <a:graphicData uri="http://schemas.openxmlformats.org/presentationml/2006/ole">
              <mc:AlternateContent xmlns:mc="http://schemas.openxmlformats.org/markup-compatibility/2006">
                <mc:Choice xmlns:v="urn:schemas-microsoft-com:vml" Requires="v">
                  <p:oleObj spid="_x0000_s18440" name="Equation" r:id="rId5" imgW="939600" imgH="431640" progId="Equation.DSMT4">
                    <p:embed/>
                  </p:oleObj>
                </mc:Choice>
                <mc:Fallback>
                  <p:oleObj name="Equation" r:id="rId5" imgW="939600" imgH="431640" progId="Equation.DSMT4">
                    <p:embed/>
                    <p:pic>
                      <p:nvPicPr>
                        <p:cNvPr id="36250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8" y="1872"/>
                          <a:ext cx="1048" cy="4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2505" name="Object 9"/>
            <p:cNvGraphicFramePr>
              <a:graphicFrameLocks noChangeAspect="1"/>
            </p:cNvGraphicFramePr>
            <p:nvPr/>
          </p:nvGraphicFramePr>
          <p:xfrm>
            <a:off x="1968" y="2832"/>
            <a:ext cx="1056" cy="484"/>
          </p:xfrm>
          <a:graphic>
            <a:graphicData uri="http://schemas.openxmlformats.org/presentationml/2006/ole">
              <mc:AlternateContent xmlns:mc="http://schemas.openxmlformats.org/markup-compatibility/2006">
                <mc:Choice xmlns:v="urn:schemas-microsoft-com:vml" Requires="v">
                  <p:oleObj spid="_x0000_s18441" name="Equation" r:id="rId7" imgW="939600" imgH="431640" progId="Equation.DSMT4">
                    <p:embed/>
                  </p:oleObj>
                </mc:Choice>
                <mc:Fallback>
                  <p:oleObj name="Equation" r:id="rId7" imgW="939600" imgH="431640" progId="Equation.DSMT4">
                    <p:embed/>
                    <p:pic>
                      <p:nvPicPr>
                        <p:cNvPr id="362505"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8" y="2832"/>
                          <a:ext cx="1056" cy="4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2506" name="Object 10"/>
            <p:cNvGraphicFramePr>
              <a:graphicFrameLocks noChangeAspect="1"/>
            </p:cNvGraphicFramePr>
            <p:nvPr/>
          </p:nvGraphicFramePr>
          <p:xfrm>
            <a:off x="1968" y="3216"/>
            <a:ext cx="2882" cy="484"/>
          </p:xfrm>
          <a:graphic>
            <a:graphicData uri="http://schemas.openxmlformats.org/presentationml/2006/ole">
              <mc:AlternateContent xmlns:mc="http://schemas.openxmlformats.org/markup-compatibility/2006">
                <mc:Choice xmlns:v="urn:schemas-microsoft-com:vml" Requires="v">
                  <p:oleObj spid="_x0000_s18442" name="Equation" r:id="rId9" imgW="2565360" imgH="431640" progId="Equation.DSMT4">
                    <p:embed/>
                  </p:oleObj>
                </mc:Choice>
                <mc:Fallback>
                  <p:oleObj name="Equation" r:id="rId9" imgW="2565360" imgH="431640" progId="Equation.DSMT4">
                    <p:embed/>
                    <p:pic>
                      <p:nvPicPr>
                        <p:cNvPr id="362506"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68" y="3216"/>
                          <a:ext cx="2882" cy="4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2508" name="Object 12"/>
            <p:cNvGraphicFramePr>
              <a:graphicFrameLocks noChangeAspect="1"/>
            </p:cNvGraphicFramePr>
            <p:nvPr/>
          </p:nvGraphicFramePr>
          <p:xfrm>
            <a:off x="1296" y="3792"/>
            <a:ext cx="2569" cy="284"/>
          </p:xfrm>
          <a:graphic>
            <a:graphicData uri="http://schemas.openxmlformats.org/presentationml/2006/ole">
              <mc:AlternateContent xmlns:mc="http://schemas.openxmlformats.org/markup-compatibility/2006">
                <mc:Choice xmlns:v="urn:schemas-microsoft-com:vml" Requires="v">
                  <p:oleObj spid="_x0000_s18443" name="Equation" r:id="rId11" imgW="2286000" imgH="253800" progId="Equation.DSMT4">
                    <p:embed/>
                  </p:oleObj>
                </mc:Choice>
                <mc:Fallback>
                  <p:oleObj name="Equation" r:id="rId11" imgW="2286000" imgH="253800" progId="Equation.DSMT4">
                    <p:embed/>
                    <p:pic>
                      <p:nvPicPr>
                        <p:cNvPr id="362508"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6" y="3792"/>
                          <a:ext cx="2569" cy="284"/>
                        </a:xfrm>
                        <a:prstGeom prst="rect">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70874553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endParaRPr lang="zh-TW" altLang="en-US"/>
          </a:p>
        </p:txBody>
      </p:sp>
      <p:sp>
        <p:nvSpPr>
          <p:cNvPr id="364547" name="Rectangle 3"/>
          <p:cNvSpPr>
            <a:spLocks noGrp="1" noChangeArrowheads="1"/>
          </p:cNvSpPr>
          <p:nvPr>
            <p:ph type="body" idx="1"/>
          </p:nvPr>
        </p:nvSpPr>
        <p:spPr>
          <a:xfrm>
            <a:off x="3124200" y="990600"/>
            <a:ext cx="7239000" cy="5638800"/>
          </a:xfrm>
        </p:spPr>
        <p:txBody>
          <a:bodyPr/>
          <a:lstStyle/>
          <a:p>
            <a:pPr lvl="1"/>
            <a:r>
              <a:rPr lang="en-US" altLang="zh-TW" b="1">
                <a:solidFill>
                  <a:schemeClr val="folHlink"/>
                </a:solidFill>
                <a:sym typeface="Symbol" panose="05050102010706020507" pitchFamily="18" charset="2"/>
              </a:rPr>
              <a:t>Lemma 3:</a:t>
            </a:r>
          </a:p>
          <a:p>
            <a:pPr lvl="1">
              <a:buFont typeface="Wingdings" panose="05000000000000000000" pitchFamily="2" charset="2"/>
              <a:buNone/>
            </a:pPr>
            <a:r>
              <a:rPr lang="en-US" altLang="zh-TW">
                <a:sym typeface="Symbol" panose="05050102010706020507" pitchFamily="18" charset="2"/>
              </a:rPr>
              <a:t>	</a:t>
            </a:r>
            <a:r>
              <a:rPr lang="en-US" altLang="zh-TW">
                <a:solidFill>
                  <a:schemeClr val="folHlink"/>
                </a:solidFill>
                <a:sym typeface="Symbol" panose="05050102010706020507" pitchFamily="18" charset="2"/>
              </a:rPr>
              <a:t>	x: any node in a Fibonacci heap, and let k=x.degree</a:t>
            </a:r>
          </a:p>
          <a:p>
            <a:pPr lvl="1">
              <a:buFont typeface="Wingdings" panose="05000000000000000000" pitchFamily="2" charset="2"/>
              <a:buNone/>
            </a:pPr>
            <a:r>
              <a:rPr lang="en-US" altLang="zh-TW">
                <a:solidFill>
                  <a:schemeClr val="folHlink"/>
                </a:solidFill>
                <a:sym typeface="Symbol" panose="05050102010706020507" pitchFamily="18" charset="2"/>
              </a:rPr>
              <a:t>		Then, </a:t>
            </a:r>
            <a:r>
              <a:rPr lang="en-US" altLang="zh-TW">
                <a:solidFill>
                  <a:schemeClr val="hlink"/>
                </a:solidFill>
                <a:sym typeface="Symbol" panose="05050102010706020507" pitchFamily="18" charset="2"/>
              </a:rPr>
              <a:t>size(x) </a:t>
            </a:r>
            <a:r>
              <a:rPr lang="en-US" altLang="zh-TW">
                <a:solidFill>
                  <a:schemeClr val="hlink"/>
                </a:solidFill>
                <a:latin typeface="Times New Roman" panose="02020603050405020304" pitchFamily="18" charset="0"/>
                <a:ea typeface="新細明體" pitchFamily="18" charset="-120"/>
                <a:sym typeface="Symbol" panose="05050102010706020507" pitchFamily="18" charset="2"/>
              </a:rPr>
              <a:t></a:t>
            </a:r>
            <a:r>
              <a:rPr lang="en-US" altLang="zh-TW">
                <a:solidFill>
                  <a:schemeClr val="hlink"/>
                </a:solidFill>
                <a:sym typeface="Symbol" panose="05050102010706020507" pitchFamily="18" charset="2"/>
              </a:rPr>
              <a:t> F</a:t>
            </a:r>
            <a:r>
              <a:rPr lang="en-US" altLang="zh-TW" baseline="-25000">
                <a:solidFill>
                  <a:schemeClr val="hlink"/>
                </a:solidFill>
                <a:sym typeface="Symbol" panose="05050102010706020507" pitchFamily="18" charset="2"/>
              </a:rPr>
              <a:t>k+2</a:t>
            </a:r>
            <a:r>
              <a:rPr lang="en-US" altLang="zh-TW">
                <a:solidFill>
                  <a:schemeClr val="hlink"/>
                </a:solidFill>
                <a:sym typeface="Symbol" panose="05050102010706020507" pitchFamily="18" charset="2"/>
              </a:rPr>
              <a:t> </a:t>
            </a:r>
            <a:r>
              <a:rPr lang="en-US" altLang="zh-TW">
                <a:solidFill>
                  <a:schemeClr val="hlink"/>
                </a:solidFill>
                <a:ea typeface="新細明體" pitchFamily="18" charset="-120"/>
                <a:sym typeface="Symbol" panose="05050102010706020507" pitchFamily="18" charset="2"/>
              </a:rPr>
              <a:t> </a:t>
            </a:r>
            <a:r>
              <a:rPr lang="en-US" altLang="zh-TW" baseline="30000">
                <a:solidFill>
                  <a:schemeClr val="hlink"/>
                </a:solidFill>
                <a:ea typeface="新細明體" pitchFamily="18" charset="-120"/>
                <a:sym typeface="Symbol" panose="05050102010706020507" pitchFamily="18" charset="2"/>
              </a:rPr>
              <a:t>k</a:t>
            </a:r>
          </a:p>
          <a:p>
            <a:pPr lvl="1">
              <a:buFont typeface="Wingdings" panose="05000000000000000000" pitchFamily="2" charset="2"/>
              <a:buNone/>
            </a:pPr>
            <a:r>
              <a:rPr lang="en-US" altLang="zh-TW">
                <a:solidFill>
                  <a:srgbClr val="006600"/>
                </a:solidFill>
                <a:ea typeface="新細明體" pitchFamily="18" charset="-120"/>
                <a:sym typeface="Symbol" panose="05050102010706020507" pitchFamily="18" charset="2"/>
              </a:rPr>
              <a:t>	pf:</a:t>
            </a:r>
          </a:p>
          <a:p>
            <a:pPr lvl="1">
              <a:buFont typeface="Wingdings" panose="05000000000000000000" pitchFamily="2" charset="2"/>
              <a:buNone/>
            </a:pPr>
            <a:r>
              <a:rPr lang="en-US" altLang="zh-TW">
                <a:ea typeface="新細明體" pitchFamily="18" charset="-120"/>
                <a:sym typeface="Symbol" panose="05050102010706020507" pitchFamily="18" charset="2"/>
              </a:rPr>
              <a:t>	</a:t>
            </a:r>
            <a:r>
              <a:rPr lang="en-US" altLang="zh-TW">
                <a:solidFill>
                  <a:schemeClr val="tx1"/>
                </a:solidFill>
                <a:ea typeface="新細明體" pitchFamily="18" charset="-120"/>
                <a:sym typeface="Symbol" panose="05050102010706020507" pitchFamily="18" charset="2"/>
              </a:rPr>
              <a:t>	</a:t>
            </a:r>
            <a:r>
              <a:rPr lang="en-US" altLang="zh-TW">
                <a:solidFill>
                  <a:schemeClr val="hlink"/>
                </a:solidFill>
                <a:ea typeface="新細明體" pitchFamily="18" charset="-120"/>
                <a:sym typeface="Symbol" panose="05050102010706020507" pitchFamily="18" charset="2"/>
              </a:rPr>
              <a:t>S</a:t>
            </a:r>
            <a:r>
              <a:rPr lang="en-US" altLang="zh-TW" baseline="-25000">
                <a:solidFill>
                  <a:schemeClr val="hlink"/>
                </a:solidFill>
                <a:ea typeface="新細明體" pitchFamily="18" charset="-120"/>
                <a:sym typeface="Symbol" panose="05050102010706020507" pitchFamily="18" charset="2"/>
              </a:rPr>
              <a:t>k</a:t>
            </a:r>
            <a:r>
              <a:rPr lang="en-US" altLang="zh-TW">
                <a:solidFill>
                  <a:schemeClr val="tx1"/>
                </a:solidFill>
                <a:ea typeface="新細明體" pitchFamily="18" charset="-120"/>
                <a:sym typeface="Symbol" panose="05050102010706020507" pitchFamily="18" charset="2"/>
              </a:rPr>
              <a:t> : denote the min possible value of size(z) over all</a:t>
            </a:r>
          </a:p>
          <a:p>
            <a:pPr lvl="1">
              <a:buFont typeface="Wingdings" panose="05000000000000000000" pitchFamily="2" charset="2"/>
              <a:buNone/>
            </a:pPr>
            <a:r>
              <a:rPr lang="en-US" altLang="zh-TW">
                <a:solidFill>
                  <a:schemeClr val="tx1"/>
                </a:solidFill>
                <a:ea typeface="新細明體" pitchFamily="18" charset="-120"/>
                <a:sym typeface="Symbol" panose="05050102010706020507" pitchFamily="18" charset="2"/>
              </a:rPr>
              <a:t>		      nodes z such that z.degree=k.</a:t>
            </a:r>
          </a:p>
          <a:p>
            <a:pPr lvl="1">
              <a:buFont typeface="Wingdings" panose="05000000000000000000" pitchFamily="2" charset="2"/>
              <a:buNone/>
            </a:pPr>
            <a:r>
              <a:rPr lang="en-US" altLang="zh-TW">
                <a:solidFill>
                  <a:schemeClr val="tx1"/>
                </a:solidFill>
                <a:ea typeface="新細明體" pitchFamily="18" charset="-120"/>
                <a:sym typeface="Symbol" panose="05050102010706020507" pitchFamily="18" charset="2"/>
              </a:rPr>
              <a:t>		Trivially, S</a:t>
            </a:r>
            <a:r>
              <a:rPr lang="en-US" altLang="zh-TW" baseline="-25000">
                <a:solidFill>
                  <a:schemeClr val="tx1"/>
                </a:solidFill>
                <a:ea typeface="新細明體" pitchFamily="18" charset="-120"/>
                <a:sym typeface="Symbol" panose="05050102010706020507" pitchFamily="18" charset="2"/>
              </a:rPr>
              <a:t>0</a:t>
            </a:r>
            <a:r>
              <a:rPr lang="en-US" altLang="zh-TW">
                <a:solidFill>
                  <a:schemeClr val="tx1"/>
                </a:solidFill>
                <a:ea typeface="新細明體" pitchFamily="18" charset="-120"/>
                <a:sym typeface="Symbol" panose="05050102010706020507" pitchFamily="18" charset="2"/>
              </a:rPr>
              <a:t>=1, S</a:t>
            </a:r>
            <a:r>
              <a:rPr lang="en-US" altLang="zh-TW" baseline="-25000">
                <a:solidFill>
                  <a:schemeClr val="tx1"/>
                </a:solidFill>
                <a:ea typeface="新細明體" pitchFamily="18" charset="-120"/>
                <a:sym typeface="Symbol" panose="05050102010706020507" pitchFamily="18" charset="2"/>
              </a:rPr>
              <a:t>1</a:t>
            </a:r>
            <a:r>
              <a:rPr lang="en-US" altLang="zh-TW">
                <a:solidFill>
                  <a:schemeClr val="tx1"/>
                </a:solidFill>
                <a:ea typeface="新細明體" pitchFamily="18" charset="-120"/>
                <a:sym typeface="Symbol" panose="05050102010706020507" pitchFamily="18" charset="2"/>
              </a:rPr>
              <a:t>=2, and S</a:t>
            </a:r>
            <a:r>
              <a:rPr lang="en-US" altLang="zh-TW" baseline="-25000">
                <a:solidFill>
                  <a:schemeClr val="tx1"/>
                </a:solidFill>
                <a:ea typeface="新細明體" pitchFamily="18" charset="-120"/>
                <a:sym typeface="Symbol" panose="05050102010706020507" pitchFamily="18" charset="2"/>
              </a:rPr>
              <a:t>2</a:t>
            </a:r>
            <a:r>
              <a:rPr lang="en-US" altLang="zh-TW">
                <a:solidFill>
                  <a:schemeClr val="tx1"/>
                </a:solidFill>
                <a:ea typeface="新細明體" pitchFamily="18" charset="-120"/>
                <a:sym typeface="Symbol" panose="05050102010706020507" pitchFamily="18" charset="2"/>
              </a:rPr>
              <a:t>=3</a:t>
            </a:r>
          </a:p>
          <a:p>
            <a:pPr lvl="1">
              <a:buFont typeface="Wingdings" panose="05000000000000000000" pitchFamily="2" charset="2"/>
              <a:buNone/>
            </a:pPr>
            <a:r>
              <a:rPr lang="en-US" altLang="zh-TW">
                <a:solidFill>
                  <a:schemeClr val="tx1"/>
                </a:solidFill>
                <a:ea typeface="新細明體" pitchFamily="18" charset="-120"/>
                <a:sym typeface="Symbol" panose="05050102010706020507" pitchFamily="18" charset="2"/>
              </a:rPr>
              <a:t>	</a:t>
            </a:r>
            <a:r>
              <a:rPr lang="en-US" altLang="zh-TW">
                <a:solidFill>
                  <a:schemeClr val="hlink"/>
                </a:solidFill>
                <a:ea typeface="新細明體" pitchFamily="18" charset="-120"/>
                <a:sym typeface="Symbol" panose="05050102010706020507" pitchFamily="18" charset="2"/>
              </a:rPr>
              <a:t>	S</a:t>
            </a:r>
            <a:r>
              <a:rPr lang="en-US" altLang="zh-TW" baseline="-25000">
                <a:solidFill>
                  <a:schemeClr val="hlink"/>
                </a:solidFill>
                <a:ea typeface="新細明體" pitchFamily="18" charset="-120"/>
                <a:sym typeface="Symbol" panose="05050102010706020507" pitchFamily="18" charset="2"/>
              </a:rPr>
              <a:t>k</a:t>
            </a:r>
            <a:r>
              <a:rPr lang="en-US" altLang="zh-TW">
                <a:solidFill>
                  <a:schemeClr val="hlink"/>
                </a:solidFill>
                <a:ea typeface="新細明體" pitchFamily="18" charset="-120"/>
                <a:sym typeface="Symbol" panose="05050102010706020507" pitchFamily="18" charset="2"/>
              </a:rPr>
              <a:t> size(x)</a:t>
            </a:r>
            <a:r>
              <a:rPr lang="en-US" altLang="zh-TW">
                <a:solidFill>
                  <a:schemeClr val="tx1"/>
                </a:solidFill>
                <a:ea typeface="新細明體" pitchFamily="18" charset="-120"/>
                <a:sym typeface="Symbol" panose="05050102010706020507" pitchFamily="18" charset="2"/>
              </a:rPr>
              <a:t>    ,  size(y</a:t>
            </a:r>
            <a:r>
              <a:rPr lang="en-US" altLang="zh-TW" baseline="-25000">
                <a:solidFill>
                  <a:schemeClr val="tx1"/>
                </a:solidFill>
                <a:ea typeface="新細明體" pitchFamily="18" charset="-120"/>
                <a:sym typeface="Symbol" panose="05050102010706020507" pitchFamily="18" charset="2"/>
              </a:rPr>
              <a:t>1</a:t>
            </a:r>
            <a:r>
              <a:rPr lang="en-US" altLang="zh-TW">
                <a:solidFill>
                  <a:schemeClr val="tx1"/>
                </a:solidFill>
                <a:ea typeface="新細明體" pitchFamily="18" charset="-120"/>
                <a:sym typeface="Symbol" panose="05050102010706020507" pitchFamily="18" charset="2"/>
              </a:rPr>
              <a:t>)  1</a:t>
            </a:r>
          </a:p>
          <a:p>
            <a:pPr lvl="1">
              <a:buFont typeface="Wingdings" panose="05000000000000000000" pitchFamily="2" charset="2"/>
              <a:buNone/>
            </a:pPr>
            <a:r>
              <a:rPr lang="en-US" altLang="zh-TW">
                <a:solidFill>
                  <a:schemeClr val="tx1"/>
                </a:solidFill>
                <a:ea typeface="新細明體" pitchFamily="18" charset="-120"/>
                <a:sym typeface="Symbol" panose="05050102010706020507" pitchFamily="18" charset="2"/>
              </a:rPr>
              <a:t>	</a:t>
            </a:r>
            <a:r>
              <a:rPr lang="en-US" altLang="zh-TW">
                <a:solidFill>
                  <a:srgbClr val="006600"/>
                </a:solidFill>
                <a:ea typeface="新細明體" pitchFamily="18" charset="-120"/>
                <a:sym typeface="Symbol" panose="05050102010706020507" pitchFamily="18" charset="2"/>
              </a:rPr>
              <a:t>	size(x) </a:t>
            </a:r>
            <a:r>
              <a:rPr lang="en-US" altLang="zh-TW">
                <a:solidFill>
                  <a:srgbClr val="006600"/>
                </a:solidFill>
                <a:latin typeface="Times New Roman" panose="02020603050405020304" pitchFamily="18" charset="0"/>
                <a:ea typeface="新細明體" pitchFamily="18" charset="-120"/>
                <a:sym typeface="Symbol" panose="05050102010706020507" pitchFamily="18" charset="2"/>
              </a:rPr>
              <a:t></a:t>
            </a:r>
            <a:r>
              <a:rPr lang="en-US" altLang="zh-TW">
                <a:solidFill>
                  <a:srgbClr val="006600"/>
                </a:solidFill>
                <a:ea typeface="新細明體" pitchFamily="18" charset="-120"/>
                <a:sym typeface="Symbol" panose="05050102010706020507" pitchFamily="18" charset="2"/>
              </a:rPr>
              <a:t> S</a:t>
            </a:r>
            <a:r>
              <a:rPr lang="en-US" altLang="zh-TW" baseline="-25000">
                <a:solidFill>
                  <a:srgbClr val="006600"/>
                </a:solidFill>
                <a:ea typeface="新細明體" pitchFamily="18" charset="-120"/>
                <a:sym typeface="Symbol" panose="05050102010706020507" pitchFamily="18" charset="2"/>
              </a:rPr>
              <a:t>k</a:t>
            </a:r>
          </a:p>
          <a:p>
            <a:pPr lvl="1">
              <a:buFont typeface="Wingdings" panose="05000000000000000000" pitchFamily="2" charset="2"/>
              <a:buNone/>
            </a:pPr>
            <a:r>
              <a:rPr lang="en-US" altLang="zh-TW">
                <a:solidFill>
                  <a:srgbClr val="006600"/>
                </a:solidFill>
                <a:ea typeface="新細明體" pitchFamily="18" charset="-120"/>
                <a:sym typeface="Symbol" panose="05050102010706020507" pitchFamily="18" charset="2"/>
              </a:rPr>
              <a:t>		          </a:t>
            </a:r>
            <a:r>
              <a:rPr lang="en-US" altLang="zh-TW">
                <a:solidFill>
                  <a:srgbClr val="006600"/>
                </a:solidFill>
                <a:latin typeface="Times New Roman" panose="02020603050405020304" pitchFamily="18" charset="0"/>
                <a:ea typeface="新細明體" pitchFamily="18" charset="-120"/>
                <a:sym typeface="Symbol" panose="05050102010706020507" pitchFamily="18" charset="2"/>
              </a:rPr>
              <a:t></a:t>
            </a:r>
            <a:r>
              <a:rPr lang="en-US" altLang="zh-TW">
                <a:solidFill>
                  <a:srgbClr val="006600"/>
                </a:solidFill>
                <a:ea typeface="新細明體" pitchFamily="18" charset="-120"/>
                <a:sym typeface="Symbol" panose="05050102010706020507" pitchFamily="18" charset="2"/>
              </a:rPr>
              <a:t> 2+</a:t>
            </a:r>
            <a:r>
              <a:rPr lang="en-US" altLang="zh-TW" baseline="-25000">
                <a:solidFill>
                  <a:srgbClr val="006600"/>
                </a:solidFill>
                <a:ea typeface="新細明體" pitchFamily="18" charset="-120"/>
                <a:sym typeface="Symbol" panose="05050102010706020507" pitchFamily="18" charset="2"/>
              </a:rPr>
              <a:t>i=2,…,k </a:t>
            </a:r>
            <a:r>
              <a:rPr lang="en-US" altLang="zh-TW">
                <a:solidFill>
                  <a:srgbClr val="006600"/>
                </a:solidFill>
                <a:ea typeface="新細明體" pitchFamily="18" charset="-120"/>
                <a:sym typeface="Symbol" panose="05050102010706020507" pitchFamily="18" charset="2"/>
              </a:rPr>
              <a:t>S</a:t>
            </a:r>
            <a:r>
              <a:rPr lang="en-US" altLang="zh-TW" baseline="-25000">
                <a:solidFill>
                  <a:srgbClr val="006600"/>
                </a:solidFill>
                <a:ea typeface="新細明體" pitchFamily="18" charset="-120"/>
                <a:sym typeface="Symbol" panose="05050102010706020507" pitchFamily="18" charset="2"/>
              </a:rPr>
              <a:t>i-2</a:t>
            </a:r>
          </a:p>
          <a:p>
            <a:pPr lvl="1">
              <a:buFont typeface="Wingdings" panose="05000000000000000000" pitchFamily="2" charset="2"/>
              <a:buNone/>
            </a:pPr>
            <a:r>
              <a:rPr lang="en-US" altLang="zh-TW">
                <a:solidFill>
                  <a:schemeClr val="tx1"/>
                </a:solidFill>
                <a:ea typeface="新細明體" pitchFamily="18" charset="-120"/>
                <a:sym typeface="Symbol" panose="05050102010706020507" pitchFamily="18" charset="2"/>
              </a:rPr>
              <a:t>		By induction on k that </a:t>
            </a:r>
            <a:r>
              <a:rPr lang="en-US" altLang="zh-TW">
                <a:solidFill>
                  <a:schemeClr val="hlink"/>
                </a:solidFill>
                <a:ea typeface="新細明體" pitchFamily="18" charset="-120"/>
                <a:sym typeface="Symbol" panose="05050102010706020507" pitchFamily="18" charset="2"/>
              </a:rPr>
              <a:t>S</a:t>
            </a:r>
            <a:r>
              <a:rPr lang="en-US" altLang="zh-TW" baseline="-25000">
                <a:solidFill>
                  <a:schemeClr val="hlink"/>
                </a:solidFill>
                <a:ea typeface="新細明體" pitchFamily="18" charset="-120"/>
                <a:sym typeface="Symbol" panose="05050102010706020507" pitchFamily="18" charset="2"/>
              </a:rPr>
              <a:t>k</a:t>
            </a:r>
            <a:r>
              <a:rPr lang="en-US" altLang="zh-TW">
                <a:solidFill>
                  <a:schemeClr val="hlink"/>
                </a:solidFill>
                <a:latin typeface="Times New Roman" panose="02020603050405020304" pitchFamily="18" charset="0"/>
                <a:ea typeface="新細明體" pitchFamily="18" charset="-120"/>
                <a:sym typeface="Symbol" panose="05050102010706020507" pitchFamily="18" charset="2"/>
              </a:rPr>
              <a:t></a:t>
            </a:r>
            <a:r>
              <a:rPr lang="en-US" altLang="zh-TW">
                <a:solidFill>
                  <a:schemeClr val="hlink"/>
                </a:solidFill>
                <a:ea typeface="新細明體" pitchFamily="18" charset="-120"/>
                <a:sym typeface="Symbol" panose="05050102010706020507" pitchFamily="18" charset="2"/>
              </a:rPr>
              <a:t>F</a:t>
            </a:r>
            <a:r>
              <a:rPr lang="en-US" altLang="zh-TW" baseline="-25000">
                <a:solidFill>
                  <a:schemeClr val="hlink"/>
                </a:solidFill>
                <a:ea typeface="新細明體" pitchFamily="18" charset="-120"/>
                <a:sym typeface="Symbol" panose="05050102010706020507" pitchFamily="18" charset="2"/>
              </a:rPr>
              <a:t>k+2</a:t>
            </a:r>
            <a:r>
              <a:rPr lang="en-US" altLang="zh-TW">
                <a:solidFill>
                  <a:schemeClr val="tx1"/>
                </a:solidFill>
                <a:ea typeface="新細明體" pitchFamily="18" charset="-120"/>
                <a:sym typeface="Symbol" panose="05050102010706020507" pitchFamily="18" charset="2"/>
              </a:rPr>
              <a:t>  Clearly for k=0 and 1</a:t>
            </a:r>
          </a:p>
          <a:p>
            <a:pPr lvl="1">
              <a:buFont typeface="Wingdings" panose="05000000000000000000" pitchFamily="2" charset="2"/>
              <a:buNone/>
            </a:pPr>
            <a:r>
              <a:rPr lang="en-US" altLang="zh-TW">
                <a:solidFill>
                  <a:schemeClr val="tx1"/>
                </a:solidFill>
                <a:ea typeface="新細明體" pitchFamily="18" charset="-120"/>
                <a:sym typeface="Symbol" panose="05050102010706020507" pitchFamily="18" charset="2"/>
              </a:rPr>
              <a:t>		Assume that k</a:t>
            </a:r>
            <a:r>
              <a:rPr lang="en-US" altLang="zh-TW">
                <a:solidFill>
                  <a:schemeClr val="tx1"/>
                </a:solidFill>
                <a:latin typeface="Times New Roman" panose="02020603050405020304" pitchFamily="18" charset="0"/>
                <a:ea typeface="新細明體" pitchFamily="18" charset="-120"/>
                <a:sym typeface="Symbol" panose="05050102010706020507" pitchFamily="18" charset="2"/>
              </a:rPr>
              <a:t></a:t>
            </a:r>
            <a:r>
              <a:rPr lang="en-US" altLang="zh-TW">
                <a:solidFill>
                  <a:schemeClr val="tx1"/>
                </a:solidFill>
                <a:ea typeface="新細明體" pitchFamily="18" charset="-120"/>
                <a:sym typeface="Symbol" panose="05050102010706020507" pitchFamily="18" charset="2"/>
              </a:rPr>
              <a:t>2 and that S</a:t>
            </a:r>
            <a:r>
              <a:rPr lang="en-US" altLang="zh-TW" baseline="-25000">
                <a:solidFill>
                  <a:schemeClr val="tx1"/>
                </a:solidFill>
                <a:ea typeface="新細明體" pitchFamily="18" charset="-120"/>
                <a:sym typeface="Symbol" panose="05050102010706020507" pitchFamily="18" charset="2"/>
              </a:rPr>
              <a:t>i</a:t>
            </a:r>
            <a:r>
              <a:rPr lang="en-US" altLang="zh-TW">
                <a:solidFill>
                  <a:schemeClr val="tx1"/>
                </a:solidFill>
                <a:latin typeface="Times New Roman" panose="02020603050405020304" pitchFamily="18" charset="0"/>
                <a:ea typeface="新細明體" pitchFamily="18" charset="-120"/>
                <a:sym typeface="Symbol" panose="05050102010706020507" pitchFamily="18" charset="2"/>
              </a:rPr>
              <a:t></a:t>
            </a:r>
            <a:r>
              <a:rPr lang="en-US" altLang="zh-TW">
                <a:solidFill>
                  <a:schemeClr val="tx1"/>
                </a:solidFill>
                <a:ea typeface="新細明體" pitchFamily="18" charset="-120"/>
                <a:sym typeface="Symbol" panose="05050102010706020507" pitchFamily="18" charset="2"/>
              </a:rPr>
              <a:t>F</a:t>
            </a:r>
            <a:r>
              <a:rPr lang="en-US" altLang="zh-TW" baseline="-25000">
                <a:solidFill>
                  <a:schemeClr val="tx1"/>
                </a:solidFill>
                <a:ea typeface="新細明體" pitchFamily="18" charset="-120"/>
                <a:sym typeface="Symbol" panose="05050102010706020507" pitchFamily="18" charset="2"/>
              </a:rPr>
              <a:t>i+2</a:t>
            </a:r>
            <a:r>
              <a:rPr lang="en-US" altLang="zh-TW">
                <a:solidFill>
                  <a:schemeClr val="tx1"/>
                </a:solidFill>
                <a:ea typeface="新細明體" pitchFamily="18" charset="-120"/>
                <a:sym typeface="Symbol" panose="05050102010706020507" pitchFamily="18" charset="2"/>
              </a:rPr>
              <a:t>  for i=0,…,k-1</a:t>
            </a:r>
          </a:p>
          <a:p>
            <a:pPr lvl="1">
              <a:buFont typeface="Wingdings" panose="05000000000000000000" pitchFamily="2" charset="2"/>
              <a:buNone/>
            </a:pPr>
            <a:r>
              <a:rPr lang="en-US" altLang="zh-TW">
                <a:solidFill>
                  <a:schemeClr val="tx1"/>
                </a:solidFill>
                <a:ea typeface="新細明體" pitchFamily="18" charset="-120"/>
                <a:sym typeface="Symbol" panose="05050102010706020507" pitchFamily="18" charset="2"/>
              </a:rPr>
              <a:t>		We have </a:t>
            </a:r>
            <a:r>
              <a:rPr lang="en-US" altLang="zh-TW">
                <a:solidFill>
                  <a:srgbClr val="006600"/>
                </a:solidFill>
                <a:ea typeface="新細明體" pitchFamily="18" charset="-120"/>
                <a:sym typeface="Symbol" panose="05050102010706020507" pitchFamily="18" charset="2"/>
              </a:rPr>
              <a:t>S</a:t>
            </a:r>
            <a:r>
              <a:rPr lang="en-US" altLang="zh-TW" baseline="-25000">
                <a:solidFill>
                  <a:srgbClr val="006600"/>
                </a:solidFill>
                <a:ea typeface="新細明體" pitchFamily="18" charset="-120"/>
                <a:sym typeface="Symbol" panose="05050102010706020507" pitchFamily="18" charset="2"/>
              </a:rPr>
              <a:t>k</a:t>
            </a:r>
            <a:r>
              <a:rPr lang="en-US" altLang="zh-TW">
                <a:solidFill>
                  <a:srgbClr val="006600"/>
                </a:solidFill>
                <a:latin typeface="Times New Roman" panose="02020603050405020304" pitchFamily="18" charset="0"/>
                <a:ea typeface="新細明體" pitchFamily="18" charset="-120"/>
                <a:sym typeface="Symbol" panose="05050102010706020507" pitchFamily="18" charset="2"/>
              </a:rPr>
              <a:t></a:t>
            </a:r>
            <a:r>
              <a:rPr lang="en-US" altLang="zh-TW">
                <a:solidFill>
                  <a:srgbClr val="006600"/>
                </a:solidFill>
                <a:ea typeface="新細明體" pitchFamily="18" charset="-120"/>
                <a:sym typeface="Symbol" panose="05050102010706020507" pitchFamily="18" charset="2"/>
              </a:rPr>
              <a:t> 2+</a:t>
            </a:r>
            <a:r>
              <a:rPr lang="en-US" altLang="zh-TW" baseline="-25000">
                <a:solidFill>
                  <a:srgbClr val="006600"/>
                </a:solidFill>
                <a:ea typeface="新細明體" pitchFamily="18" charset="-120"/>
                <a:sym typeface="Symbol" panose="05050102010706020507" pitchFamily="18" charset="2"/>
              </a:rPr>
              <a:t>i=2,…,k </a:t>
            </a:r>
            <a:r>
              <a:rPr lang="en-US" altLang="zh-TW">
                <a:solidFill>
                  <a:srgbClr val="006600"/>
                </a:solidFill>
                <a:ea typeface="新細明體" pitchFamily="18" charset="-120"/>
                <a:sym typeface="Symbol" panose="05050102010706020507" pitchFamily="18" charset="2"/>
              </a:rPr>
              <a:t>S</a:t>
            </a:r>
            <a:r>
              <a:rPr lang="en-US" altLang="zh-TW" baseline="-25000">
                <a:solidFill>
                  <a:srgbClr val="006600"/>
                </a:solidFill>
                <a:ea typeface="新細明體" pitchFamily="18" charset="-120"/>
                <a:sym typeface="Symbol" panose="05050102010706020507" pitchFamily="18" charset="2"/>
              </a:rPr>
              <a:t>i-2 </a:t>
            </a:r>
            <a:r>
              <a:rPr lang="en-US" altLang="zh-TW">
                <a:solidFill>
                  <a:srgbClr val="006600"/>
                </a:solidFill>
                <a:latin typeface="Times New Roman" panose="02020603050405020304" pitchFamily="18" charset="0"/>
                <a:ea typeface="新細明體" pitchFamily="18" charset="-120"/>
                <a:sym typeface="Symbol" panose="05050102010706020507" pitchFamily="18" charset="2"/>
              </a:rPr>
              <a:t> </a:t>
            </a:r>
            <a:r>
              <a:rPr lang="en-US" altLang="zh-TW">
                <a:solidFill>
                  <a:srgbClr val="006600"/>
                </a:solidFill>
                <a:ea typeface="新細明體" pitchFamily="18" charset="-120"/>
                <a:sym typeface="Symbol" panose="05050102010706020507" pitchFamily="18" charset="2"/>
              </a:rPr>
              <a:t>2+</a:t>
            </a:r>
            <a:r>
              <a:rPr lang="en-US" altLang="zh-TW" baseline="-25000">
                <a:solidFill>
                  <a:srgbClr val="006600"/>
                </a:solidFill>
                <a:ea typeface="新細明體" pitchFamily="18" charset="-120"/>
                <a:sym typeface="Symbol" panose="05050102010706020507" pitchFamily="18" charset="2"/>
              </a:rPr>
              <a:t>i=2,…,k </a:t>
            </a:r>
            <a:r>
              <a:rPr lang="en-US" altLang="zh-TW">
                <a:solidFill>
                  <a:srgbClr val="006600"/>
                </a:solidFill>
                <a:ea typeface="新細明體" pitchFamily="18" charset="-120"/>
                <a:sym typeface="Symbol" panose="05050102010706020507" pitchFamily="18" charset="2"/>
              </a:rPr>
              <a:t>F</a:t>
            </a:r>
            <a:r>
              <a:rPr lang="en-US" altLang="zh-TW" baseline="-25000">
                <a:solidFill>
                  <a:srgbClr val="006600"/>
                </a:solidFill>
                <a:ea typeface="新細明體" pitchFamily="18" charset="-120"/>
                <a:sym typeface="Symbol" panose="05050102010706020507" pitchFamily="18" charset="2"/>
              </a:rPr>
              <a:t>i </a:t>
            </a:r>
          </a:p>
          <a:p>
            <a:pPr lvl="1">
              <a:buFont typeface="Wingdings" panose="05000000000000000000" pitchFamily="2" charset="2"/>
              <a:buNone/>
            </a:pPr>
            <a:r>
              <a:rPr lang="en-US" altLang="zh-TW" baseline="-25000">
                <a:solidFill>
                  <a:srgbClr val="006600"/>
                </a:solidFill>
                <a:ea typeface="新細明體" pitchFamily="18" charset="-120"/>
                <a:sym typeface="Symbol" panose="05050102010706020507" pitchFamily="18" charset="2"/>
              </a:rPr>
              <a:t>				                     </a:t>
            </a:r>
            <a:r>
              <a:rPr lang="en-US" altLang="zh-TW">
                <a:solidFill>
                  <a:srgbClr val="006600"/>
                </a:solidFill>
                <a:ea typeface="新細明體" pitchFamily="18" charset="-120"/>
                <a:sym typeface="Symbol" panose="05050102010706020507" pitchFamily="18" charset="2"/>
              </a:rPr>
              <a:t>= 1+ </a:t>
            </a:r>
            <a:r>
              <a:rPr lang="en-US" altLang="zh-TW" baseline="-25000">
                <a:solidFill>
                  <a:srgbClr val="006600"/>
                </a:solidFill>
                <a:ea typeface="新細明體" pitchFamily="18" charset="-120"/>
                <a:sym typeface="Symbol" panose="05050102010706020507" pitchFamily="18" charset="2"/>
              </a:rPr>
              <a:t>i=0,…,k </a:t>
            </a:r>
            <a:r>
              <a:rPr lang="en-US" altLang="zh-TW">
                <a:solidFill>
                  <a:srgbClr val="006600"/>
                </a:solidFill>
                <a:ea typeface="新細明體" pitchFamily="18" charset="-120"/>
                <a:sym typeface="Symbol" panose="05050102010706020507" pitchFamily="18" charset="2"/>
              </a:rPr>
              <a:t>F</a:t>
            </a:r>
            <a:r>
              <a:rPr lang="en-US" altLang="zh-TW" baseline="-25000">
                <a:solidFill>
                  <a:srgbClr val="006600"/>
                </a:solidFill>
                <a:ea typeface="新細明體" pitchFamily="18" charset="-120"/>
                <a:sym typeface="Symbol" panose="05050102010706020507" pitchFamily="18" charset="2"/>
              </a:rPr>
              <a:t>i </a:t>
            </a:r>
            <a:r>
              <a:rPr lang="en-US" altLang="zh-TW">
                <a:solidFill>
                  <a:srgbClr val="006600"/>
                </a:solidFill>
                <a:ea typeface="新細明體" pitchFamily="18" charset="-120"/>
                <a:sym typeface="Symbol" panose="05050102010706020507" pitchFamily="18" charset="2"/>
              </a:rPr>
              <a:t>= F</a:t>
            </a:r>
            <a:r>
              <a:rPr lang="en-US" altLang="zh-TW" baseline="-25000">
                <a:solidFill>
                  <a:srgbClr val="006600"/>
                </a:solidFill>
                <a:ea typeface="新細明體" pitchFamily="18" charset="-120"/>
                <a:sym typeface="Symbol" panose="05050102010706020507" pitchFamily="18" charset="2"/>
              </a:rPr>
              <a:t>k+2</a:t>
            </a:r>
          </a:p>
          <a:p>
            <a:pPr lvl="1">
              <a:buFont typeface="Wingdings" panose="05000000000000000000" pitchFamily="2" charset="2"/>
              <a:buNone/>
            </a:pPr>
            <a:r>
              <a:rPr lang="en-US" altLang="zh-TW" baseline="-25000">
                <a:solidFill>
                  <a:schemeClr val="tx1"/>
                </a:solidFill>
                <a:ea typeface="新細明體" pitchFamily="18" charset="-120"/>
                <a:sym typeface="Symbol" panose="05050102010706020507" pitchFamily="18" charset="2"/>
              </a:rPr>
              <a:t>		</a:t>
            </a:r>
            <a:r>
              <a:rPr lang="en-US" altLang="zh-TW">
                <a:solidFill>
                  <a:schemeClr val="tx1"/>
                </a:solidFill>
                <a:ea typeface="新細明體" pitchFamily="18" charset="-120"/>
                <a:sym typeface="Symbol" panose="05050102010706020507" pitchFamily="18" charset="2"/>
              </a:rPr>
              <a:t>Thus, </a:t>
            </a:r>
            <a:r>
              <a:rPr lang="en-US" altLang="zh-TW">
                <a:solidFill>
                  <a:schemeClr val="hlink"/>
                </a:solidFill>
                <a:ea typeface="新細明體" pitchFamily="18" charset="-120"/>
                <a:sym typeface="Symbol" panose="05050102010706020507" pitchFamily="18" charset="2"/>
              </a:rPr>
              <a:t>size(x) </a:t>
            </a:r>
            <a:r>
              <a:rPr lang="en-US" altLang="zh-TW">
                <a:solidFill>
                  <a:schemeClr val="hlink"/>
                </a:solidFill>
                <a:latin typeface="Times New Roman" panose="02020603050405020304" pitchFamily="18" charset="0"/>
                <a:ea typeface="新細明體" pitchFamily="18" charset="-120"/>
                <a:sym typeface="Symbol" panose="05050102010706020507" pitchFamily="18" charset="2"/>
              </a:rPr>
              <a:t></a:t>
            </a:r>
            <a:r>
              <a:rPr lang="en-US" altLang="zh-TW">
                <a:solidFill>
                  <a:schemeClr val="hlink"/>
                </a:solidFill>
                <a:ea typeface="新細明體" pitchFamily="18" charset="-120"/>
                <a:sym typeface="Symbol" panose="05050102010706020507" pitchFamily="18" charset="2"/>
              </a:rPr>
              <a:t> S</a:t>
            </a:r>
            <a:r>
              <a:rPr lang="en-US" altLang="zh-TW" baseline="-25000">
                <a:solidFill>
                  <a:schemeClr val="hlink"/>
                </a:solidFill>
                <a:ea typeface="新細明體" pitchFamily="18" charset="-120"/>
                <a:sym typeface="Symbol" panose="05050102010706020507" pitchFamily="18" charset="2"/>
              </a:rPr>
              <a:t>k</a:t>
            </a:r>
            <a:r>
              <a:rPr lang="en-US" altLang="zh-TW">
                <a:solidFill>
                  <a:schemeClr val="hlink"/>
                </a:solidFill>
                <a:ea typeface="新細明體" pitchFamily="18" charset="-120"/>
                <a:sym typeface="Symbol" panose="05050102010706020507" pitchFamily="18" charset="2"/>
              </a:rPr>
              <a:t> </a:t>
            </a:r>
            <a:r>
              <a:rPr lang="en-US" altLang="zh-TW">
                <a:solidFill>
                  <a:schemeClr val="hlink"/>
                </a:solidFill>
                <a:latin typeface="Times New Roman" panose="02020603050405020304" pitchFamily="18" charset="0"/>
                <a:ea typeface="新細明體" pitchFamily="18" charset="-120"/>
                <a:sym typeface="Symbol" panose="05050102010706020507" pitchFamily="18" charset="2"/>
              </a:rPr>
              <a:t></a:t>
            </a:r>
            <a:r>
              <a:rPr lang="en-US" altLang="zh-TW">
                <a:solidFill>
                  <a:schemeClr val="hlink"/>
                </a:solidFill>
                <a:ea typeface="新細明體" pitchFamily="18" charset="-120"/>
                <a:sym typeface="Symbol" panose="05050102010706020507" pitchFamily="18" charset="2"/>
              </a:rPr>
              <a:t> F</a:t>
            </a:r>
            <a:r>
              <a:rPr lang="en-US" altLang="zh-TW" baseline="-25000">
                <a:solidFill>
                  <a:schemeClr val="hlink"/>
                </a:solidFill>
                <a:ea typeface="新細明體" pitchFamily="18" charset="-120"/>
                <a:sym typeface="Symbol" panose="05050102010706020507" pitchFamily="18" charset="2"/>
              </a:rPr>
              <a:t>k+2</a:t>
            </a:r>
            <a:r>
              <a:rPr lang="en-US" altLang="zh-TW">
                <a:solidFill>
                  <a:schemeClr val="hlink"/>
                </a:solidFill>
                <a:ea typeface="新細明體" pitchFamily="18" charset="-120"/>
                <a:sym typeface="Symbol" panose="05050102010706020507" pitchFamily="18" charset="2"/>
              </a:rPr>
              <a:t> </a:t>
            </a:r>
            <a:r>
              <a:rPr lang="en-US" altLang="zh-TW">
                <a:solidFill>
                  <a:schemeClr val="hlink"/>
                </a:solidFill>
                <a:latin typeface="Times New Roman" panose="02020603050405020304" pitchFamily="18" charset="0"/>
                <a:ea typeface="新細明體" pitchFamily="18" charset="-120"/>
                <a:sym typeface="Symbol" panose="05050102010706020507" pitchFamily="18" charset="2"/>
              </a:rPr>
              <a:t></a:t>
            </a:r>
            <a:r>
              <a:rPr lang="en-US" altLang="zh-TW">
                <a:solidFill>
                  <a:schemeClr val="hlink"/>
                </a:solidFill>
                <a:ea typeface="新細明體" pitchFamily="18" charset="-120"/>
                <a:sym typeface="Symbol" panose="05050102010706020507" pitchFamily="18" charset="2"/>
              </a:rPr>
              <a:t> </a:t>
            </a:r>
            <a:r>
              <a:rPr lang="en-US" altLang="zh-TW" baseline="30000">
                <a:solidFill>
                  <a:schemeClr val="hlink"/>
                </a:solidFill>
                <a:ea typeface="新細明體" pitchFamily="18" charset="-120"/>
                <a:sym typeface="Symbol" panose="05050102010706020507" pitchFamily="18" charset="2"/>
              </a:rPr>
              <a:t>k</a:t>
            </a:r>
          </a:p>
        </p:txBody>
      </p:sp>
      <p:grpSp>
        <p:nvGrpSpPr>
          <p:cNvPr id="364578" name="Group 34"/>
          <p:cNvGrpSpPr>
            <a:grpSpLocks/>
          </p:cNvGrpSpPr>
          <p:nvPr/>
        </p:nvGrpSpPr>
        <p:grpSpPr bwMode="auto">
          <a:xfrm>
            <a:off x="1828801" y="2667001"/>
            <a:ext cx="2398713" cy="2424113"/>
            <a:chOff x="144" y="1728"/>
            <a:chExt cx="1511" cy="1527"/>
          </a:xfrm>
        </p:grpSpPr>
        <p:sp>
          <p:nvSpPr>
            <p:cNvPr id="364550" name="Oval 6"/>
            <p:cNvSpPr>
              <a:spLocks noChangeArrowheads="1"/>
            </p:cNvSpPr>
            <p:nvPr/>
          </p:nvSpPr>
          <p:spPr bwMode="auto">
            <a:xfrm>
              <a:off x="528" y="2044"/>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51" name="Oval 7"/>
            <p:cNvSpPr>
              <a:spLocks noChangeArrowheads="1"/>
            </p:cNvSpPr>
            <p:nvPr/>
          </p:nvSpPr>
          <p:spPr bwMode="auto">
            <a:xfrm>
              <a:off x="192" y="247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52" name="Oval 8"/>
            <p:cNvSpPr>
              <a:spLocks noChangeArrowheads="1"/>
            </p:cNvSpPr>
            <p:nvPr/>
          </p:nvSpPr>
          <p:spPr bwMode="auto">
            <a:xfrm>
              <a:off x="480" y="247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53" name="Oval 9"/>
            <p:cNvSpPr>
              <a:spLocks noChangeArrowheads="1"/>
            </p:cNvSpPr>
            <p:nvPr/>
          </p:nvSpPr>
          <p:spPr bwMode="auto">
            <a:xfrm>
              <a:off x="1008" y="2428"/>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54" name="Line 10"/>
            <p:cNvSpPr>
              <a:spLocks noChangeShapeType="1"/>
            </p:cNvSpPr>
            <p:nvPr/>
          </p:nvSpPr>
          <p:spPr bwMode="auto">
            <a:xfrm flipH="1">
              <a:off x="336" y="2188"/>
              <a:ext cx="24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4555" name="Line 11"/>
            <p:cNvSpPr>
              <a:spLocks noChangeShapeType="1"/>
            </p:cNvSpPr>
            <p:nvPr/>
          </p:nvSpPr>
          <p:spPr bwMode="auto">
            <a:xfrm>
              <a:off x="576" y="2236"/>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4556" name="Line 12"/>
            <p:cNvSpPr>
              <a:spLocks noChangeShapeType="1"/>
            </p:cNvSpPr>
            <p:nvPr/>
          </p:nvSpPr>
          <p:spPr bwMode="auto">
            <a:xfrm>
              <a:off x="672" y="2188"/>
              <a:ext cx="33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4557" name="Line 13"/>
            <p:cNvSpPr>
              <a:spLocks noChangeShapeType="1"/>
            </p:cNvSpPr>
            <p:nvPr/>
          </p:nvSpPr>
          <p:spPr bwMode="auto">
            <a:xfrm>
              <a:off x="432" y="1948"/>
              <a:ext cx="96"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4558" name="Text Box 14"/>
            <p:cNvSpPr txBox="1">
              <a:spLocks noChangeArrowheads="1"/>
            </p:cNvSpPr>
            <p:nvPr/>
          </p:nvSpPr>
          <p:spPr bwMode="auto">
            <a:xfrm>
              <a:off x="326" y="172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a:t>x</a:t>
              </a:r>
            </a:p>
          </p:txBody>
        </p:sp>
        <p:sp>
          <p:nvSpPr>
            <p:cNvPr id="364559" name="Text Box 15"/>
            <p:cNvSpPr txBox="1">
              <a:spLocks noChangeArrowheads="1"/>
            </p:cNvSpPr>
            <p:nvPr/>
          </p:nvSpPr>
          <p:spPr bwMode="auto">
            <a:xfrm>
              <a:off x="144" y="2572"/>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a:t>y</a:t>
              </a:r>
              <a:r>
                <a:rPr lang="en-US" altLang="zh-TW" sz="1800" baseline="-25000"/>
                <a:t>1</a:t>
              </a:r>
            </a:p>
          </p:txBody>
        </p:sp>
        <p:sp>
          <p:nvSpPr>
            <p:cNvPr id="364560" name="Text Box 16"/>
            <p:cNvSpPr txBox="1">
              <a:spLocks noChangeArrowheads="1"/>
            </p:cNvSpPr>
            <p:nvPr/>
          </p:nvSpPr>
          <p:spPr bwMode="auto">
            <a:xfrm>
              <a:off x="432" y="2572"/>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a:t>y</a:t>
              </a:r>
              <a:r>
                <a:rPr lang="en-US" altLang="zh-TW" sz="1800" baseline="-25000"/>
                <a:t>2</a:t>
              </a:r>
            </a:p>
          </p:txBody>
        </p:sp>
        <p:sp>
          <p:nvSpPr>
            <p:cNvPr id="364561" name="Text Box 17"/>
            <p:cNvSpPr txBox="1">
              <a:spLocks noChangeArrowheads="1"/>
            </p:cNvSpPr>
            <p:nvPr/>
          </p:nvSpPr>
          <p:spPr bwMode="auto">
            <a:xfrm>
              <a:off x="912" y="2524"/>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a:t>y</a:t>
              </a:r>
              <a:r>
                <a:rPr lang="en-US" altLang="zh-TW" sz="1800" baseline="-25000"/>
                <a:t>k</a:t>
              </a:r>
            </a:p>
          </p:txBody>
        </p:sp>
        <p:sp>
          <p:nvSpPr>
            <p:cNvPr id="364562" name="AutoShape 18"/>
            <p:cNvSpPr>
              <a:spLocks noChangeArrowheads="1"/>
            </p:cNvSpPr>
            <p:nvPr/>
          </p:nvSpPr>
          <p:spPr bwMode="auto">
            <a:xfrm rot="-660576">
              <a:off x="576" y="2640"/>
              <a:ext cx="192" cy="432"/>
            </a:xfrm>
            <a:prstGeom prst="triangle">
              <a:avLst>
                <a:gd name="adj" fmla="val 50000"/>
              </a:avLst>
            </a:prstGeom>
            <a:solidFill>
              <a:srgbClr val="FAEE0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63" name="AutoShape 19"/>
            <p:cNvSpPr>
              <a:spLocks noChangeArrowheads="1"/>
            </p:cNvSpPr>
            <p:nvPr/>
          </p:nvSpPr>
          <p:spPr bwMode="auto">
            <a:xfrm rot="-462515">
              <a:off x="1056" y="2592"/>
              <a:ext cx="192" cy="432"/>
            </a:xfrm>
            <a:prstGeom prst="triangle">
              <a:avLst>
                <a:gd name="adj" fmla="val 50000"/>
              </a:avLst>
            </a:prstGeom>
            <a:solidFill>
              <a:srgbClr val="FAEE0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76" name="Text Box 32"/>
            <p:cNvSpPr txBox="1">
              <a:spLocks noChangeArrowheads="1"/>
            </p:cNvSpPr>
            <p:nvPr/>
          </p:nvSpPr>
          <p:spPr bwMode="auto">
            <a:xfrm>
              <a:off x="624" y="3024"/>
              <a:ext cx="3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a:latin typeface="Times New Roman" panose="02020603050405020304" pitchFamily="18" charset="0"/>
                  <a:sym typeface="Symbol" panose="05050102010706020507" pitchFamily="18" charset="2"/>
                </a:rPr>
                <a:t></a:t>
              </a:r>
              <a:r>
                <a:rPr lang="en-US" altLang="zh-TW" sz="1800"/>
                <a:t> S</a:t>
              </a:r>
              <a:r>
                <a:rPr lang="en-US" altLang="zh-TW" sz="1800" baseline="-25000"/>
                <a:t>0</a:t>
              </a:r>
            </a:p>
          </p:txBody>
        </p:sp>
        <p:sp>
          <p:nvSpPr>
            <p:cNvPr id="364577" name="Text Box 33"/>
            <p:cNvSpPr txBox="1">
              <a:spLocks noChangeArrowheads="1"/>
            </p:cNvSpPr>
            <p:nvPr/>
          </p:nvSpPr>
          <p:spPr bwMode="auto">
            <a:xfrm>
              <a:off x="1200" y="2736"/>
              <a:ext cx="4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a:latin typeface="Times New Roman" panose="02020603050405020304" pitchFamily="18" charset="0"/>
                  <a:sym typeface="Symbol" panose="05050102010706020507" pitchFamily="18" charset="2"/>
                </a:rPr>
                <a:t></a:t>
              </a:r>
              <a:r>
                <a:rPr lang="en-US" altLang="zh-TW" sz="1800"/>
                <a:t> S</a:t>
              </a:r>
              <a:r>
                <a:rPr lang="en-US" altLang="zh-TW" sz="1800" baseline="-25000"/>
                <a:t>k-2</a:t>
              </a:r>
            </a:p>
          </p:txBody>
        </p:sp>
      </p:grpSp>
    </p:spTree>
    <p:extLst>
      <p:ext uri="{BB962C8B-B14F-4D97-AF65-F5344CB8AC3E}">
        <p14:creationId xmlns:p14="http://schemas.microsoft.com/office/powerpoint/2010/main" val="154895310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endParaRPr lang="zh-TW" altLang="en-US"/>
          </a:p>
        </p:txBody>
      </p:sp>
      <p:sp>
        <p:nvSpPr>
          <p:cNvPr id="365571" name="Rectangle 3"/>
          <p:cNvSpPr>
            <a:spLocks noGrp="1" noChangeArrowheads="1"/>
          </p:cNvSpPr>
          <p:nvPr>
            <p:ph type="body" idx="1"/>
          </p:nvPr>
        </p:nvSpPr>
        <p:spPr/>
        <p:txBody>
          <a:bodyPr/>
          <a:lstStyle/>
          <a:p>
            <a:pPr lvl="1"/>
            <a:r>
              <a:rPr lang="en-US" altLang="zh-TW" b="1">
                <a:solidFill>
                  <a:schemeClr val="folHlink"/>
                </a:solidFill>
                <a:sym typeface="Symbol" panose="05050102010706020507" pitchFamily="18" charset="2"/>
              </a:rPr>
              <a:t>Corollary 4:</a:t>
            </a:r>
          </a:p>
          <a:p>
            <a:pPr lvl="1">
              <a:buFont typeface="Wingdings" panose="05000000000000000000" pitchFamily="2" charset="2"/>
              <a:buNone/>
            </a:pPr>
            <a:r>
              <a:rPr lang="en-US" altLang="zh-TW">
                <a:solidFill>
                  <a:schemeClr val="folHlink"/>
                </a:solidFill>
                <a:sym typeface="Symbol" panose="05050102010706020507" pitchFamily="18" charset="2"/>
              </a:rPr>
              <a:t>		The max degree D(n) of any node in an n-node</a:t>
            </a:r>
          </a:p>
          <a:p>
            <a:pPr lvl="1">
              <a:buFont typeface="Wingdings" panose="05000000000000000000" pitchFamily="2" charset="2"/>
              <a:buNone/>
            </a:pPr>
            <a:r>
              <a:rPr lang="en-US" altLang="zh-TW">
                <a:solidFill>
                  <a:schemeClr val="folHlink"/>
                </a:solidFill>
                <a:sym typeface="Symbol" panose="05050102010706020507" pitchFamily="18" charset="2"/>
              </a:rPr>
              <a:t>		Fibonacci heap is </a:t>
            </a:r>
            <a:r>
              <a:rPr lang="en-US" altLang="zh-TW">
                <a:solidFill>
                  <a:schemeClr val="hlink"/>
                </a:solidFill>
                <a:sym typeface="Symbol" panose="05050102010706020507" pitchFamily="18" charset="2"/>
              </a:rPr>
              <a:t>O(lg n)</a:t>
            </a:r>
          </a:p>
          <a:p>
            <a:pPr lvl="1">
              <a:buFont typeface="Wingdings" panose="05000000000000000000" pitchFamily="2" charset="2"/>
              <a:buNone/>
            </a:pPr>
            <a:r>
              <a:rPr lang="en-US" altLang="zh-TW">
                <a:solidFill>
                  <a:srgbClr val="006600"/>
                </a:solidFill>
                <a:sym typeface="Symbol" panose="05050102010706020507" pitchFamily="18" charset="2"/>
              </a:rPr>
              <a:t>	pf:</a:t>
            </a:r>
          </a:p>
          <a:p>
            <a:pPr lvl="1">
              <a:buFont typeface="Wingdings" panose="05000000000000000000" pitchFamily="2" charset="2"/>
              <a:buNone/>
            </a:pPr>
            <a:r>
              <a:rPr lang="en-US" altLang="zh-TW">
                <a:sym typeface="Symbol" panose="05050102010706020507" pitchFamily="18" charset="2"/>
              </a:rPr>
              <a:t>	</a:t>
            </a:r>
            <a:r>
              <a:rPr lang="en-US" altLang="zh-TW">
                <a:solidFill>
                  <a:schemeClr val="tx1"/>
                </a:solidFill>
                <a:sym typeface="Symbol" panose="05050102010706020507" pitchFamily="18" charset="2"/>
              </a:rPr>
              <a:t>	x: any node in an n-node Fibonacci heap</a:t>
            </a:r>
          </a:p>
          <a:p>
            <a:pPr lvl="1">
              <a:buFont typeface="Wingdings" panose="05000000000000000000" pitchFamily="2" charset="2"/>
              <a:buNone/>
            </a:pPr>
            <a:r>
              <a:rPr lang="en-US" altLang="zh-TW">
                <a:solidFill>
                  <a:schemeClr val="tx1"/>
                </a:solidFill>
                <a:sym typeface="Symbol" panose="05050102010706020507" pitchFamily="18" charset="2"/>
              </a:rPr>
              <a:t>		k=degree[x]</a:t>
            </a:r>
          </a:p>
          <a:p>
            <a:pPr lvl="1">
              <a:buFont typeface="Wingdings" panose="05000000000000000000" pitchFamily="2" charset="2"/>
              <a:buNone/>
            </a:pPr>
            <a:r>
              <a:rPr lang="en-US" altLang="zh-TW">
                <a:solidFill>
                  <a:schemeClr val="tx1"/>
                </a:solidFill>
                <a:sym typeface="Symbol" panose="05050102010706020507" pitchFamily="18" charset="2"/>
              </a:rPr>
              <a:t>	</a:t>
            </a:r>
            <a:r>
              <a:rPr lang="en-US" altLang="zh-TW">
                <a:sym typeface="Symbol" panose="05050102010706020507" pitchFamily="18" charset="2"/>
              </a:rPr>
              <a:t>	n </a:t>
            </a:r>
            <a:r>
              <a:rPr lang="en-US" altLang="zh-TW">
                <a:latin typeface="Times New Roman" panose="02020603050405020304" pitchFamily="18" charset="0"/>
                <a:ea typeface="新細明體" pitchFamily="18" charset="-120"/>
                <a:sym typeface="Symbol" panose="05050102010706020507" pitchFamily="18" charset="2"/>
              </a:rPr>
              <a:t></a:t>
            </a:r>
            <a:r>
              <a:rPr lang="en-US" altLang="zh-TW">
                <a:sym typeface="Symbol" panose="05050102010706020507" pitchFamily="18" charset="2"/>
              </a:rPr>
              <a:t> size(x) </a:t>
            </a:r>
            <a:r>
              <a:rPr lang="en-US" altLang="zh-TW">
                <a:latin typeface="Times New Roman" panose="02020603050405020304" pitchFamily="18" charset="0"/>
                <a:ea typeface="新細明體" pitchFamily="18" charset="-120"/>
                <a:sym typeface="Symbol" panose="05050102010706020507" pitchFamily="18" charset="2"/>
              </a:rPr>
              <a:t></a:t>
            </a:r>
            <a:r>
              <a:rPr lang="en-US" altLang="zh-TW">
                <a:sym typeface="Symbol" panose="05050102010706020507" pitchFamily="18" charset="2"/>
              </a:rPr>
              <a:t> </a:t>
            </a:r>
            <a:r>
              <a:rPr lang="en-US" altLang="zh-TW">
                <a:ea typeface="新細明體" pitchFamily="18" charset="-120"/>
                <a:sym typeface="Symbol" panose="05050102010706020507" pitchFamily="18" charset="2"/>
              </a:rPr>
              <a:t></a:t>
            </a:r>
            <a:r>
              <a:rPr lang="en-US" altLang="zh-TW" baseline="30000">
                <a:ea typeface="新細明體" pitchFamily="18" charset="-120"/>
                <a:sym typeface="Symbol" panose="05050102010706020507" pitchFamily="18" charset="2"/>
              </a:rPr>
              <a:t>k</a:t>
            </a:r>
            <a:endParaRPr lang="en-US" altLang="zh-TW">
              <a:ea typeface="新細明體" pitchFamily="18" charset="-120"/>
              <a:sym typeface="Symbol" panose="05050102010706020507" pitchFamily="18" charset="2"/>
            </a:endParaRPr>
          </a:p>
          <a:p>
            <a:pPr lvl="1">
              <a:buFont typeface="Wingdings" panose="05000000000000000000" pitchFamily="2" charset="2"/>
              <a:buNone/>
            </a:pPr>
            <a:r>
              <a:rPr lang="en-US" altLang="zh-TW">
                <a:solidFill>
                  <a:schemeClr val="tx1"/>
                </a:solidFill>
                <a:ea typeface="新細明體" pitchFamily="18" charset="-120"/>
                <a:sym typeface="Symbol" panose="05050102010706020507" pitchFamily="18" charset="2"/>
              </a:rPr>
              <a:t>	</a:t>
            </a:r>
            <a:r>
              <a:rPr lang="en-US" altLang="zh-TW">
                <a:ea typeface="新細明體" pitchFamily="18" charset="-120"/>
                <a:sym typeface="Symbol" panose="05050102010706020507" pitchFamily="18" charset="2"/>
              </a:rPr>
              <a:t>	log</a:t>
            </a:r>
            <a:r>
              <a:rPr lang="en-US" altLang="zh-TW" baseline="-25000">
                <a:ea typeface="新細明體" pitchFamily="18" charset="-120"/>
                <a:sym typeface="Symbol" panose="05050102010706020507" pitchFamily="18" charset="2"/>
              </a:rPr>
              <a:t></a:t>
            </a:r>
            <a:r>
              <a:rPr lang="en-US" altLang="zh-TW">
                <a:ea typeface="新細明體" pitchFamily="18" charset="-120"/>
                <a:sym typeface="Symbol" panose="05050102010706020507" pitchFamily="18" charset="2"/>
              </a:rPr>
              <a:t>n </a:t>
            </a:r>
            <a:r>
              <a:rPr lang="en-US" altLang="zh-TW">
                <a:latin typeface="Times New Roman" panose="02020603050405020304" pitchFamily="18" charset="0"/>
                <a:ea typeface="新細明體" pitchFamily="18" charset="-120"/>
                <a:sym typeface="Symbol" panose="05050102010706020507" pitchFamily="18" charset="2"/>
              </a:rPr>
              <a:t></a:t>
            </a:r>
            <a:r>
              <a:rPr lang="en-US" altLang="zh-TW">
                <a:ea typeface="新細明體" pitchFamily="18" charset="-120"/>
                <a:sym typeface="Symbol" panose="05050102010706020507" pitchFamily="18" charset="2"/>
              </a:rPr>
              <a:t> k</a:t>
            </a:r>
          </a:p>
          <a:p>
            <a:pPr lvl="1">
              <a:buFont typeface="Wingdings" panose="05000000000000000000" pitchFamily="2" charset="2"/>
              <a:buNone/>
            </a:pPr>
            <a:r>
              <a:rPr lang="en-US" altLang="zh-TW">
                <a:solidFill>
                  <a:schemeClr val="tx1"/>
                </a:solidFill>
                <a:ea typeface="新細明體" pitchFamily="18" charset="-120"/>
                <a:sym typeface="Symbol" panose="05050102010706020507" pitchFamily="18" charset="2"/>
              </a:rPr>
              <a:t>		Thus the max degree D(n) of any node is </a:t>
            </a:r>
            <a:r>
              <a:rPr lang="en-US" altLang="zh-TW">
                <a:solidFill>
                  <a:schemeClr val="hlink"/>
                </a:solidFill>
                <a:ea typeface="新細明體" pitchFamily="18" charset="-120"/>
                <a:sym typeface="Symbol" panose="05050102010706020507" pitchFamily="18" charset="2"/>
              </a:rPr>
              <a:t>O(lg n)</a:t>
            </a:r>
          </a:p>
        </p:txBody>
      </p:sp>
    </p:spTree>
    <p:extLst>
      <p:ext uri="{BB962C8B-B14F-4D97-AF65-F5344CB8AC3E}">
        <p14:creationId xmlns:p14="http://schemas.microsoft.com/office/powerpoint/2010/main" val="110142022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3"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64" name="CorelDRAW" r:id="rId3" imgW="2169000" imgH="2169360" progId="">
                    <p:embed/>
                  </p:oleObj>
                </mc:Choice>
                <mc:Fallback>
                  <p:oleObj name="CorelDRAW" r:id="rId3" imgW="2169000" imgH="21693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4445448" cy="830997"/>
          </a:xfrm>
          <a:prstGeom prst="rect">
            <a:avLst/>
          </a:prstGeom>
        </p:spPr>
        <p:txBody>
          <a:bodyPr wrap="none">
            <a:spAutoFit/>
          </a:bodyPr>
          <a:lstStyle/>
          <a:p>
            <a:r>
              <a:rPr lang="en-US" b="1" dirty="0">
                <a:latin typeface="Times New Roman" pitchFamily="18" charset="0"/>
                <a:ea typeface="Segoe UI" panose="020B0502040204020203" pitchFamily="34" charset="0"/>
                <a:cs typeface="Times New Roman" pitchFamily="18" charset="0"/>
              </a:rPr>
              <a:t>For queries</a:t>
            </a:r>
          </a:p>
          <a:p>
            <a:r>
              <a:rPr lang="en-US" b="1" dirty="0">
                <a:latin typeface="Times New Roman" pitchFamily="18" charset="0"/>
                <a:cs typeface="Times New Roman" pitchFamily="18" charset="0"/>
              </a:rPr>
              <a:t>Email: Rahul.e10843@cumail.in</a:t>
            </a:r>
          </a:p>
        </p:txBody>
      </p:sp>
      <p:sp>
        <p:nvSpPr>
          <p:cNvPr id="4" name="Slide Number Placeholder 3"/>
          <p:cNvSpPr>
            <a:spLocks noGrp="1"/>
          </p:cNvSpPr>
          <p:nvPr>
            <p:ph type="sldNum" sz="quarter" idx="12"/>
          </p:nvPr>
        </p:nvSpPr>
        <p:spPr/>
        <p:txBody>
          <a:bodyPr/>
          <a:lstStyle/>
          <a:p>
            <a:fld id="{CBB4D36D-60F8-0547-9CD4-56091D03A888}" type="slidenum">
              <a:rPr lang="en-US" altLang="en-US" smtClean="0"/>
              <a:pPr/>
              <a:t>106</a:t>
            </a:fld>
            <a:endParaRPr lang="en-US" altLang="en-US"/>
          </a:p>
        </p:txBody>
      </p:sp>
    </p:spTree>
    <p:extLst>
      <p:ext uri="{BB962C8B-B14F-4D97-AF65-F5344CB8AC3E}">
        <p14:creationId xmlns:p14="http://schemas.microsoft.com/office/powerpoint/2010/main" val="2656501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smtClean="0">
                <a:ea typeface="ＭＳ Ｐゴシック" panose="020B0600070205080204" pitchFamily="34" charset="-128"/>
              </a:rPr>
              <a:t>Theorem</a:t>
            </a:r>
          </a:p>
        </p:txBody>
      </p:sp>
      <p:sp>
        <p:nvSpPr>
          <p:cNvPr id="3" name="Content Placeholder 2"/>
          <p:cNvSpPr>
            <a:spLocks noGrp="1"/>
          </p:cNvSpPr>
          <p:nvPr>
            <p:ph idx="1"/>
          </p:nvPr>
        </p:nvSpPr>
        <p:spPr/>
        <p:txBody>
          <a:bodyPr/>
          <a:lstStyle/>
          <a:p>
            <a:pPr eaLnBrk="1" hangingPunct="1"/>
            <a:r>
              <a:rPr lang="en-US" altLang="en-US" smtClean="0">
                <a:ea typeface="ＭＳ Ｐゴシック" panose="020B0600070205080204" pitchFamily="34" charset="-128"/>
              </a:rPr>
              <a:t>Expected # of comparisons for insert, search, delete is Θ(log n)</a:t>
            </a:r>
          </a:p>
          <a:p>
            <a:pPr eaLnBrk="1" hangingPunct="1"/>
            <a:r>
              <a:rPr lang="en-US" altLang="en-US" smtClean="0">
                <a:ea typeface="ＭＳ Ｐゴシック" panose="020B0600070205080204" pitchFamily="34" charset="-128"/>
              </a:rPr>
              <a:t>Equivalent to showing the expected height is Θ(log n)</a:t>
            </a:r>
          </a:p>
          <a:p>
            <a:pPr eaLnBrk="1" hangingPunct="1"/>
            <a:r>
              <a:rPr lang="en-US" altLang="en-US" smtClean="0">
                <a:ea typeface="ＭＳ Ｐゴシック" panose="020B0600070205080204" pitchFamily="34" charset="-128"/>
              </a:rPr>
              <a:t>We will prove a weaker statement:</a:t>
            </a:r>
          </a:p>
          <a:p>
            <a:pPr lvl="1" eaLnBrk="1" hangingPunct="1"/>
            <a:r>
              <a:rPr lang="en-US" altLang="en-US" smtClean="0">
                <a:ea typeface="ＭＳ Ｐゴシック" panose="020B0600070205080204" pitchFamily="34" charset="-128"/>
              </a:rPr>
              <a:t>Expected height of a single node is O(log n)</a:t>
            </a:r>
          </a:p>
          <a:p>
            <a:pPr lvl="1" eaLnBrk="1" hangingPunct="1"/>
            <a:endParaRPr lang="en-US" altLang="en-US" smtClean="0">
              <a:ea typeface="ＭＳ Ｐゴシック" panose="020B0600070205080204" pitchFamily="34" charset="-128"/>
            </a:endParaRPr>
          </a:p>
          <a:p>
            <a:pPr eaLnBrk="1" hangingPunct="1"/>
            <a:endParaRPr lang="en-US" altLang="en-US" smtClean="0">
              <a:ea typeface="ＭＳ Ｐゴシック" panose="020B0600070205080204" pitchFamily="34" charset="-128"/>
            </a:endParaRPr>
          </a:p>
          <a:p>
            <a:pPr eaLnBrk="1" hangingPunct="1"/>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1745558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smtClean="0">
                <a:ea typeface="ＭＳ Ｐゴシック" panose="020B0600070205080204" pitchFamily="34" charset="-128"/>
              </a:rPr>
              <a:t>Oh god, a proof</a:t>
            </a:r>
          </a:p>
        </p:txBody>
      </p:sp>
      <p:sp>
        <p:nvSpPr>
          <p:cNvPr id="30723" name="TextBox 4"/>
          <p:cNvSpPr txBox="1">
            <a:spLocks noChangeArrowheads="1"/>
          </p:cNvSpPr>
          <p:nvPr/>
        </p:nvSpPr>
        <p:spPr bwMode="auto">
          <a:xfrm>
            <a:off x="2689226" y="2197100"/>
            <a:ext cx="645561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5400"/>
              <a:t>Suppose we search </a:t>
            </a:r>
          </a:p>
          <a:p>
            <a:pPr eaLnBrk="1" hangingPunct="1"/>
            <a:r>
              <a:rPr lang="en-US" altLang="en-US" sz="5400"/>
              <a:t>for a node </a:t>
            </a:r>
            <a:r>
              <a:rPr lang="en-US" altLang="en-US" sz="5400">
                <a:solidFill>
                  <a:schemeClr val="accent2"/>
                </a:solidFill>
              </a:rPr>
              <a:t>m</a:t>
            </a:r>
            <a:r>
              <a:rPr lang="en-US" altLang="en-US" sz="5400"/>
              <a:t>.</a:t>
            </a:r>
          </a:p>
        </p:txBody>
      </p:sp>
    </p:spTree>
    <p:extLst>
      <p:ext uri="{BB962C8B-B14F-4D97-AF65-F5344CB8AC3E}">
        <p14:creationId xmlns:p14="http://schemas.microsoft.com/office/powerpoint/2010/main" val="38852358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smtClean="0">
                <a:ea typeface="ＭＳ Ｐゴシック" panose="020B0600070205080204" pitchFamily="34" charset="-128"/>
              </a:rPr>
              <a:t>Oh god, a proof</a:t>
            </a:r>
          </a:p>
        </p:txBody>
      </p:sp>
      <p:sp>
        <p:nvSpPr>
          <p:cNvPr id="31747" name="TextBox 4"/>
          <p:cNvSpPr txBox="1">
            <a:spLocks noChangeArrowheads="1"/>
          </p:cNvSpPr>
          <p:nvPr/>
        </p:nvSpPr>
        <p:spPr bwMode="auto">
          <a:xfrm>
            <a:off x="2201864" y="2276475"/>
            <a:ext cx="724693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4400">
                <a:solidFill>
                  <a:schemeClr val="accent1"/>
                </a:solidFill>
              </a:rPr>
              <a:t>X</a:t>
            </a:r>
            <a:r>
              <a:rPr lang="en-US" altLang="en-US" sz="4400" baseline="-25000">
                <a:solidFill>
                  <a:schemeClr val="accent1"/>
                </a:solidFill>
              </a:rPr>
              <a:t>i</a:t>
            </a:r>
            <a:r>
              <a:rPr lang="en-US" altLang="en-US" sz="4400"/>
              <a:t> = 1 if i is an ancestor of </a:t>
            </a:r>
            <a:r>
              <a:rPr lang="en-US" altLang="en-US" sz="4400">
                <a:solidFill>
                  <a:schemeClr val="accent2"/>
                </a:solidFill>
              </a:rPr>
              <a:t>m</a:t>
            </a:r>
          </a:p>
          <a:p>
            <a:pPr eaLnBrk="1" hangingPunct="1"/>
            <a:r>
              <a:rPr lang="en-US" altLang="en-US" sz="4400"/>
              <a:t>       0 otherwise</a:t>
            </a:r>
            <a:endParaRPr lang="en-US" altLang="en-US" sz="4400" baseline="-25000"/>
          </a:p>
        </p:txBody>
      </p:sp>
    </p:spTree>
    <p:extLst>
      <p:ext uri="{BB962C8B-B14F-4D97-AF65-F5344CB8AC3E}">
        <p14:creationId xmlns:p14="http://schemas.microsoft.com/office/powerpoint/2010/main" val="86989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smtClean="0">
                <a:ea typeface="ＭＳ Ｐゴシック" panose="020B0600070205080204" pitchFamily="34" charset="-128"/>
              </a:rPr>
              <a:t>Oh god, a proof</a:t>
            </a:r>
          </a:p>
        </p:txBody>
      </p:sp>
      <p:sp>
        <p:nvSpPr>
          <p:cNvPr id="32771" name="TextBox 4"/>
          <p:cNvSpPr txBox="1">
            <a:spLocks noChangeArrowheads="1"/>
          </p:cNvSpPr>
          <p:nvPr/>
        </p:nvSpPr>
        <p:spPr bwMode="auto">
          <a:xfrm>
            <a:off x="3043238" y="2535239"/>
            <a:ext cx="63738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5400"/>
              <a:t>depth(</a:t>
            </a:r>
            <a:r>
              <a:rPr lang="en-US" altLang="en-US" sz="5400">
                <a:solidFill>
                  <a:schemeClr val="accent2"/>
                </a:solidFill>
              </a:rPr>
              <a:t>m</a:t>
            </a:r>
            <a:r>
              <a:rPr lang="en-US" altLang="en-US" sz="5400"/>
              <a:t>) = Σ</a:t>
            </a:r>
            <a:r>
              <a:rPr lang="en-US" altLang="en-US" sz="5400" baseline="-25000"/>
              <a:t>1 ≤ </a:t>
            </a:r>
            <a:r>
              <a:rPr lang="en-US" altLang="en-US" sz="5400" baseline="-25000">
                <a:solidFill>
                  <a:srgbClr val="748560"/>
                </a:solidFill>
              </a:rPr>
              <a:t>i</a:t>
            </a:r>
            <a:r>
              <a:rPr lang="en-US" altLang="en-US" sz="5400" baseline="-25000"/>
              <a:t> ≤ n</a:t>
            </a:r>
            <a:r>
              <a:rPr lang="en-US" altLang="en-US" sz="5400">
                <a:solidFill>
                  <a:schemeClr val="accent1"/>
                </a:solidFill>
              </a:rPr>
              <a:t>X</a:t>
            </a:r>
            <a:r>
              <a:rPr lang="en-US" altLang="en-US" sz="5400" baseline="-25000">
                <a:solidFill>
                  <a:srgbClr val="748560"/>
                </a:solidFill>
              </a:rPr>
              <a:t>i</a:t>
            </a:r>
          </a:p>
        </p:txBody>
      </p:sp>
    </p:spTree>
    <p:extLst>
      <p:ext uri="{BB962C8B-B14F-4D97-AF65-F5344CB8AC3E}">
        <p14:creationId xmlns:p14="http://schemas.microsoft.com/office/powerpoint/2010/main" val="2136826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smtClean="0">
                <a:ea typeface="ＭＳ Ｐゴシック" panose="020B0600070205080204" pitchFamily="34" charset="-128"/>
              </a:rPr>
              <a:t>Oh god, a proof</a:t>
            </a:r>
          </a:p>
        </p:txBody>
      </p:sp>
      <p:sp>
        <p:nvSpPr>
          <p:cNvPr id="33795" name="TextBox 4"/>
          <p:cNvSpPr txBox="1">
            <a:spLocks noChangeArrowheads="1"/>
          </p:cNvSpPr>
          <p:nvPr/>
        </p:nvSpPr>
        <p:spPr bwMode="auto">
          <a:xfrm>
            <a:off x="2397125" y="2535239"/>
            <a:ext cx="80025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5400"/>
              <a:t>E[depth(</a:t>
            </a:r>
            <a:r>
              <a:rPr lang="en-US" altLang="en-US" sz="5400">
                <a:solidFill>
                  <a:schemeClr val="accent2"/>
                </a:solidFill>
              </a:rPr>
              <a:t>m</a:t>
            </a:r>
            <a:r>
              <a:rPr lang="en-US" altLang="en-US" sz="5400"/>
              <a:t>)] = E[Σ</a:t>
            </a:r>
            <a:r>
              <a:rPr lang="en-US" altLang="en-US" sz="5400" baseline="-25000"/>
              <a:t>1 ≤ </a:t>
            </a:r>
            <a:r>
              <a:rPr lang="en-US" altLang="en-US" sz="5400" baseline="-25000">
                <a:solidFill>
                  <a:srgbClr val="748560"/>
                </a:solidFill>
              </a:rPr>
              <a:t>i</a:t>
            </a:r>
            <a:r>
              <a:rPr lang="en-US" altLang="en-US" sz="5400" baseline="-25000"/>
              <a:t> ≤ n</a:t>
            </a:r>
            <a:r>
              <a:rPr lang="en-US" altLang="en-US" sz="5400">
                <a:solidFill>
                  <a:schemeClr val="accent1"/>
                </a:solidFill>
              </a:rPr>
              <a:t>X</a:t>
            </a:r>
            <a:r>
              <a:rPr lang="en-US" altLang="en-US" sz="5400" baseline="-25000">
                <a:solidFill>
                  <a:srgbClr val="748560"/>
                </a:solidFill>
              </a:rPr>
              <a:t>i</a:t>
            </a:r>
            <a:r>
              <a:rPr lang="en-US" altLang="en-US" sz="5400"/>
              <a:t>]</a:t>
            </a:r>
          </a:p>
        </p:txBody>
      </p:sp>
    </p:spTree>
    <p:extLst>
      <p:ext uri="{BB962C8B-B14F-4D97-AF65-F5344CB8AC3E}">
        <p14:creationId xmlns:p14="http://schemas.microsoft.com/office/powerpoint/2010/main" val="12942047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en-US" smtClean="0">
                <a:ea typeface="ＭＳ Ｐゴシック" panose="020B0600070205080204" pitchFamily="34" charset="-128"/>
              </a:rPr>
              <a:t>Oh god, a proof</a:t>
            </a:r>
          </a:p>
        </p:txBody>
      </p:sp>
      <p:sp>
        <p:nvSpPr>
          <p:cNvPr id="34819" name="TextBox 4"/>
          <p:cNvSpPr txBox="1">
            <a:spLocks noChangeArrowheads="1"/>
          </p:cNvSpPr>
          <p:nvPr/>
        </p:nvSpPr>
        <p:spPr bwMode="auto">
          <a:xfrm>
            <a:off x="2397125" y="2535239"/>
            <a:ext cx="80660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5400"/>
              <a:t>E[depth(</a:t>
            </a:r>
            <a:r>
              <a:rPr lang="en-US" altLang="en-US" sz="5400">
                <a:solidFill>
                  <a:schemeClr val="accent2"/>
                </a:solidFill>
              </a:rPr>
              <a:t>m</a:t>
            </a:r>
            <a:r>
              <a:rPr lang="en-US" altLang="en-US" sz="5400"/>
              <a:t>)] = Σ</a:t>
            </a:r>
            <a:r>
              <a:rPr lang="en-US" altLang="en-US" sz="5400" baseline="-25000"/>
              <a:t>1 ≤ </a:t>
            </a:r>
            <a:r>
              <a:rPr lang="en-US" altLang="en-US" sz="5400" baseline="-25000">
                <a:solidFill>
                  <a:srgbClr val="748560"/>
                </a:solidFill>
              </a:rPr>
              <a:t>i</a:t>
            </a:r>
            <a:r>
              <a:rPr lang="en-US" altLang="en-US" sz="5400" baseline="-25000"/>
              <a:t> ≤ n</a:t>
            </a:r>
            <a:r>
              <a:rPr lang="en-US" altLang="en-US" sz="5400"/>
              <a:t>E[</a:t>
            </a:r>
            <a:r>
              <a:rPr lang="en-US" altLang="en-US" sz="5400">
                <a:solidFill>
                  <a:schemeClr val="accent1"/>
                </a:solidFill>
              </a:rPr>
              <a:t>X</a:t>
            </a:r>
            <a:r>
              <a:rPr lang="en-US" altLang="en-US" sz="5400" baseline="-25000">
                <a:solidFill>
                  <a:srgbClr val="748560"/>
                </a:solidFill>
              </a:rPr>
              <a:t>i</a:t>
            </a:r>
            <a:r>
              <a:rPr lang="en-US" altLang="en-US" sz="5400"/>
              <a:t>]</a:t>
            </a:r>
          </a:p>
        </p:txBody>
      </p:sp>
    </p:spTree>
    <p:extLst>
      <p:ext uri="{BB962C8B-B14F-4D97-AF65-F5344CB8AC3E}">
        <p14:creationId xmlns:p14="http://schemas.microsoft.com/office/powerpoint/2010/main" val="12974143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smtClean="0">
                <a:ea typeface="ＭＳ Ｐゴシック" panose="020B0600070205080204" pitchFamily="34" charset="-128"/>
              </a:rPr>
              <a:t>Oh god, a proof</a:t>
            </a:r>
          </a:p>
        </p:txBody>
      </p:sp>
      <p:sp>
        <p:nvSpPr>
          <p:cNvPr id="35843" name="TextBox 4"/>
          <p:cNvSpPr txBox="1">
            <a:spLocks noChangeArrowheads="1"/>
          </p:cNvSpPr>
          <p:nvPr/>
        </p:nvSpPr>
        <p:spPr bwMode="auto">
          <a:xfrm>
            <a:off x="2397125" y="2535239"/>
            <a:ext cx="738663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4000"/>
              <a:t>E[depth(</a:t>
            </a:r>
            <a:r>
              <a:rPr lang="en-US" altLang="en-US" sz="4000">
                <a:solidFill>
                  <a:schemeClr val="accent2"/>
                </a:solidFill>
              </a:rPr>
              <a:t>m</a:t>
            </a:r>
            <a:r>
              <a:rPr lang="en-US" altLang="en-US" sz="4000"/>
              <a:t>)] = </a:t>
            </a:r>
          </a:p>
          <a:p>
            <a:pPr eaLnBrk="1" hangingPunct="1"/>
            <a:r>
              <a:rPr lang="en-US" altLang="en-US" sz="4000"/>
              <a:t>Σ</a:t>
            </a:r>
            <a:r>
              <a:rPr lang="en-US" altLang="en-US" sz="4000" baseline="-25000"/>
              <a:t>1 ≤ </a:t>
            </a:r>
            <a:r>
              <a:rPr lang="en-US" altLang="en-US" sz="4000" baseline="-25000">
                <a:solidFill>
                  <a:srgbClr val="748560"/>
                </a:solidFill>
              </a:rPr>
              <a:t>i</a:t>
            </a:r>
            <a:r>
              <a:rPr lang="en-US" altLang="en-US" sz="4000" baseline="-25000"/>
              <a:t> ≤ n</a:t>
            </a:r>
            <a:r>
              <a:rPr lang="en-US" altLang="en-US" sz="4000"/>
              <a:t>Pr[ </a:t>
            </a:r>
            <a:r>
              <a:rPr lang="en-US" altLang="en-US" sz="4000">
                <a:solidFill>
                  <a:srgbClr val="748560"/>
                </a:solidFill>
              </a:rPr>
              <a:t>i</a:t>
            </a:r>
            <a:r>
              <a:rPr lang="en-US" altLang="en-US" sz="4000"/>
              <a:t> is an ancestor of </a:t>
            </a:r>
            <a:r>
              <a:rPr lang="en-US" altLang="en-US" sz="4000">
                <a:solidFill>
                  <a:schemeClr val="accent2"/>
                </a:solidFill>
              </a:rPr>
              <a:t>m </a:t>
            </a:r>
            <a:r>
              <a:rPr lang="en-US" altLang="en-US" sz="4000"/>
              <a:t>]</a:t>
            </a:r>
          </a:p>
        </p:txBody>
      </p:sp>
    </p:spTree>
    <p:extLst>
      <p:ext uri="{BB962C8B-B14F-4D97-AF65-F5344CB8AC3E}">
        <p14:creationId xmlns:p14="http://schemas.microsoft.com/office/powerpoint/2010/main" val="3410394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66289" y="3883403"/>
            <a:ext cx="3357606" cy="217528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p:txBody>
          <a:bodyPr/>
          <a:lstStyle/>
          <a:p>
            <a:pPr eaLnBrk="1" hangingPunct="1">
              <a:defRPr/>
            </a:pPr>
            <a:r>
              <a:rPr lang="en-US" sz="4000" dirty="0"/>
              <a:t>Finding </a:t>
            </a:r>
            <a:r>
              <a:rPr lang="en-US" sz="4000" dirty="0" err="1"/>
              <a:t>Pr</a:t>
            </a:r>
            <a:r>
              <a:rPr lang="en-US" sz="4000" dirty="0"/>
              <a:t>[ </a:t>
            </a:r>
            <a:r>
              <a:rPr lang="en-US" sz="4000" dirty="0" err="1">
                <a:solidFill>
                  <a:schemeClr val="accent4"/>
                </a:solidFill>
              </a:rPr>
              <a:t>i</a:t>
            </a:r>
            <a:r>
              <a:rPr lang="en-US" sz="4000" dirty="0"/>
              <a:t> is an ancestor of </a:t>
            </a:r>
            <a:r>
              <a:rPr lang="en-US" sz="4000" dirty="0">
                <a:solidFill>
                  <a:schemeClr val="accent2"/>
                </a:solidFill>
              </a:rPr>
              <a:t>m </a:t>
            </a:r>
            <a:r>
              <a:rPr lang="en-US" sz="4000" dirty="0"/>
              <a:t>]</a:t>
            </a:r>
            <a:r>
              <a:rPr lang="en-US" sz="6000" dirty="0"/>
              <a:t/>
            </a:r>
            <a:br>
              <a:rPr lang="en-US" sz="6000" dirty="0"/>
            </a:br>
            <a:r>
              <a:rPr lang="en-US" dirty="0"/>
              <a:t> </a:t>
            </a:r>
          </a:p>
        </p:txBody>
      </p:sp>
      <p:sp>
        <p:nvSpPr>
          <p:cNvPr id="3" name="Content Placeholder 2"/>
          <p:cNvSpPr>
            <a:spLocks noGrp="1"/>
          </p:cNvSpPr>
          <p:nvPr>
            <p:ph idx="1"/>
          </p:nvPr>
        </p:nvSpPr>
        <p:spPr>
          <a:xfrm>
            <a:off x="1981200" y="1600200"/>
            <a:ext cx="7467600" cy="2527300"/>
          </a:xfrm>
        </p:spPr>
        <p:txBody>
          <a:bodyPr/>
          <a:lstStyle/>
          <a:p>
            <a:pPr eaLnBrk="1" hangingPunct="1"/>
            <a:r>
              <a:rPr lang="en-US" altLang="en-US" sz="3200">
                <a:ea typeface="ＭＳ Ｐゴシック" panose="020B0600070205080204" pitchFamily="34" charset="-128"/>
              </a:rPr>
              <a:t>Suppose </a:t>
            </a:r>
            <a:r>
              <a:rPr lang="en-US" altLang="en-US" sz="3200">
                <a:solidFill>
                  <a:srgbClr val="748560"/>
                </a:solidFill>
                <a:ea typeface="ＭＳ Ｐゴシック" panose="020B0600070205080204" pitchFamily="34" charset="-128"/>
              </a:rPr>
              <a:t>i </a:t>
            </a:r>
            <a:r>
              <a:rPr lang="en-US" altLang="en-US" sz="3200">
                <a:ea typeface="ＭＳ Ｐゴシック" panose="020B0600070205080204" pitchFamily="34" charset="-128"/>
              </a:rPr>
              <a:t>≤ </a:t>
            </a:r>
            <a:r>
              <a:rPr lang="en-US" altLang="en-US" sz="3200">
                <a:solidFill>
                  <a:schemeClr val="accent2"/>
                </a:solidFill>
                <a:ea typeface="ＭＳ Ｐゴシック" panose="020B0600070205080204" pitchFamily="34" charset="-128"/>
              </a:rPr>
              <a:t>m</a:t>
            </a:r>
            <a:r>
              <a:rPr lang="en-US" altLang="en-US" sz="3200">
                <a:ea typeface="ＭＳ Ｐゴシック" panose="020B0600070205080204" pitchFamily="34" charset="-128"/>
              </a:rPr>
              <a:t>.</a:t>
            </a:r>
          </a:p>
          <a:p>
            <a:pPr eaLnBrk="1" hangingPunct="1"/>
            <a:r>
              <a:rPr lang="en-US" altLang="en-US" sz="3200">
                <a:ea typeface="ＭＳ Ｐゴシック" panose="020B0600070205080204" pitchFamily="34" charset="-128"/>
              </a:rPr>
              <a:t>Consider [</a:t>
            </a:r>
            <a:r>
              <a:rPr lang="en-US" altLang="en-US" sz="3200">
                <a:solidFill>
                  <a:srgbClr val="748560"/>
                </a:solidFill>
                <a:ea typeface="ＭＳ Ｐゴシック" panose="020B0600070205080204" pitchFamily="34" charset="-128"/>
              </a:rPr>
              <a:t>i</a:t>
            </a:r>
            <a:r>
              <a:rPr lang="en-US" altLang="en-US" sz="3200">
                <a:ea typeface="ＭＳ Ｐゴシック" panose="020B0600070205080204" pitchFamily="34" charset="-128"/>
              </a:rPr>
              <a:t>, </a:t>
            </a:r>
            <a:r>
              <a:rPr lang="en-US" altLang="en-US" sz="3200">
                <a:solidFill>
                  <a:srgbClr val="748560"/>
                </a:solidFill>
                <a:ea typeface="ＭＳ Ｐゴシック" panose="020B0600070205080204" pitchFamily="34" charset="-128"/>
              </a:rPr>
              <a:t>i</a:t>
            </a:r>
            <a:r>
              <a:rPr lang="en-US" altLang="en-US" sz="3200">
                <a:ea typeface="ＭＳ Ｐゴシック" panose="020B0600070205080204" pitchFamily="34" charset="-128"/>
              </a:rPr>
              <a:t>+1, …, </a:t>
            </a:r>
            <a:r>
              <a:rPr lang="en-US" altLang="en-US" sz="3200">
                <a:solidFill>
                  <a:schemeClr val="accent2"/>
                </a:solidFill>
                <a:ea typeface="ＭＳ Ｐゴシック" panose="020B0600070205080204" pitchFamily="34" charset="-128"/>
              </a:rPr>
              <a:t>m</a:t>
            </a:r>
            <a:r>
              <a:rPr lang="en-US" altLang="en-US" sz="3200">
                <a:ea typeface="ＭＳ Ｐゴシック" panose="020B0600070205080204" pitchFamily="34" charset="-128"/>
              </a:rPr>
              <a:t>-1, </a:t>
            </a:r>
            <a:r>
              <a:rPr lang="en-US" altLang="en-US" sz="3200">
                <a:solidFill>
                  <a:schemeClr val="accent2"/>
                </a:solidFill>
                <a:ea typeface="ＭＳ Ｐゴシック" panose="020B0600070205080204" pitchFamily="34" charset="-128"/>
              </a:rPr>
              <a:t>m</a:t>
            </a:r>
            <a:r>
              <a:rPr lang="en-US" altLang="en-US" sz="3200">
                <a:ea typeface="ＭＳ Ｐゴシック" panose="020B0600070205080204" pitchFamily="34" charset="-128"/>
              </a:rPr>
              <a:t>]</a:t>
            </a:r>
          </a:p>
          <a:p>
            <a:pPr eaLnBrk="1" hangingPunct="1"/>
            <a:r>
              <a:rPr lang="en-US" altLang="en-US" sz="3200">
                <a:solidFill>
                  <a:srgbClr val="748560"/>
                </a:solidFill>
                <a:ea typeface="ＭＳ Ｐゴシック" panose="020B0600070205080204" pitchFamily="34" charset="-128"/>
              </a:rPr>
              <a:t>i</a:t>
            </a:r>
            <a:r>
              <a:rPr lang="en-US" altLang="en-US" sz="3200">
                <a:ea typeface="ＭＳ Ｐゴシック" panose="020B0600070205080204" pitchFamily="34" charset="-128"/>
              </a:rPr>
              <a:t> must have the highest priority out of these</a:t>
            </a:r>
          </a:p>
          <a:p>
            <a:pPr eaLnBrk="1" hangingPunct="1"/>
            <a:endParaRPr lang="en-US" altLang="en-US" sz="3200">
              <a:ea typeface="ＭＳ Ｐゴシック" panose="020B0600070205080204" pitchFamily="34" charset="-128"/>
            </a:endParaRPr>
          </a:p>
          <a:p>
            <a:pPr eaLnBrk="1" hangingPunct="1"/>
            <a:endParaRPr lang="en-US" altLang="en-US" smtClean="0">
              <a:ea typeface="ＭＳ Ｐゴシック" panose="020B0600070205080204" pitchFamily="34" charset="-128"/>
            </a:endParaRPr>
          </a:p>
        </p:txBody>
      </p:sp>
      <p:graphicFrame>
        <p:nvGraphicFramePr>
          <p:cNvPr id="4" name="Object 3"/>
          <p:cNvGraphicFramePr>
            <a:graphicFrameLocks noChangeAspect="1"/>
          </p:cNvGraphicFramePr>
          <p:nvPr/>
        </p:nvGraphicFramePr>
        <p:xfrm>
          <a:off x="4762500" y="4127500"/>
          <a:ext cx="2133600" cy="1574800"/>
        </p:xfrm>
        <a:graphic>
          <a:graphicData uri="http://schemas.openxmlformats.org/presentationml/2006/ole">
            <mc:AlternateContent xmlns:mc="http://schemas.openxmlformats.org/markup-compatibility/2006">
              <mc:Choice xmlns:v="urn:schemas-microsoft-com:vml" Requires="v">
                <p:oleObj spid="_x0000_s3078" name="Equation" r:id="rId3" imgW="533400" imgH="393700" progId="Equation.3">
                  <p:embed/>
                </p:oleObj>
              </mc:Choice>
              <mc:Fallback>
                <p:oleObj name="Equation" r:id="rId3" imgW="533400" imgH="3937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0" y="4127500"/>
                        <a:ext cx="213360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85267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66289" y="3883403"/>
            <a:ext cx="3357606" cy="217528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p:txBody>
          <a:bodyPr/>
          <a:lstStyle/>
          <a:p>
            <a:pPr eaLnBrk="1" hangingPunct="1">
              <a:defRPr/>
            </a:pPr>
            <a:r>
              <a:rPr lang="en-US" sz="4000" dirty="0"/>
              <a:t>Finding </a:t>
            </a:r>
            <a:r>
              <a:rPr lang="en-US" sz="4000" dirty="0" err="1"/>
              <a:t>Pr</a:t>
            </a:r>
            <a:r>
              <a:rPr lang="en-US" sz="4000" dirty="0"/>
              <a:t>[ </a:t>
            </a:r>
            <a:r>
              <a:rPr lang="en-US" sz="4000" dirty="0" err="1">
                <a:solidFill>
                  <a:schemeClr val="accent4"/>
                </a:solidFill>
              </a:rPr>
              <a:t>i</a:t>
            </a:r>
            <a:r>
              <a:rPr lang="en-US" sz="4000" dirty="0"/>
              <a:t> is an ancestor of </a:t>
            </a:r>
            <a:r>
              <a:rPr lang="en-US" sz="4000" dirty="0">
                <a:solidFill>
                  <a:schemeClr val="accent2"/>
                </a:solidFill>
              </a:rPr>
              <a:t>m </a:t>
            </a:r>
            <a:r>
              <a:rPr lang="en-US" sz="4000" dirty="0"/>
              <a:t>]</a:t>
            </a:r>
            <a:r>
              <a:rPr lang="en-US" sz="6000" dirty="0"/>
              <a:t/>
            </a:r>
            <a:br>
              <a:rPr lang="en-US" sz="6000" dirty="0"/>
            </a:br>
            <a:r>
              <a:rPr lang="en-US" dirty="0"/>
              <a:t> </a:t>
            </a:r>
          </a:p>
        </p:txBody>
      </p:sp>
      <p:sp>
        <p:nvSpPr>
          <p:cNvPr id="3" name="Content Placeholder 2"/>
          <p:cNvSpPr>
            <a:spLocks noGrp="1"/>
          </p:cNvSpPr>
          <p:nvPr>
            <p:ph idx="1"/>
          </p:nvPr>
        </p:nvSpPr>
        <p:spPr>
          <a:xfrm>
            <a:off x="1981200" y="1600200"/>
            <a:ext cx="7467600" cy="2527300"/>
          </a:xfrm>
        </p:spPr>
        <p:txBody>
          <a:bodyPr/>
          <a:lstStyle/>
          <a:p>
            <a:pPr eaLnBrk="1" hangingPunct="1">
              <a:buFont typeface="Wingdings 2" charset="0"/>
              <a:buChar char=""/>
              <a:defRPr/>
            </a:pPr>
            <a:r>
              <a:rPr lang="en-US" sz="3200" dirty="0"/>
              <a:t>Suppose </a:t>
            </a:r>
            <a:r>
              <a:rPr lang="en-US" sz="3200" dirty="0">
                <a:solidFill>
                  <a:schemeClr val="accent4"/>
                </a:solidFill>
              </a:rPr>
              <a:t>i </a:t>
            </a:r>
            <a:r>
              <a:rPr lang="en-US" sz="3200" dirty="0"/>
              <a:t>&gt; </a:t>
            </a:r>
            <a:r>
              <a:rPr lang="en-US" sz="3200" dirty="0">
                <a:solidFill>
                  <a:schemeClr val="accent2"/>
                </a:solidFill>
              </a:rPr>
              <a:t>m</a:t>
            </a:r>
            <a:r>
              <a:rPr lang="en-US" sz="3200" dirty="0"/>
              <a:t>.</a:t>
            </a:r>
          </a:p>
          <a:p>
            <a:pPr eaLnBrk="1" hangingPunct="1">
              <a:buFont typeface="Wingdings 2" charset="0"/>
              <a:buChar char=""/>
              <a:defRPr/>
            </a:pPr>
            <a:r>
              <a:rPr lang="en-US" sz="3200" dirty="0"/>
              <a:t>By symmetry:</a:t>
            </a:r>
          </a:p>
          <a:p>
            <a:pPr eaLnBrk="1" hangingPunct="1">
              <a:buFont typeface="Wingdings 2" charset="0"/>
              <a:buChar char=""/>
              <a:defRPr/>
            </a:pPr>
            <a:endParaRPr lang="en-US" sz="3200" dirty="0"/>
          </a:p>
          <a:p>
            <a:pPr eaLnBrk="1" hangingPunct="1">
              <a:buFont typeface="Wingdings 2" charset="0"/>
              <a:buChar char=""/>
              <a:defRPr/>
            </a:pPr>
            <a:endParaRPr lang="en-US" dirty="0"/>
          </a:p>
        </p:txBody>
      </p:sp>
      <p:graphicFrame>
        <p:nvGraphicFramePr>
          <p:cNvPr id="2050" name="Object 3"/>
          <p:cNvGraphicFramePr>
            <a:graphicFrameLocks noChangeAspect="1"/>
          </p:cNvGraphicFramePr>
          <p:nvPr/>
        </p:nvGraphicFramePr>
        <p:xfrm>
          <a:off x="4762500" y="4127500"/>
          <a:ext cx="2133600" cy="1574800"/>
        </p:xfrm>
        <a:graphic>
          <a:graphicData uri="http://schemas.openxmlformats.org/presentationml/2006/ole">
            <mc:AlternateContent xmlns:mc="http://schemas.openxmlformats.org/markup-compatibility/2006">
              <mc:Choice xmlns:v="urn:schemas-microsoft-com:vml" Requires="v">
                <p:oleObj spid="_x0000_s4102" name="Equation" r:id="rId3" imgW="533400" imgH="393700" progId="Equation.3">
                  <p:embed/>
                </p:oleObj>
              </mc:Choice>
              <mc:Fallback>
                <p:oleObj name="Equation" r:id="rId3" imgW="533400" imgH="393700" progId="Equation.3">
                  <p:embed/>
                  <p:pic>
                    <p:nvPicPr>
                      <p:cNvPr id="20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0" y="4127500"/>
                        <a:ext cx="213360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50705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1A91DC9-7965-FB48-9385-20B56B4847C1}" type="slidenum">
              <a:rPr lang="en-US" altLang="en-US" smtClean="0"/>
              <a:pPr/>
              <a:t>2</a:t>
            </a:fld>
            <a:endParaRPr lang="en-US" altLang="en-US"/>
          </a:p>
        </p:txBody>
      </p:sp>
      <p:graphicFrame>
        <p:nvGraphicFramePr>
          <p:cNvPr id="10" name="Table 9"/>
          <p:cNvGraphicFramePr>
            <a:graphicFrameLocks noGrp="1"/>
          </p:cNvGraphicFramePr>
          <p:nvPr>
            <p:extLst>
              <p:ext uri="{D42A27DB-BD31-4B8C-83A1-F6EECF244321}">
                <p14:modId xmlns:p14="http://schemas.microsoft.com/office/powerpoint/2010/main" val="2564940506"/>
              </p:ext>
            </p:extLst>
          </p:nvPr>
        </p:nvGraphicFramePr>
        <p:xfrm>
          <a:off x="1487488" y="620688"/>
          <a:ext cx="9866312" cy="2592288"/>
        </p:xfrm>
        <a:graphic>
          <a:graphicData uri="http://schemas.openxmlformats.org/drawingml/2006/table">
            <a:tbl>
              <a:tblPr/>
              <a:tblGrid>
                <a:gridCol w="1080120">
                  <a:extLst>
                    <a:ext uri="{9D8B030D-6E8A-4147-A177-3AD203B41FA5}">
                      <a16:colId xmlns:a16="http://schemas.microsoft.com/office/drawing/2014/main" xmlns="" val="20000"/>
                    </a:ext>
                  </a:extLst>
                </a:gridCol>
                <a:gridCol w="8786192">
                  <a:extLst>
                    <a:ext uri="{9D8B030D-6E8A-4147-A177-3AD203B41FA5}">
                      <a16:colId xmlns:a16="http://schemas.microsoft.com/office/drawing/2014/main" xmlns="" val="20001"/>
                    </a:ext>
                  </a:extLst>
                </a:gridCol>
              </a:tblGrid>
              <a:tr h="505110">
                <a:tc>
                  <a:txBody>
                    <a:bodyPr/>
                    <a:lstStyle/>
                    <a:p>
                      <a:pPr algn="ctr">
                        <a:lnSpc>
                          <a:spcPct val="115000"/>
                        </a:lnSpc>
                        <a:spcAft>
                          <a:spcPts val="1000"/>
                        </a:spcAft>
                      </a:pPr>
                      <a:r>
                        <a:rPr lang="en-US" sz="1800" b="1" dirty="0">
                          <a:solidFill>
                            <a:schemeClr val="tx1"/>
                          </a:solidFill>
                          <a:latin typeface="Arial" pitchFamily="34" charset="0"/>
                          <a:ea typeface="Calibri"/>
                          <a:cs typeface="Arial" pitchFamily="34" charset="0"/>
                        </a:rPr>
                        <a:t>Chapter</a:t>
                      </a:r>
                      <a:endParaRPr lang="en-IN" sz="1800" b="1" dirty="0">
                        <a:solidFill>
                          <a:schemeClr val="tx1"/>
                        </a:solidFill>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Aft>
                          <a:spcPts val="1000"/>
                        </a:spcAft>
                      </a:pPr>
                      <a:r>
                        <a:rPr lang="en-US" sz="1800" b="1" dirty="0">
                          <a:solidFill>
                            <a:schemeClr val="tx1"/>
                          </a:solidFill>
                          <a:latin typeface="Arial" pitchFamily="34" charset="0"/>
                          <a:ea typeface="Times New Roman"/>
                          <a:cs typeface="Arial" pitchFamily="34" charset="0"/>
                        </a:rPr>
                        <a:t>Course Objectives</a:t>
                      </a:r>
                      <a:endParaRPr lang="en-IN" sz="1800" dirty="0">
                        <a:solidFill>
                          <a:schemeClr val="tx1"/>
                        </a:solidFill>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2087178">
                <a:tc>
                  <a:txBody>
                    <a:bodyPr/>
                    <a:lstStyle/>
                    <a:p>
                      <a:pPr marL="342900" lvl="0" indent="-342900" algn="ctr">
                        <a:lnSpc>
                          <a:spcPct val="150000"/>
                        </a:lnSpc>
                        <a:spcAft>
                          <a:spcPts val="0"/>
                        </a:spcAft>
                        <a:buFont typeface="Arial"/>
                        <a:buNone/>
                      </a:pPr>
                      <a:r>
                        <a:rPr lang="en-US" sz="1800" baseline="0" dirty="0">
                          <a:latin typeface="Arial" pitchFamily="34" charset="0"/>
                          <a:ea typeface="Noto Sans Symbols"/>
                          <a:cs typeface="Arial" pitchFamily="34" charset="0"/>
                        </a:rPr>
                        <a:t> 1.</a:t>
                      </a:r>
                      <a:endParaRPr lang="en-IN" sz="1800" dirty="0">
                        <a:latin typeface="Arial" pitchFamily="34" charset="0"/>
                        <a:ea typeface="Noto Sans Symbols"/>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lvl="0" indent="0" algn="just" defTabSz="685800" rtl="0" eaLnBrk="1" latinLnBrk="0" hangingPunct="1">
                        <a:lnSpc>
                          <a:spcPct val="150000"/>
                        </a:lnSpc>
                        <a:spcAft>
                          <a:spcPts val="0"/>
                        </a:spcAft>
                        <a:buFont typeface="Arial" panose="020B0604020202020204" pitchFamily="34" charset="0"/>
                        <a:buNone/>
                      </a:pPr>
                      <a:r>
                        <a:rPr lang="en-US" sz="1600" kern="1200" dirty="0">
                          <a:solidFill>
                            <a:schemeClr val="tx1"/>
                          </a:solidFill>
                          <a:effectLst/>
                          <a:latin typeface="Arial" panose="020B0604020202020204" pitchFamily="34" charset="0"/>
                          <a:ea typeface="+mn-ea"/>
                          <a:cs typeface="Arial" panose="020B0604020202020204" pitchFamily="34" charset="0"/>
                        </a:rPr>
                        <a:t>This subject aims to focuses on Advanced concept of C++ and advanced data structure to students. It focuses on advanced level analysis of algorithm and computational mathematics. </a:t>
                      </a:r>
                      <a:endParaRPr lang="en-IN" sz="1600" kern="1200" dirty="0">
                        <a:solidFill>
                          <a:schemeClr val="tx1"/>
                        </a:solidFill>
                        <a:latin typeface="Arial" panose="020B0604020202020204" pitchFamily="34" charset="0"/>
                        <a:ea typeface="Noto Sans Symbols"/>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374779192"/>
              </p:ext>
            </p:extLst>
          </p:nvPr>
        </p:nvGraphicFramePr>
        <p:xfrm>
          <a:off x="1487488" y="3324397"/>
          <a:ext cx="9866312" cy="3442290"/>
        </p:xfrm>
        <a:graphic>
          <a:graphicData uri="http://schemas.openxmlformats.org/drawingml/2006/table">
            <a:tbl>
              <a:tblPr/>
              <a:tblGrid>
                <a:gridCol w="1080120">
                  <a:extLst>
                    <a:ext uri="{9D8B030D-6E8A-4147-A177-3AD203B41FA5}">
                      <a16:colId xmlns:a16="http://schemas.microsoft.com/office/drawing/2014/main" xmlns="" val="20000"/>
                    </a:ext>
                  </a:extLst>
                </a:gridCol>
                <a:gridCol w="8786192">
                  <a:extLst>
                    <a:ext uri="{9D8B030D-6E8A-4147-A177-3AD203B41FA5}">
                      <a16:colId xmlns:a16="http://schemas.microsoft.com/office/drawing/2014/main" xmlns="" val="20001"/>
                    </a:ext>
                  </a:extLst>
                </a:gridCol>
              </a:tblGrid>
              <a:tr h="516210">
                <a:tc>
                  <a:txBody>
                    <a:bodyPr/>
                    <a:lstStyle/>
                    <a:p>
                      <a:pPr algn="ctr">
                        <a:lnSpc>
                          <a:spcPct val="115000"/>
                        </a:lnSpc>
                        <a:spcAft>
                          <a:spcPts val="1000"/>
                        </a:spcAft>
                      </a:pPr>
                      <a:r>
                        <a:rPr lang="en-US" sz="1800" b="1" dirty="0">
                          <a:latin typeface="Arial" pitchFamily="34" charset="0"/>
                          <a:ea typeface="Calibri"/>
                          <a:cs typeface="Arial" pitchFamily="34" charset="0"/>
                        </a:rPr>
                        <a:t>Chapter</a:t>
                      </a:r>
                      <a:endParaRPr lang="en-IN"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Aft>
                          <a:spcPts val="1000"/>
                        </a:spcAft>
                      </a:pPr>
                      <a:r>
                        <a:rPr lang="en-US" sz="1800" b="1" dirty="0">
                          <a:latin typeface="Arial" pitchFamily="34" charset="0"/>
                          <a:ea typeface="Times New Roman"/>
                          <a:cs typeface="Arial" pitchFamily="34" charset="0"/>
                        </a:rPr>
                        <a:t>Course Outcomes</a:t>
                      </a:r>
                      <a:endParaRPr lang="en-IN"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2076078">
                <a:tc>
                  <a:txBody>
                    <a:bodyPr/>
                    <a:lstStyle/>
                    <a:p>
                      <a:pPr marL="342265" indent="-254000" algn="ctr">
                        <a:lnSpc>
                          <a:spcPct val="115000"/>
                        </a:lnSpc>
                        <a:spcAft>
                          <a:spcPts val="1000"/>
                        </a:spcAft>
                      </a:pPr>
                      <a:r>
                        <a:rPr lang="en-US" sz="1800" dirty="0">
                          <a:solidFill>
                            <a:srgbClr val="000000"/>
                          </a:solidFill>
                          <a:latin typeface="Arial" pitchFamily="34" charset="0"/>
                          <a:ea typeface="Calibri"/>
                          <a:cs typeface="Arial" pitchFamily="34" charset="0"/>
                        </a:rPr>
                        <a:t>1.</a:t>
                      </a:r>
                      <a:endParaRPr lang="en-IN" sz="1800" dirty="0">
                        <a:latin typeface="Arial" pitchFamily="34" charset="0"/>
                        <a:ea typeface="Calibri"/>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defTabSz="685800" rtl="0" eaLnBrk="1" latinLnBrk="0" hangingPunct="1">
                        <a:lnSpc>
                          <a:spcPct val="150000"/>
                        </a:lnSpc>
                        <a:spcAft>
                          <a:spcPts val="0"/>
                        </a:spcAft>
                        <a:buFont typeface="Arial" panose="020B0604020202020204" pitchFamily="34" charset="0"/>
                        <a:buChar char="•"/>
                      </a:pPr>
                      <a:r>
                        <a:rPr lang="en-IN" sz="1600" kern="1200" dirty="0">
                          <a:solidFill>
                            <a:schemeClr val="tx1"/>
                          </a:solidFill>
                          <a:effectLst/>
                          <a:latin typeface="Arial" panose="020B0604020202020204" pitchFamily="34" charset="0"/>
                          <a:ea typeface="+mn-ea"/>
                          <a:cs typeface="Arial" panose="020B0604020202020204" pitchFamily="34" charset="0"/>
                        </a:rPr>
                        <a:t>Explain the data structure and OOPS concepts using C++.</a:t>
                      </a:r>
                    </a:p>
                    <a:p>
                      <a:pPr marL="342900" lvl="0" indent="-342900" algn="just" defTabSz="685800" rtl="0" eaLnBrk="1" latinLnBrk="0" hangingPunct="1">
                        <a:lnSpc>
                          <a:spcPct val="150000"/>
                        </a:lnSpc>
                        <a:spcAft>
                          <a:spcPts val="0"/>
                        </a:spcAft>
                        <a:buFont typeface="Arial" panose="020B0604020202020204" pitchFamily="34" charset="0"/>
                        <a:buChar char="•"/>
                      </a:pPr>
                      <a:r>
                        <a:rPr lang="en-IN" sz="1600" kern="1200" dirty="0">
                          <a:solidFill>
                            <a:schemeClr val="tx1"/>
                          </a:solidFill>
                          <a:effectLst/>
                          <a:latin typeface="Arial" panose="020B0604020202020204" pitchFamily="34" charset="0"/>
                          <a:ea typeface="+mn-ea"/>
                          <a:cs typeface="Arial" panose="020B0604020202020204" pitchFamily="34" charset="0"/>
                        </a:rPr>
                        <a:t>Apply the shortest path and minimum spanning algorithms in computer networks.</a:t>
                      </a:r>
                    </a:p>
                    <a:p>
                      <a:pPr marL="342900" lvl="0" indent="-342900" algn="just" defTabSz="685800" rtl="0" eaLnBrk="1" latinLnBrk="0" hangingPunct="1">
                        <a:lnSpc>
                          <a:spcPct val="150000"/>
                        </a:lnSpc>
                        <a:spcAft>
                          <a:spcPts val="0"/>
                        </a:spcAft>
                        <a:buFont typeface="Arial" panose="020B0604020202020204" pitchFamily="34" charset="0"/>
                        <a:buChar char="•"/>
                      </a:pPr>
                      <a:r>
                        <a:rPr lang="en-IN" sz="1600" b="0" i="0" kern="1200" dirty="0">
                          <a:solidFill>
                            <a:schemeClr val="tx1"/>
                          </a:solidFill>
                          <a:effectLst/>
                          <a:latin typeface="Arial" panose="020B0604020202020204" pitchFamily="34" charset="0"/>
                          <a:ea typeface="+mn-ea"/>
                          <a:cs typeface="Arial" panose="020B0604020202020204" pitchFamily="34" charset="0"/>
                        </a:rPr>
                        <a:t>Examine the complexity of searching and sorting algorithms, and optimization through arrays, linked structures, stacks, queues, trees, and graphs.</a:t>
                      </a:r>
                    </a:p>
                    <a:p>
                      <a:pPr marL="342900" lvl="0" indent="-342900" algn="just" defTabSz="685800" rtl="0" eaLnBrk="1" latinLnBrk="0" hangingPunct="1">
                        <a:lnSpc>
                          <a:spcPct val="150000"/>
                        </a:lnSpc>
                        <a:spcAft>
                          <a:spcPts val="0"/>
                        </a:spcAft>
                        <a:buFont typeface="Arial" panose="020B0604020202020204" pitchFamily="34" charset="0"/>
                        <a:buChar char="•"/>
                      </a:pPr>
                      <a:r>
                        <a:rPr lang="en-IN" sz="1600" b="0" i="0" kern="1200" dirty="0">
                          <a:solidFill>
                            <a:schemeClr val="tx1"/>
                          </a:solidFill>
                          <a:effectLst/>
                          <a:latin typeface="Arial" panose="020B0604020202020204" pitchFamily="34" charset="0"/>
                          <a:ea typeface="+mn-ea"/>
                          <a:cs typeface="Arial" panose="020B0604020202020204" pitchFamily="34" charset="0"/>
                        </a:rPr>
                        <a:t>Decide and implement an appropriate graph algorithm and hashing function in computer networks for data security.</a:t>
                      </a:r>
                    </a:p>
                    <a:p>
                      <a:pPr marL="342900" lvl="0" indent="-342900" algn="just" defTabSz="685800" rtl="0" eaLnBrk="1" latinLnBrk="0" hangingPunct="1">
                        <a:lnSpc>
                          <a:spcPct val="150000"/>
                        </a:lnSpc>
                        <a:spcAft>
                          <a:spcPts val="0"/>
                        </a:spcAft>
                        <a:buFont typeface="Arial" panose="020B0604020202020204" pitchFamily="34" charset="0"/>
                        <a:buChar char="•"/>
                      </a:pPr>
                      <a:r>
                        <a:rPr lang="en-IN" sz="1600" kern="1200" dirty="0">
                          <a:solidFill>
                            <a:schemeClr val="tx1"/>
                          </a:solidFill>
                          <a:effectLst/>
                          <a:latin typeface="Arial" panose="020B0604020202020204" pitchFamily="34" charset="0"/>
                          <a:ea typeface="+mn-ea"/>
                          <a:cs typeface="Arial" panose="020B0604020202020204" pitchFamily="34" charset="0"/>
                        </a:rPr>
                        <a:t>Construct security encryption and decryption algorithms using computational mathematics and graph algorithm.</a:t>
                      </a:r>
                      <a:endParaRPr lang="en-GB" sz="1600" kern="1200" dirty="0">
                        <a:solidFill>
                          <a:schemeClr val="tx1"/>
                        </a:solidFill>
                        <a:latin typeface="Arial" pitchFamily="34" charset="0"/>
                        <a:ea typeface="Noto Sans Symbols"/>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34089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373" y="3883403"/>
            <a:ext cx="5007057" cy="217528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79" name="Title 1"/>
          <p:cNvSpPr>
            <a:spLocks noGrp="1"/>
          </p:cNvSpPr>
          <p:nvPr>
            <p:ph type="title"/>
          </p:nvPr>
        </p:nvSpPr>
        <p:spPr/>
        <p:txBody>
          <a:bodyPr/>
          <a:lstStyle/>
          <a:p>
            <a:pPr eaLnBrk="1" hangingPunct="1"/>
            <a:r>
              <a:rPr lang="en-US" altLang="en-US" smtClean="0">
                <a:ea typeface="ＭＳ Ｐゴシック" panose="020B0600070205080204" pitchFamily="34" charset="-128"/>
              </a:rPr>
              <a:t>Oh god, a proof</a:t>
            </a:r>
          </a:p>
        </p:txBody>
      </p:sp>
      <p:sp>
        <p:nvSpPr>
          <p:cNvPr id="3080" name="TextBox 4"/>
          <p:cNvSpPr txBox="1">
            <a:spLocks noChangeArrowheads="1"/>
          </p:cNvSpPr>
          <p:nvPr/>
        </p:nvSpPr>
        <p:spPr bwMode="auto">
          <a:xfrm>
            <a:off x="2397125" y="1417639"/>
            <a:ext cx="738663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4000"/>
              <a:t>E[depth(</a:t>
            </a:r>
            <a:r>
              <a:rPr lang="en-US" altLang="en-US" sz="4000">
                <a:solidFill>
                  <a:schemeClr val="accent2"/>
                </a:solidFill>
              </a:rPr>
              <a:t>m</a:t>
            </a:r>
            <a:r>
              <a:rPr lang="en-US" altLang="en-US" sz="4000"/>
              <a:t>)] = </a:t>
            </a:r>
          </a:p>
          <a:p>
            <a:pPr eaLnBrk="1" hangingPunct="1"/>
            <a:r>
              <a:rPr lang="en-US" altLang="en-US" sz="4000"/>
              <a:t>Σ</a:t>
            </a:r>
            <a:r>
              <a:rPr lang="en-US" altLang="en-US" sz="4000" baseline="-25000"/>
              <a:t>1 ≤ </a:t>
            </a:r>
            <a:r>
              <a:rPr lang="en-US" altLang="en-US" sz="4000" baseline="-25000">
                <a:solidFill>
                  <a:srgbClr val="748560"/>
                </a:solidFill>
              </a:rPr>
              <a:t>i</a:t>
            </a:r>
            <a:r>
              <a:rPr lang="en-US" altLang="en-US" sz="4000" baseline="-25000"/>
              <a:t> ≤ n</a:t>
            </a:r>
            <a:r>
              <a:rPr lang="en-US" altLang="en-US" sz="4000"/>
              <a:t>Pr[ </a:t>
            </a:r>
            <a:r>
              <a:rPr lang="en-US" altLang="en-US" sz="4000">
                <a:solidFill>
                  <a:srgbClr val="748560"/>
                </a:solidFill>
              </a:rPr>
              <a:t>i</a:t>
            </a:r>
            <a:r>
              <a:rPr lang="en-US" altLang="en-US" sz="4000"/>
              <a:t> is an ancestor of </a:t>
            </a:r>
            <a:r>
              <a:rPr lang="en-US" altLang="en-US" sz="4000">
                <a:solidFill>
                  <a:schemeClr val="accent2"/>
                </a:solidFill>
              </a:rPr>
              <a:t>m </a:t>
            </a:r>
            <a:r>
              <a:rPr lang="en-US" altLang="en-US" sz="4000"/>
              <a:t>]</a:t>
            </a:r>
          </a:p>
        </p:txBody>
      </p:sp>
      <p:graphicFrame>
        <p:nvGraphicFramePr>
          <p:cNvPr id="3074" name="Object 3"/>
          <p:cNvGraphicFramePr>
            <a:graphicFrameLocks noChangeAspect="1"/>
          </p:cNvGraphicFramePr>
          <p:nvPr/>
        </p:nvGraphicFramePr>
        <p:xfrm>
          <a:off x="3810000" y="4017963"/>
          <a:ext cx="2133600" cy="1574800"/>
        </p:xfrm>
        <a:graphic>
          <a:graphicData uri="http://schemas.openxmlformats.org/presentationml/2006/ole">
            <mc:AlternateContent xmlns:mc="http://schemas.openxmlformats.org/markup-compatibility/2006">
              <mc:Choice xmlns:v="urn:schemas-microsoft-com:vml" Requires="v">
                <p:oleObj spid="_x0000_s5130" name="Equation" r:id="rId3" imgW="533400" imgH="393700" progId="Equation.3">
                  <p:embed/>
                </p:oleObj>
              </mc:Choice>
              <mc:Fallback>
                <p:oleObj name="Equation" r:id="rId3" imgW="533400" imgH="393700" progId="Equation.3">
                  <p:embed/>
                  <p:pic>
                    <p:nvPicPr>
                      <p:cNvPr id="307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017963"/>
                        <a:ext cx="213360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 name="Object 5"/>
          <p:cNvGraphicFramePr>
            <a:graphicFrameLocks noChangeAspect="1"/>
          </p:cNvGraphicFramePr>
          <p:nvPr/>
        </p:nvGraphicFramePr>
        <p:xfrm>
          <a:off x="6362700" y="4027488"/>
          <a:ext cx="2133600" cy="1574800"/>
        </p:xfrm>
        <a:graphic>
          <a:graphicData uri="http://schemas.openxmlformats.org/presentationml/2006/ole">
            <mc:AlternateContent xmlns:mc="http://schemas.openxmlformats.org/markup-compatibility/2006">
              <mc:Choice xmlns:v="urn:schemas-microsoft-com:vml" Requires="v">
                <p:oleObj spid="_x0000_s5131" name="Equation" r:id="rId5" imgW="533400" imgH="393700" progId="Equation.3">
                  <p:embed/>
                </p:oleObj>
              </mc:Choice>
              <mc:Fallback>
                <p:oleObj name="Equation" r:id="rId5" imgW="533400" imgH="393700" progId="Equation.3">
                  <p:embed/>
                  <p:pic>
                    <p:nvPicPr>
                      <p:cNvPr id="307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2700" y="4027488"/>
                        <a:ext cx="213360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29341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100595" y="2268986"/>
            <a:ext cx="1732834" cy="217528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6"/>
          <p:cNvSpPr/>
          <p:nvPr/>
        </p:nvSpPr>
        <p:spPr>
          <a:xfrm>
            <a:off x="4144531" y="2496307"/>
            <a:ext cx="1500466" cy="141412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106" name="Title 1"/>
          <p:cNvSpPr>
            <a:spLocks noGrp="1"/>
          </p:cNvSpPr>
          <p:nvPr>
            <p:ph type="title"/>
          </p:nvPr>
        </p:nvSpPr>
        <p:spPr/>
        <p:txBody>
          <a:bodyPr/>
          <a:lstStyle/>
          <a:p>
            <a:pPr eaLnBrk="1" hangingPunct="1"/>
            <a:r>
              <a:rPr lang="en-US" altLang="en-US" smtClean="0">
                <a:ea typeface="ＭＳ Ｐゴシック" panose="020B0600070205080204" pitchFamily="34" charset="-128"/>
              </a:rPr>
              <a:t>Oh god, a proof</a:t>
            </a:r>
          </a:p>
        </p:txBody>
      </p:sp>
      <p:sp>
        <p:nvSpPr>
          <p:cNvPr id="4107" name="TextBox 4"/>
          <p:cNvSpPr txBox="1">
            <a:spLocks noChangeArrowheads="1"/>
          </p:cNvSpPr>
          <p:nvPr/>
        </p:nvSpPr>
        <p:spPr bwMode="auto">
          <a:xfrm>
            <a:off x="2397126" y="1417639"/>
            <a:ext cx="573722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4000"/>
              <a:t>E[depth(</a:t>
            </a:r>
            <a:r>
              <a:rPr lang="en-US" altLang="en-US" sz="4000">
                <a:solidFill>
                  <a:schemeClr val="accent2"/>
                </a:solidFill>
              </a:rPr>
              <a:t>m</a:t>
            </a:r>
            <a:r>
              <a:rPr lang="en-US" altLang="en-US" sz="4000"/>
              <a:t>)] = </a:t>
            </a:r>
          </a:p>
          <a:p>
            <a:pPr eaLnBrk="1" hangingPunct="1"/>
            <a:endParaRPr lang="en-US" altLang="en-US" sz="4000"/>
          </a:p>
          <a:p>
            <a:pPr eaLnBrk="1" hangingPunct="1"/>
            <a:r>
              <a:rPr lang="en-US" altLang="en-US" sz="4000"/>
              <a:t>Σ</a:t>
            </a:r>
            <a:r>
              <a:rPr lang="en-US" altLang="en-US" sz="4000" baseline="-25000"/>
              <a:t>1 ≤ </a:t>
            </a:r>
            <a:r>
              <a:rPr lang="en-US" altLang="en-US" sz="4000" baseline="-25000">
                <a:solidFill>
                  <a:srgbClr val="748560"/>
                </a:solidFill>
              </a:rPr>
              <a:t>i</a:t>
            </a:r>
            <a:r>
              <a:rPr lang="en-US" altLang="en-US" sz="4000" baseline="-25000"/>
              <a:t> ≤ m              </a:t>
            </a:r>
            <a:r>
              <a:rPr lang="en-US" altLang="en-US" sz="4000"/>
              <a:t> + Σ</a:t>
            </a:r>
            <a:r>
              <a:rPr lang="en-US" altLang="en-US" sz="4000" baseline="-25000"/>
              <a:t>m+1 ≤ </a:t>
            </a:r>
            <a:r>
              <a:rPr lang="en-US" altLang="en-US" sz="4000" baseline="-25000">
                <a:solidFill>
                  <a:srgbClr val="748560"/>
                </a:solidFill>
              </a:rPr>
              <a:t>i</a:t>
            </a:r>
            <a:r>
              <a:rPr lang="en-US" altLang="en-US" sz="4000" baseline="-25000"/>
              <a:t> ≤ n</a:t>
            </a:r>
            <a:endParaRPr lang="en-US" altLang="en-US" sz="4000"/>
          </a:p>
        </p:txBody>
      </p:sp>
      <p:graphicFrame>
        <p:nvGraphicFramePr>
          <p:cNvPr id="4098" name="Object 3"/>
          <p:cNvGraphicFramePr>
            <a:graphicFrameLocks noChangeAspect="1"/>
          </p:cNvGraphicFramePr>
          <p:nvPr/>
        </p:nvGraphicFramePr>
        <p:xfrm>
          <a:off x="4144964" y="2573338"/>
          <a:ext cx="1316037" cy="971550"/>
        </p:xfrm>
        <a:graphic>
          <a:graphicData uri="http://schemas.openxmlformats.org/presentationml/2006/ole">
            <mc:AlternateContent xmlns:mc="http://schemas.openxmlformats.org/markup-compatibility/2006">
              <mc:Choice xmlns:v="urn:schemas-microsoft-com:vml" Requires="v">
                <p:oleObj spid="_x0000_s6154" name="Equation" r:id="rId3" imgW="533400" imgH="393700" progId="Equation.3">
                  <p:embed/>
                </p:oleObj>
              </mc:Choice>
              <mc:Fallback>
                <p:oleObj name="Equation" r:id="rId3" imgW="533400" imgH="393700" progId="Equation.3">
                  <p:embed/>
                  <p:pic>
                    <p:nvPicPr>
                      <p:cNvPr id="409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4964" y="2573338"/>
                        <a:ext cx="1316037"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9" name="Object 5"/>
          <p:cNvGraphicFramePr>
            <a:graphicFrameLocks noChangeAspect="1"/>
          </p:cNvGraphicFramePr>
          <p:nvPr/>
        </p:nvGraphicFramePr>
        <p:xfrm>
          <a:off x="8101013" y="2495550"/>
          <a:ext cx="1435100" cy="1060450"/>
        </p:xfrm>
        <a:graphic>
          <a:graphicData uri="http://schemas.openxmlformats.org/presentationml/2006/ole">
            <mc:AlternateContent xmlns:mc="http://schemas.openxmlformats.org/markup-compatibility/2006">
              <mc:Choice xmlns:v="urn:schemas-microsoft-com:vml" Requires="v">
                <p:oleObj spid="_x0000_s6155" name="Equation" r:id="rId5" imgW="533400" imgH="393700" progId="Equation.3">
                  <p:embed/>
                </p:oleObj>
              </mc:Choice>
              <mc:Fallback>
                <p:oleObj name="Equation" r:id="rId5" imgW="533400" imgH="393700" progId="Equation.3">
                  <p:embed/>
                  <p:pic>
                    <p:nvPicPr>
                      <p:cNvPr id="409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1013" y="2495550"/>
                        <a:ext cx="143510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035440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itle 1"/>
          <p:cNvSpPr>
            <a:spLocks noGrp="1"/>
          </p:cNvSpPr>
          <p:nvPr>
            <p:ph type="title"/>
          </p:nvPr>
        </p:nvSpPr>
        <p:spPr/>
        <p:txBody>
          <a:bodyPr/>
          <a:lstStyle/>
          <a:p>
            <a:pPr eaLnBrk="1" hangingPunct="1"/>
            <a:r>
              <a:rPr lang="en-US" altLang="en-US" smtClean="0">
                <a:ea typeface="ＭＳ Ｐゴシック" panose="020B0600070205080204" pitchFamily="34" charset="-128"/>
              </a:rPr>
              <a:t>Oh god, a proof</a:t>
            </a:r>
          </a:p>
        </p:txBody>
      </p:sp>
      <p:sp>
        <p:nvSpPr>
          <p:cNvPr id="5125" name="TextBox 4"/>
          <p:cNvSpPr txBox="1">
            <a:spLocks noChangeArrowheads="1"/>
          </p:cNvSpPr>
          <p:nvPr/>
        </p:nvSpPr>
        <p:spPr bwMode="auto">
          <a:xfrm>
            <a:off x="2397126" y="1417639"/>
            <a:ext cx="573722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4000"/>
              <a:t>E[depth(</a:t>
            </a:r>
            <a:r>
              <a:rPr lang="en-US" altLang="en-US" sz="4000">
                <a:solidFill>
                  <a:schemeClr val="accent2"/>
                </a:solidFill>
              </a:rPr>
              <a:t>m</a:t>
            </a:r>
            <a:r>
              <a:rPr lang="en-US" altLang="en-US" sz="4000"/>
              <a:t>)] = </a:t>
            </a:r>
          </a:p>
          <a:p>
            <a:pPr eaLnBrk="1" hangingPunct="1"/>
            <a:endParaRPr lang="en-US" altLang="en-US" sz="4000"/>
          </a:p>
          <a:p>
            <a:pPr eaLnBrk="1" hangingPunct="1"/>
            <a:r>
              <a:rPr lang="en-US" altLang="en-US" sz="4000"/>
              <a:t>Σ</a:t>
            </a:r>
            <a:r>
              <a:rPr lang="en-US" altLang="en-US" sz="4000" baseline="-25000"/>
              <a:t>1 ≤ </a:t>
            </a:r>
            <a:r>
              <a:rPr lang="en-US" altLang="en-US" sz="4000" baseline="-25000">
                <a:solidFill>
                  <a:srgbClr val="748560"/>
                </a:solidFill>
              </a:rPr>
              <a:t>i</a:t>
            </a:r>
            <a:r>
              <a:rPr lang="en-US" altLang="en-US" sz="4000" baseline="-25000"/>
              <a:t> ≤ m              </a:t>
            </a:r>
            <a:r>
              <a:rPr lang="en-US" altLang="en-US" sz="4000"/>
              <a:t> + Σ</a:t>
            </a:r>
            <a:r>
              <a:rPr lang="en-US" altLang="en-US" sz="4000" baseline="-25000"/>
              <a:t>m+1 ≤ </a:t>
            </a:r>
            <a:r>
              <a:rPr lang="en-US" altLang="en-US" sz="4000" baseline="-25000">
                <a:solidFill>
                  <a:srgbClr val="748560"/>
                </a:solidFill>
              </a:rPr>
              <a:t>i</a:t>
            </a:r>
            <a:r>
              <a:rPr lang="en-US" altLang="en-US" sz="4000" baseline="-25000"/>
              <a:t> ≤ n</a:t>
            </a:r>
            <a:endParaRPr lang="en-US" altLang="en-US" sz="4000"/>
          </a:p>
        </p:txBody>
      </p:sp>
      <p:graphicFrame>
        <p:nvGraphicFramePr>
          <p:cNvPr id="5122" name="Object 3"/>
          <p:cNvGraphicFramePr>
            <a:graphicFrameLocks noChangeAspect="1"/>
          </p:cNvGraphicFramePr>
          <p:nvPr/>
        </p:nvGraphicFramePr>
        <p:xfrm>
          <a:off x="4144964" y="2573338"/>
          <a:ext cx="1316037" cy="971550"/>
        </p:xfrm>
        <a:graphic>
          <a:graphicData uri="http://schemas.openxmlformats.org/presentationml/2006/ole">
            <mc:AlternateContent xmlns:mc="http://schemas.openxmlformats.org/markup-compatibility/2006">
              <mc:Choice xmlns:v="urn:schemas-microsoft-com:vml" Requires="v">
                <p:oleObj spid="_x0000_s7178" name="Equation" r:id="rId3" imgW="533400" imgH="393700" progId="Equation.3">
                  <p:embed/>
                </p:oleObj>
              </mc:Choice>
              <mc:Fallback>
                <p:oleObj name="Equation" r:id="rId3" imgW="533400" imgH="393700" progId="Equation.3">
                  <p:embed/>
                  <p:pic>
                    <p:nvPicPr>
                      <p:cNvPr id="5122"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4964" y="2573338"/>
                        <a:ext cx="1316037"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3" name="Object 5"/>
          <p:cNvGraphicFramePr>
            <a:graphicFrameLocks noChangeAspect="1"/>
          </p:cNvGraphicFramePr>
          <p:nvPr/>
        </p:nvGraphicFramePr>
        <p:xfrm>
          <a:off x="8101013" y="2495550"/>
          <a:ext cx="1435100" cy="1060450"/>
        </p:xfrm>
        <a:graphic>
          <a:graphicData uri="http://schemas.openxmlformats.org/presentationml/2006/ole">
            <mc:AlternateContent xmlns:mc="http://schemas.openxmlformats.org/markup-compatibility/2006">
              <mc:Choice xmlns:v="urn:schemas-microsoft-com:vml" Requires="v">
                <p:oleObj spid="_x0000_s7179" name="Equation" r:id="rId5" imgW="533400" imgH="393700" progId="Equation.3">
                  <p:embed/>
                </p:oleObj>
              </mc:Choice>
              <mc:Fallback>
                <p:oleObj name="Equation" r:id="rId5" imgW="533400" imgH="393700" progId="Equation.3">
                  <p:embed/>
                  <p:pic>
                    <p:nvPicPr>
                      <p:cNvPr id="512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1013" y="2495550"/>
                        <a:ext cx="143510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6" name="TextBox 2"/>
          <p:cNvSpPr txBox="1">
            <a:spLocks noChangeArrowheads="1"/>
          </p:cNvSpPr>
          <p:nvPr/>
        </p:nvSpPr>
        <p:spPr bwMode="auto">
          <a:xfrm>
            <a:off x="4741864" y="4040189"/>
            <a:ext cx="234632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4400"/>
              <a:t>≤ 2 log n</a:t>
            </a:r>
          </a:p>
        </p:txBody>
      </p:sp>
    </p:spTree>
    <p:extLst>
      <p:ext uri="{BB962C8B-B14F-4D97-AF65-F5344CB8AC3E}">
        <p14:creationId xmlns:p14="http://schemas.microsoft.com/office/powerpoint/2010/main" val="41038715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fontAlgn="auto" hangingPunct="1">
              <a:spcAft>
                <a:spcPts val="0"/>
              </a:spcAft>
              <a:defRPr/>
            </a:pPr>
            <a:r>
              <a:rPr lang="en-US" dirty="0" smtClean="0">
                <a:ea typeface="+mj-ea"/>
              </a:rPr>
              <a:t>COUNTING ROTATIONS</a:t>
            </a:r>
            <a:endParaRPr lang="en-US" dirty="0">
              <a:ea typeface="+mj-ea"/>
            </a:endParaRPr>
          </a:p>
        </p:txBody>
      </p:sp>
      <p:sp>
        <p:nvSpPr>
          <p:cNvPr id="36867" name="Rectangle 22"/>
          <p:cNvSpPr>
            <a:spLocks noChangeArrowheads="1"/>
          </p:cNvSpPr>
          <p:nvPr/>
        </p:nvSpPr>
        <p:spPr bwMode="auto">
          <a:xfrm>
            <a:off x="1724025" y="1524000"/>
            <a:ext cx="86312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a:solidFill>
                  <a:srgbClr val="FF0000"/>
                </a:solidFill>
              </a:rPr>
              <a:t>Theorem</a:t>
            </a:r>
            <a:r>
              <a:rPr lang="en-US" altLang="en-US" sz="2800"/>
              <a:t>. The expected number of rotations for insertion or deletion is &lt; 2</a:t>
            </a:r>
          </a:p>
        </p:txBody>
      </p:sp>
      <p:cxnSp>
        <p:nvCxnSpPr>
          <p:cNvPr id="6" name="Straight Connector 5"/>
          <p:cNvCxnSpPr/>
          <p:nvPr/>
        </p:nvCxnSpPr>
        <p:spPr>
          <a:xfrm>
            <a:off x="5881688" y="3708400"/>
            <a:ext cx="1409700" cy="1157288"/>
          </a:xfrm>
          <a:prstGeom prst="line">
            <a:avLst/>
          </a:prstGeom>
          <a:ln w="63500"/>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4430714" y="3716338"/>
            <a:ext cx="1411287" cy="1155700"/>
          </a:xfrm>
          <a:prstGeom prst="line">
            <a:avLst/>
          </a:prstGeom>
          <a:ln w="63500"/>
        </p:spPr>
        <p:style>
          <a:lnRef idx="2">
            <a:schemeClr val="accent1"/>
          </a:lnRef>
          <a:fillRef idx="0">
            <a:schemeClr val="accent1"/>
          </a:fillRef>
          <a:effectRef idx="1">
            <a:schemeClr val="accent1"/>
          </a:effectRef>
          <a:fontRef idx="minor">
            <a:schemeClr val="tx1"/>
          </a:fontRef>
        </p:style>
      </p:cxnSp>
      <p:grpSp>
        <p:nvGrpSpPr>
          <p:cNvPr id="36870" name="Group 7"/>
          <p:cNvGrpSpPr>
            <a:grpSpLocks/>
          </p:cNvGrpSpPr>
          <p:nvPr/>
        </p:nvGrpSpPr>
        <p:grpSpPr bwMode="auto">
          <a:xfrm>
            <a:off x="5595939" y="3478214"/>
            <a:ext cx="536575" cy="536575"/>
            <a:chOff x="2699926" y="2286000"/>
            <a:chExt cx="536222" cy="536222"/>
          </a:xfrm>
        </p:grpSpPr>
        <p:sp>
          <p:nvSpPr>
            <p:cNvPr id="9" name="Oval 8"/>
            <p:cNvSpPr/>
            <p:nvPr/>
          </p:nvSpPr>
          <p:spPr>
            <a:xfrm>
              <a:off x="2699926" y="2286000"/>
              <a:ext cx="536222" cy="536222"/>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t>x</a:t>
              </a:r>
            </a:p>
          </p:txBody>
        </p:sp>
        <p:sp>
          <p:nvSpPr>
            <p:cNvPr id="36885" name="TextBox 9"/>
            <p:cNvSpPr txBox="1">
              <a:spLocks noChangeArrowheads="1"/>
            </p:cNvSpPr>
            <p:nvPr/>
          </p:nvSpPr>
          <p:spPr bwMode="auto">
            <a:xfrm>
              <a:off x="2784594" y="2342445"/>
              <a:ext cx="184609" cy="338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baseline="-25000"/>
            </a:p>
          </p:txBody>
        </p:sp>
      </p:grpSp>
      <p:sp>
        <p:nvSpPr>
          <p:cNvPr id="11" name="Isosceles Triangle 10"/>
          <p:cNvSpPr/>
          <p:nvPr/>
        </p:nvSpPr>
        <p:spPr>
          <a:xfrm>
            <a:off x="3489543" y="4835286"/>
            <a:ext cx="1853259" cy="1710171"/>
          </a:xfrm>
          <a:prstGeom prst="triangl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Isosceles Triangle 11"/>
          <p:cNvSpPr/>
          <p:nvPr/>
        </p:nvSpPr>
        <p:spPr>
          <a:xfrm>
            <a:off x="6377627" y="4835286"/>
            <a:ext cx="1853259" cy="1710171"/>
          </a:xfrm>
          <a:prstGeom prst="triangl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3" name="Straight Connector 12"/>
          <p:cNvCxnSpPr/>
          <p:nvPr/>
        </p:nvCxnSpPr>
        <p:spPr>
          <a:xfrm rot="16200000" flipH="1">
            <a:off x="4025106" y="5226844"/>
            <a:ext cx="1709738" cy="9271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flipV="1">
            <a:off x="5985669" y="5226844"/>
            <a:ext cx="1709738" cy="927100"/>
          </a:xfrm>
          <a:prstGeom prst="line">
            <a:avLst/>
          </a:prstGeom>
          <a:ln w="63500">
            <a:solidFill>
              <a:srgbClr val="002060"/>
            </a:solidFill>
          </a:ln>
        </p:spPr>
        <p:style>
          <a:lnRef idx="1">
            <a:schemeClr val="accent1"/>
          </a:lnRef>
          <a:fillRef idx="0">
            <a:schemeClr val="accent1"/>
          </a:fillRef>
          <a:effectRef idx="0">
            <a:schemeClr val="accent1"/>
          </a:effectRef>
          <a:fontRef idx="minor">
            <a:schemeClr val="tx1"/>
          </a:fontRef>
        </p:style>
      </p:cxnSp>
      <p:sp>
        <p:nvSpPr>
          <p:cNvPr id="36879" name="TextBox 14"/>
          <p:cNvSpPr txBox="1">
            <a:spLocks noChangeArrowheads="1"/>
          </p:cNvSpPr>
          <p:nvPr/>
        </p:nvSpPr>
        <p:spPr bwMode="auto">
          <a:xfrm>
            <a:off x="4968875" y="5641976"/>
            <a:ext cx="711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L(x)</a:t>
            </a:r>
          </a:p>
        </p:txBody>
      </p:sp>
      <p:sp>
        <p:nvSpPr>
          <p:cNvPr id="36880" name="TextBox 15"/>
          <p:cNvSpPr txBox="1">
            <a:spLocks noChangeArrowheads="1"/>
          </p:cNvSpPr>
          <p:nvPr/>
        </p:nvSpPr>
        <p:spPr bwMode="auto">
          <a:xfrm>
            <a:off x="5895252" y="5272089"/>
            <a:ext cx="8373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R(x)</a:t>
            </a:r>
          </a:p>
        </p:txBody>
      </p:sp>
      <p:sp>
        <p:nvSpPr>
          <p:cNvPr id="36881" name="Rectangle 18"/>
          <p:cNvSpPr>
            <a:spLocks noChangeArrowheads="1"/>
          </p:cNvSpPr>
          <p:nvPr/>
        </p:nvSpPr>
        <p:spPr bwMode="auto">
          <a:xfrm>
            <a:off x="1739900" y="2386014"/>
            <a:ext cx="87836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a:t>Right-most nodes in the left subtree – L(x)</a:t>
            </a:r>
          </a:p>
          <a:p>
            <a:pPr eaLnBrk="1" hangingPunct="1"/>
            <a:r>
              <a:rPr lang="en-US" altLang="en-US" sz="2800"/>
              <a:t>Left-most nodes in the right subtree – R(x)</a:t>
            </a:r>
          </a:p>
        </p:txBody>
      </p:sp>
    </p:spTree>
    <p:extLst>
      <p:ext uri="{BB962C8B-B14F-4D97-AF65-F5344CB8AC3E}">
        <p14:creationId xmlns:p14="http://schemas.microsoft.com/office/powerpoint/2010/main" val="42305074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fontAlgn="auto" hangingPunct="1">
              <a:spcAft>
                <a:spcPts val="0"/>
              </a:spcAft>
              <a:defRPr/>
            </a:pPr>
            <a:r>
              <a:rPr lang="en-US" dirty="0" smtClean="0">
                <a:ea typeface="+mj-ea"/>
              </a:rPr>
              <a:t>COUNTING ROTATIONS</a:t>
            </a:r>
            <a:endParaRPr lang="en-US" dirty="0">
              <a:ea typeface="+mj-ea"/>
            </a:endParaRPr>
          </a:p>
        </p:txBody>
      </p:sp>
      <p:sp>
        <p:nvSpPr>
          <p:cNvPr id="37891" name="Rectangle 22"/>
          <p:cNvSpPr>
            <a:spLocks noChangeArrowheads="1"/>
          </p:cNvSpPr>
          <p:nvPr/>
        </p:nvSpPr>
        <p:spPr bwMode="auto">
          <a:xfrm>
            <a:off x="1724025" y="1728788"/>
            <a:ext cx="86312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a:solidFill>
                  <a:srgbClr val="FF0000"/>
                </a:solidFill>
              </a:rPr>
              <a:t>Lemma</a:t>
            </a:r>
            <a:r>
              <a:rPr lang="en-US" altLang="en-US" sz="2800"/>
              <a:t>. Consider the treap obtained right after insertion of node x. Then the number of rotations performed during insertion of x is L(x)+R(x)</a:t>
            </a:r>
          </a:p>
        </p:txBody>
      </p:sp>
      <p:cxnSp>
        <p:nvCxnSpPr>
          <p:cNvPr id="4" name="Straight Connector 3"/>
          <p:cNvCxnSpPr/>
          <p:nvPr/>
        </p:nvCxnSpPr>
        <p:spPr>
          <a:xfrm>
            <a:off x="3214688" y="4632326"/>
            <a:ext cx="474662" cy="422275"/>
          </a:xfrm>
          <a:prstGeom prst="line">
            <a:avLst/>
          </a:prstGeom>
          <a:ln w="63500"/>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rot="10800000" flipV="1">
            <a:off x="2227264" y="4557713"/>
            <a:ext cx="536575" cy="368300"/>
          </a:xfrm>
          <a:prstGeom prst="line">
            <a:avLst/>
          </a:prstGeom>
          <a:ln w="63500"/>
        </p:spPr>
        <p:style>
          <a:lnRef idx="2">
            <a:schemeClr val="accent1"/>
          </a:lnRef>
          <a:fillRef idx="0">
            <a:schemeClr val="accent1"/>
          </a:fillRef>
          <a:effectRef idx="1">
            <a:schemeClr val="accent1"/>
          </a:effectRef>
          <a:fontRef idx="minor">
            <a:schemeClr val="tx1"/>
          </a:fontRef>
        </p:style>
      </p:cxnSp>
      <p:grpSp>
        <p:nvGrpSpPr>
          <p:cNvPr id="37894" name="Group 5"/>
          <p:cNvGrpSpPr>
            <a:grpSpLocks/>
          </p:cNvGrpSpPr>
          <p:nvPr/>
        </p:nvGrpSpPr>
        <p:grpSpPr bwMode="auto">
          <a:xfrm>
            <a:off x="2678114" y="4364039"/>
            <a:ext cx="536575" cy="534987"/>
            <a:chOff x="2699926" y="2286000"/>
            <a:chExt cx="536222" cy="536222"/>
          </a:xfrm>
        </p:grpSpPr>
        <p:sp>
          <p:nvSpPr>
            <p:cNvPr id="7" name="Oval 6"/>
            <p:cNvSpPr/>
            <p:nvPr/>
          </p:nvSpPr>
          <p:spPr>
            <a:xfrm>
              <a:off x="2699926" y="2286000"/>
              <a:ext cx="536222" cy="536222"/>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t>x</a:t>
              </a:r>
            </a:p>
          </p:txBody>
        </p:sp>
        <p:sp>
          <p:nvSpPr>
            <p:cNvPr id="37939" name="TextBox 7"/>
            <p:cNvSpPr txBox="1">
              <a:spLocks noChangeArrowheads="1"/>
            </p:cNvSpPr>
            <p:nvPr/>
          </p:nvSpPr>
          <p:spPr bwMode="auto">
            <a:xfrm>
              <a:off x="2784594" y="2342445"/>
              <a:ext cx="184609" cy="339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baseline="-25000"/>
            </a:p>
          </p:txBody>
        </p:sp>
      </p:grpSp>
      <p:sp>
        <p:nvSpPr>
          <p:cNvPr id="9" name="Isosceles Triangle 8"/>
          <p:cNvSpPr/>
          <p:nvPr/>
        </p:nvSpPr>
        <p:spPr>
          <a:xfrm>
            <a:off x="1627993" y="4926526"/>
            <a:ext cx="1199029" cy="1304727"/>
          </a:xfrm>
          <a:prstGeom prst="triangl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Isosceles Triangle 9"/>
          <p:cNvSpPr/>
          <p:nvPr/>
        </p:nvSpPr>
        <p:spPr>
          <a:xfrm>
            <a:off x="3142647" y="5054998"/>
            <a:ext cx="1094732" cy="1176254"/>
          </a:xfrm>
          <a:prstGeom prst="triangl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0"/>
          <p:cNvCxnSpPr/>
          <p:nvPr/>
        </p:nvCxnSpPr>
        <p:spPr>
          <a:xfrm rot="16200000" flipH="1">
            <a:off x="1874839" y="5278439"/>
            <a:ext cx="1304925" cy="600075"/>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flipV="1">
            <a:off x="2802731" y="5382419"/>
            <a:ext cx="1214438" cy="558800"/>
          </a:xfrm>
          <a:prstGeom prst="line">
            <a:avLst/>
          </a:prstGeom>
          <a:ln w="63500">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701157" y="3618951"/>
            <a:ext cx="536222" cy="536222"/>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rot="5400000">
            <a:off x="3275807" y="3937794"/>
            <a:ext cx="365125" cy="642938"/>
          </a:xfrm>
          <a:prstGeom prst="line">
            <a:avLst/>
          </a:prstGeom>
          <a:ln w="63500"/>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16200000" flipH="1">
            <a:off x="4225925" y="4010025"/>
            <a:ext cx="547688" cy="681038"/>
          </a:xfrm>
          <a:prstGeom prst="line">
            <a:avLst/>
          </a:prstGeom>
          <a:ln w="63500"/>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a:off x="4235440" y="4558500"/>
            <a:ext cx="1094732" cy="1176254"/>
          </a:xfrm>
          <a:prstGeom prst="triangl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7" name="Straight Connector 16"/>
          <p:cNvCxnSpPr/>
          <p:nvPr/>
        </p:nvCxnSpPr>
        <p:spPr>
          <a:xfrm>
            <a:off x="9585326" y="4667251"/>
            <a:ext cx="474663" cy="423863"/>
          </a:xfrm>
          <a:prstGeom prst="line">
            <a:avLst/>
          </a:prstGeom>
          <a:ln w="63500"/>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10800000" flipV="1">
            <a:off x="8597900" y="4667251"/>
            <a:ext cx="450850" cy="295275"/>
          </a:xfrm>
          <a:prstGeom prst="line">
            <a:avLst/>
          </a:prstGeom>
          <a:ln w="63500">
            <a:solidFill>
              <a:srgbClr val="002060"/>
            </a:solidFill>
          </a:ln>
        </p:spPr>
        <p:style>
          <a:lnRef idx="2">
            <a:schemeClr val="accent1"/>
          </a:lnRef>
          <a:fillRef idx="0">
            <a:schemeClr val="accent1"/>
          </a:fillRef>
          <a:effectRef idx="1">
            <a:schemeClr val="accent1"/>
          </a:effectRef>
          <a:fontRef idx="minor">
            <a:schemeClr val="tx1"/>
          </a:fontRef>
        </p:style>
      </p:cxnSp>
      <p:grpSp>
        <p:nvGrpSpPr>
          <p:cNvPr id="37913" name="Group 18"/>
          <p:cNvGrpSpPr>
            <a:grpSpLocks/>
          </p:cNvGrpSpPr>
          <p:nvPr/>
        </p:nvGrpSpPr>
        <p:grpSpPr bwMode="auto">
          <a:xfrm>
            <a:off x="9048751" y="4398964"/>
            <a:ext cx="536575" cy="536575"/>
            <a:chOff x="2699926" y="2286000"/>
            <a:chExt cx="536222" cy="536222"/>
          </a:xfrm>
        </p:grpSpPr>
        <p:sp>
          <p:nvSpPr>
            <p:cNvPr id="20" name="Oval 19"/>
            <p:cNvSpPr/>
            <p:nvPr/>
          </p:nvSpPr>
          <p:spPr>
            <a:xfrm>
              <a:off x="2699926" y="2286000"/>
              <a:ext cx="536222" cy="536222"/>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7935" name="TextBox 20"/>
            <p:cNvSpPr txBox="1">
              <a:spLocks noChangeArrowheads="1"/>
            </p:cNvSpPr>
            <p:nvPr/>
          </p:nvSpPr>
          <p:spPr bwMode="auto">
            <a:xfrm>
              <a:off x="2784594" y="2342445"/>
              <a:ext cx="184609" cy="338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baseline="-25000"/>
            </a:p>
          </p:txBody>
        </p:sp>
      </p:grpSp>
      <p:sp>
        <p:nvSpPr>
          <p:cNvPr id="22" name="Isosceles Triangle 21"/>
          <p:cNvSpPr/>
          <p:nvPr/>
        </p:nvSpPr>
        <p:spPr>
          <a:xfrm>
            <a:off x="7998213" y="4962507"/>
            <a:ext cx="1199029" cy="1304727"/>
          </a:xfrm>
          <a:prstGeom prst="triangl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Isosceles Triangle 23"/>
          <p:cNvSpPr/>
          <p:nvPr/>
        </p:nvSpPr>
        <p:spPr>
          <a:xfrm>
            <a:off x="9512867" y="5090979"/>
            <a:ext cx="1094732" cy="1176254"/>
          </a:xfrm>
          <a:prstGeom prst="triangl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6" name="Straight Connector 25"/>
          <p:cNvCxnSpPr/>
          <p:nvPr/>
        </p:nvCxnSpPr>
        <p:spPr>
          <a:xfrm rot="16200000" flipH="1" flipV="1">
            <a:off x="7664451" y="5335589"/>
            <a:ext cx="1306513" cy="560387"/>
          </a:xfrm>
          <a:prstGeom prst="line">
            <a:avLst/>
          </a:prstGeom>
          <a:ln w="6350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37921" name="Group 30"/>
          <p:cNvGrpSpPr>
            <a:grpSpLocks/>
          </p:cNvGrpSpPr>
          <p:nvPr/>
        </p:nvGrpSpPr>
        <p:grpSpPr bwMode="auto">
          <a:xfrm>
            <a:off x="7461251" y="3540126"/>
            <a:ext cx="536575" cy="536575"/>
            <a:chOff x="2699926" y="2286000"/>
            <a:chExt cx="536222" cy="536222"/>
          </a:xfrm>
        </p:grpSpPr>
        <p:sp>
          <p:nvSpPr>
            <p:cNvPr id="32" name="Oval 31"/>
            <p:cNvSpPr/>
            <p:nvPr/>
          </p:nvSpPr>
          <p:spPr>
            <a:xfrm>
              <a:off x="2699926" y="2286000"/>
              <a:ext cx="536222" cy="536222"/>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t>x</a:t>
              </a:r>
            </a:p>
          </p:txBody>
        </p:sp>
        <p:sp>
          <p:nvSpPr>
            <p:cNvPr id="37931" name="TextBox 32"/>
            <p:cNvSpPr txBox="1">
              <a:spLocks noChangeArrowheads="1"/>
            </p:cNvSpPr>
            <p:nvPr/>
          </p:nvSpPr>
          <p:spPr bwMode="auto">
            <a:xfrm>
              <a:off x="2784594" y="2342445"/>
              <a:ext cx="184609" cy="338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baseline="-25000"/>
            </a:p>
          </p:txBody>
        </p:sp>
      </p:grpSp>
      <p:cxnSp>
        <p:nvCxnSpPr>
          <p:cNvPr id="34" name="Straight Connector 33"/>
          <p:cNvCxnSpPr/>
          <p:nvPr/>
        </p:nvCxnSpPr>
        <p:spPr>
          <a:xfrm rot="5400000" flipH="1" flipV="1">
            <a:off x="7038976" y="3873501"/>
            <a:ext cx="377825" cy="625475"/>
          </a:xfrm>
          <a:prstGeom prst="line">
            <a:avLst/>
          </a:prstGeom>
          <a:ln w="63500"/>
        </p:spPr>
        <p:style>
          <a:lnRef idx="2">
            <a:schemeClr val="accent1"/>
          </a:lnRef>
          <a:fillRef idx="0">
            <a:schemeClr val="accent1"/>
          </a:fillRef>
          <a:effectRef idx="1">
            <a:schemeClr val="accent1"/>
          </a:effectRef>
          <a:fontRef idx="minor">
            <a:schemeClr val="tx1"/>
          </a:fontRef>
        </p:style>
      </p:cxnSp>
      <p:sp>
        <p:nvSpPr>
          <p:cNvPr id="36" name="Isosceles Triangle 35"/>
          <p:cNvSpPr/>
          <p:nvPr/>
        </p:nvSpPr>
        <p:spPr>
          <a:xfrm>
            <a:off x="6367258" y="4374378"/>
            <a:ext cx="1094732" cy="1176254"/>
          </a:xfrm>
          <a:prstGeom prst="triangl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0" name="Straight Connector 39"/>
          <p:cNvCxnSpPr/>
          <p:nvPr/>
        </p:nvCxnSpPr>
        <p:spPr>
          <a:xfrm>
            <a:off x="7997825" y="3873500"/>
            <a:ext cx="1130300" cy="604838"/>
          </a:xfrm>
          <a:prstGeom prst="line">
            <a:avLst/>
          </a:prstGeom>
          <a:ln w="63500"/>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16200000" flipH="1">
            <a:off x="6600825" y="4689475"/>
            <a:ext cx="1174750" cy="5461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8088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fontAlgn="auto" hangingPunct="1">
              <a:spcAft>
                <a:spcPts val="0"/>
              </a:spcAft>
              <a:defRPr/>
            </a:pPr>
            <a:r>
              <a:rPr lang="en-US" dirty="0" smtClean="0">
                <a:ea typeface="+mj-ea"/>
              </a:rPr>
              <a:t>COUNTING ROTATIONS</a:t>
            </a:r>
            <a:endParaRPr lang="en-US" dirty="0">
              <a:ea typeface="+mj-ea"/>
            </a:endParaRPr>
          </a:p>
        </p:txBody>
      </p:sp>
      <p:sp>
        <p:nvSpPr>
          <p:cNvPr id="6148" name="Rectangle 18"/>
          <p:cNvSpPr>
            <a:spLocks noChangeArrowheads="1"/>
          </p:cNvSpPr>
          <p:nvPr/>
        </p:nvSpPr>
        <p:spPr bwMode="auto">
          <a:xfrm>
            <a:off x="1739900" y="1762126"/>
            <a:ext cx="87836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a:t>Let D</a:t>
            </a:r>
            <a:r>
              <a:rPr lang="en-US" altLang="en-US" sz="2800" baseline="-25000"/>
              <a:t>i</a:t>
            </a:r>
            <a:r>
              <a:rPr lang="en-US" altLang="en-US" sz="2800"/>
              <a:t> be the event that i is in the </a:t>
            </a:r>
            <a:r>
              <a:rPr lang="en-US" altLang="en-US" sz="2800" u="sng"/>
              <a:t>left</a:t>
            </a:r>
            <a:r>
              <a:rPr lang="en-US" altLang="en-US" sz="2800"/>
              <a:t> subtree (red)</a:t>
            </a:r>
          </a:p>
        </p:txBody>
      </p:sp>
      <p:cxnSp>
        <p:nvCxnSpPr>
          <p:cNvPr id="4" name="Straight Connector 3"/>
          <p:cNvCxnSpPr/>
          <p:nvPr/>
        </p:nvCxnSpPr>
        <p:spPr>
          <a:xfrm>
            <a:off x="8032750" y="2960689"/>
            <a:ext cx="1409700" cy="1157287"/>
          </a:xfrm>
          <a:prstGeom prst="line">
            <a:avLst/>
          </a:prstGeom>
          <a:ln w="63500"/>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6581775" y="2968625"/>
            <a:ext cx="1411288" cy="1155700"/>
          </a:xfrm>
          <a:prstGeom prst="line">
            <a:avLst/>
          </a:prstGeom>
          <a:ln w="63500"/>
        </p:spPr>
        <p:style>
          <a:lnRef idx="2">
            <a:schemeClr val="accent1"/>
          </a:lnRef>
          <a:fillRef idx="0">
            <a:schemeClr val="accent1"/>
          </a:fillRef>
          <a:effectRef idx="1">
            <a:schemeClr val="accent1"/>
          </a:effectRef>
          <a:fontRef idx="minor">
            <a:schemeClr val="tx1"/>
          </a:fontRef>
        </p:style>
      </p:cxnSp>
      <p:grpSp>
        <p:nvGrpSpPr>
          <p:cNvPr id="6151" name="Group 7"/>
          <p:cNvGrpSpPr>
            <a:grpSpLocks/>
          </p:cNvGrpSpPr>
          <p:nvPr/>
        </p:nvGrpSpPr>
        <p:grpSpPr bwMode="auto">
          <a:xfrm>
            <a:off x="7747001" y="2730501"/>
            <a:ext cx="536575" cy="536575"/>
            <a:chOff x="2699926" y="2286000"/>
            <a:chExt cx="536222" cy="536222"/>
          </a:xfrm>
        </p:grpSpPr>
        <p:sp>
          <p:nvSpPr>
            <p:cNvPr id="7" name="Oval 6"/>
            <p:cNvSpPr/>
            <p:nvPr/>
          </p:nvSpPr>
          <p:spPr>
            <a:xfrm>
              <a:off x="2699926" y="2286000"/>
              <a:ext cx="536222" cy="536222"/>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t>m</a:t>
              </a:r>
            </a:p>
          </p:txBody>
        </p:sp>
        <p:sp>
          <p:nvSpPr>
            <p:cNvPr id="6164" name="TextBox 9"/>
            <p:cNvSpPr txBox="1">
              <a:spLocks noChangeArrowheads="1"/>
            </p:cNvSpPr>
            <p:nvPr/>
          </p:nvSpPr>
          <p:spPr bwMode="auto">
            <a:xfrm>
              <a:off x="2784594" y="2342445"/>
              <a:ext cx="184609" cy="338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baseline="-25000"/>
            </a:p>
          </p:txBody>
        </p:sp>
      </p:grpSp>
      <p:sp>
        <p:nvSpPr>
          <p:cNvPr id="9" name="Isosceles Triangle 8"/>
          <p:cNvSpPr/>
          <p:nvPr/>
        </p:nvSpPr>
        <p:spPr>
          <a:xfrm>
            <a:off x="5640975" y="4087862"/>
            <a:ext cx="1853259" cy="1710171"/>
          </a:xfrm>
          <a:prstGeom prst="triangl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Isosceles Triangle 9"/>
          <p:cNvSpPr/>
          <p:nvPr/>
        </p:nvSpPr>
        <p:spPr>
          <a:xfrm>
            <a:off x="8529059" y="4087862"/>
            <a:ext cx="1853259" cy="1710171"/>
          </a:xfrm>
          <a:prstGeom prst="triangl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0"/>
          <p:cNvCxnSpPr/>
          <p:nvPr/>
        </p:nvCxnSpPr>
        <p:spPr>
          <a:xfrm rot="16200000" flipH="1">
            <a:off x="6176170" y="4479132"/>
            <a:ext cx="1709737" cy="9271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flipV="1">
            <a:off x="8136732" y="4479132"/>
            <a:ext cx="1709737" cy="927100"/>
          </a:xfrm>
          <a:prstGeom prst="line">
            <a:avLst/>
          </a:prstGeom>
          <a:ln w="6350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6146" name="Object 2"/>
          <p:cNvGraphicFramePr>
            <a:graphicFrameLocks noChangeAspect="1"/>
          </p:cNvGraphicFramePr>
          <p:nvPr/>
        </p:nvGraphicFramePr>
        <p:xfrm>
          <a:off x="1981201" y="3557588"/>
          <a:ext cx="4054475" cy="1060450"/>
        </p:xfrm>
        <a:graphic>
          <a:graphicData uri="http://schemas.openxmlformats.org/presentationml/2006/ole">
            <mc:AlternateContent xmlns:mc="http://schemas.openxmlformats.org/markup-compatibility/2006">
              <mc:Choice xmlns:v="urn:schemas-microsoft-com:vml" Requires="v">
                <p:oleObj spid="_x0000_s8198" name="Equation" r:id="rId3" imgW="1663700" imgH="431800" progId="Equation.3">
                  <p:embed/>
                </p:oleObj>
              </mc:Choice>
              <mc:Fallback>
                <p:oleObj name="Equation" r:id="rId3" imgW="1663700" imgH="431800" progId="Equation.3">
                  <p:embed/>
                  <p:pic>
                    <p:nvPicPr>
                      <p:cNvPr id="614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1" y="3557588"/>
                        <a:ext cx="4054475" cy="106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160" name="Rectangle 18"/>
          <p:cNvSpPr>
            <a:spLocks noChangeArrowheads="1"/>
          </p:cNvSpPr>
          <p:nvPr/>
        </p:nvSpPr>
        <p:spPr bwMode="auto">
          <a:xfrm>
            <a:off x="1884363" y="2960689"/>
            <a:ext cx="2927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a:solidFill>
                  <a:srgbClr val="FF0000"/>
                </a:solidFill>
              </a:rPr>
              <a:t>CLAIM:</a:t>
            </a:r>
          </a:p>
        </p:txBody>
      </p:sp>
    </p:spTree>
    <p:extLst>
      <p:ext uri="{BB962C8B-B14F-4D97-AF65-F5344CB8AC3E}">
        <p14:creationId xmlns:p14="http://schemas.microsoft.com/office/powerpoint/2010/main" val="20046134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fontAlgn="auto" hangingPunct="1">
              <a:spcAft>
                <a:spcPts val="0"/>
              </a:spcAft>
              <a:defRPr/>
            </a:pPr>
            <a:r>
              <a:rPr lang="en-US" dirty="0" smtClean="0">
                <a:ea typeface="+mj-ea"/>
              </a:rPr>
              <a:t>Informal proof or Game of Darts</a:t>
            </a:r>
            <a:endParaRPr lang="en-US" dirty="0">
              <a:ea typeface="+mj-ea"/>
            </a:endParaRPr>
          </a:p>
        </p:txBody>
      </p:sp>
      <p:graphicFrame>
        <p:nvGraphicFramePr>
          <p:cNvPr id="15" name="Table 14"/>
          <p:cNvGraphicFramePr>
            <a:graphicFrameLocks noGrp="1"/>
          </p:cNvGraphicFramePr>
          <p:nvPr/>
        </p:nvGraphicFramePr>
        <p:xfrm>
          <a:off x="2754313" y="2252664"/>
          <a:ext cx="6095997" cy="371475"/>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xmlns="" val="20000"/>
                    </a:ext>
                  </a:extLst>
                </a:gridCol>
                <a:gridCol w="677333">
                  <a:extLst>
                    <a:ext uri="{9D8B030D-6E8A-4147-A177-3AD203B41FA5}">
                      <a16:colId xmlns:a16="http://schemas.microsoft.com/office/drawing/2014/main" xmlns="" val="20001"/>
                    </a:ext>
                  </a:extLst>
                </a:gridCol>
                <a:gridCol w="677333">
                  <a:extLst>
                    <a:ext uri="{9D8B030D-6E8A-4147-A177-3AD203B41FA5}">
                      <a16:colId xmlns:a16="http://schemas.microsoft.com/office/drawing/2014/main" xmlns="" val="20002"/>
                    </a:ext>
                  </a:extLst>
                </a:gridCol>
                <a:gridCol w="677333">
                  <a:extLst>
                    <a:ext uri="{9D8B030D-6E8A-4147-A177-3AD203B41FA5}">
                      <a16:colId xmlns:a16="http://schemas.microsoft.com/office/drawing/2014/main" xmlns="" val="20003"/>
                    </a:ext>
                  </a:extLst>
                </a:gridCol>
                <a:gridCol w="677333">
                  <a:extLst>
                    <a:ext uri="{9D8B030D-6E8A-4147-A177-3AD203B41FA5}">
                      <a16:colId xmlns:a16="http://schemas.microsoft.com/office/drawing/2014/main" xmlns="" val="20004"/>
                    </a:ext>
                  </a:extLst>
                </a:gridCol>
                <a:gridCol w="677333">
                  <a:extLst>
                    <a:ext uri="{9D8B030D-6E8A-4147-A177-3AD203B41FA5}">
                      <a16:colId xmlns:a16="http://schemas.microsoft.com/office/drawing/2014/main" xmlns="" val="20005"/>
                    </a:ext>
                  </a:extLst>
                </a:gridCol>
                <a:gridCol w="677333">
                  <a:extLst>
                    <a:ext uri="{9D8B030D-6E8A-4147-A177-3AD203B41FA5}">
                      <a16:colId xmlns:a16="http://schemas.microsoft.com/office/drawing/2014/main" xmlns="" val="20006"/>
                    </a:ext>
                  </a:extLst>
                </a:gridCol>
                <a:gridCol w="677333">
                  <a:extLst>
                    <a:ext uri="{9D8B030D-6E8A-4147-A177-3AD203B41FA5}">
                      <a16:colId xmlns:a16="http://schemas.microsoft.com/office/drawing/2014/main" xmlns="" val="20007"/>
                    </a:ext>
                  </a:extLst>
                </a:gridCol>
                <a:gridCol w="677333">
                  <a:extLst>
                    <a:ext uri="{9D8B030D-6E8A-4147-A177-3AD203B41FA5}">
                      <a16:colId xmlns:a16="http://schemas.microsoft.com/office/drawing/2014/main" xmlns="" val="20008"/>
                    </a:ext>
                  </a:extLst>
                </a:gridCol>
              </a:tblGrid>
              <a:tr h="371475">
                <a:tc>
                  <a:txBody>
                    <a:bodyPr/>
                    <a:lstStyle/>
                    <a:p>
                      <a:r>
                        <a:rPr lang="en-US" sz="1800" dirty="0" smtClean="0"/>
                        <a:t>   </a:t>
                      </a:r>
                      <a:r>
                        <a:rPr lang="en-US" sz="1800" dirty="0" smtClean="0">
                          <a:solidFill>
                            <a:srgbClr val="002060"/>
                          </a:solidFill>
                        </a:rPr>
                        <a:t>1</a:t>
                      </a:r>
                      <a:endParaRPr lang="en-US" sz="1800" dirty="0">
                        <a:solidFill>
                          <a:srgbClr val="002060"/>
                        </a:solidFill>
                      </a:endParaRPr>
                    </a:p>
                  </a:txBody>
                  <a:tcPr marT="45798" marB="45798">
                    <a:solidFill>
                      <a:schemeClr val="bg1">
                        <a:lumMod val="85000"/>
                      </a:schemeClr>
                    </a:solidFill>
                  </a:tcPr>
                </a:tc>
                <a:tc>
                  <a:txBody>
                    <a:bodyPr/>
                    <a:lstStyle/>
                    <a:p>
                      <a:endParaRPr lang="en-US" sz="1800"/>
                    </a:p>
                  </a:txBody>
                  <a:tcPr marT="45798" marB="45798">
                    <a:solidFill>
                      <a:schemeClr val="bg1">
                        <a:lumMod val="85000"/>
                      </a:schemeClr>
                    </a:solidFill>
                  </a:tcPr>
                </a:tc>
                <a:tc>
                  <a:txBody>
                    <a:bodyPr/>
                    <a:lstStyle/>
                    <a:p>
                      <a:r>
                        <a:rPr lang="en-US" sz="1800" dirty="0" smtClean="0"/>
                        <a:t>   </a:t>
                      </a:r>
                      <a:r>
                        <a:rPr lang="en-US" sz="1800" dirty="0" err="1" smtClean="0">
                          <a:solidFill>
                            <a:srgbClr val="002060"/>
                          </a:solidFill>
                        </a:rPr>
                        <a:t>i</a:t>
                      </a:r>
                      <a:endParaRPr lang="en-US" sz="1800" dirty="0">
                        <a:solidFill>
                          <a:srgbClr val="002060"/>
                        </a:solidFill>
                      </a:endParaRPr>
                    </a:p>
                  </a:txBody>
                  <a:tcPr marT="45798" marB="45798">
                    <a:solidFill>
                      <a:schemeClr val="bg1">
                        <a:lumMod val="85000"/>
                      </a:schemeClr>
                    </a:solidFill>
                  </a:tcPr>
                </a:tc>
                <a:tc>
                  <a:txBody>
                    <a:bodyPr/>
                    <a:lstStyle/>
                    <a:p>
                      <a:endParaRPr lang="en-US" sz="1800"/>
                    </a:p>
                  </a:txBody>
                  <a:tcPr marT="45798" marB="45798">
                    <a:solidFill>
                      <a:schemeClr val="bg1">
                        <a:lumMod val="85000"/>
                      </a:schemeClr>
                    </a:solidFill>
                  </a:tcPr>
                </a:tc>
                <a:tc>
                  <a:txBody>
                    <a:bodyPr/>
                    <a:lstStyle/>
                    <a:p>
                      <a:endParaRPr lang="en-US" sz="1800" dirty="0"/>
                    </a:p>
                  </a:txBody>
                  <a:tcPr marT="45798" marB="45798">
                    <a:solidFill>
                      <a:schemeClr val="bg1">
                        <a:lumMod val="85000"/>
                      </a:schemeClr>
                    </a:solidFill>
                  </a:tcPr>
                </a:tc>
                <a:tc>
                  <a:txBody>
                    <a:bodyPr/>
                    <a:lstStyle/>
                    <a:p>
                      <a:r>
                        <a:rPr lang="en-US" sz="1800" dirty="0" smtClean="0">
                          <a:solidFill>
                            <a:srgbClr val="002060"/>
                          </a:solidFill>
                        </a:rPr>
                        <a:t>   m</a:t>
                      </a:r>
                      <a:endParaRPr lang="en-US" sz="1800" dirty="0">
                        <a:solidFill>
                          <a:srgbClr val="002060"/>
                        </a:solidFill>
                      </a:endParaRPr>
                    </a:p>
                  </a:txBody>
                  <a:tcPr marT="45798" marB="45798">
                    <a:solidFill>
                      <a:schemeClr val="bg1">
                        <a:lumMod val="85000"/>
                      </a:schemeClr>
                    </a:solidFill>
                  </a:tcPr>
                </a:tc>
                <a:tc>
                  <a:txBody>
                    <a:bodyPr/>
                    <a:lstStyle/>
                    <a:p>
                      <a:endParaRPr lang="en-US" sz="1800"/>
                    </a:p>
                  </a:txBody>
                  <a:tcPr marT="45798" marB="45798">
                    <a:solidFill>
                      <a:schemeClr val="bg1">
                        <a:lumMod val="85000"/>
                      </a:schemeClr>
                    </a:solidFill>
                  </a:tcPr>
                </a:tc>
                <a:tc>
                  <a:txBody>
                    <a:bodyPr/>
                    <a:lstStyle/>
                    <a:p>
                      <a:endParaRPr lang="en-US" sz="1800"/>
                    </a:p>
                  </a:txBody>
                  <a:tcPr marT="45798" marB="45798">
                    <a:solidFill>
                      <a:schemeClr val="bg1">
                        <a:lumMod val="85000"/>
                      </a:schemeClr>
                    </a:solidFill>
                  </a:tcPr>
                </a:tc>
                <a:tc>
                  <a:txBody>
                    <a:bodyPr/>
                    <a:lstStyle/>
                    <a:p>
                      <a:r>
                        <a:rPr lang="en-US" sz="1800" dirty="0" smtClean="0">
                          <a:solidFill>
                            <a:srgbClr val="002060"/>
                          </a:solidFill>
                        </a:rPr>
                        <a:t>   n</a:t>
                      </a:r>
                      <a:endParaRPr lang="en-US" sz="1800" dirty="0">
                        <a:solidFill>
                          <a:srgbClr val="002060"/>
                        </a:solidFill>
                      </a:endParaRPr>
                    </a:p>
                  </a:txBody>
                  <a:tcPr marT="45798" marB="45798">
                    <a:solidFill>
                      <a:schemeClr val="bg1">
                        <a:lumMod val="85000"/>
                      </a:schemeClr>
                    </a:solidFill>
                  </a:tcPr>
                </a:tc>
                <a:extLst>
                  <a:ext uri="{0D108BD9-81ED-4DB2-BD59-A6C34878D82A}">
                    <a16:rowId xmlns:a16="http://schemas.microsoft.com/office/drawing/2014/main" xmlns="" val="10000"/>
                  </a:ext>
                </a:extLst>
              </a:tr>
            </a:tbl>
          </a:graphicData>
        </a:graphic>
      </p:graphicFrame>
      <p:cxnSp>
        <p:nvCxnSpPr>
          <p:cNvPr id="18" name="Straight Arrow Connector 17"/>
          <p:cNvCxnSpPr/>
          <p:nvPr/>
        </p:nvCxnSpPr>
        <p:spPr>
          <a:xfrm rot="5400000" flipH="1" flipV="1">
            <a:off x="6031707" y="3232944"/>
            <a:ext cx="946150" cy="1111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flipH="1" flipV="1">
            <a:off x="3940969" y="3232944"/>
            <a:ext cx="946150" cy="1111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97" name="TextBox 19"/>
          <p:cNvSpPr txBox="1">
            <a:spLocks noChangeArrowheads="1"/>
          </p:cNvSpPr>
          <p:nvPr/>
        </p:nvSpPr>
        <p:spPr bwMode="auto">
          <a:xfrm>
            <a:off x="3690939" y="3875089"/>
            <a:ext cx="15335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Second dart</a:t>
            </a:r>
          </a:p>
        </p:txBody>
      </p:sp>
      <p:sp>
        <p:nvSpPr>
          <p:cNvPr id="7198" name="TextBox 20"/>
          <p:cNvSpPr txBox="1">
            <a:spLocks noChangeArrowheads="1"/>
          </p:cNvSpPr>
          <p:nvPr/>
        </p:nvSpPr>
        <p:spPr bwMode="auto">
          <a:xfrm>
            <a:off x="5948363" y="3875089"/>
            <a:ext cx="11223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First dart</a:t>
            </a:r>
          </a:p>
        </p:txBody>
      </p:sp>
      <p:sp>
        <p:nvSpPr>
          <p:cNvPr id="7199" name="TextBox 21"/>
          <p:cNvSpPr txBox="1">
            <a:spLocks noChangeArrowheads="1"/>
          </p:cNvSpPr>
          <p:nvPr/>
        </p:nvSpPr>
        <p:spPr bwMode="auto">
          <a:xfrm>
            <a:off x="4610101" y="2765425"/>
            <a:ext cx="15351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  Remaining</a:t>
            </a:r>
          </a:p>
          <a:p>
            <a:pPr eaLnBrk="1" hangingPunct="1"/>
            <a:r>
              <a:rPr lang="en-US" altLang="en-US"/>
              <a:t>       darts</a:t>
            </a:r>
          </a:p>
        </p:txBody>
      </p:sp>
      <p:sp>
        <p:nvSpPr>
          <p:cNvPr id="24" name="Left Brace 23"/>
          <p:cNvSpPr/>
          <p:nvPr/>
        </p:nvSpPr>
        <p:spPr>
          <a:xfrm rot="16200000">
            <a:off x="3228182" y="2291557"/>
            <a:ext cx="434975" cy="1382712"/>
          </a:xfrm>
          <a:prstGeom prst="leftBrace">
            <a:avLst>
              <a:gd name="adj1" fmla="val 0"/>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5" name="Left Brace 24"/>
          <p:cNvSpPr/>
          <p:nvPr/>
        </p:nvSpPr>
        <p:spPr>
          <a:xfrm rot="16200000">
            <a:off x="7625557" y="1975644"/>
            <a:ext cx="434975" cy="2014538"/>
          </a:xfrm>
          <a:prstGeom prst="leftBrace">
            <a:avLst>
              <a:gd name="adj1" fmla="val 0"/>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7202" name="TextBox 25"/>
          <p:cNvSpPr txBox="1">
            <a:spLocks noChangeArrowheads="1"/>
          </p:cNvSpPr>
          <p:nvPr/>
        </p:nvSpPr>
        <p:spPr bwMode="auto">
          <a:xfrm>
            <a:off x="7070725" y="2579689"/>
            <a:ext cx="15509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   Don</a:t>
            </a:r>
            <a:r>
              <a:rPr lang="ja-JP" altLang="en-US"/>
              <a:t>’</a:t>
            </a:r>
            <a:r>
              <a:rPr lang="en-US" altLang="ja-JP"/>
              <a:t>t care</a:t>
            </a:r>
            <a:endParaRPr lang="en-US" altLang="en-US"/>
          </a:p>
        </p:txBody>
      </p:sp>
      <p:sp>
        <p:nvSpPr>
          <p:cNvPr id="7203" name="TextBox 26"/>
          <p:cNvSpPr txBox="1">
            <a:spLocks noChangeArrowheads="1"/>
          </p:cNvSpPr>
          <p:nvPr/>
        </p:nvSpPr>
        <p:spPr bwMode="auto">
          <a:xfrm>
            <a:off x="2754314" y="2579689"/>
            <a:ext cx="15509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  Don</a:t>
            </a:r>
            <a:r>
              <a:rPr lang="ja-JP" altLang="en-US"/>
              <a:t>’</a:t>
            </a:r>
            <a:r>
              <a:rPr lang="en-US" altLang="ja-JP"/>
              <a:t>t care</a:t>
            </a:r>
            <a:endParaRPr lang="en-US" altLang="en-US"/>
          </a:p>
        </p:txBody>
      </p:sp>
      <p:graphicFrame>
        <p:nvGraphicFramePr>
          <p:cNvPr id="7170" name="Object 2"/>
          <p:cNvGraphicFramePr>
            <a:graphicFrameLocks noChangeAspect="1"/>
          </p:cNvGraphicFramePr>
          <p:nvPr/>
        </p:nvGraphicFramePr>
        <p:xfrm>
          <a:off x="6003925" y="4649788"/>
          <a:ext cx="1295400" cy="793750"/>
        </p:xfrm>
        <a:graphic>
          <a:graphicData uri="http://schemas.openxmlformats.org/presentationml/2006/ole">
            <mc:AlternateContent xmlns:mc="http://schemas.openxmlformats.org/markup-compatibility/2006">
              <mc:Choice xmlns:v="urn:schemas-microsoft-com:vml" Requires="v">
                <p:oleObj spid="_x0000_s9226" name="Equation" r:id="rId3" imgW="647419" imgH="393529" progId="Equation.3">
                  <p:embed/>
                </p:oleObj>
              </mc:Choice>
              <mc:Fallback>
                <p:oleObj name="Equation" r:id="rId3" imgW="647419" imgH="393529" progId="Equation.3">
                  <p:embed/>
                  <p:pic>
                    <p:nvPicPr>
                      <p:cNvPr id="717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3925" y="4649788"/>
                        <a:ext cx="129540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171" name="Object 4"/>
          <p:cNvGraphicFramePr>
            <a:graphicFrameLocks noChangeAspect="1"/>
          </p:cNvGraphicFramePr>
          <p:nvPr/>
        </p:nvGraphicFramePr>
        <p:xfrm>
          <a:off x="3467100" y="4649788"/>
          <a:ext cx="1676400" cy="793750"/>
        </p:xfrm>
        <a:graphic>
          <a:graphicData uri="http://schemas.openxmlformats.org/presentationml/2006/ole">
            <mc:AlternateContent xmlns:mc="http://schemas.openxmlformats.org/markup-compatibility/2006">
              <mc:Choice xmlns:v="urn:schemas-microsoft-com:vml" Requires="v">
                <p:oleObj spid="_x0000_s9227" name="Equation" r:id="rId5" imgW="837836" imgH="393529" progId="Equation.3">
                  <p:embed/>
                </p:oleObj>
              </mc:Choice>
              <mc:Fallback>
                <p:oleObj name="Equation" r:id="rId5" imgW="837836" imgH="393529" progId="Equation.3">
                  <p:embed/>
                  <p:pic>
                    <p:nvPicPr>
                      <p:cNvPr id="717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7100" y="4649788"/>
                        <a:ext cx="167640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7070519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fontAlgn="auto" hangingPunct="1">
              <a:spcAft>
                <a:spcPts val="0"/>
              </a:spcAft>
              <a:defRPr/>
            </a:pPr>
            <a:r>
              <a:rPr lang="en-US" dirty="0" smtClean="0">
                <a:ea typeface="+mj-ea"/>
              </a:rPr>
              <a:t>COUNTING ROTATIONS</a:t>
            </a:r>
            <a:endParaRPr lang="en-US" dirty="0">
              <a:ea typeface="+mj-ea"/>
            </a:endParaRPr>
          </a:p>
        </p:txBody>
      </p:sp>
      <p:sp>
        <p:nvSpPr>
          <p:cNvPr id="8196" name="Rectangle 18"/>
          <p:cNvSpPr>
            <a:spLocks noChangeArrowheads="1"/>
          </p:cNvSpPr>
          <p:nvPr/>
        </p:nvSpPr>
        <p:spPr bwMode="auto">
          <a:xfrm>
            <a:off x="1739900" y="1762126"/>
            <a:ext cx="87836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a:t>Let D*</a:t>
            </a:r>
            <a:r>
              <a:rPr lang="en-US" altLang="en-US" sz="2800" baseline="-25000"/>
              <a:t>i</a:t>
            </a:r>
            <a:r>
              <a:rPr lang="en-US" altLang="en-US" sz="2800"/>
              <a:t> be the event that i is in the </a:t>
            </a:r>
            <a:r>
              <a:rPr lang="en-US" altLang="en-US" sz="2800" u="sng"/>
              <a:t>right</a:t>
            </a:r>
            <a:r>
              <a:rPr lang="en-US" altLang="en-US" sz="2800"/>
              <a:t> subtree (blue)</a:t>
            </a:r>
          </a:p>
        </p:txBody>
      </p:sp>
      <p:cxnSp>
        <p:nvCxnSpPr>
          <p:cNvPr id="4" name="Straight Connector 3"/>
          <p:cNvCxnSpPr/>
          <p:nvPr/>
        </p:nvCxnSpPr>
        <p:spPr>
          <a:xfrm>
            <a:off x="8032750" y="2960689"/>
            <a:ext cx="1409700" cy="1157287"/>
          </a:xfrm>
          <a:prstGeom prst="line">
            <a:avLst/>
          </a:prstGeom>
          <a:ln w="63500"/>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6581775" y="2968625"/>
            <a:ext cx="1411288" cy="1155700"/>
          </a:xfrm>
          <a:prstGeom prst="line">
            <a:avLst/>
          </a:prstGeom>
          <a:ln w="63500"/>
        </p:spPr>
        <p:style>
          <a:lnRef idx="2">
            <a:schemeClr val="accent1"/>
          </a:lnRef>
          <a:fillRef idx="0">
            <a:schemeClr val="accent1"/>
          </a:fillRef>
          <a:effectRef idx="1">
            <a:schemeClr val="accent1"/>
          </a:effectRef>
          <a:fontRef idx="minor">
            <a:schemeClr val="tx1"/>
          </a:fontRef>
        </p:style>
      </p:cxnSp>
      <p:grpSp>
        <p:nvGrpSpPr>
          <p:cNvPr id="8199" name="Group 7"/>
          <p:cNvGrpSpPr>
            <a:grpSpLocks/>
          </p:cNvGrpSpPr>
          <p:nvPr/>
        </p:nvGrpSpPr>
        <p:grpSpPr bwMode="auto">
          <a:xfrm>
            <a:off x="7747001" y="2730501"/>
            <a:ext cx="536575" cy="536575"/>
            <a:chOff x="2699926" y="2286000"/>
            <a:chExt cx="536222" cy="536222"/>
          </a:xfrm>
        </p:grpSpPr>
        <p:sp>
          <p:nvSpPr>
            <p:cNvPr id="7" name="Oval 6"/>
            <p:cNvSpPr/>
            <p:nvPr/>
          </p:nvSpPr>
          <p:spPr>
            <a:xfrm>
              <a:off x="2699926" y="2286000"/>
              <a:ext cx="536222" cy="536222"/>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t>m</a:t>
              </a:r>
            </a:p>
          </p:txBody>
        </p:sp>
        <p:sp>
          <p:nvSpPr>
            <p:cNvPr id="8212" name="TextBox 9"/>
            <p:cNvSpPr txBox="1">
              <a:spLocks noChangeArrowheads="1"/>
            </p:cNvSpPr>
            <p:nvPr/>
          </p:nvSpPr>
          <p:spPr bwMode="auto">
            <a:xfrm>
              <a:off x="2784594" y="2342445"/>
              <a:ext cx="184609" cy="338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baseline="-25000"/>
            </a:p>
          </p:txBody>
        </p:sp>
      </p:grpSp>
      <p:sp>
        <p:nvSpPr>
          <p:cNvPr id="9" name="Isosceles Triangle 8"/>
          <p:cNvSpPr/>
          <p:nvPr/>
        </p:nvSpPr>
        <p:spPr>
          <a:xfrm>
            <a:off x="5640975" y="4087862"/>
            <a:ext cx="1853259" cy="1710171"/>
          </a:xfrm>
          <a:prstGeom prst="triangl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Isosceles Triangle 9"/>
          <p:cNvSpPr/>
          <p:nvPr/>
        </p:nvSpPr>
        <p:spPr>
          <a:xfrm>
            <a:off x="8529059" y="4087862"/>
            <a:ext cx="1853259" cy="1710171"/>
          </a:xfrm>
          <a:prstGeom prst="triangl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0"/>
          <p:cNvCxnSpPr/>
          <p:nvPr/>
        </p:nvCxnSpPr>
        <p:spPr>
          <a:xfrm rot="16200000" flipH="1">
            <a:off x="6176170" y="4479132"/>
            <a:ext cx="1709737" cy="9271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flipV="1">
            <a:off x="8136732" y="4479132"/>
            <a:ext cx="1709737" cy="927100"/>
          </a:xfrm>
          <a:prstGeom prst="line">
            <a:avLst/>
          </a:prstGeom>
          <a:ln w="6350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8194" name="Object 2"/>
          <p:cNvGraphicFramePr>
            <a:graphicFrameLocks noChangeAspect="1"/>
          </p:cNvGraphicFramePr>
          <p:nvPr/>
        </p:nvGraphicFramePr>
        <p:xfrm>
          <a:off x="1935163" y="3557588"/>
          <a:ext cx="4146550" cy="1060450"/>
        </p:xfrm>
        <a:graphic>
          <a:graphicData uri="http://schemas.openxmlformats.org/presentationml/2006/ole">
            <mc:AlternateContent xmlns:mc="http://schemas.openxmlformats.org/markup-compatibility/2006">
              <mc:Choice xmlns:v="urn:schemas-microsoft-com:vml" Requires="v">
                <p:oleObj spid="_x0000_s10246" name="Equation" r:id="rId3" imgW="1701800" imgH="431800" progId="Equation.3">
                  <p:embed/>
                </p:oleObj>
              </mc:Choice>
              <mc:Fallback>
                <p:oleObj name="Equation" r:id="rId3" imgW="1701800" imgH="431800" progId="Equation.3">
                  <p:embed/>
                  <p:pic>
                    <p:nvPicPr>
                      <p:cNvPr id="819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5163" y="3557588"/>
                        <a:ext cx="4146550" cy="106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208" name="Rectangle 18"/>
          <p:cNvSpPr>
            <a:spLocks noChangeArrowheads="1"/>
          </p:cNvSpPr>
          <p:nvPr/>
        </p:nvSpPr>
        <p:spPr bwMode="auto">
          <a:xfrm>
            <a:off x="1884363" y="2960689"/>
            <a:ext cx="2927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a:solidFill>
                  <a:srgbClr val="FF0000"/>
                </a:solidFill>
              </a:rPr>
              <a:t>CLAIM:</a:t>
            </a:r>
          </a:p>
        </p:txBody>
      </p:sp>
    </p:spTree>
    <p:extLst>
      <p:ext uri="{BB962C8B-B14F-4D97-AF65-F5344CB8AC3E}">
        <p14:creationId xmlns:p14="http://schemas.microsoft.com/office/powerpoint/2010/main" val="35762638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fontAlgn="auto" hangingPunct="1">
              <a:spcAft>
                <a:spcPts val="0"/>
              </a:spcAft>
              <a:defRPr/>
            </a:pPr>
            <a:r>
              <a:rPr lang="en-US" dirty="0" smtClean="0">
                <a:ea typeface="+mj-ea"/>
              </a:rPr>
              <a:t>COUNTING ROTATIONS</a:t>
            </a:r>
            <a:endParaRPr lang="en-US" dirty="0">
              <a:ea typeface="+mj-ea"/>
            </a:endParaRPr>
          </a:p>
        </p:txBody>
      </p:sp>
      <p:sp>
        <p:nvSpPr>
          <p:cNvPr id="9222" name="Rectangle 22"/>
          <p:cNvSpPr>
            <a:spLocks noChangeArrowheads="1"/>
          </p:cNvSpPr>
          <p:nvPr/>
        </p:nvSpPr>
        <p:spPr bwMode="auto">
          <a:xfrm>
            <a:off x="1884364" y="1524000"/>
            <a:ext cx="863123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a:solidFill>
                  <a:srgbClr val="FF0000"/>
                </a:solidFill>
              </a:rPr>
              <a:t>Lemma</a:t>
            </a:r>
            <a:r>
              <a:rPr lang="en-US" altLang="en-US" sz="2800"/>
              <a:t>. Consider the treap obtained right after insertion of node x. Then the number of rotations performed during insertion of x is L(x)+R(x)</a:t>
            </a:r>
          </a:p>
        </p:txBody>
      </p:sp>
      <p:graphicFrame>
        <p:nvGraphicFramePr>
          <p:cNvPr id="8194" name="Object 4"/>
          <p:cNvGraphicFramePr>
            <a:graphicFrameLocks noChangeAspect="1"/>
          </p:cNvGraphicFramePr>
          <p:nvPr/>
        </p:nvGraphicFramePr>
        <p:xfrm>
          <a:off x="1981201" y="3346451"/>
          <a:ext cx="5019675" cy="841375"/>
        </p:xfrm>
        <a:graphic>
          <a:graphicData uri="http://schemas.openxmlformats.org/presentationml/2006/ole">
            <mc:AlternateContent xmlns:mc="http://schemas.openxmlformats.org/markup-compatibility/2006">
              <mc:Choice xmlns:v="urn:schemas-microsoft-com:vml" Requires="v">
                <p:oleObj spid="_x0000_s11278" name="Equation" r:id="rId3" imgW="2057400" imgH="342900" progId="Equation.3">
                  <p:embed/>
                </p:oleObj>
              </mc:Choice>
              <mc:Fallback>
                <p:oleObj name="Equation" r:id="rId3" imgW="2057400" imgH="342900" progId="Equation.3">
                  <p:embed/>
                  <p:pic>
                    <p:nvPicPr>
                      <p:cNvPr id="819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1" y="3346451"/>
                        <a:ext cx="5019675"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195" name="Object 4"/>
          <p:cNvGraphicFramePr>
            <a:graphicFrameLocks noChangeAspect="1"/>
          </p:cNvGraphicFramePr>
          <p:nvPr/>
        </p:nvGraphicFramePr>
        <p:xfrm>
          <a:off x="3086100" y="4452938"/>
          <a:ext cx="7124700" cy="1028700"/>
        </p:xfrm>
        <a:graphic>
          <a:graphicData uri="http://schemas.openxmlformats.org/presentationml/2006/ole">
            <mc:AlternateContent xmlns:mc="http://schemas.openxmlformats.org/markup-compatibility/2006">
              <mc:Choice xmlns:v="urn:schemas-microsoft-com:vml" Requires="v">
                <p:oleObj spid="_x0000_s11279" name="Equation" r:id="rId5" imgW="2921000" imgH="419100" progId="Equation.3">
                  <p:embed/>
                </p:oleObj>
              </mc:Choice>
              <mc:Fallback>
                <p:oleObj name="Equation" r:id="rId5" imgW="2921000" imgH="419100" progId="Equation.3">
                  <p:embed/>
                  <p:pic>
                    <p:nvPicPr>
                      <p:cNvPr id="819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6100" y="4452938"/>
                        <a:ext cx="71247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196" name="Object 2"/>
          <p:cNvGraphicFramePr>
            <a:graphicFrameLocks noChangeAspect="1"/>
          </p:cNvGraphicFramePr>
          <p:nvPr/>
        </p:nvGraphicFramePr>
        <p:xfrm>
          <a:off x="3086100" y="5703889"/>
          <a:ext cx="3435350" cy="966787"/>
        </p:xfrm>
        <a:graphic>
          <a:graphicData uri="http://schemas.openxmlformats.org/presentationml/2006/ole">
            <mc:AlternateContent xmlns:mc="http://schemas.openxmlformats.org/markup-compatibility/2006">
              <mc:Choice xmlns:v="urn:schemas-microsoft-com:vml" Requires="v">
                <p:oleObj spid="_x0000_s11280" name="Equation" r:id="rId7" imgW="1409088" imgH="393529" progId="Equation.3">
                  <p:embed/>
                </p:oleObj>
              </mc:Choice>
              <mc:Fallback>
                <p:oleObj name="Equation" r:id="rId7" imgW="1409088" imgH="393529" progId="Equation.3">
                  <p:embed/>
                  <p:pic>
                    <p:nvPicPr>
                      <p:cNvPr id="8196"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6100" y="5703889"/>
                        <a:ext cx="3435350"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823703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4947FC3-10AC-4A46-B30A-2766C27431CA}" type="slidenum">
              <a:rPr lang="he-IL" altLang="en-US"/>
              <a:pPr/>
              <a:t>29</a:t>
            </a:fld>
            <a:endParaRPr lang="es-ES" altLang="en-US"/>
          </a:p>
        </p:txBody>
      </p:sp>
      <p:sp>
        <p:nvSpPr>
          <p:cNvPr id="163842" name="Rectangle 2"/>
          <p:cNvSpPr>
            <a:spLocks noGrp="1" noChangeArrowheads="1"/>
          </p:cNvSpPr>
          <p:nvPr>
            <p:ph type="title"/>
          </p:nvPr>
        </p:nvSpPr>
        <p:spPr>
          <a:xfrm>
            <a:off x="1371600" y="381000"/>
            <a:ext cx="9328150" cy="1905000"/>
          </a:xfrm>
        </p:spPr>
        <p:txBody>
          <a:bodyPr/>
          <a:lstStyle/>
          <a:p>
            <a:r>
              <a:rPr lang="en-US" altLang="he-IL" dirty="0"/>
              <a:t>Data Structures </a:t>
            </a:r>
            <a:r>
              <a:rPr lang="en-US" altLang="he-IL" dirty="0" smtClean="0"/>
              <a:t>–Hash </a:t>
            </a:r>
            <a:r>
              <a:rPr lang="en-US" altLang="he-IL" dirty="0"/>
              <a:t>tables</a:t>
            </a:r>
          </a:p>
        </p:txBody>
      </p:sp>
      <p:sp>
        <p:nvSpPr>
          <p:cNvPr id="163843" name="Rectangle 3"/>
          <p:cNvSpPr>
            <a:spLocks noGrp="1" noChangeArrowheads="1"/>
          </p:cNvSpPr>
          <p:nvPr>
            <p:ph type="body" idx="1"/>
          </p:nvPr>
        </p:nvSpPr>
        <p:spPr>
          <a:xfrm>
            <a:off x="1676400" y="2743201"/>
            <a:ext cx="8686800" cy="3565525"/>
          </a:xfrm>
        </p:spPr>
        <p:txBody>
          <a:bodyPr/>
          <a:lstStyle/>
          <a:p>
            <a:pPr>
              <a:lnSpc>
                <a:spcPct val="80000"/>
              </a:lnSpc>
            </a:pPr>
            <a:r>
              <a:rPr lang="en-US" altLang="he-IL" sz="2800" dirty="0"/>
              <a:t>Motivation</a:t>
            </a:r>
          </a:p>
          <a:p>
            <a:pPr>
              <a:lnSpc>
                <a:spcPct val="80000"/>
              </a:lnSpc>
            </a:pPr>
            <a:r>
              <a:rPr lang="en-US" altLang="he-IL" sz="2800" dirty="0"/>
              <a:t>Direct-address tables</a:t>
            </a:r>
          </a:p>
          <a:p>
            <a:pPr>
              <a:lnSpc>
                <a:spcPct val="80000"/>
              </a:lnSpc>
            </a:pPr>
            <a:r>
              <a:rPr lang="en-US" altLang="he-IL" sz="2800" dirty="0"/>
              <a:t>Hash tables</a:t>
            </a:r>
          </a:p>
          <a:p>
            <a:pPr>
              <a:lnSpc>
                <a:spcPct val="80000"/>
              </a:lnSpc>
            </a:pPr>
            <a:r>
              <a:rPr lang="en-US" altLang="he-IL" sz="2800" dirty="0"/>
              <a:t>Open addressing</a:t>
            </a:r>
          </a:p>
          <a:p>
            <a:pPr>
              <a:lnSpc>
                <a:spcPct val="80000"/>
              </a:lnSpc>
            </a:pPr>
            <a:r>
              <a:rPr lang="en-US" altLang="he-IL" sz="2800" dirty="0"/>
              <a:t>Chaining</a:t>
            </a:r>
          </a:p>
          <a:p>
            <a:pPr>
              <a:lnSpc>
                <a:spcPct val="80000"/>
              </a:lnSpc>
            </a:pPr>
            <a:r>
              <a:rPr lang="en-US" altLang="he-IL" sz="2800" dirty="0"/>
              <a:t>Hash functions</a:t>
            </a:r>
          </a:p>
          <a:p>
            <a:pPr>
              <a:lnSpc>
                <a:spcPct val="80000"/>
              </a:lnSpc>
            </a:pPr>
            <a:r>
              <a:rPr lang="en-US" altLang="he-IL" sz="2800" dirty="0"/>
              <a:t>Perfect hashing</a:t>
            </a:r>
          </a:p>
        </p:txBody>
      </p:sp>
    </p:spTree>
    <p:extLst>
      <p:ext uri="{BB962C8B-B14F-4D97-AF65-F5344CB8AC3E}">
        <p14:creationId xmlns:p14="http://schemas.microsoft.com/office/powerpoint/2010/main" val="4223864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7818" y="1543987"/>
            <a:ext cx="6480048" cy="2301240"/>
          </a:xfrm>
          <a:ln>
            <a:miter lim="800000"/>
            <a:headEnd/>
            <a:tailEnd/>
          </a:ln>
          <a:extLst>
            <a:ext uri="{FAA26D3D-D897-4be2-8F04-BA451C77F1D7}"/>
          </a:extLst>
        </p:spPr>
        <p:txBody>
          <a:bodyPr>
            <a:normAutofit/>
          </a:bodyPr>
          <a:lstStyle/>
          <a:p>
            <a:pPr eaLnBrk="1" fontAlgn="auto" hangingPunct="1">
              <a:spcAft>
                <a:spcPts val="0"/>
              </a:spcAft>
              <a:defRPr/>
            </a:pPr>
            <a:r>
              <a:rPr err="1" smtClean="0">
                <a:ea typeface="+mj-ea"/>
                <a:cs typeface="+mj-cs"/>
              </a:rPr>
              <a:t>Treaps</a:t>
            </a:r>
            <a:endParaRPr>
              <a:ea typeface="+mj-ea"/>
              <a:cs typeface="+mj-cs"/>
            </a:endParaRPr>
          </a:p>
        </p:txBody>
      </p:sp>
    </p:spTree>
    <p:extLst>
      <p:ext uri="{BB962C8B-B14F-4D97-AF65-F5344CB8AC3E}">
        <p14:creationId xmlns:p14="http://schemas.microsoft.com/office/powerpoint/2010/main" val="38763324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1D0F0C4-F209-4B3B-8764-6267DA1035B3}" type="slidenum">
              <a:rPr lang="he-IL" altLang="en-US"/>
              <a:pPr/>
              <a:t>30</a:t>
            </a:fld>
            <a:endParaRPr lang="es-ES" altLang="en-US"/>
          </a:p>
        </p:txBody>
      </p:sp>
      <p:sp>
        <p:nvSpPr>
          <p:cNvPr id="590850" name="Rectangle 2"/>
          <p:cNvSpPr>
            <a:spLocks noGrp="1" noChangeArrowheads="1"/>
          </p:cNvSpPr>
          <p:nvPr>
            <p:ph type="title"/>
          </p:nvPr>
        </p:nvSpPr>
        <p:spPr>
          <a:xfrm>
            <a:off x="1803400" y="228601"/>
            <a:ext cx="8750300" cy="968375"/>
          </a:xfrm>
        </p:spPr>
        <p:txBody>
          <a:bodyPr/>
          <a:lstStyle/>
          <a:p>
            <a:r>
              <a:rPr lang="en-US" altLang="en-US"/>
              <a:t>Motivation</a:t>
            </a:r>
          </a:p>
        </p:txBody>
      </p:sp>
      <p:sp>
        <p:nvSpPr>
          <p:cNvPr id="590851" name="Rectangle 3"/>
          <p:cNvSpPr>
            <a:spLocks noGrp="1" noChangeArrowheads="1"/>
          </p:cNvSpPr>
          <p:nvPr>
            <p:ph type="body" idx="1"/>
          </p:nvPr>
        </p:nvSpPr>
        <p:spPr>
          <a:xfrm>
            <a:off x="1343026" y="1052513"/>
            <a:ext cx="9217025" cy="5276850"/>
          </a:xfrm>
        </p:spPr>
        <p:txBody>
          <a:bodyPr/>
          <a:lstStyle/>
          <a:p>
            <a:r>
              <a:rPr lang="en-US" altLang="en-US" sz="2800"/>
              <a:t>Many tasks require table operations: maintain a symbol table (dictionary) with access </a:t>
            </a:r>
            <a:r>
              <a:rPr lang="en-US" altLang="en-US" sz="2800" i="1"/>
              <a:t>O</a:t>
            </a:r>
            <a:r>
              <a:rPr lang="en-US" altLang="en-US" sz="2800"/>
              <a:t>(1) on average to the entries.     The keys need not have an </a:t>
            </a:r>
            <a:r>
              <a:rPr lang="en-US" altLang="en-US" sz="2800" u="sng"/>
              <a:t>order relation</a:t>
            </a:r>
            <a:r>
              <a:rPr lang="en-US" altLang="en-US" sz="2800"/>
              <a:t>.</a:t>
            </a:r>
          </a:p>
          <a:p>
            <a:r>
              <a:rPr lang="en-US" altLang="en-US" sz="2800" u="sng"/>
              <a:t>Examples</a:t>
            </a:r>
            <a:r>
              <a:rPr lang="en-US" altLang="en-US" sz="2800"/>
              <a:t>: </a:t>
            </a:r>
          </a:p>
          <a:p>
            <a:pPr lvl="1"/>
            <a:r>
              <a:rPr lang="en-US" altLang="en-US" sz="2400"/>
              <a:t>Programming language keywords for compiler (static)</a:t>
            </a:r>
          </a:p>
          <a:p>
            <a:pPr lvl="1"/>
            <a:r>
              <a:rPr lang="en-US" altLang="en-US" sz="2400"/>
              <a:t>By-laws of a contract (dynamic)</a:t>
            </a:r>
          </a:p>
          <a:p>
            <a:pPr lvl="1"/>
            <a:r>
              <a:rPr lang="en-US" altLang="en-US" sz="2400"/>
              <a:t>ID numbers, customer repair orders</a:t>
            </a:r>
          </a:p>
          <a:p>
            <a:r>
              <a:rPr lang="en-US" altLang="en-US" sz="2800"/>
              <a:t>We want an ADT that supports Search, Insert, and Delete in </a:t>
            </a:r>
            <a:r>
              <a:rPr lang="en-US" altLang="en-US" sz="2800" i="1"/>
              <a:t>O</a:t>
            </a:r>
            <a:r>
              <a:rPr lang="en-US" altLang="en-US" sz="2800"/>
              <a:t>(1) on average with no order relation between elements. </a:t>
            </a:r>
          </a:p>
          <a:p>
            <a:r>
              <a:rPr lang="en-US" altLang="en-US" sz="2800"/>
              <a:t>Search trees require an order relation and take </a:t>
            </a:r>
            <a:r>
              <a:rPr lang="en-US" altLang="en-US" sz="2800" i="1"/>
              <a:t>O</a:t>
            </a:r>
            <a:r>
              <a:rPr lang="en-US" altLang="en-US" sz="2800"/>
              <a:t>(lg </a:t>
            </a:r>
            <a:r>
              <a:rPr lang="en-US" altLang="en-US" sz="2800" i="1"/>
              <a:t>n</a:t>
            </a:r>
            <a:r>
              <a:rPr lang="en-US" altLang="en-US" sz="2800"/>
              <a:t>).</a:t>
            </a:r>
          </a:p>
          <a:p>
            <a:r>
              <a:rPr lang="en-US" altLang="en-US" sz="2800"/>
              <a:t>Hash tables allow general keys and take </a:t>
            </a:r>
            <a:r>
              <a:rPr lang="en-US" altLang="en-US" sz="2800" i="1"/>
              <a:t>O</a:t>
            </a:r>
            <a:r>
              <a:rPr lang="en-US" altLang="en-US" sz="2800"/>
              <a:t>(1) on average. </a:t>
            </a:r>
          </a:p>
        </p:txBody>
      </p:sp>
    </p:spTree>
    <p:extLst>
      <p:ext uri="{BB962C8B-B14F-4D97-AF65-F5344CB8AC3E}">
        <p14:creationId xmlns:p14="http://schemas.microsoft.com/office/powerpoint/2010/main" val="1383608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0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08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085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085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085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085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085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08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1"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E3DBFF6-FA4A-497B-A4C6-07DB058246A1}" type="slidenum">
              <a:rPr lang="he-IL" altLang="en-US"/>
              <a:pPr/>
              <a:t>31</a:t>
            </a:fld>
            <a:endParaRPr lang="es-ES" altLang="en-US"/>
          </a:p>
        </p:txBody>
      </p:sp>
      <p:sp>
        <p:nvSpPr>
          <p:cNvPr id="591874" name="Rectangle 2"/>
          <p:cNvSpPr>
            <a:spLocks noGrp="1" noChangeArrowheads="1"/>
          </p:cNvSpPr>
          <p:nvPr>
            <p:ph type="title"/>
          </p:nvPr>
        </p:nvSpPr>
        <p:spPr>
          <a:xfrm>
            <a:off x="1803400" y="228600"/>
            <a:ext cx="8750300" cy="896938"/>
          </a:xfrm>
        </p:spPr>
        <p:txBody>
          <a:bodyPr/>
          <a:lstStyle/>
          <a:p>
            <a:r>
              <a:rPr lang="en-US" altLang="en-US"/>
              <a:t>Hash tables: overview</a:t>
            </a:r>
          </a:p>
        </p:txBody>
      </p:sp>
      <p:sp>
        <p:nvSpPr>
          <p:cNvPr id="591875" name="Rectangle 3"/>
          <p:cNvSpPr>
            <a:spLocks noGrp="1" noChangeArrowheads="1"/>
          </p:cNvSpPr>
          <p:nvPr>
            <p:ph type="body" idx="1"/>
          </p:nvPr>
        </p:nvSpPr>
        <p:spPr>
          <a:xfrm>
            <a:off x="1487489" y="1104901"/>
            <a:ext cx="9145587" cy="5203825"/>
          </a:xfrm>
        </p:spPr>
        <p:txBody>
          <a:bodyPr/>
          <a:lstStyle/>
          <a:p>
            <a:r>
              <a:rPr lang="en-US" altLang="en-US"/>
              <a:t>Generalization of arrays </a:t>
            </a:r>
            <a:r>
              <a:rPr lang="en-US" altLang="en-US" i="1"/>
              <a:t>A</a:t>
            </a:r>
            <a:r>
              <a:rPr lang="en-US" altLang="en-US"/>
              <a:t>[0..</a:t>
            </a:r>
            <a:r>
              <a:rPr lang="en-US" altLang="en-US" i="1"/>
              <a:t>n–</a:t>
            </a:r>
            <a:r>
              <a:rPr lang="en-US" altLang="en-US"/>
              <a:t>1].</a:t>
            </a:r>
          </a:p>
          <a:p>
            <a:r>
              <a:rPr lang="en-US" altLang="en-US"/>
              <a:t>Instead of using the key </a:t>
            </a:r>
            <a:r>
              <a:rPr lang="en-US" altLang="en-US" i="1"/>
              <a:t>k</a:t>
            </a:r>
            <a:r>
              <a:rPr lang="en-US" altLang="en-US"/>
              <a:t> as an index to the array </a:t>
            </a:r>
            <a:r>
              <a:rPr lang="en-US" altLang="en-US" i="1"/>
              <a:t>A</a:t>
            </a:r>
            <a:r>
              <a:rPr lang="en-US" altLang="en-US"/>
              <a:t>, compute the array index with a </a:t>
            </a:r>
            <a:r>
              <a:rPr lang="en-US" altLang="en-US" u="sng"/>
              <a:t>hash function </a:t>
            </a:r>
            <a:r>
              <a:rPr lang="en-US" altLang="en-US" i="1"/>
              <a:t>h</a:t>
            </a:r>
            <a:r>
              <a:rPr lang="en-US" altLang="en-US"/>
              <a:t>(</a:t>
            </a:r>
            <a:r>
              <a:rPr lang="en-US" altLang="en-US" i="1"/>
              <a:t>k</a:t>
            </a:r>
            <a:r>
              <a:rPr lang="en-US" altLang="en-US"/>
              <a:t>):</a:t>
            </a:r>
            <a:r>
              <a:rPr lang="en-US" altLang="en-US" u="sng"/>
              <a:t>    </a:t>
            </a:r>
            <a:r>
              <a:rPr lang="en-US" altLang="en-US"/>
              <a:t>		</a:t>
            </a:r>
            <a:r>
              <a:rPr lang="en-US" altLang="en-US" i="1"/>
              <a:t>A</a:t>
            </a:r>
            <a:r>
              <a:rPr lang="en-US" altLang="en-US"/>
              <a:t>[</a:t>
            </a:r>
            <a:r>
              <a:rPr lang="en-US" altLang="en-US" i="1"/>
              <a:t>k</a:t>
            </a:r>
            <a:r>
              <a:rPr lang="en-US" altLang="en-US"/>
              <a:t>] </a:t>
            </a:r>
            <a:r>
              <a:rPr lang="en-US" altLang="en-US">
                <a:sym typeface="Wingdings" panose="05000000000000000000" pitchFamily="2" charset="2"/>
              </a:rPr>
              <a:t> </a:t>
            </a:r>
            <a:r>
              <a:rPr lang="en-US" altLang="en-US" i="1">
                <a:sym typeface="Wingdings" panose="05000000000000000000" pitchFamily="2" charset="2"/>
              </a:rPr>
              <a:t>A</a:t>
            </a:r>
            <a:r>
              <a:rPr lang="en-US" altLang="en-US">
                <a:sym typeface="Wingdings" panose="05000000000000000000" pitchFamily="2" charset="2"/>
              </a:rPr>
              <a:t>[</a:t>
            </a:r>
            <a:r>
              <a:rPr lang="en-US" altLang="en-US" i="1">
                <a:sym typeface="Wingdings" panose="05000000000000000000" pitchFamily="2" charset="2"/>
              </a:rPr>
              <a:t>h</a:t>
            </a:r>
            <a:r>
              <a:rPr lang="en-US" altLang="en-US">
                <a:sym typeface="Wingdings" panose="05000000000000000000" pitchFamily="2" charset="2"/>
              </a:rPr>
              <a:t>(</a:t>
            </a:r>
            <a:r>
              <a:rPr lang="en-US" altLang="en-US" i="1">
                <a:sym typeface="Wingdings" panose="05000000000000000000" pitchFamily="2" charset="2"/>
              </a:rPr>
              <a:t>k</a:t>
            </a:r>
            <a:r>
              <a:rPr lang="en-US" altLang="en-US">
                <a:sym typeface="Wingdings" panose="05000000000000000000" pitchFamily="2" charset="2"/>
              </a:rPr>
              <a:t>)]</a:t>
            </a:r>
          </a:p>
          <a:p>
            <a:r>
              <a:rPr lang="en-US" altLang="en-US">
                <a:sym typeface="Wingdings" panose="05000000000000000000" pitchFamily="2" charset="2"/>
              </a:rPr>
              <a:t>The size of the hash table is proportional to the number of elements, and not to their range.</a:t>
            </a:r>
          </a:p>
          <a:p>
            <a:r>
              <a:rPr lang="en-US" altLang="en-US">
                <a:sym typeface="Wingdings" panose="05000000000000000000" pitchFamily="2" charset="2"/>
              </a:rPr>
              <a:t>The function </a:t>
            </a:r>
            <a:r>
              <a:rPr lang="en-US" altLang="en-US" i="1">
                <a:sym typeface="Wingdings" panose="05000000000000000000" pitchFamily="2" charset="2"/>
              </a:rPr>
              <a:t>h</a:t>
            </a:r>
            <a:r>
              <a:rPr lang="en-US" altLang="en-US">
                <a:sym typeface="Wingdings" panose="05000000000000000000" pitchFamily="2" charset="2"/>
              </a:rPr>
              <a:t>(</a:t>
            </a:r>
            <a:r>
              <a:rPr lang="en-US" altLang="en-US" i="1">
                <a:sym typeface="Wingdings" panose="05000000000000000000" pitchFamily="2" charset="2"/>
              </a:rPr>
              <a:t>k</a:t>
            </a:r>
            <a:r>
              <a:rPr lang="en-US" altLang="en-US">
                <a:sym typeface="Wingdings" panose="05000000000000000000" pitchFamily="2" charset="2"/>
              </a:rPr>
              <a:t>)</a:t>
            </a:r>
            <a:r>
              <a:rPr lang="en-US" altLang="en-US" i="1">
                <a:sym typeface="Wingdings" panose="05000000000000000000" pitchFamily="2" charset="2"/>
              </a:rPr>
              <a:t> </a:t>
            </a:r>
            <a:r>
              <a:rPr lang="en-US" altLang="en-US">
                <a:sym typeface="Wingdings" panose="05000000000000000000" pitchFamily="2" charset="2"/>
              </a:rPr>
              <a:t>need not be a one-to-one function.</a:t>
            </a:r>
          </a:p>
          <a:p>
            <a:r>
              <a:rPr lang="en-US" altLang="en-US">
                <a:sym typeface="Wingdings" panose="05000000000000000000" pitchFamily="2" charset="2"/>
              </a:rPr>
              <a:t>Need a mechanism to efficiently handle collisions. Two keys </a:t>
            </a:r>
            <a:r>
              <a:rPr lang="en-US" altLang="en-US" i="1">
                <a:sym typeface="Wingdings" panose="05000000000000000000" pitchFamily="2" charset="2"/>
              </a:rPr>
              <a:t>k</a:t>
            </a:r>
            <a:r>
              <a:rPr lang="en-US" altLang="en-US" baseline="-25000">
                <a:sym typeface="Wingdings" panose="05000000000000000000" pitchFamily="2" charset="2"/>
              </a:rPr>
              <a:t>1</a:t>
            </a:r>
            <a:r>
              <a:rPr lang="en-US" altLang="en-US">
                <a:sym typeface="Wingdings" panose="05000000000000000000" pitchFamily="2" charset="2"/>
              </a:rPr>
              <a:t> and </a:t>
            </a:r>
            <a:r>
              <a:rPr lang="en-US" altLang="en-US" i="1">
                <a:sym typeface="Wingdings" panose="05000000000000000000" pitchFamily="2" charset="2"/>
              </a:rPr>
              <a:t>k</a:t>
            </a:r>
            <a:r>
              <a:rPr lang="en-US" altLang="en-US" baseline="-25000">
                <a:sym typeface="Wingdings" panose="05000000000000000000" pitchFamily="2" charset="2"/>
              </a:rPr>
              <a:t>2</a:t>
            </a:r>
            <a:r>
              <a:rPr lang="en-US" altLang="en-US">
                <a:sym typeface="Wingdings" panose="05000000000000000000" pitchFamily="2" charset="2"/>
              </a:rPr>
              <a:t> collide when </a:t>
            </a:r>
            <a:r>
              <a:rPr lang="en-US" altLang="en-US" i="1">
                <a:sym typeface="Wingdings" panose="05000000000000000000" pitchFamily="2" charset="2"/>
              </a:rPr>
              <a:t>h</a:t>
            </a:r>
            <a:r>
              <a:rPr lang="en-US" altLang="en-US">
                <a:sym typeface="Wingdings" panose="05000000000000000000" pitchFamily="2" charset="2"/>
              </a:rPr>
              <a:t>(</a:t>
            </a:r>
            <a:r>
              <a:rPr lang="en-US" altLang="en-US" i="1">
                <a:sym typeface="Wingdings" panose="05000000000000000000" pitchFamily="2" charset="2"/>
              </a:rPr>
              <a:t>k</a:t>
            </a:r>
            <a:r>
              <a:rPr lang="en-US" altLang="en-US" baseline="-25000">
                <a:sym typeface="Wingdings" panose="05000000000000000000" pitchFamily="2" charset="2"/>
              </a:rPr>
              <a:t>1</a:t>
            </a:r>
            <a:r>
              <a:rPr lang="en-US" altLang="en-US">
                <a:sym typeface="Wingdings" panose="05000000000000000000" pitchFamily="2" charset="2"/>
              </a:rPr>
              <a:t>) = </a:t>
            </a:r>
            <a:r>
              <a:rPr lang="en-US" altLang="en-US" i="1">
                <a:sym typeface="Wingdings" panose="05000000000000000000" pitchFamily="2" charset="2"/>
              </a:rPr>
              <a:t>h</a:t>
            </a:r>
            <a:r>
              <a:rPr lang="en-US" altLang="en-US">
                <a:sym typeface="Wingdings" panose="05000000000000000000" pitchFamily="2" charset="2"/>
              </a:rPr>
              <a:t>(</a:t>
            </a:r>
            <a:r>
              <a:rPr lang="en-US" altLang="en-US" i="1">
                <a:sym typeface="Wingdings" panose="05000000000000000000" pitchFamily="2" charset="2"/>
              </a:rPr>
              <a:t>k</a:t>
            </a:r>
            <a:r>
              <a:rPr lang="en-US" altLang="en-US" baseline="-25000">
                <a:sym typeface="Wingdings" panose="05000000000000000000" pitchFamily="2" charset="2"/>
              </a:rPr>
              <a:t>2</a:t>
            </a:r>
            <a:r>
              <a:rPr lang="en-US" altLang="en-US">
                <a:sym typeface="Wingdings" panose="05000000000000000000" pitchFamily="2" charset="2"/>
              </a:rPr>
              <a:t>). </a:t>
            </a:r>
          </a:p>
        </p:txBody>
      </p:sp>
    </p:spTree>
    <p:extLst>
      <p:ext uri="{BB962C8B-B14F-4D97-AF65-F5344CB8AC3E}">
        <p14:creationId xmlns:p14="http://schemas.microsoft.com/office/powerpoint/2010/main" val="858264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1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1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18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18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18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F4D499A-F5D4-42FC-AC28-2F090F312505}" type="slidenum">
              <a:rPr lang="he-IL" altLang="en-US"/>
              <a:pPr/>
              <a:t>32</a:t>
            </a:fld>
            <a:endParaRPr lang="es-ES" altLang="en-US"/>
          </a:p>
        </p:txBody>
      </p:sp>
      <p:sp>
        <p:nvSpPr>
          <p:cNvPr id="592898" name="Rectangle 2"/>
          <p:cNvSpPr>
            <a:spLocks noGrp="1" noChangeArrowheads="1"/>
          </p:cNvSpPr>
          <p:nvPr>
            <p:ph type="title"/>
          </p:nvPr>
        </p:nvSpPr>
        <p:spPr/>
        <p:txBody>
          <a:bodyPr/>
          <a:lstStyle/>
          <a:p>
            <a:r>
              <a:rPr lang="en-US" altLang="en-US"/>
              <a:t>Examples</a:t>
            </a:r>
          </a:p>
        </p:txBody>
      </p:sp>
      <p:sp>
        <p:nvSpPr>
          <p:cNvPr id="592899" name="Rectangle 3"/>
          <p:cNvSpPr>
            <a:spLocks noGrp="1" noChangeArrowheads="1"/>
          </p:cNvSpPr>
          <p:nvPr>
            <p:ph type="body" idx="1"/>
          </p:nvPr>
        </p:nvSpPr>
        <p:spPr>
          <a:xfrm>
            <a:off x="1558925" y="1268413"/>
            <a:ext cx="9074150" cy="4824412"/>
          </a:xfrm>
        </p:spPr>
        <p:txBody>
          <a:bodyPr/>
          <a:lstStyle/>
          <a:p>
            <a:r>
              <a:rPr lang="en-US" altLang="en-US">
                <a:sym typeface="Wingdings" panose="05000000000000000000" pitchFamily="2" charset="2"/>
              </a:rPr>
              <a:t>Keywords of a programming language</a:t>
            </a:r>
          </a:p>
          <a:p>
            <a:pPr lvl="1"/>
            <a:r>
              <a:rPr lang="en-US" altLang="en-US">
                <a:sym typeface="Wingdings" panose="05000000000000000000" pitchFamily="2" charset="2"/>
              </a:rPr>
              <a:t>[</a:t>
            </a:r>
            <a:r>
              <a:rPr lang="en-US" altLang="en-US" b="1">
                <a:sym typeface="Wingdings" panose="05000000000000000000" pitchFamily="2" charset="2"/>
              </a:rPr>
              <a:t>for, if, then, </a:t>
            </a:r>
            <a:r>
              <a:rPr lang="en-US" altLang="en-US">
                <a:sym typeface="Wingdings" panose="05000000000000000000" pitchFamily="2" charset="2"/>
              </a:rPr>
              <a:t>…]  </a:t>
            </a:r>
            <a:r>
              <a:rPr lang="en-US" altLang="en-US" i="1">
                <a:sym typeface="Wingdings" panose="05000000000000000000" pitchFamily="2" charset="2"/>
              </a:rPr>
              <a:t>h</a:t>
            </a:r>
            <a:r>
              <a:rPr lang="en-US" altLang="en-US">
                <a:sym typeface="Wingdings" panose="05000000000000000000" pitchFamily="2" charset="2"/>
              </a:rPr>
              <a:t>(</a:t>
            </a:r>
            <a:r>
              <a:rPr lang="en-US" altLang="en-US" b="1">
                <a:sym typeface="Wingdings" panose="05000000000000000000" pitchFamily="2" charset="2"/>
              </a:rPr>
              <a:t>for</a:t>
            </a:r>
            <a:r>
              <a:rPr lang="en-US" altLang="en-US">
                <a:sym typeface="Wingdings" panose="05000000000000000000" pitchFamily="2" charset="2"/>
              </a:rPr>
              <a:t>) = 0; </a:t>
            </a:r>
            <a:r>
              <a:rPr lang="en-US" altLang="en-US" i="1">
                <a:sym typeface="Wingdings" panose="05000000000000000000" pitchFamily="2" charset="2"/>
              </a:rPr>
              <a:t>h</a:t>
            </a:r>
            <a:r>
              <a:rPr lang="en-US" altLang="en-US">
                <a:sym typeface="Wingdings" panose="05000000000000000000" pitchFamily="2" charset="2"/>
              </a:rPr>
              <a:t>(</a:t>
            </a:r>
            <a:r>
              <a:rPr lang="en-US" altLang="en-US" b="1">
                <a:sym typeface="Wingdings" panose="05000000000000000000" pitchFamily="2" charset="2"/>
              </a:rPr>
              <a:t>if</a:t>
            </a:r>
            <a:r>
              <a:rPr lang="en-US" altLang="en-US">
                <a:sym typeface="Wingdings" panose="05000000000000000000" pitchFamily="2" charset="2"/>
              </a:rPr>
              <a:t>) = 1; …</a:t>
            </a:r>
          </a:p>
          <a:p>
            <a:pPr lvl="1"/>
            <a:r>
              <a:rPr lang="en-US" altLang="en-US"/>
              <a:t>Size of array is fixed; keyword set is static </a:t>
            </a:r>
            <a:r>
              <a:rPr lang="en-US" altLang="en-US">
                <a:sym typeface="Wingdings" panose="05000000000000000000" pitchFamily="2" charset="2"/>
              </a:rPr>
              <a:t> array</a:t>
            </a:r>
          </a:p>
          <a:p>
            <a:r>
              <a:rPr lang="en-US" altLang="en-US"/>
              <a:t>Car license plates</a:t>
            </a:r>
          </a:p>
          <a:p>
            <a:pPr lvl="1"/>
            <a:r>
              <a:rPr lang="en-US" altLang="en-US"/>
              <a:t>Order number is arbitrary, some numbers might not exist</a:t>
            </a:r>
          </a:p>
          <a:p>
            <a:pPr lvl="1"/>
            <a:r>
              <a:rPr lang="en-US" altLang="en-US"/>
              <a:t>Allocate a hash table of fixed size. </a:t>
            </a:r>
          </a:p>
          <a:p>
            <a:pPr lvl="1"/>
            <a:r>
              <a:rPr lang="en-US" altLang="en-US"/>
              <a:t>Hashing function: plate number modulo maximum size of hash table </a:t>
            </a:r>
            <a:r>
              <a:rPr lang="en-US" altLang="en-US">
                <a:sym typeface="Wingdings" panose="05000000000000000000" pitchFamily="2" charset="2"/>
              </a:rPr>
              <a:t> h(55-080-32) = 5508032 mod 100,000</a:t>
            </a:r>
          </a:p>
          <a:p>
            <a:r>
              <a:rPr lang="en-US" altLang="en-US"/>
              <a:t>User logins and passwords.</a:t>
            </a:r>
          </a:p>
        </p:txBody>
      </p:sp>
    </p:spTree>
    <p:extLst>
      <p:ext uri="{BB962C8B-B14F-4D97-AF65-F5344CB8AC3E}">
        <p14:creationId xmlns:p14="http://schemas.microsoft.com/office/powerpoint/2010/main" val="1181817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28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28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28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28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289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28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2899">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28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62190A3-360E-4743-8222-E7F9AEE7E139}" type="slidenum">
              <a:rPr lang="he-IL" altLang="en-US"/>
              <a:pPr/>
              <a:t>33</a:t>
            </a:fld>
            <a:endParaRPr lang="es-ES" altLang="en-US"/>
          </a:p>
        </p:txBody>
      </p:sp>
      <p:sp>
        <p:nvSpPr>
          <p:cNvPr id="593922" name="Rectangle 2"/>
          <p:cNvSpPr>
            <a:spLocks noGrp="1" noChangeArrowheads="1"/>
          </p:cNvSpPr>
          <p:nvPr>
            <p:ph type="title"/>
          </p:nvPr>
        </p:nvSpPr>
        <p:spPr>
          <a:xfrm>
            <a:off x="1720850" y="188914"/>
            <a:ext cx="8750300" cy="896937"/>
          </a:xfrm>
        </p:spPr>
        <p:txBody>
          <a:bodyPr/>
          <a:lstStyle/>
          <a:p>
            <a:r>
              <a:rPr lang="en-US" altLang="en-US"/>
              <a:t>Formalization</a:t>
            </a:r>
          </a:p>
        </p:txBody>
      </p:sp>
      <p:sp>
        <p:nvSpPr>
          <p:cNvPr id="593923" name="Rectangle 3"/>
          <p:cNvSpPr>
            <a:spLocks noGrp="1" noChangeArrowheads="1"/>
          </p:cNvSpPr>
          <p:nvPr>
            <p:ph type="body" idx="1"/>
          </p:nvPr>
        </p:nvSpPr>
        <p:spPr>
          <a:xfrm>
            <a:off x="1360489" y="1114425"/>
            <a:ext cx="9469437" cy="4629150"/>
          </a:xfrm>
        </p:spPr>
        <p:txBody>
          <a:bodyPr/>
          <a:lstStyle/>
          <a:p>
            <a:r>
              <a:rPr lang="en-US" altLang="en-US"/>
              <a:t>Let </a:t>
            </a:r>
            <a:r>
              <a:rPr lang="en-US" altLang="en-US" i="1"/>
              <a:t>U</a:t>
            </a:r>
            <a:r>
              <a:rPr lang="en-US" altLang="en-US"/>
              <a:t> be a universe of keys of size |</a:t>
            </a:r>
            <a:r>
              <a:rPr lang="en-US" altLang="en-US" i="1"/>
              <a:t>U</a:t>
            </a:r>
            <a:r>
              <a:rPr lang="en-US" altLang="en-US"/>
              <a:t>|, </a:t>
            </a:r>
            <a:r>
              <a:rPr lang="en-US" altLang="en-US" i="1"/>
              <a:t>K</a:t>
            </a:r>
            <a:r>
              <a:rPr lang="en-US" altLang="en-US"/>
              <a:t> an actual set of keys of size </a:t>
            </a:r>
            <a:r>
              <a:rPr lang="en-US" altLang="en-US" i="1"/>
              <a:t>n</a:t>
            </a:r>
            <a:r>
              <a:rPr lang="en-US" altLang="en-US"/>
              <a:t>, </a:t>
            </a:r>
            <a:r>
              <a:rPr lang="en-US" altLang="en-US" i="1"/>
              <a:t>T</a:t>
            </a:r>
            <a:r>
              <a:rPr lang="en-US" altLang="en-US"/>
              <a:t> a hash table of size </a:t>
            </a:r>
            <a:r>
              <a:rPr lang="en-US" altLang="en-US" i="1"/>
              <a:t>O</a:t>
            </a:r>
            <a:r>
              <a:rPr lang="en-US" altLang="en-US"/>
              <a:t>(</a:t>
            </a:r>
            <a:r>
              <a:rPr lang="en-US" altLang="en-US" i="1"/>
              <a:t>m</a:t>
            </a:r>
            <a:r>
              <a:rPr lang="en-US" altLang="en-US"/>
              <a:t>), </a:t>
            </a:r>
            <a:r>
              <a:rPr lang="en-US" altLang="en-US" i="1"/>
              <a:t>m</a:t>
            </a:r>
            <a:r>
              <a:rPr lang="en-US" altLang="en-US"/>
              <a:t> </a:t>
            </a:r>
            <a:r>
              <a:rPr lang="en-US" altLang="en-US">
                <a:cs typeface="Times New Roman" panose="02020603050405020304" pitchFamily="18" charset="0"/>
              </a:rPr>
              <a:t>≤</a:t>
            </a:r>
            <a:r>
              <a:rPr lang="en-US" altLang="en-US"/>
              <a:t> |</a:t>
            </a:r>
            <a:r>
              <a:rPr lang="en-US" altLang="en-US" i="1"/>
              <a:t>U</a:t>
            </a:r>
            <a:r>
              <a:rPr lang="en-US" altLang="en-US"/>
              <a:t>|.</a:t>
            </a:r>
          </a:p>
          <a:p>
            <a:r>
              <a:rPr lang="en-US" altLang="en-US"/>
              <a:t>Let</a:t>
            </a:r>
            <a:r>
              <a:rPr lang="en-US" altLang="en-US" i="1"/>
              <a:t> h</a:t>
            </a:r>
            <a:r>
              <a:rPr lang="en-US" altLang="en-US"/>
              <a:t>(</a:t>
            </a:r>
            <a:r>
              <a:rPr lang="en-US" altLang="en-US" i="1"/>
              <a:t>k</a:t>
            </a:r>
            <a:r>
              <a:rPr lang="en-US" altLang="en-US"/>
              <a:t>) be a hash function: </a:t>
            </a:r>
          </a:p>
          <a:p>
            <a:pPr>
              <a:buFontTx/>
              <a:buNone/>
            </a:pPr>
            <a:r>
              <a:rPr lang="en-US" altLang="en-US" i="1"/>
              <a:t>                      h</a:t>
            </a:r>
            <a:r>
              <a:rPr lang="en-US" altLang="en-US"/>
              <a:t>(</a:t>
            </a:r>
            <a:r>
              <a:rPr lang="en-US" altLang="en-US" i="1"/>
              <a:t>k</a:t>
            </a:r>
            <a:r>
              <a:rPr lang="en-US" altLang="en-US"/>
              <a:t>): </a:t>
            </a:r>
            <a:r>
              <a:rPr lang="en-US" altLang="en-US" i="1"/>
              <a:t>U</a:t>
            </a:r>
            <a:r>
              <a:rPr lang="en-US" altLang="en-US"/>
              <a:t> </a:t>
            </a:r>
            <a:r>
              <a:rPr lang="en-US" altLang="en-US">
                <a:sym typeface="Wingdings" panose="05000000000000000000" pitchFamily="2" charset="2"/>
              </a:rPr>
              <a:t>[0..</a:t>
            </a:r>
            <a:r>
              <a:rPr lang="en-US" altLang="en-US" i="1">
                <a:sym typeface="Wingdings" panose="05000000000000000000" pitchFamily="2" charset="2"/>
              </a:rPr>
              <a:t>m</a:t>
            </a:r>
            <a:r>
              <a:rPr lang="en-US" altLang="en-US">
                <a:sym typeface="Wingdings" panose="05000000000000000000" pitchFamily="2" charset="2"/>
              </a:rPr>
              <a:t>–1] </a:t>
            </a:r>
          </a:p>
          <a:p>
            <a:pPr>
              <a:buFontTx/>
              <a:buNone/>
            </a:pPr>
            <a:r>
              <a:rPr lang="en-US" altLang="en-US"/>
              <a:t>    that maps key values from </a:t>
            </a:r>
            <a:r>
              <a:rPr lang="en-US" altLang="en-US" i="1"/>
              <a:t>U</a:t>
            </a:r>
            <a:r>
              <a:rPr lang="en-US" altLang="en-US"/>
              <a:t> to indices in </a:t>
            </a:r>
            <a:r>
              <a:rPr lang="en-US" altLang="en-US" i="1"/>
              <a:t>T.</a:t>
            </a:r>
            <a:r>
              <a:rPr lang="en-US" altLang="en-US"/>
              <a:t> </a:t>
            </a:r>
          </a:p>
          <a:p>
            <a:pPr>
              <a:buFontTx/>
              <a:buNone/>
            </a:pPr>
            <a:r>
              <a:rPr lang="en-US" altLang="en-US"/>
              <a:t>    </a:t>
            </a:r>
            <a:r>
              <a:rPr lang="en-US" altLang="en-US" i="1"/>
              <a:t>h</a:t>
            </a:r>
            <a:r>
              <a:rPr lang="en-US" altLang="en-US"/>
              <a:t>(</a:t>
            </a:r>
            <a:r>
              <a:rPr lang="en-US" altLang="en-US" i="1"/>
              <a:t>k</a:t>
            </a:r>
            <a:r>
              <a:rPr lang="en-US" altLang="en-US"/>
              <a:t>) is computed in </a:t>
            </a:r>
            <a:r>
              <a:rPr lang="en-US" altLang="en-US" i="1"/>
              <a:t>O</a:t>
            </a:r>
            <a:r>
              <a:rPr lang="en-US" altLang="en-US"/>
              <a:t>(|</a:t>
            </a:r>
            <a:r>
              <a:rPr lang="en-US" altLang="en-US" i="1"/>
              <a:t>k</a:t>
            </a:r>
            <a:r>
              <a:rPr lang="en-US" altLang="en-US"/>
              <a:t>|) = </a:t>
            </a:r>
            <a:r>
              <a:rPr lang="en-US" altLang="en-US" i="1"/>
              <a:t>O</a:t>
            </a:r>
            <a:r>
              <a:rPr lang="en-US" altLang="en-US"/>
              <a:t>(1).</a:t>
            </a:r>
          </a:p>
          <a:p>
            <a:r>
              <a:rPr lang="en-US" altLang="en-US"/>
              <a:t>Elements </a:t>
            </a:r>
            <a:r>
              <a:rPr lang="en-US" altLang="en-US" i="1"/>
              <a:t>T</a:t>
            </a:r>
            <a:r>
              <a:rPr lang="en-US" altLang="en-US"/>
              <a:t>[</a:t>
            </a:r>
            <a:r>
              <a:rPr lang="en-US" altLang="en-US" i="1"/>
              <a:t>i</a:t>
            </a:r>
            <a:r>
              <a:rPr lang="en-US" altLang="en-US"/>
              <a:t>] in the hash table </a:t>
            </a:r>
            <a:r>
              <a:rPr lang="en-US" altLang="en-US" i="1"/>
              <a:t>T</a:t>
            </a:r>
            <a:r>
              <a:rPr lang="en-US" altLang="en-US"/>
              <a:t> = [0..</a:t>
            </a:r>
            <a:r>
              <a:rPr lang="en-US" altLang="en-US" i="1"/>
              <a:t>m</a:t>
            </a:r>
            <a:r>
              <a:rPr lang="en-US" altLang="en-US"/>
              <a:t> –1] are accessed in </a:t>
            </a:r>
            <a:r>
              <a:rPr lang="en-US" altLang="en-US" i="1"/>
              <a:t>O</a:t>
            </a:r>
            <a:r>
              <a:rPr lang="en-US" altLang="en-US"/>
              <a:t>(1) time. </a:t>
            </a:r>
            <a:r>
              <a:rPr lang="en-US" altLang="en-US" i="1"/>
              <a:t>T</a:t>
            </a:r>
            <a:r>
              <a:rPr lang="en-US" altLang="en-US"/>
              <a:t>[</a:t>
            </a:r>
            <a:r>
              <a:rPr lang="en-US" altLang="en-US" i="1"/>
              <a:t>i</a:t>
            </a:r>
            <a:r>
              <a:rPr lang="en-US" altLang="en-US"/>
              <a:t>] = </a:t>
            </a:r>
            <a:r>
              <a:rPr lang="en-US" altLang="en-US" b="1" i="1"/>
              <a:t>null</a:t>
            </a:r>
            <a:r>
              <a:rPr lang="en-US" altLang="en-US"/>
              <a:t> is an empty entry.   </a:t>
            </a:r>
            <a:endParaRPr lang="he-IL" altLang="en-US">
              <a:cs typeface="Times New Roman" panose="02020603050405020304" pitchFamily="18" charset="0"/>
            </a:endParaRPr>
          </a:p>
          <a:p>
            <a:r>
              <a:rPr lang="en-US" altLang="en-US"/>
              <a:t>For simplicity, we assume that  </a:t>
            </a:r>
            <a:r>
              <a:rPr lang="en-US" altLang="en-US" i="1"/>
              <a:t>U</a:t>
            </a:r>
            <a:r>
              <a:rPr lang="en-US" altLang="en-US"/>
              <a:t> = {0, …, </a:t>
            </a:r>
            <a:r>
              <a:rPr lang="en-US" altLang="en-US" i="1"/>
              <a:t>N</a:t>
            </a:r>
            <a:r>
              <a:rPr lang="en-US" altLang="en-US"/>
              <a:t> –1}.</a:t>
            </a:r>
          </a:p>
        </p:txBody>
      </p:sp>
    </p:spTree>
    <p:extLst>
      <p:ext uri="{BB962C8B-B14F-4D97-AF65-F5344CB8AC3E}">
        <p14:creationId xmlns:p14="http://schemas.microsoft.com/office/powerpoint/2010/main" val="41340707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39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392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39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lide Number Placeholder 5"/>
          <p:cNvSpPr>
            <a:spLocks noGrp="1"/>
          </p:cNvSpPr>
          <p:nvPr>
            <p:ph type="sldNum" sz="quarter" idx="12"/>
          </p:nvPr>
        </p:nvSpPr>
        <p:spPr/>
        <p:txBody>
          <a:bodyPr/>
          <a:lstStyle/>
          <a:p>
            <a:fld id="{8BD74A6C-E1F6-4137-B002-6A8D68A1A9D9}" type="slidenum">
              <a:rPr lang="he-IL" altLang="en-US"/>
              <a:pPr/>
              <a:t>34</a:t>
            </a:fld>
            <a:endParaRPr lang="es-ES" altLang="en-US"/>
          </a:p>
        </p:txBody>
      </p:sp>
      <p:sp>
        <p:nvSpPr>
          <p:cNvPr id="594946" name="Rectangle 2"/>
          <p:cNvSpPr>
            <a:spLocks noGrp="1" noChangeArrowheads="1"/>
          </p:cNvSpPr>
          <p:nvPr>
            <p:ph type="title"/>
          </p:nvPr>
        </p:nvSpPr>
        <p:spPr>
          <a:xfrm>
            <a:off x="1803400" y="228600"/>
            <a:ext cx="8750300" cy="896938"/>
          </a:xfrm>
        </p:spPr>
        <p:txBody>
          <a:bodyPr/>
          <a:lstStyle/>
          <a:p>
            <a:r>
              <a:rPr lang="en-US" altLang="en-US"/>
              <a:t>Hashing: illustration</a:t>
            </a:r>
          </a:p>
        </p:txBody>
      </p:sp>
      <p:grpSp>
        <p:nvGrpSpPr>
          <p:cNvPr id="594950" name="Group 6"/>
          <p:cNvGrpSpPr>
            <a:grpSpLocks/>
          </p:cNvGrpSpPr>
          <p:nvPr/>
        </p:nvGrpSpPr>
        <p:grpSpPr bwMode="auto">
          <a:xfrm>
            <a:off x="3216276" y="2492376"/>
            <a:ext cx="576263" cy="461963"/>
            <a:chOff x="1306" y="1117"/>
            <a:chExt cx="363" cy="291"/>
          </a:xfrm>
        </p:grpSpPr>
        <p:sp>
          <p:nvSpPr>
            <p:cNvPr id="594948" name="Oval 4"/>
            <p:cNvSpPr>
              <a:spLocks noChangeArrowheads="1"/>
            </p:cNvSpPr>
            <p:nvPr/>
          </p:nvSpPr>
          <p:spPr bwMode="auto">
            <a:xfrm>
              <a:off x="1578" y="1253"/>
              <a:ext cx="91" cy="91"/>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49" name="Text Box 5"/>
            <p:cNvSpPr txBox="1">
              <a:spLocks noChangeArrowheads="1"/>
            </p:cNvSpPr>
            <p:nvPr/>
          </p:nvSpPr>
          <p:spPr bwMode="auto">
            <a:xfrm>
              <a:off x="1306" y="1117"/>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grpSp>
      <p:grpSp>
        <p:nvGrpSpPr>
          <p:cNvPr id="594951" name="Group 7"/>
          <p:cNvGrpSpPr>
            <a:grpSpLocks/>
          </p:cNvGrpSpPr>
          <p:nvPr/>
        </p:nvGrpSpPr>
        <p:grpSpPr bwMode="auto">
          <a:xfrm>
            <a:off x="3071813" y="3568701"/>
            <a:ext cx="576262" cy="461963"/>
            <a:chOff x="1306" y="1117"/>
            <a:chExt cx="363" cy="291"/>
          </a:xfrm>
        </p:grpSpPr>
        <p:sp>
          <p:nvSpPr>
            <p:cNvPr id="594952" name="Oval 8"/>
            <p:cNvSpPr>
              <a:spLocks noChangeArrowheads="1"/>
            </p:cNvSpPr>
            <p:nvPr/>
          </p:nvSpPr>
          <p:spPr bwMode="auto">
            <a:xfrm>
              <a:off x="1578" y="1253"/>
              <a:ext cx="91" cy="91"/>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53" name="Text Box 9"/>
            <p:cNvSpPr txBox="1">
              <a:spLocks noChangeArrowheads="1"/>
            </p:cNvSpPr>
            <p:nvPr/>
          </p:nvSpPr>
          <p:spPr bwMode="auto">
            <a:xfrm>
              <a:off x="1306" y="1117"/>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grpSp>
      <p:grpSp>
        <p:nvGrpSpPr>
          <p:cNvPr id="595132" name="Group 188"/>
          <p:cNvGrpSpPr>
            <a:grpSpLocks/>
          </p:cNvGrpSpPr>
          <p:nvPr/>
        </p:nvGrpSpPr>
        <p:grpSpPr bwMode="auto">
          <a:xfrm>
            <a:off x="3876676" y="3211512"/>
            <a:ext cx="923925" cy="461962"/>
            <a:chOff x="1722" y="2023"/>
            <a:chExt cx="582" cy="291"/>
          </a:xfrm>
        </p:grpSpPr>
        <p:sp>
          <p:nvSpPr>
            <p:cNvPr id="594955" name="Oval 11"/>
            <p:cNvSpPr>
              <a:spLocks noChangeArrowheads="1"/>
            </p:cNvSpPr>
            <p:nvPr/>
          </p:nvSpPr>
          <p:spPr bwMode="auto">
            <a:xfrm>
              <a:off x="2213" y="2160"/>
              <a:ext cx="91" cy="91"/>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56" name="Text Box 12"/>
            <p:cNvSpPr txBox="1">
              <a:spLocks noChangeArrowheads="1"/>
            </p:cNvSpPr>
            <p:nvPr/>
          </p:nvSpPr>
          <p:spPr bwMode="auto">
            <a:xfrm>
              <a:off x="1722" y="2023"/>
              <a:ext cx="4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222</a:t>
              </a:r>
            </a:p>
          </p:txBody>
        </p:sp>
      </p:grpSp>
      <p:grpSp>
        <p:nvGrpSpPr>
          <p:cNvPr id="594957" name="Group 13"/>
          <p:cNvGrpSpPr>
            <a:grpSpLocks/>
          </p:cNvGrpSpPr>
          <p:nvPr/>
        </p:nvGrpSpPr>
        <p:grpSpPr bwMode="auto">
          <a:xfrm>
            <a:off x="4770438" y="2563813"/>
            <a:ext cx="677862" cy="461962"/>
            <a:chOff x="1242" y="1117"/>
            <a:chExt cx="427" cy="291"/>
          </a:xfrm>
        </p:grpSpPr>
        <p:sp>
          <p:nvSpPr>
            <p:cNvPr id="594958" name="Oval 14"/>
            <p:cNvSpPr>
              <a:spLocks noChangeArrowheads="1"/>
            </p:cNvSpPr>
            <p:nvPr/>
          </p:nvSpPr>
          <p:spPr bwMode="auto">
            <a:xfrm>
              <a:off x="1578" y="1253"/>
              <a:ext cx="91" cy="91"/>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59" name="Text Box 15"/>
            <p:cNvSpPr txBox="1">
              <a:spLocks noChangeArrowheads="1"/>
            </p:cNvSpPr>
            <p:nvPr/>
          </p:nvSpPr>
          <p:spPr bwMode="auto">
            <a:xfrm>
              <a:off x="1242" y="1117"/>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55</a:t>
              </a:r>
            </a:p>
          </p:txBody>
        </p:sp>
      </p:grpSp>
      <p:sp>
        <p:nvSpPr>
          <p:cNvPr id="594960" name="Oval 16"/>
          <p:cNvSpPr>
            <a:spLocks noChangeArrowheads="1"/>
          </p:cNvSpPr>
          <p:nvPr/>
        </p:nvSpPr>
        <p:spPr bwMode="auto">
          <a:xfrm>
            <a:off x="1631951" y="1916113"/>
            <a:ext cx="5184775" cy="424815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1" name="Oval 17"/>
          <p:cNvSpPr>
            <a:spLocks noChangeArrowheads="1"/>
          </p:cNvSpPr>
          <p:nvPr/>
        </p:nvSpPr>
        <p:spPr bwMode="auto">
          <a:xfrm>
            <a:off x="2495551" y="4076701"/>
            <a:ext cx="3457575" cy="1800225"/>
          </a:xfrm>
          <a:prstGeom prst="ellipse">
            <a:avLst/>
          </a:prstGeom>
          <a:noFill/>
          <a:ln w="381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4962" name="Group 18"/>
          <p:cNvGrpSpPr>
            <a:grpSpLocks/>
          </p:cNvGrpSpPr>
          <p:nvPr/>
        </p:nvGrpSpPr>
        <p:grpSpPr bwMode="auto">
          <a:xfrm>
            <a:off x="3041651" y="4652963"/>
            <a:ext cx="677863" cy="461962"/>
            <a:chOff x="1242" y="1117"/>
            <a:chExt cx="427" cy="291"/>
          </a:xfrm>
        </p:grpSpPr>
        <p:sp>
          <p:nvSpPr>
            <p:cNvPr id="594963" name="Oval 19"/>
            <p:cNvSpPr>
              <a:spLocks noChangeArrowheads="1"/>
            </p:cNvSpPr>
            <p:nvPr/>
          </p:nvSpPr>
          <p:spPr bwMode="auto">
            <a:xfrm>
              <a:off x="1578" y="1253"/>
              <a:ext cx="91" cy="91"/>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4" name="Text Box 20"/>
            <p:cNvSpPr txBox="1">
              <a:spLocks noChangeArrowheads="1"/>
            </p:cNvSpPr>
            <p:nvPr/>
          </p:nvSpPr>
          <p:spPr bwMode="auto">
            <a:xfrm>
              <a:off x="1242" y="1117"/>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tx2"/>
                  </a:solidFill>
                </a:rPr>
                <a:t>10</a:t>
              </a:r>
            </a:p>
          </p:txBody>
        </p:sp>
      </p:grpSp>
      <p:grpSp>
        <p:nvGrpSpPr>
          <p:cNvPr id="594965" name="Group 21"/>
          <p:cNvGrpSpPr>
            <a:grpSpLocks/>
          </p:cNvGrpSpPr>
          <p:nvPr/>
        </p:nvGrpSpPr>
        <p:grpSpPr bwMode="auto">
          <a:xfrm>
            <a:off x="3906838" y="4148138"/>
            <a:ext cx="677862" cy="461962"/>
            <a:chOff x="1242" y="1117"/>
            <a:chExt cx="427" cy="291"/>
          </a:xfrm>
        </p:grpSpPr>
        <p:sp>
          <p:nvSpPr>
            <p:cNvPr id="594966" name="Oval 22"/>
            <p:cNvSpPr>
              <a:spLocks noChangeArrowheads="1"/>
            </p:cNvSpPr>
            <p:nvPr/>
          </p:nvSpPr>
          <p:spPr bwMode="auto">
            <a:xfrm>
              <a:off x="1578" y="1253"/>
              <a:ext cx="91" cy="91"/>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7" name="Text Box 23"/>
            <p:cNvSpPr txBox="1">
              <a:spLocks noChangeArrowheads="1"/>
            </p:cNvSpPr>
            <p:nvPr/>
          </p:nvSpPr>
          <p:spPr bwMode="auto">
            <a:xfrm>
              <a:off x="1242" y="1117"/>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tx2"/>
                  </a:solidFill>
                </a:rPr>
                <a:t>21</a:t>
              </a:r>
            </a:p>
          </p:txBody>
        </p:sp>
      </p:grpSp>
      <p:grpSp>
        <p:nvGrpSpPr>
          <p:cNvPr id="594968" name="Group 24"/>
          <p:cNvGrpSpPr>
            <a:grpSpLocks/>
          </p:cNvGrpSpPr>
          <p:nvPr/>
        </p:nvGrpSpPr>
        <p:grpSpPr bwMode="auto">
          <a:xfrm>
            <a:off x="3617913" y="5227638"/>
            <a:ext cx="677862" cy="461962"/>
            <a:chOff x="1242" y="1117"/>
            <a:chExt cx="427" cy="291"/>
          </a:xfrm>
        </p:grpSpPr>
        <p:sp>
          <p:nvSpPr>
            <p:cNvPr id="594969" name="Oval 25"/>
            <p:cNvSpPr>
              <a:spLocks noChangeArrowheads="1"/>
            </p:cNvSpPr>
            <p:nvPr/>
          </p:nvSpPr>
          <p:spPr bwMode="auto">
            <a:xfrm>
              <a:off x="1578" y="1253"/>
              <a:ext cx="91" cy="91"/>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70" name="Text Box 26"/>
            <p:cNvSpPr txBox="1">
              <a:spLocks noChangeArrowheads="1"/>
            </p:cNvSpPr>
            <p:nvPr/>
          </p:nvSpPr>
          <p:spPr bwMode="auto">
            <a:xfrm>
              <a:off x="1242" y="1117"/>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tx2"/>
                  </a:solidFill>
                </a:rPr>
                <a:t>13</a:t>
              </a:r>
            </a:p>
          </p:txBody>
        </p:sp>
      </p:grpSp>
      <p:grpSp>
        <p:nvGrpSpPr>
          <p:cNvPr id="594971" name="Group 27"/>
          <p:cNvGrpSpPr>
            <a:grpSpLocks/>
          </p:cNvGrpSpPr>
          <p:nvPr/>
        </p:nvGrpSpPr>
        <p:grpSpPr bwMode="auto">
          <a:xfrm>
            <a:off x="4872038" y="4795838"/>
            <a:ext cx="576262" cy="461962"/>
            <a:chOff x="1306" y="1117"/>
            <a:chExt cx="363" cy="291"/>
          </a:xfrm>
        </p:grpSpPr>
        <p:sp>
          <p:nvSpPr>
            <p:cNvPr id="594972" name="Oval 28"/>
            <p:cNvSpPr>
              <a:spLocks noChangeArrowheads="1"/>
            </p:cNvSpPr>
            <p:nvPr/>
          </p:nvSpPr>
          <p:spPr bwMode="auto">
            <a:xfrm>
              <a:off x="1578" y="1253"/>
              <a:ext cx="91" cy="91"/>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73" name="Text Box 29"/>
            <p:cNvSpPr txBox="1">
              <a:spLocks noChangeArrowheads="1"/>
            </p:cNvSpPr>
            <p:nvPr/>
          </p:nvSpPr>
          <p:spPr bwMode="auto">
            <a:xfrm>
              <a:off x="1306" y="1117"/>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tx2"/>
                  </a:solidFill>
                </a:rPr>
                <a:t>9</a:t>
              </a:r>
            </a:p>
          </p:txBody>
        </p:sp>
      </p:grpSp>
      <p:graphicFrame>
        <p:nvGraphicFramePr>
          <p:cNvPr id="595094" name="Group 150"/>
          <p:cNvGraphicFramePr>
            <a:graphicFrameLocks noGrp="1"/>
          </p:cNvGraphicFramePr>
          <p:nvPr>
            <p:ph idx="1"/>
          </p:nvPr>
        </p:nvGraphicFramePr>
        <p:xfrm>
          <a:off x="7967664" y="1844675"/>
          <a:ext cx="611187" cy="4663440"/>
        </p:xfrm>
        <a:graphic>
          <a:graphicData uri="http://schemas.openxmlformats.org/drawingml/2006/table">
            <a:tbl>
              <a:tblPr/>
              <a:tblGrid>
                <a:gridCol w="611187">
                  <a:extLst>
                    <a:ext uri="{9D8B030D-6E8A-4147-A177-3AD203B41FA5}">
                      <a16:colId xmlns:a16="http://schemas.microsoft.com/office/drawing/2014/main" xmlns="" val="3310171767"/>
                    </a:ext>
                  </a:extLst>
                </a:gridCol>
              </a:tblGrid>
              <a:tr h="4397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662596020"/>
                  </a:ext>
                </a:extLst>
              </a:tr>
              <a:tr h="441325">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240454911"/>
                  </a:ext>
                </a:extLst>
              </a:tr>
              <a:tr h="4397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013557532"/>
                  </a:ext>
                </a:extLst>
              </a:tr>
              <a:tr h="4397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330316384"/>
                  </a:ext>
                </a:extLst>
              </a:tr>
              <a:tr h="441325">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732213284"/>
                  </a:ext>
                </a:extLst>
              </a:tr>
              <a:tr h="4397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179513526"/>
                  </a:ext>
                </a:extLst>
              </a:tr>
              <a:tr h="4397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1338417"/>
                  </a:ext>
                </a:extLst>
              </a:tr>
              <a:tr h="4397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274956679"/>
                  </a:ext>
                </a:extLst>
              </a:tr>
              <a:tr h="441325">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123630644"/>
                  </a:ext>
                </a:extLst>
              </a:tr>
            </a:tbl>
          </a:graphicData>
        </a:graphic>
      </p:graphicFrame>
      <p:grpSp>
        <p:nvGrpSpPr>
          <p:cNvPr id="595003" name="Group 59"/>
          <p:cNvGrpSpPr>
            <a:grpSpLocks/>
          </p:cNvGrpSpPr>
          <p:nvPr/>
        </p:nvGrpSpPr>
        <p:grpSpPr bwMode="auto">
          <a:xfrm>
            <a:off x="5130801" y="3284538"/>
            <a:ext cx="677863" cy="461962"/>
            <a:chOff x="1242" y="1117"/>
            <a:chExt cx="427" cy="291"/>
          </a:xfrm>
        </p:grpSpPr>
        <p:sp>
          <p:nvSpPr>
            <p:cNvPr id="595004" name="Oval 60"/>
            <p:cNvSpPr>
              <a:spLocks noChangeArrowheads="1"/>
            </p:cNvSpPr>
            <p:nvPr/>
          </p:nvSpPr>
          <p:spPr bwMode="auto">
            <a:xfrm>
              <a:off x="1578" y="1253"/>
              <a:ext cx="91" cy="91"/>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005" name="Text Box 61"/>
            <p:cNvSpPr txBox="1">
              <a:spLocks noChangeArrowheads="1"/>
            </p:cNvSpPr>
            <p:nvPr/>
          </p:nvSpPr>
          <p:spPr bwMode="auto">
            <a:xfrm>
              <a:off x="1242" y="1117"/>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30</a:t>
              </a:r>
            </a:p>
          </p:txBody>
        </p:sp>
      </p:grpSp>
      <p:grpSp>
        <p:nvGrpSpPr>
          <p:cNvPr id="595006" name="Group 62"/>
          <p:cNvGrpSpPr>
            <a:grpSpLocks/>
          </p:cNvGrpSpPr>
          <p:nvPr/>
        </p:nvGrpSpPr>
        <p:grpSpPr bwMode="auto">
          <a:xfrm>
            <a:off x="2135188" y="3573463"/>
            <a:ext cx="576262" cy="461962"/>
            <a:chOff x="1306" y="1117"/>
            <a:chExt cx="363" cy="291"/>
          </a:xfrm>
        </p:grpSpPr>
        <p:sp>
          <p:nvSpPr>
            <p:cNvPr id="595007" name="Oval 63"/>
            <p:cNvSpPr>
              <a:spLocks noChangeArrowheads="1"/>
            </p:cNvSpPr>
            <p:nvPr/>
          </p:nvSpPr>
          <p:spPr bwMode="auto">
            <a:xfrm>
              <a:off x="1578" y="1253"/>
              <a:ext cx="91" cy="91"/>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008" name="Text Box 64"/>
            <p:cNvSpPr txBox="1">
              <a:spLocks noChangeArrowheads="1"/>
            </p:cNvSpPr>
            <p:nvPr/>
          </p:nvSpPr>
          <p:spPr bwMode="auto">
            <a:xfrm>
              <a:off x="1306" y="1117"/>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a:t>
              </a:r>
            </a:p>
          </p:txBody>
        </p:sp>
      </p:grpSp>
      <p:sp>
        <p:nvSpPr>
          <p:cNvPr id="595009" name="Text Box 65"/>
          <p:cNvSpPr txBox="1">
            <a:spLocks noChangeArrowheads="1"/>
          </p:cNvSpPr>
          <p:nvPr/>
        </p:nvSpPr>
        <p:spPr bwMode="auto">
          <a:xfrm>
            <a:off x="2540000" y="1268414"/>
            <a:ext cx="27510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 = universe of keys</a:t>
            </a:r>
          </a:p>
        </p:txBody>
      </p:sp>
      <p:sp>
        <p:nvSpPr>
          <p:cNvPr id="595010" name="Text Box 66"/>
          <p:cNvSpPr txBox="1">
            <a:spLocks noChangeArrowheads="1"/>
          </p:cNvSpPr>
          <p:nvPr/>
        </p:nvSpPr>
        <p:spPr bwMode="auto">
          <a:xfrm>
            <a:off x="4872039" y="6021389"/>
            <a:ext cx="21082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tx2"/>
                </a:solidFill>
              </a:rPr>
              <a:t>K = actual keys</a:t>
            </a:r>
          </a:p>
        </p:txBody>
      </p:sp>
      <p:sp>
        <p:nvSpPr>
          <p:cNvPr id="595011" name="Text Box 67"/>
          <p:cNvSpPr txBox="1">
            <a:spLocks noChangeArrowheads="1"/>
          </p:cNvSpPr>
          <p:nvPr/>
        </p:nvSpPr>
        <p:spPr bwMode="auto">
          <a:xfrm>
            <a:off x="7032625" y="1196976"/>
            <a:ext cx="19311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 = hash table</a:t>
            </a:r>
          </a:p>
        </p:txBody>
      </p:sp>
      <p:sp>
        <p:nvSpPr>
          <p:cNvPr id="595012" name="Text Box 68"/>
          <p:cNvSpPr txBox="1">
            <a:spLocks noChangeArrowheads="1"/>
          </p:cNvSpPr>
          <p:nvPr/>
        </p:nvSpPr>
        <p:spPr bwMode="auto">
          <a:xfrm>
            <a:off x="8616950" y="1825626"/>
            <a:ext cx="338554" cy="3582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5000"/>
              </a:lnSpc>
            </a:pPr>
            <a:r>
              <a:rPr lang="en-US" altLang="en-US"/>
              <a:t>0</a:t>
            </a:r>
          </a:p>
          <a:p>
            <a:pPr>
              <a:lnSpc>
                <a:spcPct val="105000"/>
              </a:lnSpc>
            </a:pPr>
            <a:r>
              <a:rPr lang="en-US" altLang="en-US"/>
              <a:t>1</a:t>
            </a:r>
          </a:p>
          <a:p>
            <a:pPr>
              <a:lnSpc>
                <a:spcPct val="105000"/>
              </a:lnSpc>
            </a:pPr>
            <a:r>
              <a:rPr lang="en-US" altLang="en-US"/>
              <a:t>2</a:t>
            </a:r>
          </a:p>
          <a:p>
            <a:pPr>
              <a:lnSpc>
                <a:spcPct val="105000"/>
              </a:lnSpc>
            </a:pPr>
            <a:r>
              <a:rPr lang="en-US" altLang="en-US"/>
              <a:t>3</a:t>
            </a:r>
          </a:p>
          <a:p>
            <a:pPr>
              <a:lnSpc>
                <a:spcPct val="105000"/>
              </a:lnSpc>
            </a:pPr>
            <a:r>
              <a:rPr lang="en-US" altLang="en-US"/>
              <a:t>4</a:t>
            </a:r>
          </a:p>
          <a:p>
            <a:pPr>
              <a:lnSpc>
                <a:spcPct val="105000"/>
              </a:lnSpc>
            </a:pPr>
            <a:r>
              <a:rPr lang="en-US" altLang="en-US"/>
              <a:t>5</a:t>
            </a:r>
          </a:p>
          <a:p>
            <a:pPr>
              <a:lnSpc>
                <a:spcPct val="105000"/>
              </a:lnSpc>
            </a:pPr>
            <a:r>
              <a:rPr lang="en-US" altLang="en-US"/>
              <a:t>6</a:t>
            </a:r>
          </a:p>
          <a:p>
            <a:pPr>
              <a:lnSpc>
                <a:spcPct val="105000"/>
              </a:lnSpc>
            </a:pPr>
            <a:r>
              <a:rPr lang="en-US" altLang="en-US"/>
              <a:t>7</a:t>
            </a:r>
          </a:p>
          <a:p>
            <a:pPr>
              <a:lnSpc>
                <a:spcPct val="105000"/>
              </a:lnSpc>
            </a:pPr>
            <a:r>
              <a:rPr lang="en-US" altLang="en-US"/>
              <a:t>8</a:t>
            </a:r>
          </a:p>
        </p:txBody>
      </p:sp>
      <p:grpSp>
        <p:nvGrpSpPr>
          <p:cNvPr id="595131" name="Group 187"/>
          <p:cNvGrpSpPr>
            <a:grpSpLocks/>
          </p:cNvGrpSpPr>
          <p:nvPr/>
        </p:nvGrpSpPr>
        <p:grpSpPr bwMode="auto">
          <a:xfrm>
            <a:off x="3648075" y="1989139"/>
            <a:ext cx="4413250" cy="3913187"/>
            <a:chOff x="1578" y="1253"/>
            <a:chExt cx="2780" cy="2465"/>
          </a:xfrm>
        </p:grpSpPr>
        <p:sp>
          <p:nvSpPr>
            <p:cNvPr id="595020" name="Text Box 76"/>
            <p:cNvSpPr txBox="1">
              <a:spLocks noChangeArrowheads="1"/>
            </p:cNvSpPr>
            <p:nvPr/>
          </p:nvSpPr>
          <p:spPr bwMode="auto">
            <a:xfrm>
              <a:off x="3619" y="2416"/>
              <a:ext cx="6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accent2"/>
                  </a:solidFill>
                  <a:cs typeface="Times New Roman" panose="02020603050405020304" pitchFamily="18" charset="0"/>
                </a:rPr>
                <a:t>h(9)=1</a:t>
              </a:r>
            </a:p>
          </p:txBody>
        </p:sp>
        <p:grpSp>
          <p:nvGrpSpPr>
            <p:cNvPr id="595130" name="Group 186"/>
            <p:cNvGrpSpPr>
              <a:grpSpLocks/>
            </p:cNvGrpSpPr>
            <p:nvPr/>
          </p:nvGrpSpPr>
          <p:grpSpPr bwMode="auto">
            <a:xfrm>
              <a:off x="1578" y="1253"/>
              <a:ext cx="2780" cy="2465"/>
              <a:chOff x="1578" y="1253"/>
              <a:chExt cx="2780" cy="2465"/>
            </a:xfrm>
          </p:grpSpPr>
          <p:sp>
            <p:nvSpPr>
              <p:cNvPr id="595086" name="Line 142"/>
              <p:cNvSpPr>
                <a:spLocks noChangeShapeType="1"/>
              </p:cNvSpPr>
              <p:nvPr/>
            </p:nvSpPr>
            <p:spPr bwMode="auto">
              <a:xfrm flipV="1">
                <a:off x="2122" y="1344"/>
                <a:ext cx="2177" cy="1451"/>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87" name="Line 143"/>
              <p:cNvSpPr>
                <a:spLocks noChangeShapeType="1"/>
              </p:cNvSpPr>
              <p:nvPr/>
            </p:nvSpPr>
            <p:spPr bwMode="auto">
              <a:xfrm flipV="1">
                <a:off x="2712" y="1616"/>
                <a:ext cx="1587" cy="1587"/>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88" name="Line 144"/>
              <p:cNvSpPr>
                <a:spLocks noChangeShapeType="1"/>
              </p:cNvSpPr>
              <p:nvPr/>
            </p:nvSpPr>
            <p:spPr bwMode="auto">
              <a:xfrm flipV="1">
                <a:off x="1963" y="3339"/>
                <a:ext cx="2336" cy="18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89" name="Line 145"/>
              <p:cNvSpPr>
                <a:spLocks noChangeShapeType="1"/>
              </p:cNvSpPr>
              <p:nvPr/>
            </p:nvSpPr>
            <p:spPr bwMode="auto">
              <a:xfrm flipV="1">
                <a:off x="1578" y="1570"/>
                <a:ext cx="2721" cy="1542"/>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090" name="Text Box 146"/>
              <p:cNvSpPr txBox="1">
                <a:spLocks noChangeArrowheads="1"/>
              </p:cNvSpPr>
              <p:nvPr/>
            </p:nvSpPr>
            <p:spPr bwMode="auto">
              <a:xfrm>
                <a:off x="3304" y="1253"/>
                <a:ext cx="7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accent2"/>
                    </a:solidFill>
                    <a:cs typeface="Times New Roman" panose="02020603050405020304" pitchFamily="18" charset="0"/>
                  </a:rPr>
                  <a:t>h(21)=0</a:t>
                </a:r>
              </a:p>
            </p:txBody>
          </p:sp>
          <p:sp>
            <p:nvSpPr>
              <p:cNvPr id="595091" name="Text Box 147"/>
              <p:cNvSpPr txBox="1">
                <a:spLocks noChangeArrowheads="1"/>
              </p:cNvSpPr>
              <p:nvPr/>
            </p:nvSpPr>
            <p:spPr bwMode="auto">
              <a:xfrm>
                <a:off x="3622" y="2160"/>
                <a:ext cx="7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accent2"/>
                    </a:solidFill>
                    <a:cs typeface="Times New Roman" panose="02020603050405020304" pitchFamily="18" charset="0"/>
                  </a:rPr>
                  <a:t>h(10)=1</a:t>
                </a:r>
              </a:p>
            </p:txBody>
          </p:sp>
          <p:sp>
            <p:nvSpPr>
              <p:cNvPr id="595092" name="Text Box 148"/>
              <p:cNvSpPr txBox="1">
                <a:spLocks noChangeArrowheads="1"/>
              </p:cNvSpPr>
              <p:nvPr/>
            </p:nvSpPr>
            <p:spPr bwMode="auto">
              <a:xfrm>
                <a:off x="3344" y="3430"/>
                <a:ext cx="8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accent2"/>
                    </a:solidFill>
                    <a:cs typeface="Times New Roman" panose="02020603050405020304" pitchFamily="18" charset="0"/>
                  </a:rPr>
                  <a:t>h(13) = 6</a:t>
                </a:r>
              </a:p>
            </p:txBody>
          </p:sp>
        </p:grpSp>
      </p:grpSp>
      <p:grpSp>
        <p:nvGrpSpPr>
          <p:cNvPr id="595097" name="Group 153"/>
          <p:cNvGrpSpPr>
            <a:grpSpLocks/>
          </p:cNvGrpSpPr>
          <p:nvPr/>
        </p:nvGrpSpPr>
        <p:grpSpPr bwMode="auto">
          <a:xfrm>
            <a:off x="8328025" y="1844675"/>
            <a:ext cx="2160588" cy="3602038"/>
            <a:chOff x="4526" y="1162"/>
            <a:chExt cx="1361" cy="2269"/>
          </a:xfrm>
        </p:grpSpPr>
        <p:sp>
          <p:nvSpPr>
            <p:cNvPr id="595098" name="Rectangle 154"/>
            <p:cNvSpPr>
              <a:spLocks noChangeArrowheads="1"/>
            </p:cNvSpPr>
            <p:nvPr/>
          </p:nvSpPr>
          <p:spPr bwMode="auto">
            <a:xfrm>
              <a:off x="5388" y="1162"/>
              <a:ext cx="499"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lvl1pPr algn="l">
                <a:spcBef>
                  <a:spcPct val="20000"/>
                </a:spcBef>
                <a:buChar char="•"/>
                <a:defRPr sz="2800">
                  <a:solidFill>
                    <a:schemeClr val="tx1"/>
                  </a:solidFill>
                  <a:latin typeface="Times New Roman" panose="02020603050405020304" pitchFamily="18" charset="0"/>
                </a:defRPr>
              </a:lvl1pPr>
              <a:lvl2pPr algn="l">
                <a:spcBef>
                  <a:spcPct val="20000"/>
                </a:spcBef>
                <a:buChar char="–"/>
                <a:defRPr sz="2400">
                  <a:solidFill>
                    <a:schemeClr val="tx1"/>
                  </a:solidFill>
                  <a:latin typeface="Times New Roman" panose="02020603050405020304" pitchFamily="18" charset="0"/>
                </a:defRPr>
              </a:lvl2pPr>
              <a:lvl3pPr algn="l">
                <a:spcBef>
                  <a:spcPct val="20000"/>
                </a:spcBef>
                <a:buChar char="•"/>
                <a:defRPr sz="2000">
                  <a:solidFill>
                    <a:schemeClr val="tx1"/>
                  </a:solidFill>
                  <a:latin typeface="Times New Roman" panose="02020603050405020304" pitchFamily="18" charset="0"/>
                </a:defRPr>
              </a:lvl3pPr>
              <a:lvl4pPr marL="1333500" algn="l">
                <a:spcBef>
                  <a:spcPct val="20000"/>
                </a:spcBef>
                <a:buChar char="–"/>
                <a:defRPr>
                  <a:solidFill>
                    <a:schemeClr val="tx1"/>
                  </a:solidFill>
                  <a:latin typeface="Times New Roman" panose="02020603050405020304" pitchFamily="18" charset="0"/>
                </a:defRPr>
              </a:lvl4pPr>
              <a:lvl5pPr marL="1752600" algn="l">
                <a:spcBef>
                  <a:spcPct val="20000"/>
                </a:spcBef>
                <a:buChar char="»"/>
                <a:defRPr>
                  <a:solidFill>
                    <a:schemeClr val="tx1"/>
                  </a:solidFill>
                  <a:latin typeface="Times New Roman" panose="02020603050405020304" pitchFamily="18" charset="0"/>
                </a:defRPr>
              </a:lvl5pPr>
              <a:lvl6pPr marL="2209800" eaLnBrk="0" fontAlgn="base" hangingPunct="0">
                <a:spcBef>
                  <a:spcPct val="20000"/>
                </a:spcBef>
                <a:spcAft>
                  <a:spcPct val="0"/>
                </a:spcAft>
                <a:buChar char="»"/>
                <a:defRPr>
                  <a:solidFill>
                    <a:schemeClr val="tx1"/>
                  </a:solidFill>
                  <a:latin typeface="Times New Roman" panose="02020603050405020304" pitchFamily="18" charset="0"/>
                </a:defRPr>
              </a:lvl6pPr>
              <a:lvl7pPr marL="2667000" eaLnBrk="0" fontAlgn="base" hangingPunct="0">
                <a:spcBef>
                  <a:spcPct val="20000"/>
                </a:spcBef>
                <a:spcAft>
                  <a:spcPct val="0"/>
                </a:spcAft>
                <a:buChar char="»"/>
                <a:defRPr>
                  <a:solidFill>
                    <a:schemeClr val="tx1"/>
                  </a:solidFill>
                  <a:latin typeface="Times New Roman" panose="02020603050405020304" pitchFamily="18" charset="0"/>
                </a:defRPr>
              </a:lvl7pPr>
              <a:lvl8pPr marL="3124200" eaLnBrk="0" fontAlgn="base" hangingPunct="0">
                <a:spcBef>
                  <a:spcPct val="20000"/>
                </a:spcBef>
                <a:spcAft>
                  <a:spcPct val="0"/>
                </a:spcAft>
                <a:buChar char="»"/>
                <a:defRPr>
                  <a:solidFill>
                    <a:schemeClr val="tx1"/>
                  </a:solidFill>
                  <a:latin typeface="Times New Roman" panose="02020603050405020304" pitchFamily="18" charset="0"/>
                </a:defRPr>
              </a:lvl8pPr>
              <a:lvl9pPr marL="35814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t>data</a:t>
              </a:r>
            </a:p>
          </p:txBody>
        </p:sp>
        <p:sp>
          <p:nvSpPr>
            <p:cNvPr id="595099" name="Rectangle 155"/>
            <p:cNvSpPr>
              <a:spLocks noChangeArrowheads="1"/>
            </p:cNvSpPr>
            <p:nvPr/>
          </p:nvSpPr>
          <p:spPr bwMode="auto">
            <a:xfrm>
              <a:off x="5070" y="1162"/>
              <a:ext cx="31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lvl1pPr algn="l">
                <a:spcBef>
                  <a:spcPct val="20000"/>
                </a:spcBef>
                <a:buChar char="•"/>
                <a:defRPr sz="2800">
                  <a:solidFill>
                    <a:schemeClr val="tx1"/>
                  </a:solidFill>
                  <a:latin typeface="Times New Roman" panose="02020603050405020304" pitchFamily="18" charset="0"/>
                </a:defRPr>
              </a:lvl1pPr>
              <a:lvl2pPr algn="l">
                <a:spcBef>
                  <a:spcPct val="20000"/>
                </a:spcBef>
                <a:buChar char="–"/>
                <a:defRPr sz="2400">
                  <a:solidFill>
                    <a:schemeClr val="tx1"/>
                  </a:solidFill>
                  <a:latin typeface="Times New Roman" panose="02020603050405020304" pitchFamily="18" charset="0"/>
                </a:defRPr>
              </a:lvl2pPr>
              <a:lvl3pPr algn="l">
                <a:spcBef>
                  <a:spcPct val="20000"/>
                </a:spcBef>
                <a:buChar char="•"/>
                <a:defRPr sz="2000">
                  <a:solidFill>
                    <a:schemeClr val="tx1"/>
                  </a:solidFill>
                  <a:latin typeface="Times New Roman" panose="02020603050405020304" pitchFamily="18" charset="0"/>
                </a:defRPr>
              </a:lvl3pPr>
              <a:lvl4pPr marL="1333500" algn="l">
                <a:spcBef>
                  <a:spcPct val="20000"/>
                </a:spcBef>
                <a:buChar char="–"/>
                <a:defRPr>
                  <a:solidFill>
                    <a:schemeClr val="tx1"/>
                  </a:solidFill>
                  <a:latin typeface="Times New Roman" panose="02020603050405020304" pitchFamily="18" charset="0"/>
                </a:defRPr>
              </a:lvl4pPr>
              <a:lvl5pPr marL="1752600" algn="l">
                <a:spcBef>
                  <a:spcPct val="20000"/>
                </a:spcBef>
                <a:buChar char="»"/>
                <a:defRPr>
                  <a:solidFill>
                    <a:schemeClr val="tx1"/>
                  </a:solidFill>
                  <a:latin typeface="Times New Roman" panose="02020603050405020304" pitchFamily="18" charset="0"/>
                </a:defRPr>
              </a:lvl5pPr>
              <a:lvl6pPr marL="2209800" eaLnBrk="0" fontAlgn="base" hangingPunct="0">
                <a:spcBef>
                  <a:spcPct val="20000"/>
                </a:spcBef>
                <a:spcAft>
                  <a:spcPct val="0"/>
                </a:spcAft>
                <a:buChar char="»"/>
                <a:defRPr>
                  <a:solidFill>
                    <a:schemeClr val="tx1"/>
                  </a:solidFill>
                  <a:latin typeface="Times New Roman" panose="02020603050405020304" pitchFamily="18" charset="0"/>
                </a:defRPr>
              </a:lvl6pPr>
              <a:lvl7pPr marL="2667000" eaLnBrk="0" fontAlgn="base" hangingPunct="0">
                <a:spcBef>
                  <a:spcPct val="20000"/>
                </a:spcBef>
                <a:spcAft>
                  <a:spcPct val="0"/>
                </a:spcAft>
                <a:buChar char="»"/>
                <a:defRPr>
                  <a:solidFill>
                    <a:schemeClr val="tx1"/>
                  </a:solidFill>
                  <a:latin typeface="Times New Roman" panose="02020603050405020304" pitchFamily="18" charset="0"/>
                </a:defRPr>
              </a:lvl7pPr>
              <a:lvl8pPr marL="3124200" eaLnBrk="0" fontAlgn="base" hangingPunct="0">
                <a:spcBef>
                  <a:spcPct val="20000"/>
                </a:spcBef>
                <a:spcAft>
                  <a:spcPct val="0"/>
                </a:spcAft>
                <a:buChar char="»"/>
                <a:defRPr>
                  <a:solidFill>
                    <a:schemeClr val="tx1"/>
                  </a:solidFill>
                  <a:latin typeface="Times New Roman" panose="02020603050405020304" pitchFamily="18" charset="0"/>
                </a:defRPr>
              </a:lvl8pPr>
              <a:lvl9pPr marL="35814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solidFill>
                    <a:schemeClr val="tx2"/>
                  </a:solidFill>
                </a:rPr>
                <a:t>21</a:t>
              </a:r>
            </a:p>
          </p:txBody>
        </p:sp>
        <p:sp>
          <p:nvSpPr>
            <p:cNvPr id="595100" name="Line 156"/>
            <p:cNvSpPr>
              <a:spLocks noChangeShapeType="1"/>
            </p:cNvSpPr>
            <p:nvPr/>
          </p:nvSpPr>
          <p:spPr bwMode="auto">
            <a:xfrm>
              <a:off x="5070" y="1162"/>
              <a:ext cx="81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01" name="Line 157"/>
            <p:cNvSpPr>
              <a:spLocks noChangeShapeType="1"/>
            </p:cNvSpPr>
            <p:nvPr/>
          </p:nvSpPr>
          <p:spPr bwMode="auto">
            <a:xfrm>
              <a:off x="5070" y="1480"/>
              <a:ext cx="81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02" name="Line 158"/>
            <p:cNvSpPr>
              <a:spLocks noChangeShapeType="1"/>
            </p:cNvSpPr>
            <p:nvPr/>
          </p:nvSpPr>
          <p:spPr bwMode="auto">
            <a:xfrm>
              <a:off x="5070" y="1162"/>
              <a:ext cx="0" cy="31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03" name="Line 159"/>
            <p:cNvSpPr>
              <a:spLocks noChangeShapeType="1"/>
            </p:cNvSpPr>
            <p:nvPr/>
          </p:nvSpPr>
          <p:spPr bwMode="auto">
            <a:xfrm>
              <a:off x="5388" y="1162"/>
              <a:ext cx="0" cy="31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04" name="Line 160"/>
            <p:cNvSpPr>
              <a:spLocks noChangeShapeType="1"/>
            </p:cNvSpPr>
            <p:nvPr/>
          </p:nvSpPr>
          <p:spPr bwMode="auto">
            <a:xfrm>
              <a:off x="5887" y="1162"/>
              <a:ext cx="0" cy="31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05" name="Rectangle 161"/>
            <p:cNvSpPr>
              <a:spLocks noChangeArrowheads="1"/>
            </p:cNvSpPr>
            <p:nvPr/>
          </p:nvSpPr>
          <p:spPr bwMode="auto">
            <a:xfrm>
              <a:off x="5343" y="1570"/>
              <a:ext cx="544"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lvl1pPr algn="l">
                <a:spcBef>
                  <a:spcPct val="20000"/>
                </a:spcBef>
                <a:buChar char="•"/>
                <a:defRPr sz="2800">
                  <a:solidFill>
                    <a:schemeClr val="tx1"/>
                  </a:solidFill>
                  <a:latin typeface="Times New Roman" panose="02020603050405020304" pitchFamily="18" charset="0"/>
                </a:defRPr>
              </a:lvl1pPr>
              <a:lvl2pPr algn="l">
                <a:spcBef>
                  <a:spcPct val="20000"/>
                </a:spcBef>
                <a:buChar char="–"/>
                <a:defRPr sz="2400">
                  <a:solidFill>
                    <a:schemeClr val="tx1"/>
                  </a:solidFill>
                  <a:latin typeface="Times New Roman" panose="02020603050405020304" pitchFamily="18" charset="0"/>
                </a:defRPr>
              </a:lvl2pPr>
              <a:lvl3pPr algn="l">
                <a:spcBef>
                  <a:spcPct val="20000"/>
                </a:spcBef>
                <a:buChar char="•"/>
                <a:defRPr sz="2000">
                  <a:solidFill>
                    <a:schemeClr val="tx1"/>
                  </a:solidFill>
                  <a:latin typeface="Times New Roman" panose="02020603050405020304" pitchFamily="18" charset="0"/>
                </a:defRPr>
              </a:lvl3pPr>
              <a:lvl4pPr marL="1333500" algn="l">
                <a:spcBef>
                  <a:spcPct val="20000"/>
                </a:spcBef>
                <a:buChar char="–"/>
                <a:defRPr>
                  <a:solidFill>
                    <a:schemeClr val="tx1"/>
                  </a:solidFill>
                  <a:latin typeface="Times New Roman" panose="02020603050405020304" pitchFamily="18" charset="0"/>
                </a:defRPr>
              </a:lvl4pPr>
              <a:lvl5pPr marL="1752600" algn="l">
                <a:spcBef>
                  <a:spcPct val="20000"/>
                </a:spcBef>
                <a:buChar char="»"/>
                <a:defRPr>
                  <a:solidFill>
                    <a:schemeClr val="tx1"/>
                  </a:solidFill>
                  <a:latin typeface="Times New Roman" panose="02020603050405020304" pitchFamily="18" charset="0"/>
                </a:defRPr>
              </a:lvl5pPr>
              <a:lvl6pPr marL="2209800" eaLnBrk="0" fontAlgn="base" hangingPunct="0">
                <a:spcBef>
                  <a:spcPct val="20000"/>
                </a:spcBef>
                <a:spcAft>
                  <a:spcPct val="0"/>
                </a:spcAft>
                <a:buChar char="»"/>
                <a:defRPr>
                  <a:solidFill>
                    <a:schemeClr val="tx1"/>
                  </a:solidFill>
                  <a:latin typeface="Times New Roman" panose="02020603050405020304" pitchFamily="18" charset="0"/>
                </a:defRPr>
              </a:lvl6pPr>
              <a:lvl7pPr marL="2667000" eaLnBrk="0" fontAlgn="base" hangingPunct="0">
                <a:spcBef>
                  <a:spcPct val="20000"/>
                </a:spcBef>
                <a:spcAft>
                  <a:spcPct val="0"/>
                </a:spcAft>
                <a:buChar char="»"/>
                <a:defRPr>
                  <a:solidFill>
                    <a:schemeClr val="tx1"/>
                  </a:solidFill>
                  <a:latin typeface="Times New Roman" panose="02020603050405020304" pitchFamily="18" charset="0"/>
                </a:defRPr>
              </a:lvl7pPr>
              <a:lvl8pPr marL="3124200" eaLnBrk="0" fontAlgn="base" hangingPunct="0">
                <a:spcBef>
                  <a:spcPct val="20000"/>
                </a:spcBef>
                <a:spcAft>
                  <a:spcPct val="0"/>
                </a:spcAft>
                <a:buChar char="»"/>
                <a:defRPr>
                  <a:solidFill>
                    <a:schemeClr val="tx1"/>
                  </a:solidFill>
                  <a:latin typeface="Times New Roman" panose="02020603050405020304" pitchFamily="18" charset="0"/>
                </a:defRPr>
              </a:lvl8pPr>
              <a:lvl9pPr marL="35814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t>data</a:t>
              </a:r>
            </a:p>
          </p:txBody>
        </p:sp>
        <p:sp>
          <p:nvSpPr>
            <p:cNvPr id="595106" name="Rectangle 162"/>
            <p:cNvSpPr>
              <a:spLocks noChangeArrowheads="1"/>
            </p:cNvSpPr>
            <p:nvPr/>
          </p:nvSpPr>
          <p:spPr bwMode="auto">
            <a:xfrm>
              <a:off x="5070" y="1570"/>
              <a:ext cx="273"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lvl1pPr algn="l">
                <a:spcBef>
                  <a:spcPct val="20000"/>
                </a:spcBef>
                <a:buChar char="•"/>
                <a:defRPr sz="2800">
                  <a:solidFill>
                    <a:schemeClr val="tx1"/>
                  </a:solidFill>
                  <a:latin typeface="Times New Roman" panose="02020603050405020304" pitchFamily="18" charset="0"/>
                </a:defRPr>
              </a:lvl1pPr>
              <a:lvl2pPr algn="l">
                <a:spcBef>
                  <a:spcPct val="20000"/>
                </a:spcBef>
                <a:buChar char="–"/>
                <a:defRPr sz="2400">
                  <a:solidFill>
                    <a:schemeClr val="tx1"/>
                  </a:solidFill>
                  <a:latin typeface="Times New Roman" panose="02020603050405020304" pitchFamily="18" charset="0"/>
                </a:defRPr>
              </a:lvl2pPr>
              <a:lvl3pPr algn="l">
                <a:spcBef>
                  <a:spcPct val="20000"/>
                </a:spcBef>
                <a:buChar char="•"/>
                <a:defRPr sz="2000">
                  <a:solidFill>
                    <a:schemeClr val="tx1"/>
                  </a:solidFill>
                  <a:latin typeface="Times New Roman" panose="02020603050405020304" pitchFamily="18" charset="0"/>
                </a:defRPr>
              </a:lvl3pPr>
              <a:lvl4pPr marL="1333500" algn="l">
                <a:spcBef>
                  <a:spcPct val="20000"/>
                </a:spcBef>
                <a:buChar char="–"/>
                <a:defRPr>
                  <a:solidFill>
                    <a:schemeClr val="tx1"/>
                  </a:solidFill>
                  <a:latin typeface="Times New Roman" panose="02020603050405020304" pitchFamily="18" charset="0"/>
                </a:defRPr>
              </a:lvl4pPr>
              <a:lvl5pPr marL="1752600" algn="l">
                <a:spcBef>
                  <a:spcPct val="20000"/>
                </a:spcBef>
                <a:buChar char="»"/>
                <a:defRPr>
                  <a:solidFill>
                    <a:schemeClr val="tx1"/>
                  </a:solidFill>
                  <a:latin typeface="Times New Roman" panose="02020603050405020304" pitchFamily="18" charset="0"/>
                </a:defRPr>
              </a:lvl5pPr>
              <a:lvl6pPr marL="2209800" eaLnBrk="0" fontAlgn="base" hangingPunct="0">
                <a:spcBef>
                  <a:spcPct val="20000"/>
                </a:spcBef>
                <a:spcAft>
                  <a:spcPct val="0"/>
                </a:spcAft>
                <a:buChar char="»"/>
                <a:defRPr>
                  <a:solidFill>
                    <a:schemeClr val="tx1"/>
                  </a:solidFill>
                  <a:latin typeface="Times New Roman" panose="02020603050405020304" pitchFamily="18" charset="0"/>
                </a:defRPr>
              </a:lvl6pPr>
              <a:lvl7pPr marL="2667000" eaLnBrk="0" fontAlgn="base" hangingPunct="0">
                <a:spcBef>
                  <a:spcPct val="20000"/>
                </a:spcBef>
                <a:spcAft>
                  <a:spcPct val="0"/>
                </a:spcAft>
                <a:buChar char="»"/>
                <a:defRPr>
                  <a:solidFill>
                    <a:schemeClr val="tx1"/>
                  </a:solidFill>
                  <a:latin typeface="Times New Roman" panose="02020603050405020304" pitchFamily="18" charset="0"/>
                </a:defRPr>
              </a:lvl7pPr>
              <a:lvl8pPr marL="3124200" eaLnBrk="0" fontAlgn="base" hangingPunct="0">
                <a:spcBef>
                  <a:spcPct val="20000"/>
                </a:spcBef>
                <a:spcAft>
                  <a:spcPct val="0"/>
                </a:spcAft>
                <a:buChar char="»"/>
                <a:defRPr>
                  <a:solidFill>
                    <a:schemeClr val="tx1"/>
                  </a:solidFill>
                  <a:latin typeface="Times New Roman" panose="02020603050405020304" pitchFamily="18" charset="0"/>
                </a:defRPr>
              </a:lvl8pPr>
              <a:lvl9pPr marL="35814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solidFill>
                    <a:schemeClr val="tx2"/>
                  </a:solidFill>
                </a:rPr>
                <a:t>10</a:t>
              </a:r>
            </a:p>
          </p:txBody>
        </p:sp>
        <p:sp>
          <p:nvSpPr>
            <p:cNvPr id="595107" name="Line 163"/>
            <p:cNvSpPr>
              <a:spLocks noChangeShapeType="1"/>
            </p:cNvSpPr>
            <p:nvPr/>
          </p:nvSpPr>
          <p:spPr bwMode="auto">
            <a:xfrm>
              <a:off x="5070" y="1570"/>
              <a:ext cx="81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08" name="Line 164"/>
            <p:cNvSpPr>
              <a:spLocks noChangeShapeType="1"/>
            </p:cNvSpPr>
            <p:nvPr/>
          </p:nvSpPr>
          <p:spPr bwMode="auto">
            <a:xfrm>
              <a:off x="5070" y="1888"/>
              <a:ext cx="81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09" name="Line 165"/>
            <p:cNvSpPr>
              <a:spLocks noChangeShapeType="1"/>
            </p:cNvSpPr>
            <p:nvPr/>
          </p:nvSpPr>
          <p:spPr bwMode="auto">
            <a:xfrm>
              <a:off x="5070" y="1570"/>
              <a:ext cx="0" cy="31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10" name="Line 166"/>
            <p:cNvSpPr>
              <a:spLocks noChangeShapeType="1"/>
            </p:cNvSpPr>
            <p:nvPr/>
          </p:nvSpPr>
          <p:spPr bwMode="auto">
            <a:xfrm>
              <a:off x="5343" y="1570"/>
              <a:ext cx="0" cy="31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11" name="Line 167"/>
            <p:cNvSpPr>
              <a:spLocks noChangeShapeType="1"/>
            </p:cNvSpPr>
            <p:nvPr/>
          </p:nvSpPr>
          <p:spPr bwMode="auto">
            <a:xfrm>
              <a:off x="5887" y="1570"/>
              <a:ext cx="0" cy="31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12" name="Rectangle 168"/>
            <p:cNvSpPr>
              <a:spLocks noChangeArrowheads="1"/>
            </p:cNvSpPr>
            <p:nvPr/>
          </p:nvSpPr>
          <p:spPr bwMode="auto">
            <a:xfrm>
              <a:off x="5343" y="2001"/>
              <a:ext cx="544"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lvl1pPr algn="l">
                <a:spcBef>
                  <a:spcPct val="20000"/>
                </a:spcBef>
                <a:buChar char="•"/>
                <a:defRPr sz="2800">
                  <a:solidFill>
                    <a:schemeClr val="tx1"/>
                  </a:solidFill>
                  <a:latin typeface="Times New Roman" panose="02020603050405020304" pitchFamily="18" charset="0"/>
                </a:defRPr>
              </a:lvl1pPr>
              <a:lvl2pPr algn="l">
                <a:spcBef>
                  <a:spcPct val="20000"/>
                </a:spcBef>
                <a:buChar char="–"/>
                <a:defRPr sz="2400">
                  <a:solidFill>
                    <a:schemeClr val="tx1"/>
                  </a:solidFill>
                  <a:latin typeface="Times New Roman" panose="02020603050405020304" pitchFamily="18" charset="0"/>
                </a:defRPr>
              </a:lvl2pPr>
              <a:lvl3pPr algn="l">
                <a:spcBef>
                  <a:spcPct val="20000"/>
                </a:spcBef>
                <a:buChar char="•"/>
                <a:defRPr sz="2000">
                  <a:solidFill>
                    <a:schemeClr val="tx1"/>
                  </a:solidFill>
                  <a:latin typeface="Times New Roman" panose="02020603050405020304" pitchFamily="18" charset="0"/>
                </a:defRPr>
              </a:lvl3pPr>
              <a:lvl4pPr marL="1333500" algn="l">
                <a:spcBef>
                  <a:spcPct val="20000"/>
                </a:spcBef>
                <a:buChar char="–"/>
                <a:defRPr>
                  <a:solidFill>
                    <a:schemeClr val="tx1"/>
                  </a:solidFill>
                  <a:latin typeface="Times New Roman" panose="02020603050405020304" pitchFamily="18" charset="0"/>
                </a:defRPr>
              </a:lvl4pPr>
              <a:lvl5pPr marL="1752600" algn="l">
                <a:spcBef>
                  <a:spcPct val="20000"/>
                </a:spcBef>
                <a:buChar char="»"/>
                <a:defRPr>
                  <a:solidFill>
                    <a:schemeClr val="tx1"/>
                  </a:solidFill>
                  <a:latin typeface="Times New Roman" panose="02020603050405020304" pitchFamily="18" charset="0"/>
                </a:defRPr>
              </a:lvl5pPr>
              <a:lvl6pPr marL="2209800" eaLnBrk="0" fontAlgn="base" hangingPunct="0">
                <a:spcBef>
                  <a:spcPct val="20000"/>
                </a:spcBef>
                <a:spcAft>
                  <a:spcPct val="0"/>
                </a:spcAft>
                <a:buChar char="»"/>
                <a:defRPr>
                  <a:solidFill>
                    <a:schemeClr val="tx1"/>
                  </a:solidFill>
                  <a:latin typeface="Times New Roman" panose="02020603050405020304" pitchFamily="18" charset="0"/>
                </a:defRPr>
              </a:lvl6pPr>
              <a:lvl7pPr marL="2667000" eaLnBrk="0" fontAlgn="base" hangingPunct="0">
                <a:spcBef>
                  <a:spcPct val="20000"/>
                </a:spcBef>
                <a:spcAft>
                  <a:spcPct val="0"/>
                </a:spcAft>
                <a:buChar char="»"/>
                <a:defRPr>
                  <a:solidFill>
                    <a:schemeClr val="tx1"/>
                  </a:solidFill>
                  <a:latin typeface="Times New Roman" panose="02020603050405020304" pitchFamily="18" charset="0"/>
                </a:defRPr>
              </a:lvl7pPr>
              <a:lvl8pPr marL="3124200" eaLnBrk="0" fontAlgn="base" hangingPunct="0">
                <a:spcBef>
                  <a:spcPct val="20000"/>
                </a:spcBef>
                <a:spcAft>
                  <a:spcPct val="0"/>
                </a:spcAft>
                <a:buChar char="»"/>
                <a:defRPr>
                  <a:solidFill>
                    <a:schemeClr val="tx1"/>
                  </a:solidFill>
                  <a:latin typeface="Times New Roman" panose="02020603050405020304" pitchFamily="18" charset="0"/>
                </a:defRPr>
              </a:lvl8pPr>
              <a:lvl9pPr marL="35814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t>data</a:t>
              </a:r>
            </a:p>
          </p:txBody>
        </p:sp>
        <p:sp>
          <p:nvSpPr>
            <p:cNvPr id="595113" name="Rectangle 169"/>
            <p:cNvSpPr>
              <a:spLocks noChangeArrowheads="1"/>
            </p:cNvSpPr>
            <p:nvPr/>
          </p:nvSpPr>
          <p:spPr bwMode="auto">
            <a:xfrm>
              <a:off x="5070" y="2001"/>
              <a:ext cx="273"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lvl1pPr algn="l">
                <a:spcBef>
                  <a:spcPct val="20000"/>
                </a:spcBef>
                <a:buChar char="•"/>
                <a:defRPr sz="2800">
                  <a:solidFill>
                    <a:schemeClr val="tx1"/>
                  </a:solidFill>
                  <a:latin typeface="Times New Roman" panose="02020603050405020304" pitchFamily="18" charset="0"/>
                </a:defRPr>
              </a:lvl1pPr>
              <a:lvl2pPr algn="l">
                <a:spcBef>
                  <a:spcPct val="20000"/>
                </a:spcBef>
                <a:buChar char="–"/>
                <a:defRPr sz="2400">
                  <a:solidFill>
                    <a:schemeClr val="tx1"/>
                  </a:solidFill>
                  <a:latin typeface="Times New Roman" panose="02020603050405020304" pitchFamily="18" charset="0"/>
                </a:defRPr>
              </a:lvl2pPr>
              <a:lvl3pPr algn="l">
                <a:spcBef>
                  <a:spcPct val="20000"/>
                </a:spcBef>
                <a:buChar char="•"/>
                <a:defRPr sz="2000">
                  <a:solidFill>
                    <a:schemeClr val="tx1"/>
                  </a:solidFill>
                  <a:latin typeface="Times New Roman" panose="02020603050405020304" pitchFamily="18" charset="0"/>
                </a:defRPr>
              </a:lvl3pPr>
              <a:lvl4pPr marL="1333500" algn="l">
                <a:spcBef>
                  <a:spcPct val="20000"/>
                </a:spcBef>
                <a:buChar char="–"/>
                <a:defRPr>
                  <a:solidFill>
                    <a:schemeClr val="tx1"/>
                  </a:solidFill>
                  <a:latin typeface="Times New Roman" panose="02020603050405020304" pitchFamily="18" charset="0"/>
                </a:defRPr>
              </a:lvl4pPr>
              <a:lvl5pPr marL="1752600" algn="l">
                <a:spcBef>
                  <a:spcPct val="20000"/>
                </a:spcBef>
                <a:buChar char="»"/>
                <a:defRPr>
                  <a:solidFill>
                    <a:schemeClr val="tx1"/>
                  </a:solidFill>
                  <a:latin typeface="Times New Roman" panose="02020603050405020304" pitchFamily="18" charset="0"/>
                </a:defRPr>
              </a:lvl5pPr>
              <a:lvl6pPr marL="2209800" eaLnBrk="0" fontAlgn="base" hangingPunct="0">
                <a:spcBef>
                  <a:spcPct val="20000"/>
                </a:spcBef>
                <a:spcAft>
                  <a:spcPct val="0"/>
                </a:spcAft>
                <a:buChar char="»"/>
                <a:defRPr>
                  <a:solidFill>
                    <a:schemeClr val="tx1"/>
                  </a:solidFill>
                  <a:latin typeface="Times New Roman" panose="02020603050405020304" pitchFamily="18" charset="0"/>
                </a:defRPr>
              </a:lvl6pPr>
              <a:lvl7pPr marL="2667000" eaLnBrk="0" fontAlgn="base" hangingPunct="0">
                <a:spcBef>
                  <a:spcPct val="20000"/>
                </a:spcBef>
                <a:spcAft>
                  <a:spcPct val="0"/>
                </a:spcAft>
                <a:buChar char="»"/>
                <a:defRPr>
                  <a:solidFill>
                    <a:schemeClr val="tx1"/>
                  </a:solidFill>
                  <a:latin typeface="Times New Roman" panose="02020603050405020304" pitchFamily="18" charset="0"/>
                </a:defRPr>
              </a:lvl7pPr>
              <a:lvl8pPr marL="3124200" eaLnBrk="0" fontAlgn="base" hangingPunct="0">
                <a:spcBef>
                  <a:spcPct val="20000"/>
                </a:spcBef>
                <a:spcAft>
                  <a:spcPct val="0"/>
                </a:spcAft>
                <a:buChar char="»"/>
                <a:defRPr>
                  <a:solidFill>
                    <a:schemeClr val="tx1"/>
                  </a:solidFill>
                  <a:latin typeface="Times New Roman" panose="02020603050405020304" pitchFamily="18" charset="0"/>
                </a:defRPr>
              </a:lvl8pPr>
              <a:lvl9pPr marL="35814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solidFill>
                    <a:schemeClr val="tx2"/>
                  </a:solidFill>
                </a:rPr>
                <a:t>9</a:t>
              </a:r>
            </a:p>
          </p:txBody>
        </p:sp>
        <p:sp>
          <p:nvSpPr>
            <p:cNvPr id="595114" name="Line 170"/>
            <p:cNvSpPr>
              <a:spLocks noChangeShapeType="1"/>
            </p:cNvSpPr>
            <p:nvPr/>
          </p:nvSpPr>
          <p:spPr bwMode="auto">
            <a:xfrm>
              <a:off x="5070" y="2001"/>
              <a:ext cx="81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15" name="Line 171"/>
            <p:cNvSpPr>
              <a:spLocks noChangeShapeType="1"/>
            </p:cNvSpPr>
            <p:nvPr/>
          </p:nvSpPr>
          <p:spPr bwMode="auto">
            <a:xfrm>
              <a:off x="5070" y="2319"/>
              <a:ext cx="81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16" name="Line 172"/>
            <p:cNvSpPr>
              <a:spLocks noChangeShapeType="1"/>
            </p:cNvSpPr>
            <p:nvPr/>
          </p:nvSpPr>
          <p:spPr bwMode="auto">
            <a:xfrm>
              <a:off x="5070" y="2001"/>
              <a:ext cx="0" cy="31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17" name="Line 173"/>
            <p:cNvSpPr>
              <a:spLocks noChangeShapeType="1"/>
            </p:cNvSpPr>
            <p:nvPr/>
          </p:nvSpPr>
          <p:spPr bwMode="auto">
            <a:xfrm>
              <a:off x="5343" y="2001"/>
              <a:ext cx="0" cy="31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18" name="Line 174"/>
            <p:cNvSpPr>
              <a:spLocks noChangeShapeType="1"/>
            </p:cNvSpPr>
            <p:nvPr/>
          </p:nvSpPr>
          <p:spPr bwMode="auto">
            <a:xfrm>
              <a:off x="5887" y="2001"/>
              <a:ext cx="0" cy="31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19" name="Rectangle 175"/>
            <p:cNvSpPr>
              <a:spLocks noChangeArrowheads="1"/>
            </p:cNvSpPr>
            <p:nvPr/>
          </p:nvSpPr>
          <p:spPr bwMode="auto">
            <a:xfrm>
              <a:off x="5388" y="3113"/>
              <a:ext cx="454"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lvl1pPr algn="l">
                <a:spcBef>
                  <a:spcPct val="20000"/>
                </a:spcBef>
                <a:buChar char="•"/>
                <a:defRPr sz="2800">
                  <a:solidFill>
                    <a:schemeClr val="tx1"/>
                  </a:solidFill>
                  <a:latin typeface="Times New Roman" panose="02020603050405020304" pitchFamily="18" charset="0"/>
                </a:defRPr>
              </a:lvl1pPr>
              <a:lvl2pPr algn="l">
                <a:spcBef>
                  <a:spcPct val="20000"/>
                </a:spcBef>
                <a:buChar char="–"/>
                <a:defRPr sz="2400">
                  <a:solidFill>
                    <a:schemeClr val="tx1"/>
                  </a:solidFill>
                  <a:latin typeface="Times New Roman" panose="02020603050405020304" pitchFamily="18" charset="0"/>
                </a:defRPr>
              </a:lvl2pPr>
              <a:lvl3pPr algn="l">
                <a:spcBef>
                  <a:spcPct val="20000"/>
                </a:spcBef>
                <a:buChar char="•"/>
                <a:defRPr sz="2000">
                  <a:solidFill>
                    <a:schemeClr val="tx1"/>
                  </a:solidFill>
                  <a:latin typeface="Times New Roman" panose="02020603050405020304" pitchFamily="18" charset="0"/>
                </a:defRPr>
              </a:lvl3pPr>
              <a:lvl4pPr marL="1333500" algn="l">
                <a:spcBef>
                  <a:spcPct val="20000"/>
                </a:spcBef>
                <a:buChar char="–"/>
                <a:defRPr>
                  <a:solidFill>
                    <a:schemeClr val="tx1"/>
                  </a:solidFill>
                  <a:latin typeface="Times New Roman" panose="02020603050405020304" pitchFamily="18" charset="0"/>
                </a:defRPr>
              </a:lvl4pPr>
              <a:lvl5pPr marL="1752600" algn="l">
                <a:spcBef>
                  <a:spcPct val="20000"/>
                </a:spcBef>
                <a:buChar char="»"/>
                <a:defRPr>
                  <a:solidFill>
                    <a:schemeClr val="tx1"/>
                  </a:solidFill>
                  <a:latin typeface="Times New Roman" panose="02020603050405020304" pitchFamily="18" charset="0"/>
                </a:defRPr>
              </a:lvl5pPr>
              <a:lvl6pPr marL="2209800" eaLnBrk="0" fontAlgn="base" hangingPunct="0">
                <a:spcBef>
                  <a:spcPct val="20000"/>
                </a:spcBef>
                <a:spcAft>
                  <a:spcPct val="0"/>
                </a:spcAft>
                <a:buChar char="»"/>
                <a:defRPr>
                  <a:solidFill>
                    <a:schemeClr val="tx1"/>
                  </a:solidFill>
                  <a:latin typeface="Times New Roman" panose="02020603050405020304" pitchFamily="18" charset="0"/>
                </a:defRPr>
              </a:lvl6pPr>
              <a:lvl7pPr marL="2667000" eaLnBrk="0" fontAlgn="base" hangingPunct="0">
                <a:spcBef>
                  <a:spcPct val="20000"/>
                </a:spcBef>
                <a:spcAft>
                  <a:spcPct val="0"/>
                </a:spcAft>
                <a:buChar char="»"/>
                <a:defRPr>
                  <a:solidFill>
                    <a:schemeClr val="tx1"/>
                  </a:solidFill>
                  <a:latin typeface="Times New Roman" panose="02020603050405020304" pitchFamily="18" charset="0"/>
                </a:defRPr>
              </a:lvl7pPr>
              <a:lvl8pPr marL="3124200" eaLnBrk="0" fontAlgn="base" hangingPunct="0">
                <a:spcBef>
                  <a:spcPct val="20000"/>
                </a:spcBef>
                <a:spcAft>
                  <a:spcPct val="0"/>
                </a:spcAft>
                <a:buChar char="»"/>
                <a:defRPr>
                  <a:solidFill>
                    <a:schemeClr val="tx1"/>
                  </a:solidFill>
                  <a:latin typeface="Times New Roman" panose="02020603050405020304" pitchFamily="18" charset="0"/>
                </a:defRPr>
              </a:lvl8pPr>
              <a:lvl9pPr marL="3581400" eaLnBrk="0" fontAlgn="base" hangingPunct="0">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data</a:t>
              </a:r>
            </a:p>
          </p:txBody>
        </p:sp>
        <p:sp>
          <p:nvSpPr>
            <p:cNvPr id="595120" name="Rectangle 176"/>
            <p:cNvSpPr>
              <a:spLocks noChangeArrowheads="1"/>
            </p:cNvSpPr>
            <p:nvPr/>
          </p:nvSpPr>
          <p:spPr bwMode="auto">
            <a:xfrm>
              <a:off x="5070" y="3113"/>
              <a:ext cx="31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lvl1pPr algn="l">
                <a:spcBef>
                  <a:spcPct val="20000"/>
                </a:spcBef>
                <a:buChar char="•"/>
                <a:defRPr sz="2800">
                  <a:solidFill>
                    <a:schemeClr val="tx1"/>
                  </a:solidFill>
                  <a:latin typeface="Times New Roman" panose="02020603050405020304" pitchFamily="18" charset="0"/>
                </a:defRPr>
              </a:lvl1pPr>
              <a:lvl2pPr algn="l">
                <a:spcBef>
                  <a:spcPct val="20000"/>
                </a:spcBef>
                <a:buChar char="–"/>
                <a:defRPr sz="2400">
                  <a:solidFill>
                    <a:schemeClr val="tx1"/>
                  </a:solidFill>
                  <a:latin typeface="Times New Roman" panose="02020603050405020304" pitchFamily="18" charset="0"/>
                </a:defRPr>
              </a:lvl2pPr>
              <a:lvl3pPr algn="l">
                <a:spcBef>
                  <a:spcPct val="20000"/>
                </a:spcBef>
                <a:buChar char="•"/>
                <a:defRPr sz="2000">
                  <a:solidFill>
                    <a:schemeClr val="tx1"/>
                  </a:solidFill>
                  <a:latin typeface="Times New Roman" panose="02020603050405020304" pitchFamily="18" charset="0"/>
                </a:defRPr>
              </a:lvl3pPr>
              <a:lvl4pPr marL="1333500" algn="l">
                <a:spcBef>
                  <a:spcPct val="20000"/>
                </a:spcBef>
                <a:buChar char="–"/>
                <a:defRPr>
                  <a:solidFill>
                    <a:schemeClr val="tx1"/>
                  </a:solidFill>
                  <a:latin typeface="Times New Roman" panose="02020603050405020304" pitchFamily="18" charset="0"/>
                </a:defRPr>
              </a:lvl4pPr>
              <a:lvl5pPr marL="1752600" algn="l">
                <a:spcBef>
                  <a:spcPct val="20000"/>
                </a:spcBef>
                <a:buChar char="»"/>
                <a:defRPr>
                  <a:solidFill>
                    <a:schemeClr val="tx1"/>
                  </a:solidFill>
                  <a:latin typeface="Times New Roman" panose="02020603050405020304" pitchFamily="18" charset="0"/>
                </a:defRPr>
              </a:lvl5pPr>
              <a:lvl6pPr marL="2209800" eaLnBrk="0" fontAlgn="base" hangingPunct="0">
                <a:spcBef>
                  <a:spcPct val="20000"/>
                </a:spcBef>
                <a:spcAft>
                  <a:spcPct val="0"/>
                </a:spcAft>
                <a:buChar char="»"/>
                <a:defRPr>
                  <a:solidFill>
                    <a:schemeClr val="tx1"/>
                  </a:solidFill>
                  <a:latin typeface="Times New Roman" panose="02020603050405020304" pitchFamily="18" charset="0"/>
                </a:defRPr>
              </a:lvl6pPr>
              <a:lvl7pPr marL="2667000" eaLnBrk="0" fontAlgn="base" hangingPunct="0">
                <a:spcBef>
                  <a:spcPct val="20000"/>
                </a:spcBef>
                <a:spcAft>
                  <a:spcPct val="0"/>
                </a:spcAft>
                <a:buChar char="»"/>
                <a:defRPr>
                  <a:solidFill>
                    <a:schemeClr val="tx1"/>
                  </a:solidFill>
                  <a:latin typeface="Times New Roman" panose="02020603050405020304" pitchFamily="18" charset="0"/>
                </a:defRPr>
              </a:lvl7pPr>
              <a:lvl8pPr marL="3124200" eaLnBrk="0" fontAlgn="base" hangingPunct="0">
                <a:spcBef>
                  <a:spcPct val="20000"/>
                </a:spcBef>
                <a:spcAft>
                  <a:spcPct val="0"/>
                </a:spcAft>
                <a:buChar char="»"/>
                <a:defRPr>
                  <a:solidFill>
                    <a:schemeClr val="tx1"/>
                  </a:solidFill>
                  <a:latin typeface="Times New Roman" panose="02020603050405020304" pitchFamily="18" charset="0"/>
                </a:defRPr>
              </a:lvl8pPr>
              <a:lvl9pPr marL="35814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solidFill>
                    <a:schemeClr val="tx2"/>
                  </a:solidFill>
                </a:rPr>
                <a:t>13</a:t>
              </a:r>
            </a:p>
          </p:txBody>
        </p:sp>
        <p:sp>
          <p:nvSpPr>
            <p:cNvPr id="595121" name="Line 177"/>
            <p:cNvSpPr>
              <a:spLocks noChangeShapeType="1"/>
            </p:cNvSpPr>
            <p:nvPr/>
          </p:nvSpPr>
          <p:spPr bwMode="auto">
            <a:xfrm>
              <a:off x="5070" y="3113"/>
              <a:ext cx="77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22" name="Line 178"/>
            <p:cNvSpPr>
              <a:spLocks noChangeShapeType="1"/>
            </p:cNvSpPr>
            <p:nvPr/>
          </p:nvSpPr>
          <p:spPr bwMode="auto">
            <a:xfrm>
              <a:off x="5070" y="3431"/>
              <a:ext cx="77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23" name="Line 179"/>
            <p:cNvSpPr>
              <a:spLocks noChangeShapeType="1"/>
            </p:cNvSpPr>
            <p:nvPr/>
          </p:nvSpPr>
          <p:spPr bwMode="auto">
            <a:xfrm>
              <a:off x="5070" y="3113"/>
              <a:ext cx="0" cy="31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24" name="Line 180"/>
            <p:cNvSpPr>
              <a:spLocks noChangeShapeType="1"/>
            </p:cNvSpPr>
            <p:nvPr/>
          </p:nvSpPr>
          <p:spPr bwMode="auto">
            <a:xfrm>
              <a:off x="5388" y="3113"/>
              <a:ext cx="0" cy="31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25" name="Line 181"/>
            <p:cNvSpPr>
              <a:spLocks noChangeShapeType="1"/>
            </p:cNvSpPr>
            <p:nvPr/>
          </p:nvSpPr>
          <p:spPr bwMode="auto">
            <a:xfrm>
              <a:off x="5842" y="3113"/>
              <a:ext cx="0" cy="31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26" name="Line 182"/>
            <p:cNvSpPr>
              <a:spLocks noChangeShapeType="1"/>
            </p:cNvSpPr>
            <p:nvPr/>
          </p:nvSpPr>
          <p:spPr bwMode="auto">
            <a:xfrm>
              <a:off x="4526" y="1344"/>
              <a:ext cx="544" cy="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27" name="Line 183"/>
            <p:cNvSpPr>
              <a:spLocks noChangeShapeType="1"/>
            </p:cNvSpPr>
            <p:nvPr/>
          </p:nvSpPr>
          <p:spPr bwMode="auto">
            <a:xfrm>
              <a:off x="4526" y="1706"/>
              <a:ext cx="544" cy="0"/>
            </a:xfrm>
            <a:prstGeom prst="line">
              <a:avLst/>
            </a:prstGeom>
            <a:noFill/>
            <a:ln w="381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28" name="Line 184"/>
            <p:cNvSpPr>
              <a:spLocks noChangeShapeType="1"/>
            </p:cNvSpPr>
            <p:nvPr/>
          </p:nvSpPr>
          <p:spPr bwMode="auto">
            <a:xfrm>
              <a:off x="4526" y="1706"/>
              <a:ext cx="544" cy="454"/>
            </a:xfrm>
            <a:prstGeom prst="line">
              <a:avLst/>
            </a:prstGeom>
            <a:noFill/>
            <a:ln w="381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5129" name="Line 185"/>
            <p:cNvSpPr>
              <a:spLocks noChangeShapeType="1"/>
            </p:cNvSpPr>
            <p:nvPr/>
          </p:nvSpPr>
          <p:spPr bwMode="auto">
            <a:xfrm>
              <a:off x="4526" y="3294"/>
              <a:ext cx="544" cy="0"/>
            </a:xfrm>
            <a:prstGeom prst="line">
              <a:avLst/>
            </a:prstGeom>
            <a:noFill/>
            <a:ln w="381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813096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50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632B12C-0D3E-4589-9F32-13E2F7A59AA1}" type="slidenum">
              <a:rPr lang="he-IL" altLang="en-US"/>
              <a:pPr/>
              <a:t>35</a:t>
            </a:fld>
            <a:endParaRPr lang="es-ES" altLang="en-US"/>
          </a:p>
        </p:txBody>
      </p:sp>
      <p:sp>
        <p:nvSpPr>
          <p:cNvPr id="598018" name="Rectangle 2"/>
          <p:cNvSpPr>
            <a:spLocks noGrp="1" noChangeArrowheads="1"/>
          </p:cNvSpPr>
          <p:nvPr>
            <p:ph type="title"/>
          </p:nvPr>
        </p:nvSpPr>
        <p:spPr>
          <a:xfrm>
            <a:off x="1803400" y="228601"/>
            <a:ext cx="8750300" cy="1039813"/>
          </a:xfrm>
        </p:spPr>
        <p:txBody>
          <a:bodyPr/>
          <a:lstStyle/>
          <a:p>
            <a:r>
              <a:rPr lang="en-US" altLang="en-US"/>
              <a:t>Hashing: key issues</a:t>
            </a:r>
          </a:p>
        </p:txBody>
      </p:sp>
      <p:sp>
        <p:nvSpPr>
          <p:cNvPr id="598019" name="Rectangle 3"/>
          <p:cNvSpPr>
            <a:spLocks noGrp="1" noChangeArrowheads="1"/>
          </p:cNvSpPr>
          <p:nvPr>
            <p:ph type="body" idx="1"/>
          </p:nvPr>
        </p:nvSpPr>
        <p:spPr>
          <a:xfrm>
            <a:off x="1660525" y="1125539"/>
            <a:ext cx="8870950" cy="5400675"/>
          </a:xfrm>
        </p:spPr>
        <p:txBody>
          <a:bodyPr/>
          <a:lstStyle/>
          <a:p>
            <a:pPr marL="609600" indent="-609600"/>
            <a:r>
              <a:rPr lang="en-US" altLang="en-US"/>
              <a:t>What are good hashing functions?</a:t>
            </a:r>
          </a:p>
          <a:p>
            <a:pPr marL="609600" indent="-609600"/>
            <a:r>
              <a:rPr lang="en-US" altLang="en-US"/>
              <a:t>How do we deal with collisions?</a:t>
            </a:r>
          </a:p>
          <a:p>
            <a:pPr marL="609600" indent="-609600"/>
            <a:r>
              <a:rPr lang="en-US" altLang="en-US"/>
              <a:t>What assumptions are necessary to guarantee </a:t>
            </a:r>
            <a:r>
              <a:rPr lang="en-US" altLang="en-US" i="1"/>
              <a:t>O</a:t>
            </a:r>
            <a:r>
              <a:rPr lang="en-US" altLang="en-US"/>
              <a:t>(1) </a:t>
            </a:r>
            <a:r>
              <a:rPr lang="en-US" altLang="en-US" u="sng"/>
              <a:t>average time</a:t>
            </a:r>
            <a:r>
              <a:rPr lang="en-US" altLang="en-US"/>
              <a:t> access? </a:t>
            </a:r>
          </a:p>
          <a:p>
            <a:pPr marL="609600" indent="-609600">
              <a:buNone/>
            </a:pPr>
            <a:r>
              <a:rPr lang="en-US" altLang="en-US"/>
              <a:t>      How about </a:t>
            </a:r>
            <a:r>
              <a:rPr lang="en-US" altLang="en-US" u="sng"/>
              <a:t>worst-case</a:t>
            </a:r>
            <a:r>
              <a:rPr lang="en-US" altLang="en-US"/>
              <a:t> access time? </a:t>
            </a:r>
          </a:p>
          <a:p>
            <a:pPr marL="609600" indent="-609600">
              <a:buNone/>
            </a:pPr>
            <a:r>
              <a:rPr lang="en-US" altLang="en-US"/>
              <a:t>Main approaches:</a:t>
            </a:r>
          </a:p>
          <a:p>
            <a:pPr marL="990600" lvl="1" indent="-533400">
              <a:buFontTx/>
              <a:buAutoNum type="arabicPeriod"/>
            </a:pPr>
            <a:r>
              <a:rPr lang="en-US" altLang="en-US"/>
              <a:t>Direct-address tables</a:t>
            </a:r>
          </a:p>
          <a:p>
            <a:pPr marL="990600" lvl="1" indent="-533400">
              <a:buFontTx/>
              <a:buAutoNum type="arabicPeriod"/>
            </a:pPr>
            <a:r>
              <a:rPr lang="en-US" altLang="en-US"/>
              <a:t>Open-addressing</a:t>
            </a:r>
          </a:p>
          <a:p>
            <a:pPr marL="990600" lvl="1" indent="-533400">
              <a:buFontTx/>
              <a:buAutoNum type="arabicPeriod"/>
            </a:pPr>
            <a:r>
              <a:rPr lang="en-US" altLang="en-US"/>
              <a:t>Chaining </a:t>
            </a:r>
          </a:p>
          <a:p>
            <a:pPr marL="609600" indent="-609600">
              <a:buNone/>
            </a:pPr>
            <a:r>
              <a:rPr lang="en-US" altLang="en-US"/>
              <a:t>Issues: good hashing function; perfect hashing.</a:t>
            </a:r>
          </a:p>
        </p:txBody>
      </p:sp>
    </p:spTree>
    <p:extLst>
      <p:ext uri="{BB962C8B-B14F-4D97-AF65-F5344CB8AC3E}">
        <p14:creationId xmlns:p14="http://schemas.microsoft.com/office/powerpoint/2010/main" val="831744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8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80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80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80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8019">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8019">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801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8019">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80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C94AB9D-6CBB-4005-8CA1-F4B3642E027D}" type="slidenum">
              <a:rPr lang="he-IL" altLang="en-US"/>
              <a:pPr/>
              <a:t>36</a:t>
            </a:fld>
            <a:endParaRPr lang="es-ES" altLang="en-US"/>
          </a:p>
        </p:txBody>
      </p:sp>
      <p:sp>
        <p:nvSpPr>
          <p:cNvPr id="557058" name="Rectangle 2"/>
          <p:cNvSpPr>
            <a:spLocks noGrp="1" noChangeArrowheads="1"/>
          </p:cNvSpPr>
          <p:nvPr>
            <p:ph type="title"/>
          </p:nvPr>
        </p:nvSpPr>
        <p:spPr>
          <a:xfrm>
            <a:off x="1885950" y="419101"/>
            <a:ext cx="8420100" cy="709613"/>
          </a:xfrm>
        </p:spPr>
        <p:txBody>
          <a:bodyPr>
            <a:noAutofit/>
          </a:bodyPr>
          <a:lstStyle/>
          <a:p>
            <a:r>
              <a:rPr lang="en-US" altLang="en-US" dirty="0"/>
              <a:t>1. Direct-address tables</a:t>
            </a:r>
            <a:br>
              <a:rPr lang="en-US" altLang="en-US" dirty="0"/>
            </a:br>
            <a:endParaRPr lang="en-US" altLang="en-US" dirty="0"/>
          </a:p>
        </p:txBody>
      </p:sp>
      <p:sp>
        <p:nvSpPr>
          <p:cNvPr id="557059" name="Rectangle 3"/>
          <p:cNvSpPr>
            <a:spLocks noGrp="1" noChangeArrowheads="1"/>
          </p:cNvSpPr>
          <p:nvPr>
            <p:ph type="body" idx="1"/>
          </p:nvPr>
        </p:nvSpPr>
        <p:spPr>
          <a:xfrm>
            <a:off x="1450976" y="1412875"/>
            <a:ext cx="9288463" cy="5113338"/>
          </a:xfrm>
        </p:spPr>
        <p:txBody>
          <a:bodyPr/>
          <a:lstStyle/>
          <a:p>
            <a:pPr>
              <a:lnSpc>
                <a:spcPct val="90000"/>
              </a:lnSpc>
            </a:pPr>
            <a:r>
              <a:rPr lang="en-US" altLang="en-US" dirty="0"/>
              <a:t>The hash table is an array of size </a:t>
            </a:r>
            <a:r>
              <a:rPr lang="en-US" altLang="en-US" i="1" dirty="0"/>
              <a:t>m</a:t>
            </a:r>
            <a:r>
              <a:rPr lang="en-US" altLang="en-US" dirty="0"/>
              <a:t>, </a:t>
            </a:r>
            <a:r>
              <a:rPr lang="en-US" altLang="en-US" i="1" dirty="0"/>
              <a:t>T </a:t>
            </a:r>
            <a:r>
              <a:rPr lang="en-US" altLang="en-US" dirty="0"/>
              <a:t>[0..</a:t>
            </a:r>
            <a:r>
              <a:rPr lang="en-US" altLang="en-US" i="1" dirty="0"/>
              <a:t>m</a:t>
            </a:r>
            <a:r>
              <a:rPr lang="en-US" altLang="en-US" dirty="0"/>
              <a:t>–1].</a:t>
            </a:r>
          </a:p>
          <a:p>
            <a:pPr>
              <a:lnSpc>
                <a:spcPct val="90000"/>
              </a:lnSpc>
            </a:pPr>
            <a:r>
              <a:rPr lang="en-US" altLang="en-US" dirty="0"/>
              <a:t>The number of actual keys is </a:t>
            </a:r>
            <a:r>
              <a:rPr lang="en-US" altLang="en-US" i="1" dirty="0"/>
              <a:t>n </a:t>
            </a:r>
            <a:r>
              <a:rPr lang="en-US" altLang="en-US" dirty="0"/>
              <a:t>is close to </a:t>
            </a:r>
            <a:r>
              <a:rPr lang="en-US" altLang="en-US" i="1" dirty="0"/>
              <a:t>m, </a:t>
            </a:r>
            <a:r>
              <a:rPr lang="en-US" altLang="en-US" dirty="0"/>
              <a:t>or</a:t>
            </a:r>
            <a:r>
              <a:rPr lang="en-US" altLang="en-US" i="1" dirty="0"/>
              <a:t> m </a:t>
            </a:r>
            <a:r>
              <a:rPr lang="en-US" altLang="en-US" dirty="0"/>
              <a:t>is reasonably small and there is sufficient storage.</a:t>
            </a:r>
          </a:p>
          <a:p>
            <a:pPr>
              <a:lnSpc>
                <a:spcPct val="90000"/>
              </a:lnSpc>
            </a:pPr>
            <a:r>
              <a:rPr lang="en-US" altLang="en-US" dirty="0"/>
              <a:t>The key </a:t>
            </a:r>
            <a:r>
              <a:rPr lang="en-US" altLang="en-US" i="1" dirty="0"/>
              <a:t>k</a:t>
            </a:r>
            <a:r>
              <a:rPr lang="en-US" altLang="en-US" dirty="0"/>
              <a:t> is the index into </a:t>
            </a:r>
            <a:r>
              <a:rPr lang="en-US" altLang="en-US" i="1" dirty="0"/>
              <a:t>T</a:t>
            </a:r>
            <a:r>
              <a:rPr lang="en-US" altLang="en-US" dirty="0"/>
              <a:t>, </a:t>
            </a:r>
            <a:r>
              <a:rPr lang="en-US" altLang="en-US" dirty="0" err="1"/>
              <a:t>i.e</a:t>
            </a:r>
            <a:r>
              <a:rPr lang="en-US" altLang="en-US" dirty="0"/>
              <a:t>, the hash function is </a:t>
            </a:r>
            <a:r>
              <a:rPr lang="en-US" altLang="en-US" i="1" dirty="0"/>
              <a:t>h</a:t>
            </a:r>
            <a:r>
              <a:rPr lang="en-US" altLang="en-US" dirty="0"/>
              <a:t>(</a:t>
            </a:r>
            <a:r>
              <a:rPr lang="en-US" altLang="en-US" i="1" dirty="0"/>
              <a:t>k</a:t>
            </a:r>
            <a:r>
              <a:rPr lang="en-US" altLang="en-US" dirty="0"/>
              <a:t>) = </a:t>
            </a:r>
            <a:r>
              <a:rPr lang="en-US" altLang="en-US" i="1" dirty="0"/>
              <a:t>k </a:t>
            </a:r>
            <a:r>
              <a:rPr lang="en-US" altLang="en-US" dirty="0"/>
              <a:t>(generalization: any one-to-one function).</a:t>
            </a:r>
            <a:endParaRPr lang="en-US" altLang="en-US" i="1" dirty="0"/>
          </a:p>
          <a:p>
            <a:pPr>
              <a:lnSpc>
                <a:spcPct val="90000"/>
              </a:lnSpc>
            </a:pPr>
            <a:r>
              <a:rPr lang="en-US" altLang="en-US" dirty="0"/>
              <a:t>No collisions, access time is </a:t>
            </a:r>
            <a:r>
              <a:rPr lang="en-US" altLang="en-US" i="1" dirty="0"/>
              <a:t>O</a:t>
            </a:r>
            <a:r>
              <a:rPr lang="en-US" altLang="en-US" dirty="0"/>
              <a:t>(1) in the worst case.</a:t>
            </a:r>
          </a:p>
          <a:p>
            <a:pPr>
              <a:lnSpc>
                <a:spcPct val="90000"/>
              </a:lnSpc>
            </a:pPr>
            <a:r>
              <a:rPr lang="en-US" altLang="en-US" dirty="0"/>
              <a:t>No need to store the key itself, only the data.  </a:t>
            </a:r>
          </a:p>
          <a:p>
            <a:pPr>
              <a:lnSpc>
                <a:spcPct val="90000"/>
              </a:lnSpc>
            </a:pPr>
            <a:r>
              <a:rPr lang="en-US" altLang="en-US" dirty="0"/>
              <a:t>Problems:</a:t>
            </a:r>
          </a:p>
          <a:p>
            <a:pPr lvl="1">
              <a:lnSpc>
                <a:spcPct val="90000"/>
              </a:lnSpc>
            </a:pPr>
            <a:r>
              <a:rPr lang="en-US" altLang="en-US" dirty="0"/>
              <a:t>Can be very wasteful in memory</a:t>
            </a:r>
          </a:p>
          <a:p>
            <a:pPr lvl="1">
              <a:lnSpc>
                <a:spcPct val="90000"/>
              </a:lnSpc>
            </a:pPr>
            <a:r>
              <a:rPr lang="en-US" altLang="en-US" dirty="0"/>
              <a:t>Impractical when </a:t>
            </a:r>
            <a:r>
              <a:rPr lang="en-US" altLang="en-US" i="1" dirty="0"/>
              <a:t>m</a:t>
            </a:r>
            <a:r>
              <a:rPr lang="en-US" altLang="en-US" dirty="0"/>
              <a:t> is very large</a:t>
            </a:r>
          </a:p>
        </p:txBody>
      </p:sp>
    </p:spTree>
    <p:extLst>
      <p:ext uri="{BB962C8B-B14F-4D97-AF65-F5344CB8AC3E}">
        <p14:creationId xmlns:p14="http://schemas.microsoft.com/office/powerpoint/2010/main" val="174152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70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70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70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70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705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7059">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7059">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70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5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92F2641-14C9-4978-B00C-A5894D1C3C9C}" type="slidenum">
              <a:rPr lang="he-IL" altLang="en-US"/>
              <a:pPr/>
              <a:t>37</a:t>
            </a:fld>
            <a:endParaRPr lang="es-ES" altLang="en-US"/>
          </a:p>
        </p:txBody>
      </p:sp>
      <p:sp>
        <p:nvSpPr>
          <p:cNvPr id="558082" name="Rectangle 2"/>
          <p:cNvSpPr>
            <a:spLocks noGrp="1" noChangeArrowheads="1"/>
          </p:cNvSpPr>
          <p:nvPr>
            <p:ph type="title"/>
          </p:nvPr>
        </p:nvSpPr>
        <p:spPr>
          <a:xfrm>
            <a:off x="1803400" y="228600"/>
            <a:ext cx="8750300" cy="896938"/>
          </a:xfrm>
        </p:spPr>
        <p:txBody>
          <a:bodyPr/>
          <a:lstStyle/>
          <a:p>
            <a:r>
              <a:rPr lang="en-US" altLang="en-US"/>
              <a:t>Hash tables</a:t>
            </a:r>
          </a:p>
        </p:txBody>
      </p:sp>
      <p:sp>
        <p:nvSpPr>
          <p:cNvPr id="558083" name="Rectangle 3"/>
          <p:cNvSpPr>
            <a:spLocks noGrp="1" noChangeArrowheads="1"/>
          </p:cNvSpPr>
          <p:nvPr>
            <p:ph type="body" idx="1"/>
          </p:nvPr>
        </p:nvSpPr>
        <p:spPr>
          <a:xfrm>
            <a:off x="1416051" y="1123951"/>
            <a:ext cx="9002713" cy="4608513"/>
          </a:xfrm>
        </p:spPr>
        <p:txBody>
          <a:bodyPr/>
          <a:lstStyle/>
          <a:p>
            <a:pPr marL="609600" indent="-609600">
              <a:lnSpc>
                <a:spcPct val="95000"/>
              </a:lnSpc>
            </a:pPr>
            <a:r>
              <a:rPr lang="en-US" altLang="en-US"/>
              <a:t>Use a many-to-one hash function </a:t>
            </a:r>
            <a:r>
              <a:rPr lang="en-US" altLang="en-US" i="1"/>
              <a:t>h</a:t>
            </a:r>
            <a:r>
              <a:rPr lang="en-US" altLang="en-US"/>
              <a:t>(</a:t>
            </a:r>
            <a:r>
              <a:rPr lang="en-US" altLang="en-US" i="1"/>
              <a:t>k</a:t>
            </a:r>
            <a:r>
              <a:rPr lang="en-US" altLang="en-US"/>
              <a:t>) to map keys </a:t>
            </a:r>
            <a:r>
              <a:rPr lang="en-US" altLang="en-US" i="1"/>
              <a:t>k</a:t>
            </a:r>
            <a:r>
              <a:rPr lang="en-US" altLang="en-US"/>
              <a:t> to indices of </a:t>
            </a:r>
            <a:r>
              <a:rPr lang="en-US" altLang="en-US" i="1"/>
              <a:t>T</a:t>
            </a:r>
            <a:r>
              <a:rPr lang="en-US" altLang="en-US"/>
              <a:t>. </a:t>
            </a:r>
          </a:p>
          <a:p>
            <a:pPr marL="609600" indent="-609600">
              <a:lnSpc>
                <a:spcPct val="95000"/>
              </a:lnSpc>
            </a:pPr>
            <a:r>
              <a:rPr lang="en-US" altLang="en-US"/>
              <a:t>The set of actual keys </a:t>
            </a:r>
            <a:r>
              <a:rPr lang="en-US" altLang="en-US" i="1"/>
              <a:t>K</a:t>
            </a:r>
            <a:r>
              <a:rPr lang="en-US" altLang="en-US"/>
              <a:t> can be much smaller than the universe of keys</a:t>
            </a:r>
            <a:r>
              <a:rPr lang="en-US" altLang="en-US" i="1"/>
              <a:t> U</a:t>
            </a:r>
            <a:r>
              <a:rPr lang="en-US" altLang="en-US"/>
              <a:t>, i.e., </a:t>
            </a:r>
            <a:r>
              <a:rPr lang="en-US" altLang="en-US" i="1"/>
              <a:t>m</a:t>
            </a:r>
            <a:r>
              <a:rPr lang="en-US" altLang="en-US"/>
              <a:t> </a:t>
            </a:r>
            <a:r>
              <a:rPr lang="en-US" altLang="en-US">
                <a:cs typeface="Times New Roman" panose="02020603050405020304" pitchFamily="18" charset="0"/>
              </a:rPr>
              <a:t>« </a:t>
            </a:r>
            <a:r>
              <a:rPr lang="en-US" altLang="en-US" i="1"/>
              <a:t>|U|.</a:t>
            </a:r>
          </a:p>
          <a:p>
            <a:pPr marL="609600" indent="-609600">
              <a:lnSpc>
                <a:spcPct val="95000"/>
              </a:lnSpc>
            </a:pPr>
            <a:r>
              <a:rPr lang="en-US" altLang="en-US"/>
              <a:t>Resolve collisions, i.e.,  </a:t>
            </a:r>
            <a:r>
              <a:rPr lang="en-US" altLang="en-US" i="1">
                <a:sym typeface="Wingdings" panose="05000000000000000000" pitchFamily="2" charset="2"/>
              </a:rPr>
              <a:t>h</a:t>
            </a:r>
            <a:r>
              <a:rPr lang="en-US" altLang="en-US">
                <a:sym typeface="Wingdings" panose="05000000000000000000" pitchFamily="2" charset="2"/>
              </a:rPr>
              <a:t>(</a:t>
            </a:r>
            <a:r>
              <a:rPr lang="en-US" altLang="en-US" i="1">
                <a:sym typeface="Wingdings" panose="05000000000000000000" pitchFamily="2" charset="2"/>
              </a:rPr>
              <a:t>k</a:t>
            </a:r>
            <a:r>
              <a:rPr lang="en-US" altLang="en-US" baseline="-25000">
                <a:sym typeface="Wingdings" panose="05000000000000000000" pitchFamily="2" charset="2"/>
              </a:rPr>
              <a:t>1</a:t>
            </a:r>
            <a:r>
              <a:rPr lang="en-US" altLang="en-US">
                <a:sym typeface="Wingdings" panose="05000000000000000000" pitchFamily="2" charset="2"/>
              </a:rPr>
              <a:t>) = </a:t>
            </a:r>
            <a:r>
              <a:rPr lang="en-US" altLang="en-US" i="1">
                <a:sym typeface="Wingdings" panose="05000000000000000000" pitchFamily="2" charset="2"/>
              </a:rPr>
              <a:t>h</a:t>
            </a:r>
            <a:r>
              <a:rPr lang="en-US" altLang="en-US">
                <a:sym typeface="Wingdings" panose="05000000000000000000" pitchFamily="2" charset="2"/>
              </a:rPr>
              <a:t>(</a:t>
            </a:r>
            <a:r>
              <a:rPr lang="en-US" altLang="en-US" i="1">
                <a:sym typeface="Wingdings" panose="05000000000000000000" pitchFamily="2" charset="2"/>
              </a:rPr>
              <a:t>k</a:t>
            </a:r>
            <a:r>
              <a:rPr lang="en-US" altLang="en-US" baseline="-25000">
                <a:sym typeface="Wingdings" panose="05000000000000000000" pitchFamily="2" charset="2"/>
              </a:rPr>
              <a:t>2</a:t>
            </a:r>
            <a:r>
              <a:rPr lang="en-US" altLang="en-US">
                <a:sym typeface="Wingdings" panose="05000000000000000000" pitchFamily="2" charset="2"/>
              </a:rPr>
              <a:t>) with either </a:t>
            </a:r>
            <a:endParaRPr lang="en-US" altLang="en-US"/>
          </a:p>
          <a:p>
            <a:pPr marL="1371600" lvl="2" indent="-457200">
              <a:lnSpc>
                <a:spcPct val="95000"/>
              </a:lnSpc>
              <a:buFontTx/>
              <a:buAutoNum type="arabicPeriod"/>
            </a:pPr>
            <a:r>
              <a:rPr lang="en-US" altLang="en-US" sz="3200"/>
              <a:t>Open addressing</a:t>
            </a:r>
          </a:p>
          <a:p>
            <a:pPr marL="1371600" lvl="2" indent="-457200">
              <a:lnSpc>
                <a:spcPct val="95000"/>
              </a:lnSpc>
              <a:buFontTx/>
              <a:buAutoNum type="arabicPeriod"/>
            </a:pPr>
            <a:r>
              <a:rPr lang="en-US" altLang="en-US" sz="3200"/>
              <a:t>Chaining</a:t>
            </a:r>
          </a:p>
        </p:txBody>
      </p:sp>
    </p:spTree>
    <p:extLst>
      <p:ext uri="{BB962C8B-B14F-4D97-AF65-F5344CB8AC3E}">
        <p14:creationId xmlns:p14="http://schemas.microsoft.com/office/powerpoint/2010/main" val="4014571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8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80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808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808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80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D8C0130-0759-4B81-8E60-393CD7822A7E}" type="slidenum">
              <a:rPr lang="he-IL" altLang="en-US"/>
              <a:pPr/>
              <a:t>38</a:t>
            </a:fld>
            <a:endParaRPr lang="es-ES" altLang="en-US"/>
          </a:p>
        </p:txBody>
      </p:sp>
      <p:sp>
        <p:nvSpPr>
          <p:cNvPr id="631810" name="Rectangle 2"/>
          <p:cNvSpPr>
            <a:spLocks noGrp="1" noChangeArrowheads="1"/>
          </p:cNvSpPr>
          <p:nvPr>
            <p:ph type="title"/>
          </p:nvPr>
        </p:nvSpPr>
        <p:spPr>
          <a:xfrm>
            <a:off x="1487489" y="228600"/>
            <a:ext cx="9432925" cy="1328738"/>
          </a:xfrm>
        </p:spPr>
        <p:txBody>
          <a:bodyPr/>
          <a:lstStyle/>
          <a:p>
            <a:r>
              <a:rPr lang="en-US" altLang="en-US"/>
              <a:t>Simple uniform hashing and load factor</a:t>
            </a:r>
          </a:p>
        </p:txBody>
      </p:sp>
      <p:sp>
        <p:nvSpPr>
          <p:cNvPr id="631811" name="Rectangle 3"/>
          <p:cNvSpPr>
            <a:spLocks noGrp="1" noChangeArrowheads="1"/>
          </p:cNvSpPr>
          <p:nvPr>
            <p:ph type="body" idx="1"/>
          </p:nvPr>
        </p:nvSpPr>
        <p:spPr/>
        <p:txBody>
          <a:bodyPr/>
          <a:lstStyle/>
          <a:p>
            <a:pPr>
              <a:lnSpc>
                <a:spcPct val="95000"/>
              </a:lnSpc>
              <a:buFontTx/>
              <a:buNone/>
            </a:pPr>
            <a:r>
              <a:rPr lang="en-US" altLang="en-US" u="sng">
                <a:sym typeface="Symbol" panose="05050102010706020507" pitchFamily="18" charset="2"/>
              </a:rPr>
              <a:t>Simple uniform hashing assumption</a:t>
            </a:r>
            <a:r>
              <a:rPr lang="en-US" altLang="en-US">
                <a:sym typeface="Symbol" panose="05050102010706020507" pitchFamily="18" charset="2"/>
              </a:rPr>
              <a:t>: each element is equally likely to hash into any of the </a:t>
            </a:r>
            <a:r>
              <a:rPr lang="en-US" altLang="en-US" i="1">
                <a:sym typeface="Symbol" panose="05050102010706020507" pitchFamily="18" charset="2"/>
              </a:rPr>
              <a:t>m</a:t>
            </a:r>
            <a:r>
              <a:rPr lang="en-US" altLang="en-US">
                <a:sym typeface="Symbol" panose="05050102010706020507" pitchFamily="18" charset="2"/>
              </a:rPr>
              <a:t> slots, independently of the other elements. </a:t>
            </a:r>
          </a:p>
          <a:p>
            <a:pPr>
              <a:buFontTx/>
              <a:buNone/>
            </a:pPr>
            <a:endParaRPr lang="en-US" altLang="en-US" u="sng"/>
          </a:p>
          <a:p>
            <a:pPr>
              <a:buFontTx/>
              <a:buNone/>
            </a:pPr>
            <a:r>
              <a:rPr lang="en-US" altLang="en-US" u="sng"/>
              <a:t>Definition:</a:t>
            </a:r>
            <a:r>
              <a:rPr lang="en-US" altLang="en-US"/>
              <a:t> the </a:t>
            </a:r>
            <a:r>
              <a:rPr lang="en-US" altLang="en-US" b="1"/>
              <a:t>load factor</a:t>
            </a:r>
            <a:r>
              <a:rPr lang="en-US" altLang="en-US"/>
              <a:t> </a:t>
            </a:r>
            <a:r>
              <a:rPr lang="el-GR" altLang="en-US">
                <a:cs typeface="Times New Roman" panose="02020603050405020304" pitchFamily="18" charset="0"/>
              </a:rPr>
              <a:t>α</a:t>
            </a:r>
            <a:r>
              <a:rPr lang="en-US" altLang="en-US"/>
              <a:t> of a hash table </a:t>
            </a:r>
            <a:r>
              <a:rPr lang="en-US" altLang="en-US" i="1"/>
              <a:t>T</a:t>
            </a:r>
            <a:r>
              <a:rPr lang="en-US" altLang="en-US"/>
              <a:t> with </a:t>
            </a:r>
            <a:r>
              <a:rPr lang="en-US" altLang="en-US" i="1"/>
              <a:t>m</a:t>
            </a:r>
            <a:r>
              <a:rPr lang="en-US" altLang="en-US"/>
              <a:t> slots is defined as </a:t>
            </a:r>
            <a:r>
              <a:rPr lang="el-GR" altLang="en-US">
                <a:cs typeface="Times New Roman" panose="02020603050405020304" pitchFamily="18" charset="0"/>
              </a:rPr>
              <a:t>α</a:t>
            </a:r>
            <a:r>
              <a:rPr lang="en-US" altLang="en-US">
                <a:cs typeface="Times New Roman" panose="02020603050405020304" pitchFamily="18" charset="0"/>
              </a:rPr>
              <a:t> = </a:t>
            </a:r>
            <a:r>
              <a:rPr lang="en-US" altLang="en-US" i="1">
                <a:cs typeface="Times New Roman" panose="02020603050405020304" pitchFamily="18" charset="0"/>
              </a:rPr>
              <a:t>n</a:t>
            </a:r>
            <a:r>
              <a:rPr lang="en-US" altLang="en-US">
                <a:cs typeface="Times New Roman" panose="02020603050405020304" pitchFamily="18" charset="0"/>
              </a:rPr>
              <a:t>/</a:t>
            </a:r>
            <a:r>
              <a:rPr lang="en-US" altLang="en-US" i="1">
                <a:cs typeface="Times New Roman" panose="02020603050405020304" pitchFamily="18" charset="0"/>
              </a:rPr>
              <a:t>m</a:t>
            </a:r>
            <a:r>
              <a:rPr lang="en-US" altLang="en-US">
                <a:sym typeface="Symbol" panose="05050102010706020507" pitchFamily="18" charset="2"/>
              </a:rPr>
              <a:t>, where </a:t>
            </a:r>
            <a:r>
              <a:rPr lang="en-US" altLang="en-US" i="1">
                <a:sym typeface="Symbol" panose="05050102010706020507" pitchFamily="18" charset="2"/>
              </a:rPr>
              <a:t>n</a:t>
            </a:r>
            <a:r>
              <a:rPr lang="en-US" altLang="en-US">
                <a:sym typeface="Symbol" panose="05050102010706020507" pitchFamily="18" charset="2"/>
              </a:rPr>
              <a:t> is the number of stored elements, and  0 </a:t>
            </a:r>
            <a:r>
              <a:rPr lang="en-US" altLang="en-US">
                <a:cs typeface="Times New Roman" panose="02020603050405020304" pitchFamily="18" charset="0"/>
              </a:rPr>
              <a:t>≤</a:t>
            </a:r>
            <a:r>
              <a:rPr lang="en-US" altLang="en-US">
                <a:sym typeface="Symbol" panose="05050102010706020507" pitchFamily="18" charset="2"/>
              </a:rPr>
              <a:t> </a:t>
            </a:r>
            <a:r>
              <a:rPr lang="el-GR" altLang="en-US">
                <a:cs typeface="Times New Roman" panose="02020603050405020304" pitchFamily="18" charset="0"/>
              </a:rPr>
              <a:t>α</a:t>
            </a:r>
            <a:r>
              <a:rPr lang="en-US" altLang="en-US">
                <a:cs typeface="Times New Roman" panose="02020603050405020304" pitchFamily="18" charset="0"/>
              </a:rPr>
              <a:t> ≤ 1.</a:t>
            </a:r>
            <a:endParaRPr lang="en-US" altLang="en-US">
              <a:cs typeface="Times New Roman" panose="02020603050405020304" pitchFamily="18" charset="0"/>
              <a:sym typeface="Symbol" panose="05050102010706020507" pitchFamily="18" charset="2"/>
            </a:endParaRPr>
          </a:p>
          <a:p>
            <a:endParaRPr lang="en-US" altLang="en-US"/>
          </a:p>
        </p:txBody>
      </p:sp>
    </p:spTree>
    <p:extLst>
      <p:ext uri="{BB962C8B-B14F-4D97-AF65-F5344CB8AC3E}">
        <p14:creationId xmlns:p14="http://schemas.microsoft.com/office/powerpoint/2010/main" val="3793673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18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18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6603F9D-9905-4136-87A0-0E72C521AD4B}" type="slidenum">
              <a:rPr lang="he-IL" altLang="en-US"/>
              <a:pPr/>
              <a:t>39</a:t>
            </a:fld>
            <a:endParaRPr lang="es-ES" altLang="en-US"/>
          </a:p>
        </p:txBody>
      </p:sp>
      <p:sp>
        <p:nvSpPr>
          <p:cNvPr id="615426" name="Rectangle 2"/>
          <p:cNvSpPr>
            <a:spLocks noGrp="1" noChangeArrowheads="1"/>
          </p:cNvSpPr>
          <p:nvPr>
            <p:ph type="title"/>
          </p:nvPr>
        </p:nvSpPr>
        <p:spPr>
          <a:xfrm>
            <a:off x="1558926" y="228600"/>
            <a:ext cx="8994775" cy="1143000"/>
          </a:xfrm>
        </p:spPr>
        <p:txBody>
          <a:bodyPr/>
          <a:lstStyle/>
          <a:p>
            <a:r>
              <a:rPr lang="en-US" altLang="en-US" sz="4000"/>
              <a:t>2. Collision resolution by open addressing</a:t>
            </a:r>
          </a:p>
        </p:txBody>
      </p:sp>
      <p:sp>
        <p:nvSpPr>
          <p:cNvPr id="615427" name="Rectangle 3"/>
          <p:cNvSpPr>
            <a:spLocks noGrp="1" noChangeArrowheads="1"/>
          </p:cNvSpPr>
          <p:nvPr>
            <p:ph type="body" idx="1"/>
          </p:nvPr>
        </p:nvSpPr>
        <p:spPr>
          <a:xfrm>
            <a:off x="1416051" y="1484313"/>
            <a:ext cx="9432925" cy="5040312"/>
          </a:xfrm>
        </p:spPr>
        <p:txBody>
          <a:bodyPr/>
          <a:lstStyle/>
          <a:p>
            <a:r>
              <a:rPr lang="en-US" altLang="en-US"/>
              <a:t>All keys </a:t>
            </a:r>
            <a:r>
              <a:rPr lang="en-US" altLang="en-US" i="1"/>
              <a:t>k</a:t>
            </a:r>
            <a:r>
              <a:rPr lang="en-US" altLang="en-US" i="1" baseline="-25000"/>
              <a:t>i</a:t>
            </a:r>
            <a:r>
              <a:rPr lang="en-US" altLang="en-US"/>
              <a:t> that map into the same slot </a:t>
            </a:r>
            <a:r>
              <a:rPr lang="en-US" altLang="en-US" i="1"/>
              <a:t>T</a:t>
            </a:r>
            <a:r>
              <a:rPr lang="en-US" altLang="en-US"/>
              <a:t>[</a:t>
            </a:r>
            <a:r>
              <a:rPr lang="en-US" altLang="en-US" i="1"/>
              <a:t>h</a:t>
            </a:r>
            <a:r>
              <a:rPr lang="en-US" altLang="en-US"/>
              <a:t>(</a:t>
            </a:r>
            <a:r>
              <a:rPr lang="en-US" altLang="en-US" i="1"/>
              <a:t>k</a:t>
            </a:r>
            <a:r>
              <a:rPr lang="en-US" altLang="en-US" i="1" baseline="-25000"/>
              <a:t>i</a:t>
            </a:r>
            <a:r>
              <a:rPr lang="en-US" altLang="en-US"/>
              <a:t>)] are mapped to the next available slot in the table. Looking for the next available spot is called </a:t>
            </a:r>
            <a:r>
              <a:rPr lang="en-US" altLang="en-US" u="sng"/>
              <a:t>probing</a:t>
            </a:r>
            <a:r>
              <a:rPr lang="en-US" altLang="en-US"/>
              <a:t>. </a:t>
            </a:r>
          </a:p>
          <a:p>
            <a:r>
              <a:rPr lang="en-US" altLang="en-US"/>
              <a:t>Slots contain the element themselves, or </a:t>
            </a:r>
            <a:r>
              <a:rPr lang="en-US" altLang="en-US" b="1" i="1"/>
              <a:t>null</a:t>
            </a:r>
            <a:r>
              <a:rPr lang="en-US" altLang="en-US"/>
              <a:t>.</a:t>
            </a:r>
          </a:p>
          <a:p>
            <a:r>
              <a:rPr lang="en-US" altLang="en-US"/>
              <a:t>The hash function is augmented with a probe number:</a:t>
            </a:r>
            <a:r>
              <a:rPr lang="en-US" altLang="en-US" u="sng"/>
              <a:t> </a:t>
            </a:r>
          </a:p>
          <a:p>
            <a:pPr>
              <a:buFontTx/>
              <a:buNone/>
            </a:pPr>
            <a:r>
              <a:rPr lang="en-US" altLang="en-US" i="1"/>
              <a:t>               h</a:t>
            </a:r>
            <a:r>
              <a:rPr lang="en-US" altLang="en-US"/>
              <a:t>(</a:t>
            </a:r>
            <a:r>
              <a:rPr lang="en-US" altLang="en-US" i="1"/>
              <a:t>k,i</a:t>
            </a:r>
            <a:r>
              <a:rPr lang="en-US" altLang="en-US"/>
              <a:t>): </a:t>
            </a:r>
            <a:r>
              <a:rPr lang="en-US" altLang="en-US" i="1"/>
              <a:t>U</a:t>
            </a:r>
            <a:r>
              <a:rPr lang="en-US" altLang="en-US"/>
              <a:t> </a:t>
            </a:r>
            <a:r>
              <a:rPr lang="en-US" altLang="en-US">
                <a:cs typeface="Times New Roman" panose="02020603050405020304" pitchFamily="18" charset="0"/>
              </a:rPr>
              <a:t>× [0..</a:t>
            </a:r>
            <a:r>
              <a:rPr lang="en-US" altLang="en-US" i="1">
                <a:cs typeface="Times New Roman" panose="02020603050405020304" pitchFamily="18" charset="0"/>
              </a:rPr>
              <a:t>m</a:t>
            </a:r>
            <a:r>
              <a:rPr lang="en-US" altLang="en-US">
                <a:cs typeface="Times New Roman" panose="02020603050405020304" pitchFamily="18" charset="0"/>
              </a:rPr>
              <a:t>–1] </a:t>
            </a:r>
            <a:r>
              <a:rPr lang="en-US" altLang="en-US">
                <a:sym typeface="Wingdings" panose="05000000000000000000" pitchFamily="2" charset="2"/>
              </a:rPr>
              <a:t>[0..</a:t>
            </a:r>
            <a:r>
              <a:rPr lang="en-US" altLang="en-US" i="1">
                <a:sym typeface="Wingdings" panose="05000000000000000000" pitchFamily="2" charset="2"/>
              </a:rPr>
              <a:t>m</a:t>
            </a:r>
            <a:r>
              <a:rPr lang="en-US" altLang="en-US">
                <a:sym typeface="Wingdings" panose="05000000000000000000" pitchFamily="2" charset="2"/>
              </a:rPr>
              <a:t>–1]</a:t>
            </a:r>
          </a:p>
          <a:p>
            <a:pPr lvl="1">
              <a:buFontTx/>
              <a:buNone/>
            </a:pPr>
            <a:r>
              <a:rPr lang="en-US" altLang="en-US" sz="3200"/>
              <a:t>Probe sequence: </a:t>
            </a:r>
            <a:r>
              <a:rPr lang="en-US" altLang="en-US" sz="3200" i="1"/>
              <a:t>h</a:t>
            </a:r>
            <a:r>
              <a:rPr lang="en-US" altLang="en-US" sz="3200"/>
              <a:t>(</a:t>
            </a:r>
            <a:r>
              <a:rPr lang="en-US" altLang="en-US" sz="3200" i="1"/>
              <a:t>k</a:t>
            </a:r>
            <a:r>
              <a:rPr lang="en-US" altLang="en-US" sz="3200"/>
              <a:t>,0), </a:t>
            </a:r>
            <a:r>
              <a:rPr lang="en-US" altLang="en-US" sz="3200" i="1"/>
              <a:t>h</a:t>
            </a:r>
            <a:r>
              <a:rPr lang="en-US" altLang="en-US" sz="3200"/>
              <a:t>(</a:t>
            </a:r>
            <a:r>
              <a:rPr lang="en-US" altLang="en-US" sz="3200" i="1"/>
              <a:t>k</a:t>
            </a:r>
            <a:r>
              <a:rPr lang="en-US" altLang="en-US" sz="3200"/>
              <a:t>,1)…</a:t>
            </a:r>
          </a:p>
          <a:p>
            <a:pPr>
              <a:buFontTx/>
              <a:buNone/>
            </a:pPr>
            <a:endParaRPr lang="en-US" altLang="en-US" u="sng"/>
          </a:p>
        </p:txBody>
      </p:sp>
    </p:spTree>
    <p:extLst>
      <p:ext uri="{BB962C8B-B14F-4D97-AF65-F5344CB8AC3E}">
        <p14:creationId xmlns:p14="http://schemas.microsoft.com/office/powerpoint/2010/main" val="2063949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4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4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4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42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54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mtClean="0">
                <a:ea typeface="ＭＳ Ｐゴシック" panose="020B0600070205080204" pitchFamily="34" charset="-128"/>
              </a:rPr>
              <a:t>Definition</a:t>
            </a:r>
          </a:p>
        </p:txBody>
      </p:sp>
      <p:sp>
        <p:nvSpPr>
          <p:cNvPr id="22531" name="Content Placeholder 2"/>
          <p:cNvSpPr>
            <a:spLocks noGrp="1"/>
          </p:cNvSpPr>
          <p:nvPr>
            <p:ph idx="1"/>
          </p:nvPr>
        </p:nvSpPr>
        <p:spPr/>
        <p:txBody>
          <a:bodyPr/>
          <a:lstStyle/>
          <a:p>
            <a:pPr eaLnBrk="1" hangingPunct="1"/>
            <a:r>
              <a:rPr lang="en-US" altLang="en-US" sz="2800">
                <a:ea typeface="ＭＳ Ｐゴシック" panose="020B0600070205080204" pitchFamily="34" charset="-128"/>
              </a:rPr>
              <a:t>A </a:t>
            </a:r>
            <a:r>
              <a:rPr lang="en-US" altLang="en-US" sz="2800" i="1">
                <a:ea typeface="ＭＳ Ｐゴシック" panose="020B0600070205080204" pitchFamily="34" charset="-128"/>
              </a:rPr>
              <a:t>treap</a:t>
            </a:r>
            <a:r>
              <a:rPr lang="en-US" altLang="en-US" sz="2800">
                <a:ea typeface="ＭＳ Ｐゴシック" panose="020B0600070205080204" pitchFamily="34" charset="-128"/>
              </a:rPr>
              <a:t> is a binary search tree in which each node has both a key and a priority. Nodes are ordered in an in-order fashion by their keys and are heap-ordered by their priorities.</a:t>
            </a:r>
          </a:p>
        </p:txBody>
      </p:sp>
    </p:spTree>
    <p:extLst>
      <p:ext uri="{BB962C8B-B14F-4D97-AF65-F5344CB8AC3E}">
        <p14:creationId xmlns:p14="http://schemas.microsoft.com/office/powerpoint/2010/main" val="9992891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lide Number Placeholder 5"/>
          <p:cNvSpPr>
            <a:spLocks noGrp="1"/>
          </p:cNvSpPr>
          <p:nvPr>
            <p:ph type="sldNum" sz="quarter" idx="12"/>
          </p:nvPr>
        </p:nvSpPr>
        <p:spPr/>
        <p:txBody>
          <a:bodyPr/>
          <a:lstStyle/>
          <a:p>
            <a:fld id="{545B8FC8-1BB5-452E-8380-12731ED0F568}" type="slidenum">
              <a:rPr lang="he-IL" altLang="en-US"/>
              <a:pPr/>
              <a:t>40</a:t>
            </a:fld>
            <a:endParaRPr lang="es-ES" altLang="en-US"/>
          </a:p>
        </p:txBody>
      </p:sp>
      <p:sp>
        <p:nvSpPr>
          <p:cNvPr id="616450" name="Rectangle 2"/>
          <p:cNvSpPr>
            <a:spLocks noGrp="1" noChangeArrowheads="1"/>
          </p:cNvSpPr>
          <p:nvPr>
            <p:ph type="title"/>
          </p:nvPr>
        </p:nvSpPr>
        <p:spPr>
          <a:xfrm>
            <a:off x="1803400" y="228600"/>
            <a:ext cx="8750300" cy="896938"/>
          </a:xfrm>
        </p:spPr>
        <p:txBody>
          <a:bodyPr/>
          <a:lstStyle/>
          <a:p>
            <a:r>
              <a:rPr lang="en-US" altLang="en-US"/>
              <a:t>Open addressing: illustration</a:t>
            </a:r>
          </a:p>
        </p:txBody>
      </p:sp>
      <p:grpSp>
        <p:nvGrpSpPr>
          <p:cNvPr id="616451" name="Group 3"/>
          <p:cNvGrpSpPr>
            <a:grpSpLocks/>
          </p:cNvGrpSpPr>
          <p:nvPr/>
        </p:nvGrpSpPr>
        <p:grpSpPr bwMode="auto">
          <a:xfrm>
            <a:off x="2640013" y="2565401"/>
            <a:ext cx="576262" cy="461963"/>
            <a:chOff x="1306" y="1117"/>
            <a:chExt cx="363" cy="291"/>
          </a:xfrm>
        </p:grpSpPr>
        <p:sp>
          <p:nvSpPr>
            <p:cNvPr id="616452" name="Oval 4"/>
            <p:cNvSpPr>
              <a:spLocks noChangeArrowheads="1"/>
            </p:cNvSpPr>
            <p:nvPr/>
          </p:nvSpPr>
          <p:spPr bwMode="auto">
            <a:xfrm>
              <a:off x="1578" y="1253"/>
              <a:ext cx="91" cy="91"/>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453" name="Text Box 5"/>
            <p:cNvSpPr txBox="1">
              <a:spLocks noChangeArrowheads="1"/>
            </p:cNvSpPr>
            <p:nvPr/>
          </p:nvSpPr>
          <p:spPr bwMode="auto">
            <a:xfrm>
              <a:off x="1306" y="1117"/>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grpSp>
      <p:grpSp>
        <p:nvGrpSpPr>
          <p:cNvPr id="616454" name="Group 6"/>
          <p:cNvGrpSpPr>
            <a:grpSpLocks/>
          </p:cNvGrpSpPr>
          <p:nvPr/>
        </p:nvGrpSpPr>
        <p:grpSpPr bwMode="auto">
          <a:xfrm>
            <a:off x="2495551" y="3641726"/>
            <a:ext cx="576263" cy="461963"/>
            <a:chOff x="1306" y="1117"/>
            <a:chExt cx="363" cy="291"/>
          </a:xfrm>
        </p:grpSpPr>
        <p:sp>
          <p:nvSpPr>
            <p:cNvPr id="616455" name="Oval 7"/>
            <p:cNvSpPr>
              <a:spLocks noChangeArrowheads="1"/>
            </p:cNvSpPr>
            <p:nvPr/>
          </p:nvSpPr>
          <p:spPr bwMode="auto">
            <a:xfrm>
              <a:off x="1578" y="1253"/>
              <a:ext cx="91" cy="91"/>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456" name="Text Box 8"/>
            <p:cNvSpPr txBox="1">
              <a:spLocks noChangeArrowheads="1"/>
            </p:cNvSpPr>
            <p:nvPr/>
          </p:nvSpPr>
          <p:spPr bwMode="auto">
            <a:xfrm>
              <a:off x="1306" y="1117"/>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grpSp>
      <p:sp>
        <p:nvSpPr>
          <p:cNvPr id="616457" name="Oval 9"/>
          <p:cNvSpPr>
            <a:spLocks noChangeArrowheads="1"/>
          </p:cNvSpPr>
          <p:nvPr/>
        </p:nvSpPr>
        <p:spPr bwMode="auto">
          <a:xfrm>
            <a:off x="4079876" y="3502026"/>
            <a:ext cx="144463" cy="144463"/>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458" name="Text Box 10"/>
          <p:cNvSpPr txBox="1">
            <a:spLocks noChangeArrowheads="1"/>
          </p:cNvSpPr>
          <p:nvPr/>
        </p:nvSpPr>
        <p:spPr bwMode="auto">
          <a:xfrm>
            <a:off x="3300414" y="3284539"/>
            <a:ext cx="646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222</a:t>
            </a:r>
          </a:p>
        </p:txBody>
      </p:sp>
      <p:grpSp>
        <p:nvGrpSpPr>
          <p:cNvPr id="616459" name="Group 11"/>
          <p:cNvGrpSpPr>
            <a:grpSpLocks/>
          </p:cNvGrpSpPr>
          <p:nvPr/>
        </p:nvGrpSpPr>
        <p:grpSpPr bwMode="auto">
          <a:xfrm>
            <a:off x="4194176" y="2636838"/>
            <a:ext cx="677863" cy="461962"/>
            <a:chOff x="1242" y="1117"/>
            <a:chExt cx="427" cy="291"/>
          </a:xfrm>
        </p:grpSpPr>
        <p:sp>
          <p:nvSpPr>
            <p:cNvPr id="616460" name="Oval 12"/>
            <p:cNvSpPr>
              <a:spLocks noChangeArrowheads="1"/>
            </p:cNvSpPr>
            <p:nvPr/>
          </p:nvSpPr>
          <p:spPr bwMode="auto">
            <a:xfrm>
              <a:off x="1578" y="1253"/>
              <a:ext cx="91" cy="91"/>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461" name="Text Box 13"/>
            <p:cNvSpPr txBox="1">
              <a:spLocks noChangeArrowheads="1"/>
            </p:cNvSpPr>
            <p:nvPr/>
          </p:nvSpPr>
          <p:spPr bwMode="auto">
            <a:xfrm>
              <a:off x="1242" y="1117"/>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55</a:t>
              </a:r>
            </a:p>
          </p:txBody>
        </p:sp>
      </p:grpSp>
      <p:sp>
        <p:nvSpPr>
          <p:cNvPr id="616462" name="Oval 14"/>
          <p:cNvSpPr>
            <a:spLocks noChangeArrowheads="1"/>
          </p:cNvSpPr>
          <p:nvPr/>
        </p:nvSpPr>
        <p:spPr bwMode="auto">
          <a:xfrm>
            <a:off x="1416050" y="1989138"/>
            <a:ext cx="4464050" cy="41767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463" name="Oval 15"/>
          <p:cNvSpPr>
            <a:spLocks noChangeArrowheads="1"/>
          </p:cNvSpPr>
          <p:nvPr/>
        </p:nvSpPr>
        <p:spPr bwMode="auto">
          <a:xfrm>
            <a:off x="1919289" y="4149726"/>
            <a:ext cx="3457575" cy="1800225"/>
          </a:xfrm>
          <a:prstGeom prst="ellipse">
            <a:avLst/>
          </a:prstGeom>
          <a:noFill/>
          <a:ln w="381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16464" name="Group 16"/>
          <p:cNvGrpSpPr>
            <a:grpSpLocks/>
          </p:cNvGrpSpPr>
          <p:nvPr/>
        </p:nvGrpSpPr>
        <p:grpSpPr bwMode="auto">
          <a:xfrm>
            <a:off x="2465388" y="4725988"/>
            <a:ext cx="677862" cy="461962"/>
            <a:chOff x="1242" y="1117"/>
            <a:chExt cx="427" cy="291"/>
          </a:xfrm>
        </p:grpSpPr>
        <p:sp>
          <p:nvSpPr>
            <p:cNvPr id="616465" name="Oval 17"/>
            <p:cNvSpPr>
              <a:spLocks noChangeArrowheads="1"/>
            </p:cNvSpPr>
            <p:nvPr/>
          </p:nvSpPr>
          <p:spPr bwMode="auto">
            <a:xfrm>
              <a:off x="1578" y="1253"/>
              <a:ext cx="91" cy="91"/>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466" name="Text Box 18"/>
            <p:cNvSpPr txBox="1">
              <a:spLocks noChangeArrowheads="1"/>
            </p:cNvSpPr>
            <p:nvPr/>
          </p:nvSpPr>
          <p:spPr bwMode="auto">
            <a:xfrm>
              <a:off x="1242" y="1117"/>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tx2"/>
                  </a:solidFill>
                </a:rPr>
                <a:t>10</a:t>
              </a:r>
            </a:p>
          </p:txBody>
        </p:sp>
      </p:grpSp>
      <p:grpSp>
        <p:nvGrpSpPr>
          <p:cNvPr id="616467" name="Group 19"/>
          <p:cNvGrpSpPr>
            <a:grpSpLocks/>
          </p:cNvGrpSpPr>
          <p:nvPr/>
        </p:nvGrpSpPr>
        <p:grpSpPr bwMode="auto">
          <a:xfrm>
            <a:off x="3330576" y="4221163"/>
            <a:ext cx="677863" cy="461962"/>
            <a:chOff x="1242" y="1117"/>
            <a:chExt cx="427" cy="291"/>
          </a:xfrm>
        </p:grpSpPr>
        <p:sp>
          <p:nvSpPr>
            <p:cNvPr id="616468" name="Oval 20"/>
            <p:cNvSpPr>
              <a:spLocks noChangeArrowheads="1"/>
            </p:cNvSpPr>
            <p:nvPr/>
          </p:nvSpPr>
          <p:spPr bwMode="auto">
            <a:xfrm>
              <a:off x="1578" y="1253"/>
              <a:ext cx="91" cy="91"/>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469" name="Text Box 21"/>
            <p:cNvSpPr txBox="1">
              <a:spLocks noChangeArrowheads="1"/>
            </p:cNvSpPr>
            <p:nvPr/>
          </p:nvSpPr>
          <p:spPr bwMode="auto">
            <a:xfrm>
              <a:off x="1242" y="1117"/>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tx2"/>
                  </a:solidFill>
                </a:rPr>
                <a:t>21</a:t>
              </a:r>
            </a:p>
          </p:txBody>
        </p:sp>
      </p:grpSp>
      <p:grpSp>
        <p:nvGrpSpPr>
          <p:cNvPr id="616470" name="Group 22"/>
          <p:cNvGrpSpPr>
            <a:grpSpLocks/>
          </p:cNvGrpSpPr>
          <p:nvPr/>
        </p:nvGrpSpPr>
        <p:grpSpPr bwMode="auto">
          <a:xfrm>
            <a:off x="3041651" y="5300663"/>
            <a:ext cx="677863" cy="461962"/>
            <a:chOff x="1242" y="1117"/>
            <a:chExt cx="427" cy="291"/>
          </a:xfrm>
        </p:grpSpPr>
        <p:sp>
          <p:nvSpPr>
            <p:cNvPr id="616471" name="Oval 23"/>
            <p:cNvSpPr>
              <a:spLocks noChangeArrowheads="1"/>
            </p:cNvSpPr>
            <p:nvPr/>
          </p:nvSpPr>
          <p:spPr bwMode="auto">
            <a:xfrm>
              <a:off x="1578" y="1253"/>
              <a:ext cx="91" cy="91"/>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472" name="Text Box 24"/>
            <p:cNvSpPr txBox="1">
              <a:spLocks noChangeArrowheads="1"/>
            </p:cNvSpPr>
            <p:nvPr/>
          </p:nvSpPr>
          <p:spPr bwMode="auto">
            <a:xfrm>
              <a:off x="1242" y="1117"/>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tx2"/>
                  </a:solidFill>
                </a:rPr>
                <a:t>13</a:t>
              </a:r>
            </a:p>
          </p:txBody>
        </p:sp>
      </p:grpSp>
      <p:grpSp>
        <p:nvGrpSpPr>
          <p:cNvPr id="616473" name="Group 25"/>
          <p:cNvGrpSpPr>
            <a:grpSpLocks/>
          </p:cNvGrpSpPr>
          <p:nvPr/>
        </p:nvGrpSpPr>
        <p:grpSpPr bwMode="auto">
          <a:xfrm>
            <a:off x="4295776" y="4868863"/>
            <a:ext cx="576263" cy="461962"/>
            <a:chOff x="1306" y="1117"/>
            <a:chExt cx="363" cy="291"/>
          </a:xfrm>
        </p:grpSpPr>
        <p:sp>
          <p:nvSpPr>
            <p:cNvPr id="616474" name="Oval 26"/>
            <p:cNvSpPr>
              <a:spLocks noChangeArrowheads="1"/>
            </p:cNvSpPr>
            <p:nvPr/>
          </p:nvSpPr>
          <p:spPr bwMode="auto">
            <a:xfrm>
              <a:off x="1578" y="1253"/>
              <a:ext cx="91" cy="91"/>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475" name="Text Box 27"/>
            <p:cNvSpPr txBox="1">
              <a:spLocks noChangeArrowheads="1"/>
            </p:cNvSpPr>
            <p:nvPr/>
          </p:nvSpPr>
          <p:spPr bwMode="auto">
            <a:xfrm>
              <a:off x="1306" y="1117"/>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tx2"/>
                  </a:solidFill>
                </a:rPr>
                <a:t>9</a:t>
              </a:r>
            </a:p>
          </p:txBody>
        </p:sp>
      </p:grpSp>
      <p:graphicFrame>
        <p:nvGraphicFramePr>
          <p:cNvPr id="616476" name="Group 28"/>
          <p:cNvGraphicFramePr>
            <a:graphicFrameLocks noGrp="1"/>
          </p:cNvGraphicFramePr>
          <p:nvPr>
            <p:ph idx="1"/>
          </p:nvPr>
        </p:nvGraphicFramePr>
        <p:xfrm>
          <a:off x="7392988" y="1863725"/>
          <a:ext cx="609600" cy="4663440"/>
        </p:xfrm>
        <a:graphic>
          <a:graphicData uri="http://schemas.openxmlformats.org/drawingml/2006/table">
            <a:tbl>
              <a:tblPr/>
              <a:tblGrid>
                <a:gridCol w="609600">
                  <a:extLst>
                    <a:ext uri="{9D8B030D-6E8A-4147-A177-3AD203B41FA5}">
                      <a16:colId xmlns:a16="http://schemas.microsoft.com/office/drawing/2014/main" xmlns="" val="2686959160"/>
                    </a:ext>
                  </a:extLst>
                </a:gridCol>
              </a:tblGrid>
              <a:tr h="4397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630411600"/>
                  </a:ext>
                </a:extLst>
              </a:tr>
              <a:tr h="441325">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543922241"/>
                  </a:ext>
                </a:extLst>
              </a:tr>
              <a:tr h="4397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977472126"/>
                  </a:ext>
                </a:extLst>
              </a:tr>
              <a:tr h="4397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157785919"/>
                  </a:ext>
                </a:extLst>
              </a:tr>
              <a:tr h="441325">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186902153"/>
                  </a:ext>
                </a:extLst>
              </a:tr>
              <a:tr h="4397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124936793"/>
                  </a:ext>
                </a:extLst>
              </a:tr>
              <a:tr h="4397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551055848"/>
                  </a:ext>
                </a:extLst>
              </a:tr>
              <a:tr h="4397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27909484"/>
                  </a:ext>
                </a:extLst>
              </a:tr>
              <a:tr h="441325">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908471317"/>
                  </a:ext>
                </a:extLst>
              </a:tr>
            </a:tbl>
          </a:graphicData>
        </a:graphic>
      </p:graphicFrame>
      <p:grpSp>
        <p:nvGrpSpPr>
          <p:cNvPr id="616498" name="Group 50"/>
          <p:cNvGrpSpPr>
            <a:grpSpLocks/>
          </p:cNvGrpSpPr>
          <p:nvPr/>
        </p:nvGrpSpPr>
        <p:grpSpPr bwMode="auto">
          <a:xfrm>
            <a:off x="4554538" y="3357563"/>
            <a:ext cx="677862" cy="461962"/>
            <a:chOff x="1242" y="1117"/>
            <a:chExt cx="427" cy="291"/>
          </a:xfrm>
        </p:grpSpPr>
        <p:sp>
          <p:nvSpPr>
            <p:cNvPr id="616499" name="Oval 51"/>
            <p:cNvSpPr>
              <a:spLocks noChangeArrowheads="1"/>
            </p:cNvSpPr>
            <p:nvPr/>
          </p:nvSpPr>
          <p:spPr bwMode="auto">
            <a:xfrm>
              <a:off x="1578" y="1253"/>
              <a:ext cx="91" cy="91"/>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500" name="Text Box 52"/>
            <p:cNvSpPr txBox="1">
              <a:spLocks noChangeArrowheads="1"/>
            </p:cNvSpPr>
            <p:nvPr/>
          </p:nvSpPr>
          <p:spPr bwMode="auto">
            <a:xfrm>
              <a:off x="1242" y="1117"/>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30</a:t>
              </a:r>
            </a:p>
          </p:txBody>
        </p:sp>
      </p:grpSp>
      <p:grpSp>
        <p:nvGrpSpPr>
          <p:cNvPr id="616501" name="Group 53"/>
          <p:cNvGrpSpPr>
            <a:grpSpLocks/>
          </p:cNvGrpSpPr>
          <p:nvPr/>
        </p:nvGrpSpPr>
        <p:grpSpPr bwMode="auto">
          <a:xfrm>
            <a:off x="1558926" y="3646488"/>
            <a:ext cx="576263" cy="461962"/>
            <a:chOff x="1306" y="1117"/>
            <a:chExt cx="363" cy="291"/>
          </a:xfrm>
        </p:grpSpPr>
        <p:sp>
          <p:nvSpPr>
            <p:cNvPr id="616502" name="Oval 54"/>
            <p:cNvSpPr>
              <a:spLocks noChangeArrowheads="1"/>
            </p:cNvSpPr>
            <p:nvPr/>
          </p:nvSpPr>
          <p:spPr bwMode="auto">
            <a:xfrm>
              <a:off x="1578" y="1253"/>
              <a:ext cx="91" cy="91"/>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503" name="Text Box 55"/>
            <p:cNvSpPr txBox="1">
              <a:spLocks noChangeArrowheads="1"/>
            </p:cNvSpPr>
            <p:nvPr/>
          </p:nvSpPr>
          <p:spPr bwMode="auto">
            <a:xfrm>
              <a:off x="1306" y="1117"/>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a:t>
              </a:r>
            </a:p>
          </p:txBody>
        </p:sp>
      </p:grpSp>
      <p:sp>
        <p:nvSpPr>
          <p:cNvPr id="616504" name="Text Box 56"/>
          <p:cNvSpPr txBox="1">
            <a:spLocks noChangeArrowheads="1"/>
          </p:cNvSpPr>
          <p:nvPr/>
        </p:nvSpPr>
        <p:spPr bwMode="auto">
          <a:xfrm>
            <a:off x="1963738" y="1341439"/>
            <a:ext cx="27510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 = universe of keys</a:t>
            </a:r>
          </a:p>
        </p:txBody>
      </p:sp>
      <p:sp>
        <p:nvSpPr>
          <p:cNvPr id="616505" name="Text Box 57"/>
          <p:cNvSpPr txBox="1">
            <a:spLocks noChangeArrowheads="1"/>
          </p:cNvSpPr>
          <p:nvPr/>
        </p:nvSpPr>
        <p:spPr bwMode="auto">
          <a:xfrm>
            <a:off x="4367214" y="5949951"/>
            <a:ext cx="21082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tx2"/>
                </a:solidFill>
              </a:rPr>
              <a:t>K = actual keys</a:t>
            </a:r>
          </a:p>
        </p:txBody>
      </p:sp>
      <p:sp>
        <p:nvSpPr>
          <p:cNvPr id="616506" name="Text Box 58"/>
          <p:cNvSpPr txBox="1">
            <a:spLocks noChangeArrowheads="1"/>
          </p:cNvSpPr>
          <p:nvPr/>
        </p:nvSpPr>
        <p:spPr bwMode="auto">
          <a:xfrm>
            <a:off x="8040688" y="1052514"/>
            <a:ext cx="19311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 = hash table</a:t>
            </a:r>
          </a:p>
        </p:txBody>
      </p:sp>
      <p:sp>
        <p:nvSpPr>
          <p:cNvPr id="616507" name="Text Box 59"/>
          <p:cNvSpPr txBox="1">
            <a:spLocks noChangeArrowheads="1"/>
          </p:cNvSpPr>
          <p:nvPr/>
        </p:nvSpPr>
        <p:spPr bwMode="auto">
          <a:xfrm>
            <a:off x="8040688" y="1844676"/>
            <a:ext cx="338554" cy="3582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5000"/>
              </a:lnSpc>
            </a:pPr>
            <a:r>
              <a:rPr lang="en-US" altLang="en-US"/>
              <a:t>0</a:t>
            </a:r>
          </a:p>
          <a:p>
            <a:pPr>
              <a:lnSpc>
                <a:spcPct val="105000"/>
              </a:lnSpc>
            </a:pPr>
            <a:r>
              <a:rPr lang="en-US" altLang="en-US"/>
              <a:t>1</a:t>
            </a:r>
          </a:p>
          <a:p>
            <a:pPr>
              <a:lnSpc>
                <a:spcPct val="105000"/>
              </a:lnSpc>
            </a:pPr>
            <a:r>
              <a:rPr lang="en-US" altLang="en-US"/>
              <a:t>2</a:t>
            </a:r>
          </a:p>
          <a:p>
            <a:pPr>
              <a:lnSpc>
                <a:spcPct val="105000"/>
              </a:lnSpc>
            </a:pPr>
            <a:r>
              <a:rPr lang="en-US" altLang="en-US"/>
              <a:t>3</a:t>
            </a:r>
          </a:p>
          <a:p>
            <a:pPr>
              <a:lnSpc>
                <a:spcPct val="105000"/>
              </a:lnSpc>
            </a:pPr>
            <a:r>
              <a:rPr lang="en-US" altLang="en-US"/>
              <a:t>4</a:t>
            </a:r>
          </a:p>
          <a:p>
            <a:pPr>
              <a:lnSpc>
                <a:spcPct val="105000"/>
              </a:lnSpc>
            </a:pPr>
            <a:r>
              <a:rPr lang="en-US" altLang="en-US"/>
              <a:t>5</a:t>
            </a:r>
          </a:p>
          <a:p>
            <a:pPr>
              <a:lnSpc>
                <a:spcPct val="105000"/>
              </a:lnSpc>
            </a:pPr>
            <a:r>
              <a:rPr lang="en-US" altLang="en-US"/>
              <a:t>6</a:t>
            </a:r>
          </a:p>
          <a:p>
            <a:pPr>
              <a:lnSpc>
                <a:spcPct val="105000"/>
              </a:lnSpc>
            </a:pPr>
            <a:r>
              <a:rPr lang="en-US" altLang="en-US"/>
              <a:t>7</a:t>
            </a:r>
          </a:p>
          <a:p>
            <a:pPr>
              <a:lnSpc>
                <a:spcPct val="105000"/>
              </a:lnSpc>
            </a:pPr>
            <a:r>
              <a:rPr lang="en-US" altLang="en-US"/>
              <a:t>8</a:t>
            </a:r>
          </a:p>
        </p:txBody>
      </p:sp>
      <p:grpSp>
        <p:nvGrpSpPr>
          <p:cNvPr id="616573" name="Group 125"/>
          <p:cNvGrpSpPr>
            <a:grpSpLocks/>
          </p:cNvGrpSpPr>
          <p:nvPr/>
        </p:nvGrpSpPr>
        <p:grpSpPr bwMode="auto">
          <a:xfrm>
            <a:off x="3071814" y="2276475"/>
            <a:ext cx="4344987" cy="3625850"/>
            <a:chOff x="1215" y="1434"/>
            <a:chExt cx="2737" cy="2284"/>
          </a:xfrm>
        </p:grpSpPr>
        <p:sp>
          <p:nvSpPr>
            <p:cNvPr id="616511" name="Line 63"/>
            <p:cNvSpPr>
              <a:spLocks noChangeShapeType="1"/>
            </p:cNvSpPr>
            <p:nvPr/>
          </p:nvSpPr>
          <p:spPr bwMode="auto">
            <a:xfrm flipV="1">
              <a:off x="1215" y="1661"/>
              <a:ext cx="2721" cy="1496"/>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16564" name="Group 116"/>
            <p:cNvGrpSpPr>
              <a:grpSpLocks/>
            </p:cNvGrpSpPr>
            <p:nvPr/>
          </p:nvGrpSpPr>
          <p:grpSpPr bwMode="auto">
            <a:xfrm>
              <a:off x="1578" y="1434"/>
              <a:ext cx="2374" cy="2284"/>
              <a:chOff x="1578" y="1434"/>
              <a:chExt cx="2374" cy="2284"/>
            </a:xfrm>
          </p:grpSpPr>
          <p:sp>
            <p:nvSpPr>
              <p:cNvPr id="616565" name="Line 117"/>
              <p:cNvSpPr>
                <a:spLocks noChangeShapeType="1"/>
              </p:cNvSpPr>
              <p:nvPr/>
            </p:nvSpPr>
            <p:spPr bwMode="auto">
              <a:xfrm flipV="1">
                <a:off x="1759" y="1434"/>
                <a:ext cx="2177" cy="1451"/>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566" name="Line 118"/>
              <p:cNvSpPr>
                <a:spLocks noChangeShapeType="1"/>
              </p:cNvSpPr>
              <p:nvPr/>
            </p:nvSpPr>
            <p:spPr bwMode="auto">
              <a:xfrm flipV="1">
                <a:off x="2326" y="1706"/>
                <a:ext cx="1565" cy="1542"/>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567" name="Line 119"/>
              <p:cNvSpPr>
                <a:spLocks noChangeShapeType="1"/>
              </p:cNvSpPr>
              <p:nvPr/>
            </p:nvSpPr>
            <p:spPr bwMode="auto">
              <a:xfrm flipV="1">
                <a:off x="1578" y="3339"/>
                <a:ext cx="2336" cy="18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568" name="Text Box 120"/>
              <p:cNvSpPr txBox="1">
                <a:spLocks noChangeArrowheads="1"/>
              </p:cNvSpPr>
              <p:nvPr/>
            </p:nvSpPr>
            <p:spPr bwMode="auto">
              <a:xfrm>
                <a:off x="2848" y="1434"/>
                <a:ext cx="7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accent2"/>
                    </a:solidFill>
                    <a:cs typeface="Times New Roman" panose="02020603050405020304" pitchFamily="18" charset="0"/>
                  </a:rPr>
                  <a:t>h(21)=0</a:t>
                </a:r>
              </a:p>
            </p:txBody>
          </p:sp>
          <p:sp>
            <p:nvSpPr>
              <p:cNvPr id="616569" name="Text Box 121"/>
              <p:cNvSpPr txBox="1">
                <a:spLocks noChangeArrowheads="1"/>
              </p:cNvSpPr>
              <p:nvPr/>
            </p:nvSpPr>
            <p:spPr bwMode="auto">
              <a:xfrm>
                <a:off x="3120" y="2387"/>
                <a:ext cx="8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accent2"/>
                    </a:solidFill>
                    <a:cs typeface="Times New Roman" panose="02020603050405020304" pitchFamily="18" charset="0"/>
                  </a:rPr>
                  <a:t>h(10) = 1</a:t>
                </a:r>
              </a:p>
            </p:txBody>
          </p:sp>
          <p:sp>
            <p:nvSpPr>
              <p:cNvPr id="616570" name="Text Box 122"/>
              <p:cNvSpPr txBox="1">
                <a:spLocks noChangeArrowheads="1"/>
              </p:cNvSpPr>
              <p:nvPr/>
            </p:nvSpPr>
            <p:spPr bwMode="auto">
              <a:xfrm>
                <a:off x="3120" y="2659"/>
                <a:ext cx="7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accent2"/>
                    </a:solidFill>
                    <a:cs typeface="Times New Roman" panose="02020603050405020304" pitchFamily="18" charset="0"/>
                  </a:rPr>
                  <a:t>h(9) = 1</a:t>
                </a:r>
              </a:p>
            </p:txBody>
          </p:sp>
          <p:sp>
            <p:nvSpPr>
              <p:cNvPr id="616571" name="Text Box 123"/>
              <p:cNvSpPr txBox="1">
                <a:spLocks noChangeArrowheads="1"/>
              </p:cNvSpPr>
              <p:nvPr/>
            </p:nvSpPr>
            <p:spPr bwMode="auto">
              <a:xfrm>
                <a:off x="2939" y="3430"/>
                <a:ext cx="8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accent2"/>
                    </a:solidFill>
                    <a:cs typeface="Times New Roman" panose="02020603050405020304" pitchFamily="18" charset="0"/>
                  </a:rPr>
                  <a:t>h(13) = 6</a:t>
                </a:r>
              </a:p>
            </p:txBody>
          </p:sp>
          <p:sp>
            <p:nvSpPr>
              <p:cNvPr id="616572" name="Arc 124"/>
              <p:cNvSpPr>
                <a:spLocks/>
              </p:cNvSpPr>
              <p:nvPr/>
            </p:nvSpPr>
            <p:spPr bwMode="auto">
              <a:xfrm flipH="1">
                <a:off x="3664" y="1706"/>
                <a:ext cx="280" cy="681"/>
              </a:xfrm>
              <a:custGeom>
                <a:avLst/>
                <a:gdLst>
                  <a:gd name="G0" fmla="+- 321 0 0"/>
                  <a:gd name="G1" fmla="+- 21600 0 0"/>
                  <a:gd name="G2" fmla="+- 21600 0 0"/>
                  <a:gd name="T0" fmla="*/ 0 w 21921"/>
                  <a:gd name="T1" fmla="*/ 2 h 43023"/>
                  <a:gd name="T2" fmla="*/ 3078 w 21921"/>
                  <a:gd name="T3" fmla="*/ 43023 h 43023"/>
                  <a:gd name="T4" fmla="*/ 321 w 21921"/>
                  <a:gd name="T5" fmla="*/ 21600 h 43023"/>
                </a:gdLst>
                <a:ahLst/>
                <a:cxnLst>
                  <a:cxn ang="0">
                    <a:pos x="T0" y="T1"/>
                  </a:cxn>
                  <a:cxn ang="0">
                    <a:pos x="T2" y="T3"/>
                  </a:cxn>
                  <a:cxn ang="0">
                    <a:pos x="T4" y="T5"/>
                  </a:cxn>
                </a:cxnLst>
                <a:rect l="0" t="0" r="r" b="b"/>
                <a:pathLst>
                  <a:path w="21921" h="43023" fill="none" extrusionOk="0">
                    <a:moveTo>
                      <a:pt x="0" y="2"/>
                    </a:moveTo>
                    <a:cubicBezTo>
                      <a:pt x="106" y="0"/>
                      <a:pt x="213" y="0"/>
                      <a:pt x="321" y="0"/>
                    </a:cubicBezTo>
                    <a:cubicBezTo>
                      <a:pt x="12250" y="0"/>
                      <a:pt x="21921" y="9670"/>
                      <a:pt x="21921" y="21600"/>
                    </a:cubicBezTo>
                    <a:cubicBezTo>
                      <a:pt x="21921" y="32463"/>
                      <a:pt x="13852" y="41636"/>
                      <a:pt x="3078" y="43023"/>
                    </a:cubicBezTo>
                  </a:path>
                  <a:path w="21921" h="43023" stroke="0" extrusionOk="0">
                    <a:moveTo>
                      <a:pt x="0" y="2"/>
                    </a:moveTo>
                    <a:cubicBezTo>
                      <a:pt x="106" y="0"/>
                      <a:pt x="213" y="0"/>
                      <a:pt x="321" y="0"/>
                    </a:cubicBezTo>
                    <a:cubicBezTo>
                      <a:pt x="12250" y="0"/>
                      <a:pt x="21921" y="9670"/>
                      <a:pt x="21921" y="21600"/>
                    </a:cubicBezTo>
                    <a:cubicBezTo>
                      <a:pt x="21921" y="32463"/>
                      <a:pt x="13852" y="41636"/>
                      <a:pt x="3078" y="43023"/>
                    </a:cubicBezTo>
                    <a:lnTo>
                      <a:pt x="321" y="21600"/>
                    </a:lnTo>
                    <a:close/>
                  </a:path>
                </a:pathLst>
              </a:custGeom>
              <a:noFill/>
              <a:ln w="38100">
                <a:solidFill>
                  <a:schemeClr val="accent2"/>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16575" name="Group 127"/>
          <p:cNvGrpSpPr>
            <a:grpSpLocks/>
          </p:cNvGrpSpPr>
          <p:nvPr/>
        </p:nvGrpSpPr>
        <p:grpSpPr bwMode="auto">
          <a:xfrm>
            <a:off x="7751763" y="1844675"/>
            <a:ext cx="1873250" cy="3602038"/>
            <a:chOff x="4163" y="1162"/>
            <a:chExt cx="1180" cy="2269"/>
          </a:xfrm>
        </p:grpSpPr>
        <p:sp>
          <p:nvSpPr>
            <p:cNvPr id="616576" name="Rectangle 128"/>
            <p:cNvSpPr>
              <a:spLocks noChangeArrowheads="1"/>
            </p:cNvSpPr>
            <p:nvPr/>
          </p:nvSpPr>
          <p:spPr bwMode="auto">
            <a:xfrm>
              <a:off x="5026" y="1570"/>
              <a:ext cx="272"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lvl1pPr algn="l">
                <a:spcBef>
                  <a:spcPct val="20000"/>
                </a:spcBef>
                <a:buChar char="•"/>
                <a:defRPr sz="2800">
                  <a:solidFill>
                    <a:schemeClr val="tx1"/>
                  </a:solidFill>
                  <a:latin typeface="Times New Roman" panose="02020603050405020304" pitchFamily="18" charset="0"/>
                </a:defRPr>
              </a:lvl1pPr>
              <a:lvl2pPr algn="l">
                <a:spcBef>
                  <a:spcPct val="20000"/>
                </a:spcBef>
                <a:buChar char="–"/>
                <a:defRPr sz="2400">
                  <a:solidFill>
                    <a:schemeClr val="tx1"/>
                  </a:solidFill>
                  <a:latin typeface="Times New Roman" panose="02020603050405020304" pitchFamily="18" charset="0"/>
                </a:defRPr>
              </a:lvl2pPr>
              <a:lvl3pPr algn="l">
                <a:spcBef>
                  <a:spcPct val="20000"/>
                </a:spcBef>
                <a:buChar char="•"/>
                <a:defRPr sz="2000">
                  <a:solidFill>
                    <a:schemeClr val="tx1"/>
                  </a:solidFill>
                  <a:latin typeface="Times New Roman" panose="02020603050405020304" pitchFamily="18" charset="0"/>
                </a:defRPr>
              </a:lvl3pPr>
              <a:lvl4pPr marL="1333500" algn="l">
                <a:spcBef>
                  <a:spcPct val="20000"/>
                </a:spcBef>
                <a:buChar char="–"/>
                <a:defRPr>
                  <a:solidFill>
                    <a:schemeClr val="tx1"/>
                  </a:solidFill>
                  <a:latin typeface="Times New Roman" panose="02020603050405020304" pitchFamily="18" charset="0"/>
                </a:defRPr>
              </a:lvl4pPr>
              <a:lvl5pPr marL="1752600" algn="l">
                <a:spcBef>
                  <a:spcPct val="20000"/>
                </a:spcBef>
                <a:buChar char="»"/>
                <a:defRPr>
                  <a:solidFill>
                    <a:schemeClr val="tx1"/>
                  </a:solidFill>
                  <a:latin typeface="Times New Roman" panose="02020603050405020304" pitchFamily="18" charset="0"/>
                </a:defRPr>
              </a:lvl5pPr>
              <a:lvl6pPr marL="2209800" eaLnBrk="0" fontAlgn="base" hangingPunct="0">
                <a:spcBef>
                  <a:spcPct val="20000"/>
                </a:spcBef>
                <a:spcAft>
                  <a:spcPct val="0"/>
                </a:spcAft>
                <a:buChar char="»"/>
                <a:defRPr>
                  <a:solidFill>
                    <a:schemeClr val="tx1"/>
                  </a:solidFill>
                  <a:latin typeface="Times New Roman" panose="02020603050405020304" pitchFamily="18" charset="0"/>
                </a:defRPr>
              </a:lvl6pPr>
              <a:lvl7pPr marL="2667000" eaLnBrk="0" fontAlgn="base" hangingPunct="0">
                <a:spcBef>
                  <a:spcPct val="20000"/>
                </a:spcBef>
                <a:spcAft>
                  <a:spcPct val="0"/>
                </a:spcAft>
                <a:buChar char="»"/>
                <a:defRPr>
                  <a:solidFill>
                    <a:schemeClr val="tx1"/>
                  </a:solidFill>
                  <a:latin typeface="Times New Roman" panose="02020603050405020304" pitchFamily="18" charset="0"/>
                </a:defRPr>
              </a:lvl7pPr>
              <a:lvl8pPr marL="3124200" eaLnBrk="0" fontAlgn="base" hangingPunct="0">
                <a:spcBef>
                  <a:spcPct val="20000"/>
                </a:spcBef>
                <a:spcAft>
                  <a:spcPct val="0"/>
                </a:spcAft>
                <a:buChar char="»"/>
                <a:defRPr>
                  <a:solidFill>
                    <a:schemeClr val="tx1"/>
                  </a:solidFill>
                  <a:latin typeface="Times New Roman" panose="02020603050405020304" pitchFamily="18" charset="0"/>
                </a:defRPr>
              </a:lvl8pPr>
              <a:lvl9pPr marL="35814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buFontTx/>
                <a:buNone/>
              </a:pPr>
              <a:endParaRPr lang="en-US" altLang="en-US"/>
            </a:p>
          </p:txBody>
        </p:sp>
        <p:sp>
          <p:nvSpPr>
            <p:cNvPr id="616577" name="Rectangle 129"/>
            <p:cNvSpPr>
              <a:spLocks noChangeArrowheads="1"/>
            </p:cNvSpPr>
            <p:nvPr/>
          </p:nvSpPr>
          <p:spPr bwMode="auto">
            <a:xfrm>
              <a:off x="4708" y="1570"/>
              <a:ext cx="31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lvl1pPr algn="l">
                <a:spcBef>
                  <a:spcPct val="20000"/>
                </a:spcBef>
                <a:buChar char="•"/>
                <a:defRPr sz="2800">
                  <a:solidFill>
                    <a:schemeClr val="tx1"/>
                  </a:solidFill>
                  <a:latin typeface="Times New Roman" panose="02020603050405020304" pitchFamily="18" charset="0"/>
                </a:defRPr>
              </a:lvl1pPr>
              <a:lvl2pPr algn="l">
                <a:spcBef>
                  <a:spcPct val="20000"/>
                </a:spcBef>
                <a:buChar char="–"/>
                <a:defRPr sz="2400">
                  <a:solidFill>
                    <a:schemeClr val="tx1"/>
                  </a:solidFill>
                  <a:latin typeface="Times New Roman" panose="02020603050405020304" pitchFamily="18" charset="0"/>
                </a:defRPr>
              </a:lvl2pPr>
              <a:lvl3pPr algn="l">
                <a:spcBef>
                  <a:spcPct val="20000"/>
                </a:spcBef>
                <a:buChar char="•"/>
                <a:defRPr sz="2000">
                  <a:solidFill>
                    <a:schemeClr val="tx1"/>
                  </a:solidFill>
                  <a:latin typeface="Times New Roman" panose="02020603050405020304" pitchFamily="18" charset="0"/>
                </a:defRPr>
              </a:lvl3pPr>
              <a:lvl4pPr marL="1333500" algn="l">
                <a:spcBef>
                  <a:spcPct val="20000"/>
                </a:spcBef>
                <a:buChar char="–"/>
                <a:defRPr>
                  <a:solidFill>
                    <a:schemeClr val="tx1"/>
                  </a:solidFill>
                  <a:latin typeface="Times New Roman" panose="02020603050405020304" pitchFamily="18" charset="0"/>
                </a:defRPr>
              </a:lvl4pPr>
              <a:lvl5pPr marL="1752600" algn="l">
                <a:spcBef>
                  <a:spcPct val="20000"/>
                </a:spcBef>
                <a:buChar char="»"/>
                <a:defRPr>
                  <a:solidFill>
                    <a:schemeClr val="tx1"/>
                  </a:solidFill>
                  <a:latin typeface="Times New Roman" panose="02020603050405020304" pitchFamily="18" charset="0"/>
                </a:defRPr>
              </a:lvl5pPr>
              <a:lvl6pPr marL="2209800" eaLnBrk="0" fontAlgn="base" hangingPunct="0">
                <a:spcBef>
                  <a:spcPct val="20000"/>
                </a:spcBef>
                <a:spcAft>
                  <a:spcPct val="0"/>
                </a:spcAft>
                <a:buChar char="»"/>
                <a:defRPr>
                  <a:solidFill>
                    <a:schemeClr val="tx1"/>
                  </a:solidFill>
                  <a:latin typeface="Times New Roman" panose="02020603050405020304" pitchFamily="18" charset="0"/>
                </a:defRPr>
              </a:lvl6pPr>
              <a:lvl7pPr marL="2667000" eaLnBrk="0" fontAlgn="base" hangingPunct="0">
                <a:spcBef>
                  <a:spcPct val="20000"/>
                </a:spcBef>
                <a:spcAft>
                  <a:spcPct val="0"/>
                </a:spcAft>
                <a:buChar char="»"/>
                <a:defRPr>
                  <a:solidFill>
                    <a:schemeClr val="tx1"/>
                  </a:solidFill>
                  <a:latin typeface="Times New Roman" panose="02020603050405020304" pitchFamily="18" charset="0"/>
                </a:defRPr>
              </a:lvl7pPr>
              <a:lvl8pPr marL="3124200" eaLnBrk="0" fontAlgn="base" hangingPunct="0">
                <a:spcBef>
                  <a:spcPct val="20000"/>
                </a:spcBef>
                <a:spcAft>
                  <a:spcPct val="0"/>
                </a:spcAft>
                <a:buChar char="»"/>
                <a:defRPr>
                  <a:solidFill>
                    <a:schemeClr val="tx1"/>
                  </a:solidFill>
                  <a:latin typeface="Times New Roman" panose="02020603050405020304" pitchFamily="18" charset="0"/>
                </a:defRPr>
              </a:lvl8pPr>
              <a:lvl9pPr marL="35814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solidFill>
                    <a:schemeClr val="tx2"/>
                  </a:solidFill>
                </a:rPr>
                <a:t>10</a:t>
              </a:r>
            </a:p>
          </p:txBody>
        </p:sp>
        <p:sp>
          <p:nvSpPr>
            <p:cNvPr id="616578" name="Line 130"/>
            <p:cNvSpPr>
              <a:spLocks noChangeShapeType="1"/>
            </p:cNvSpPr>
            <p:nvPr/>
          </p:nvSpPr>
          <p:spPr bwMode="auto">
            <a:xfrm>
              <a:off x="4708" y="1570"/>
              <a:ext cx="59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579" name="Line 131"/>
            <p:cNvSpPr>
              <a:spLocks noChangeShapeType="1"/>
            </p:cNvSpPr>
            <p:nvPr/>
          </p:nvSpPr>
          <p:spPr bwMode="auto">
            <a:xfrm>
              <a:off x="4708" y="1888"/>
              <a:ext cx="59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580" name="Line 132"/>
            <p:cNvSpPr>
              <a:spLocks noChangeShapeType="1"/>
            </p:cNvSpPr>
            <p:nvPr/>
          </p:nvSpPr>
          <p:spPr bwMode="auto">
            <a:xfrm>
              <a:off x="4708" y="1570"/>
              <a:ext cx="0" cy="31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581" name="Line 133"/>
            <p:cNvSpPr>
              <a:spLocks noChangeShapeType="1"/>
            </p:cNvSpPr>
            <p:nvPr/>
          </p:nvSpPr>
          <p:spPr bwMode="auto">
            <a:xfrm>
              <a:off x="5026" y="1570"/>
              <a:ext cx="0" cy="31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582" name="Line 134"/>
            <p:cNvSpPr>
              <a:spLocks noChangeShapeType="1"/>
            </p:cNvSpPr>
            <p:nvPr/>
          </p:nvSpPr>
          <p:spPr bwMode="auto">
            <a:xfrm>
              <a:off x="5298" y="1570"/>
              <a:ext cx="0" cy="31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583" name="Line 135"/>
            <p:cNvSpPr>
              <a:spLocks noChangeShapeType="1"/>
            </p:cNvSpPr>
            <p:nvPr/>
          </p:nvSpPr>
          <p:spPr bwMode="auto">
            <a:xfrm>
              <a:off x="4163" y="1356"/>
              <a:ext cx="544" cy="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584" name="Line 136"/>
            <p:cNvSpPr>
              <a:spLocks noChangeShapeType="1"/>
            </p:cNvSpPr>
            <p:nvPr/>
          </p:nvSpPr>
          <p:spPr bwMode="auto">
            <a:xfrm>
              <a:off x="4163" y="1718"/>
              <a:ext cx="544" cy="0"/>
            </a:xfrm>
            <a:prstGeom prst="line">
              <a:avLst/>
            </a:prstGeom>
            <a:noFill/>
            <a:ln w="381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585" name="Line 137"/>
            <p:cNvSpPr>
              <a:spLocks noChangeShapeType="1"/>
            </p:cNvSpPr>
            <p:nvPr/>
          </p:nvSpPr>
          <p:spPr bwMode="auto">
            <a:xfrm>
              <a:off x="4254" y="2387"/>
              <a:ext cx="408" cy="0"/>
            </a:xfrm>
            <a:prstGeom prst="line">
              <a:avLst/>
            </a:prstGeom>
            <a:noFill/>
            <a:ln w="381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586" name="Line 138"/>
            <p:cNvSpPr>
              <a:spLocks noChangeShapeType="1"/>
            </p:cNvSpPr>
            <p:nvPr/>
          </p:nvSpPr>
          <p:spPr bwMode="auto">
            <a:xfrm>
              <a:off x="4163" y="3306"/>
              <a:ext cx="544" cy="0"/>
            </a:xfrm>
            <a:prstGeom prst="line">
              <a:avLst/>
            </a:prstGeom>
            <a:noFill/>
            <a:ln w="381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587" name="Rectangle 139"/>
            <p:cNvSpPr>
              <a:spLocks noChangeArrowheads="1"/>
            </p:cNvSpPr>
            <p:nvPr/>
          </p:nvSpPr>
          <p:spPr bwMode="auto">
            <a:xfrm>
              <a:off x="5026" y="1162"/>
              <a:ext cx="272"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lvl1pPr algn="l">
                <a:spcBef>
                  <a:spcPct val="20000"/>
                </a:spcBef>
                <a:buChar char="•"/>
                <a:defRPr sz="2800">
                  <a:solidFill>
                    <a:schemeClr val="tx1"/>
                  </a:solidFill>
                  <a:latin typeface="Times New Roman" panose="02020603050405020304" pitchFamily="18" charset="0"/>
                </a:defRPr>
              </a:lvl1pPr>
              <a:lvl2pPr algn="l">
                <a:spcBef>
                  <a:spcPct val="20000"/>
                </a:spcBef>
                <a:buChar char="–"/>
                <a:defRPr sz="2400">
                  <a:solidFill>
                    <a:schemeClr val="tx1"/>
                  </a:solidFill>
                  <a:latin typeface="Times New Roman" panose="02020603050405020304" pitchFamily="18" charset="0"/>
                </a:defRPr>
              </a:lvl2pPr>
              <a:lvl3pPr algn="l">
                <a:spcBef>
                  <a:spcPct val="20000"/>
                </a:spcBef>
                <a:buChar char="•"/>
                <a:defRPr sz="2000">
                  <a:solidFill>
                    <a:schemeClr val="tx1"/>
                  </a:solidFill>
                  <a:latin typeface="Times New Roman" panose="02020603050405020304" pitchFamily="18" charset="0"/>
                </a:defRPr>
              </a:lvl3pPr>
              <a:lvl4pPr marL="1333500" algn="l">
                <a:spcBef>
                  <a:spcPct val="20000"/>
                </a:spcBef>
                <a:buChar char="–"/>
                <a:defRPr>
                  <a:solidFill>
                    <a:schemeClr val="tx1"/>
                  </a:solidFill>
                  <a:latin typeface="Times New Roman" panose="02020603050405020304" pitchFamily="18" charset="0"/>
                </a:defRPr>
              </a:lvl4pPr>
              <a:lvl5pPr marL="1752600" algn="l">
                <a:spcBef>
                  <a:spcPct val="20000"/>
                </a:spcBef>
                <a:buChar char="»"/>
                <a:defRPr>
                  <a:solidFill>
                    <a:schemeClr val="tx1"/>
                  </a:solidFill>
                  <a:latin typeface="Times New Roman" panose="02020603050405020304" pitchFamily="18" charset="0"/>
                </a:defRPr>
              </a:lvl5pPr>
              <a:lvl6pPr marL="2209800" eaLnBrk="0" fontAlgn="base" hangingPunct="0">
                <a:spcBef>
                  <a:spcPct val="20000"/>
                </a:spcBef>
                <a:spcAft>
                  <a:spcPct val="0"/>
                </a:spcAft>
                <a:buChar char="»"/>
                <a:defRPr>
                  <a:solidFill>
                    <a:schemeClr val="tx1"/>
                  </a:solidFill>
                  <a:latin typeface="Times New Roman" panose="02020603050405020304" pitchFamily="18" charset="0"/>
                </a:defRPr>
              </a:lvl6pPr>
              <a:lvl7pPr marL="2667000" eaLnBrk="0" fontAlgn="base" hangingPunct="0">
                <a:spcBef>
                  <a:spcPct val="20000"/>
                </a:spcBef>
                <a:spcAft>
                  <a:spcPct val="0"/>
                </a:spcAft>
                <a:buChar char="»"/>
                <a:defRPr>
                  <a:solidFill>
                    <a:schemeClr val="tx1"/>
                  </a:solidFill>
                  <a:latin typeface="Times New Roman" panose="02020603050405020304" pitchFamily="18" charset="0"/>
                </a:defRPr>
              </a:lvl7pPr>
              <a:lvl8pPr marL="3124200" eaLnBrk="0" fontAlgn="base" hangingPunct="0">
                <a:spcBef>
                  <a:spcPct val="20000"/>
                </a:spcBef>
                <a:spcAft>
                  <a:spcPct val="0"/>
                </a:spcAft>
                <a:buChar char="»"/>
                <a:defRPr>
                  <a:solidFill>
                    <a:schemeClr val="tx1"/>
                  </a:solidFill>
                  <a:latin typeface="Times New Roman" panose="02020603050405020304" pitchFamily="18" charset="0"/>
                </a:defRPr>
              </a:lvl8pPr>
              <a:lvl9pPr marL="35814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buFontTx/>
                <a:buNone/>
              </a:pPr>
              <a:endParaRPr lang="en-US" altLang="en-US"/>
            </a:p>
          </p:txBody>
        </p:sp>
        <p:sp>
          <p:nvSpPr>
            <p:cNvPr id="616588" name="Rectangle 140"/>
            <p:cNvSpPr>
              <a:spLocks noChangeArrowheads="1"/>
            </p:cNvSpPr>
            <p:nvPr/>
          </p:nvSpPr>
          <p:spPr bwMode="auto">
            <a:xfrm>
              <a:off x="4708" y="1162"/>
              <a:ext cx="31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lvl1pPr algn="l">
                <a:spcBef>
                  <a:spcPct val="20000"/>
                </a:spcBef>
                <a:buChar char="•"/>
                <a:defRPr sz="2800">
                  <a:solidFill>
                    <a:schemeClr val="tx1"/>
                  </a:solidFill>
                  <a:latin typeface="Times New Roman" panose="02020603050405020304" pitchFamily="18" charset="0"/>
                </a:defRPr>
              </a:lvl1pPr>
              <a:lvl2pPr algn="l">
                <a:spcBef>
                  <a:spcPct val="20000"/>
                </a:spcBef>
                <a:buChar char="–"/>
                <a:defRPr sz="2400">
                  <a:solidFill>
                    <a:schemeClr val="tx1"/>
                  </a:solidFill>
                  <a:latin typeface="Times New Roman" panose="02020603050405020304" pitchFamily="18" charset="0"/>
                </a:defRPr>
              </a:lvl2pPr>
              <a:lvl3pPr algn="l">
                <a:spcBef>
                  <a:spcPct val="20000"/>
                </a:spcBef>
                <a:buChar char="•"/>
                <a:defRPr sz="2000">
                  <a:solidFill>
                    <a:schemeClr val="tx1"/>
                  </a:solidFill>
                  <a:latin typeface="Times New Roman" panose="02020603050405020304" pitchFamily="18" charset="0"/>
                </a:defRPr>
              </a:lvl3pPr>
              <a:lvl4pPr marL="1333500" algn="l">
                <a:spcBef>
                  <a:spcPct val="20000"/>
                </a:spcBef>
                <a:buChar char="–"/>
                <a:defRPr>
                  <a:solidFill>
                    <a:schemeClr val="tx1"/>
                  </a:solidFill>
                  <a:latin typeface="Times New Roman" panose="02020603050405020304" pitchFamily="18" charset="0"/>
                </a:defRPr>
              </a:lvl4pPr>
              <a:lvl5pPr marL="1752600" algn="l">
                <a:spcBef>
                  <a:spcPct val="20000"/>
                </a:spcBef>
                <a:buChar char="»"/>
                <a:defRPr>
                  <a:solidFill>
                    <a:schemeClr val="tx1"/>
                  </a:solidFill>
                  <a:latin typeface="Times New Roman" panose="02020603050405020304" pitchFamily="18" charset="0"/>
                </a:defRPr>
              </a:lvl5pPr>
              <a:lvl6pPr marL="2209800" eaLnBrk="0" fontAlgn="base" hangingPunct="0">
                <a:spcBef>
                  <a:spcPct val="20000"/>
                </a:spcBef>
                <a:spcAft>
                  <a:spcPct val="0"/>
                </a:spcAft>
                <a:buChar char="»"/>
                <a:defRPr>
                  <a:solidFill>
                    <a:schemeClr val="tx1"/>
                  </a:solidFill>
                  <a:latin typeface="Times New Roman" panose="02020603050405020304" pitchFamily="18" charset="0"/>
                </a:defRPr>
              </a:lvl6pPr>
              <a:lvl7pPr marL="2667000" eaLnBrk="0" fontAlgn="base" hangingPunct="0">
                <a:spcBef>
                  <a:spcPct val="20000"/>
                </a:spcBef>
                <a:spcAft>
                  <a:spcPct val="0"/>
                </a:spcAft>
                <a:buChar char="»"/>
                <a:defRPr>
                  <a:solidFill>
                    <a:schemeClr val="tx1"/>
                  </a:solidFill>
                  <a:latin typeface="Times New Roman" panose="02020603050405020304" pitchFamily="18" charset="0"/>
                </a:defRPr>
              </a:lvl7pPr>
              <a:lvl8pPr marL="3124200" eaLnBrk="0" fontAlgn="base" hangingPunct="0">
                <a:spcBef>
                  <a:spcPct val="20000"/>
                </a:spcBef>
                <a:spcAft>
                  <a:spcPct val="0"/>
                </a:spcAft>
                <a:buChar char="»"/>
                <a:defRPr>
                  <a:solidFill>
                    <a:schemeClr val="tx1"/>
                  </a:solidFill>
                  <a:latin typeface="Times New Roman" panose="02020603050405020304" pitchFamily="18" charset="0"/>
                </a:defRPr>
              </a:lvl8pPr>
              <a:lvl9pPr marL="35814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solidFill>
                    <a:schemeClr val="tx2"/>
                  </a:solidFill>
                </a:rPr>
                <a:t>21</a:t>
              </a:r>
            </a:p>
          </p:txBody>
        </p:sp>
        <p:sp>
          <p:nvSpPr>
            <p:cNvPr id="616589" name="Line 141"/>
            <p:cNvSpPr>
              <a:spLocks noChangeShapeType="1"/>
            </p:cNvSpPr>
            <p:nvPr/>
          </p:nvSpPr>
          <p:spPr bwMode="auto">
            <a:xfrm>
              <a:off x="4708" y="1162"/>
              <a:ext cx="59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590" name="Line 142"/>
            <p:cNvSpPr>
              <a:spLocks noChangeShapeType="1"/>
            </p:cNvSpPr>
            <p:nvPr/>
          </p:nvSpPr>
          <p:spPr bwMode="auto">
            <a:xfrm>
              <a:off x="4708" y="1480"/>
              <a:ext cx="59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591" name="Line 143"/>
            <p:cNvSpPr>
              <a:spLocks noChangeShapeType="1"/>
            </p:cNvSpPr>
            <p:nvPr/>
          </p:nvSpPr>
          <p:spPr bwMode="auto">
            <a:xfrm>
              <a:off x="4708" y="1162"/>
              <a:ext cx="0" cy="31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592" name="Line 144"/>
            <p:cNvSpPr>
              <a:spLocks noChangeShapeType="1"/>
            </p:cNvSpPr>
            <p:nvPr/>
          </p:nvSpPr>
          <p:spPr bwMode="auto">
            <a:xfrm>
              <a:off x="5026" y="1162"/>
              <a:ext cx="0" cy="31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593" name="Line 145"/>
            <p:cNvSpPr>
              <a:spLocks noChangeShapeType="1"/>
            </p:cNvSpPr>
            <p:nvPr/>
          </p:nvSpPr>
          <p:spPr bwMode="auto">
            <a:xfrm>
              <a:off x="5298" y="1162"/>
              <a:ext cx="0" cy="31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594" name="Rectangle 146"/>
            <p:cNvSpPr>
              <a:spLocks noChangeArrowheads="1"/>
            </p:cNvSpPr>
            <p:nvPr/>
          </p:nvSpPr>
          <p:spPr bwMode="auto">
            <a:xfrm>
              <a:off x="5026" y="2251"/>
              <a:ext cx="272"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lvl1pPr algn="l">
                <a:spcBef>
                  <a:spcPct val="20000"/>
                </a:spcBef>
                <a:buChar char="•"/>
                <a:defRPr sz="2800">
                  <a:solidFill>
                    <a:schemeClr val="tx1"/>
                  </a:solidFill>
                  <a:latin typeface="Times New Roman" panose="02020603050405020304" pitchFamily="18" charset="0"/>
                </a:defRPr>
              </a:lvl1pPr>
              <a:lvl2pPr algn="l">
                <a:spcBef>
                  <a:spcPct val="20000"/>
                </a:spcBef>
                <a:buChar char="–"/>
                <a:defRPr sz="2400">
                  <a:solidFill>
                    <a:schemeClr val="tx1"/>
                  </a:solidFill>
                  <a:latin typeface="Times New Roman" panose="02020603050405020304" pitchFamily="18" charset="0"/>
                </a:defRPr>
              </a:lvl2pPr>
              <a:lvl3pPr algn="l">
                <a:spcBef>
                  <a:spcPct val="20000"/>
                </a:spcBef>
                <a:buChar char="•"/>
                <a:defRPr sz="2000">
                  <a:solidFill>
                    <a:schemeClr val="tx1"/>
                  </a:solidFill>
                  <a:latin typeface="Times New Roman" panose="02020603050405020304" pitchFamily="18" charset="0"/>
                </a:defRPr>
              </a:lvl3pPr>
              <a:lvl4pPr marL="1333500" algn="l">
                <a:spcBef>
                  <a:spcPct val="20000"/>
                </a:spcBef>
                <a:buChar char="–"/>
                <a:defRPr>
                  <a:solidFill>
                    <a:schemeClr val="tx1"/>
                  </a:solidFill>
                  <a:latin typeface="Times New Roman" panose="02020603050405020304" pitchFamily="18" charset="0"/>
                </a:defRPr>
              </a:lvl4pPr>
              <a:lvl5pPr marL="1752600" algn="l">
                <a:spcBef>
                  <a:spcPct val="20000"/>
                </a:spcBef>
                <a:buChar char="»"/>
                <a:defRPr>
                  <a:solidFill>
                    <a:schemeClr val="tx1"/>
                  </a:solidFill>
                  <a:latin typeface="Times New Roman" panose="02020603050405020304" pitchFamily="18" charset="0"/>
                </a:defRPr>
              </a:lvl5pPr>
              <a:lvl6pPr marL="2209800" eaLnBrk="0" fontAlgn="base" hangingPunct="0">
                <a:spcBef>
                  <a:spcPct val="20000"/>
                </a:spcBef>
                <a:spcAft>
                  <a:spcPct val="0"/>
                </a:spcAft>
                <a:buChar char="»"/>
                <a:defRPr>
                  <a:solidFill>
                    <a:schemeClr val="tx1"/>
                  </a:solidFill>
                  <a:latin typeface="Times New Roman" panose="02020603050405020304" pitchFamily="18" charset="0"/>
                </a:defRPr>
              </a:lvl6pPr>
              <a:lvl7pPr marL="2667000" eaLnBrk="0" fontAlgn="base" hangingPunct="0">
                <a:spcBef>
                  <a:spcPct val="20000"/>
                </a:spcBef>
                <a:spcAft>
                  <a:spcPct val="0"/>
                </a:spcAft>
                <a:buChar char="»"/>
                <a:defRPr>
                  <a:solidFill>
                    <a:schemeClr val="tx1"/>
                  </a:solidFill>
                  <a:latin typeface="Times New Roman" panose="02020603050405020304" pitchFamily="18" charset="0"/>
                </a:defRPr>
              </a:lvl7pPr>
              <a:lvl8pPr marL="3124200" eaLnBrk="0" fontAlgn="base" hangingPunct="0">
                <a:spcBef>
                  <a:spcPct val="20000"/>
                </a:spcBef>
                <a:spcAft>
                  <a:spcPct val="0"/>
                </a:spcAft>
                <a:buChar char="»"/>
                <a:defRPr>
                  <a:solidFill>
                    <a:schemeClr val="tx1"/>
                  </a:solidFill>
                  <a:latin typeface="Times New Roman" panose="02020603050405020304" pitchFamily="18" charset="0"/>
                </a:defRPr>
              </a:lvl8pPr>
              <a:lvl9pPr marL="35814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buFontTx/>
                <a:buNone/>
              </a:pPr>
              <a:endParaRPr lang="en-US" altLang="en-US"/>
            </a:p>
          </p:txBody>
        </p:sp>
        <p:sp>
          <p:nvSpPr>
            <p:cNvPr id="616595" name="Rectangle 147"/>
            <p:cNvSpPr>
              <a:spLocks noChangeArrowheads="1"/>
            </p:cNvSpPr>
            <p:nvPr/>
          </p:nvSpPr>
          <p:spPr bwMode="auto">
            <a:xfrm>
              <a:off x="4708" y="2251"/>
              <a:ext cx="31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lvl1pPr algn="l">
                <a:spcBef>
                  <a:spcPct val="20000"/>
                </a:spcBef>
                <a:buChar char="•"/>
                <a:defRPr sz="2800">
                  <a:solidFill>
                    <a:schemeClr val="tx1"/>
                  </a:solidFill>
                  <a:latin typeface="Times New Roman" panose="02020603050405020304" pitchFamily="18" charset="0"/>
                </a:defRPr>
              </a:lvl1pPr>
              <a:lvl2pPr algn="l">
                <a:spcBef>
                  <a:spcPct val="20000"/>
                </a:spcBef>
                <a:buChar char="–"/>
                <a:defRPr sz="2400">
                  <a:solidFill>
                    <a:schemeClr val="tx1"/>
                  </a:solidFill>
                  <a:latin typeface="Times New Roman" panose="02020603050405020304" pitchFamily="18" charset="0"/>
                </a:defRPr>
              </a:lvl2pPr>
              <a:lvl3pPr algn="l">
                <a:spcBef>
                  <a:spcPct val="20000"/>
                </a:spcBef>
                <a:buChar char="•"/>
                <a:defRPr sz="2000">
                  <a:solidFill>
                    <a:schemeClr val="tx1"/>
                  </a:solidFill>
                  <a:latin typeface="Times New Roman" panose="02020603050405020304" pitchFamily="18" charset="0"/>
                </a:defRPr>
              </a:lvl3pPr>
              <a:lvl4pPr marL="1333500" algn="l">
                <a:spcBef>
                  <a:spcPct val="20000"/>
                </a:spcBef>
                <a:buChar char="–"/>
                <a:defRPr>
                  <a:solidFill>
                    <a:schemeClr val="tx1"/>
                  </a:solidFill>
                  <a:latin typeface="Times New Roman" panose="02020603050405020304" pitchFamily="18" charset="0"/>
                </a:defRPr>
              </a:lvl4pPr>
              <a:lvl5pPr marL="1752600" algn="l">
                <a:spcBef>
                  <a:spcPct val="20000"/>
                </a:spcBef>
                <a:buChar char="»"/>
                <a:defRPr>
                  <a:solidFill>
                    <a:schemeClr val="tx1"/>
                  </a:solidFill>
                  <a:latin typeface="Times New Roman" panose="02020603050405020304" pitchFamily="18" charset="0"/>
                </a:defRPr>
              </a:lvl5pPr>
              <a:lvl6pPr marL="2209800" eaLnBrk="0" fontAlgn="base" hangingPunct="0">
                <a:spcBef>
                  <a:spcPct val="20000"/>
                </a:spcBef>
                <a:spcAft>
                  <a:spcPct val="0"/>
                </a:spcAft>
                <a:buChar char="»"/>
                <a:defRPr>
                  <a:solidFill>
                    <a:schemeClr val="tx1"/>
                  </a:solidFill>
                  <a:latin typeface="Times New Roman" panose="02020603050405020304" pitchFamily="18" charset="0"/>
                </a:defRPr>
              </a:lvl6pPr>
              <a:lvl7pPr marL="2667000" eaLnBrk="0" fontAlgn="base" hangingPunct="0">
                <a:spcBef>
                  <a:spcPct val="20000"/>
                </a:spcBef>
                <a:spcAft>
                  <a:spcPct val="0"/>
                </a:spcAft>
                <a:buChar char="»"/>
                <a:defRPr>
                  <a:solidFill>
                    <a:schemeClr val="tx1"/>
                  </a:solidFill>
                  <a:latin typeface="Times New Roman" panose="02020603050405020304" pitchFamily="18" charset="0"/>
                </a:defRPr>
              </a:lvl7pPr>
              <a:lvl8pPr marL="3124200" eaLnBrk="0" fontAlgn="base" hangingPunct="0">
                <a:spcBef>
                  <a:spcPct val="20000"/>
                </a:spcBef>
                <a:spcAft>
                  <a:spcPct val="0"/>
                </a:spcAft>
                <a:buChar char="»"/>
                <a:defRPr>
                  <a:solidFill>
                    <a:schemeClr val="tx1"/>
                  </a:solidFill>
                  <a:latin typeface="Times New Roman" panose="02020603050405020304" pitchFamily="18" charset="0"/>
                </a:defRPr>
              </a:lvl8pPr>
              <a:lvl9pPr marL="35814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solidFill>
                    <a:schemeClr val="tx2"/>
                  </a:solidFill>
                </a:rPr>
                <a:t>9</a:t>
              </a:r>
            </a:p>
          </p:txBody>
        </p:sp>
        <p:sp>
          <p:nvSpPr>
            <p:cNvPr id="616596" name="Line 148"/>
            <p:cNvSpPr>
              <a:spLocks noChangeShapeType="1"/>
            </p:cNvSpPr>
            <p:nvPr/>
          </p:nvSpPr>
          <p:spPr bwMode="auto">
            <a:xfrm>
              <a:off x="4708" y="2251"/>
              <a:ext cx="59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597" name="Line 149"/>
            <p:cNvSpPr>
              <a:spLocks noChangeShapeType="1"/>
            </p:cNvSpPr>
            <p:nvPr/>
          </p:nvSpPr>
          <p:spPr bwMode="auto">
            <a:xfrm>
              <a:off x="4708" y="2569"/>
              <a:ext cx="59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598" name="Line 150"/>
            <p:cNvSpPr>
              <a:spLocks noChangeShapeType="1"/>
            </p:cNvSpPr>
            <p:nvPr/>
          </p:nvSpPr>
          <p:spPr bwMode="auto">
            <a:xfrm>
              <a:off x="4708" y="2251"/>
              <a:ext cx="0" cy="31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599" name="Line 151"/>
            <p:cNvSpPr>
              <a:spLocks noChangeShapeType="1"/>
            </p:cNvSpPr>
            <p:nvPr/>
          </p:nvSpPr>
          <p:spPr bwMode="auto">
            <a:xfrm>
              <a:off x="5026" y="2251"/>
              <a:ext cx="0" cy="31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600" name="Line 152"/>
            <p:cNvSpPr>
              <a:spLocks noChangeShapeType="1"/>
            </p:cNvSpPr>
            <p:nvPr/>
          </p:nvSpPr>
          <p:spPr bwMode="auto">
            <a:xfrm>
              <a:off x="5298" y="2251"/>
              <a:ext cx="0" cy="31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601" name="Rectangle 153"/>
            <p:cNvSpPr>
              <a:spLocks noChangeArrowheads="1"/>
            </p:cNvSpPr>
            <p:nvPr/>
          </p:nvSpPr>
          <p:spPr bwMode="auto">
            <a:xfrm>
              <a:off x="5071" y="3113"/>
              <a:ext cx="272"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lvl1pPr algn="l">
                <a:spcBef>
                  <a:spcPct val="20000"/>
                </a:spcBef>
                <a:buChar char="•"/>
                <a:defRPr sz="2800">
                  <a:solidFill>
                    <a:schemeClr val="tx1"/>
                  </a:solidFill>
                  <a:latin typeface="Times New Roman" panose="02020603050405020304" pitchFamily="18" charset="0"/>
                </a:defRPr>
              </a:lvl1pPr>
              <a:lvl2pPr algn="l">
                <a:spcBef>
                  <a:spcPct val="20000"/>
                </a:spcBef>
                <a:buChar char="–"/>
                <a:defRPr sz="2400">
                  <a:solidFill>
                    <a:schemeClr val="tx1"/>
                  </a:solidFill>
                  <a:latin typeface="Times New Roman" panose="02020603050405020304" pitchFamily="18" charset="0"/>
                </a:defRPr>
              </a:lvl2pPr>
              <a:lvl3pPr algn="l">
                <a:spcBef>
                  <a:spcPct val="20000"/>
                </a:spcBef>
                <a:buChar char="•"/>
                <a:defRPr sz="2000">
                  <a:solidFill>
                    <a:schemeClr val="tx1"/>
                  </a:solidFill>
                  <a:latin typeface="Times New Roman" panose="02020603050405020304" pitchFamily="18" charset="0"/>
                </a:defRPr>
              </a:lvl3pPr>
              <a:lvl4pPr marL="1333500" algn="l">
                <a:spcBef>
                  <a:spcPct val="20000"/>
                </a:spcBef>
                <a:buChar char="–"/>
                <a:defRPr>
                  <a:solidFill>
                    <a:schemeClr val="tx1"/>
                  </a:solidFill>
                  <a:latin typeface="Times New Roman" panose="02020603050405020304" pitchFamily="18" charset="0"/>
                </a:defRPr>
              </a:lvl4pPr>
              <a:lvl5pPr marL="1752600" algn="l">
                <a:spcBef>
                  <a:spcPct val="20000"/>
                </a:spcBef>
                <a:buChar char="»"/>
                <a:defRPr>
                  <a:solidFill>
                    <a:schemeClr val="tx1"/>
                  </a:solidFill>
                  <a:latin typeface="Times New Roman" panose="02020603050405020304" pitchFamily="18" charset="0"/>
                </a:defRPr>
              </a:lvl5pPr>
              <a:lvl6pPr marL="2209800" eaLnBrk="0" fontAlgn="base" hangingPunct="0">
                <a:spcBef>
                  <a:spcPct val="20000"/>
                </a:spcBef>
                <a:spcAft>
                  <a:spcPct val="0"/>
                </a:spcAft>
                <a:buChar char="»"/>
                <a:defRPr>
                  <a:solidFill>
                    <a:schemeClr val="tx1"/>
                  </a:solidFill>
                  <a:latin typeface="Times New Roman" panose="02020603050405020304" pitchFamily="18" charset="0"/>
                </a:defRPr>
              </a:lvl6pPr>
              <a:lvl7pPr marL="2667000" eaLnBrk="0" fontAlgn="base" hangingPunct="0">
                <a:spcBef>
                  <a:spcPct val="20000"/>
                </a:spcBef>
                <a:spcAft>
                  <a:spcPct val="0"/>
                </a:spcAft>
                <a:buChar char="»"/>
                <a:defRPr>
                  <a:solidFill>
                    <a:schemeClr val="tx1"/>
                  </a:solidFill>
                  <a:latin typeface="Times New Roman" panose="02020603050405020304" pitchFamily="18" charset="0"/>
                </a:defRPr>
              </a:lvl7pPr>
              <a:lvl8pPr marL="3124200" eaLnBrk="0" fontAlgn="base" hangingPunct="0">
                <a:spcBef>
                  <a:spcPct val="20000"/>
                </a:spcBef>
                <a:spcAft>
                  <a:spcPct val="0"/>
                </a:spcAft>
                <a:buChar char="»"/>
                <a:defRPr>
                  <a:solidFill>
                    <a:schemeClr val="tx1"/>
                  </a:solidFill>
                  <a:latin typeface="Times New Roman" panose="02020603050405020304" pitchFamily="18" charset="0"/>
                </a:defRPr>
              </a:lvl8pPr>
              <a:lvl9pPr marL="35814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buFontTx/>
                <a:buNone/>
              </a:pPr>
              <a:endParaRPr lang="en-US" altLang="en-US"/>
            </a:p>
          </p:txBody>
        </p:sp>
        <p:sp>
          <p:nvSpPr>
            <p:cNvPr id="616602" name="Rectangle 154"/>
            <p:cNvSpPr>
              <a:spLocks noChangeArrowheads="1"/>
            </p:cNvSpPr>
            <p:nvPr/>
          </p:nvSpPr>
          <p:spPr bwMode="auto">
            <a:xfrm>
              <a:off x="4753" y="3113"/>
              <a:ext cx="31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lvl1pPr algn="l">
                <a:spcBef>
                  <a:spcPct val="20000"/>
                </a:spcBef>
                <a:buChar char="•"/>
                <a:defRPr sz="2800">
                  <a:solidFill>
                    <a:schemeClr val="tx1"/>
                  </a:solidFill>
                  <a:latin typeface="Times New Roman" panose="02020603050405020304" pitchFamily="18" charset="0"/>
                </a:defRPr>
              </a:lvl1pPr>
              <a:lvl2pPr algn="l">
                <a:spcBef>
                  <a:spcPct val="20000"/>
                </a:spcBef>
                <a:buChar char="–"/>
                <a:defRPr sz="2400">
                  <a:solidFill>
                    <a:schemeClr val="tx1"/>
                  </a:solidFill>
                  <a:latin typeface="Times New Roman" panose="02020603050405020304" pitchFamily="18" charset="0"/>
                </a:defRPr>
              </a:lvl2pPr>
              <a:lvl3pPr algn="l">
                <a:spcBef>
                  <a:spcPct val="20000"/>
                </a:spcBef>
                <a:buChar char="•"/>
                <a:defRPr sz="2000">
                  <a:solidFill>
                    <a:schemeClr val="tx1"/>
                  </a:solidFill>
                  <a:latin typeface="Times New Roman" panose="02020603050405020304" pitchFamily="18" charset="0"/>
                </a:defRPr>
              </a:lvl3pPr>
              <a:lvl4pPr marL="1333500" algn="l">
                <a:spcBef>
                  <a:spcPct val="20000"/>
                </a:spcBef>
                <a:buChar char="–"/>
                <a:defRPr>
                  <a:solidFill>
                    <a:schemeClr val="tx1"/>
                  </a:solidFill>
                  <a:latin typeface="Times New Roman" panose="02020603050405020304" pitchFamily="18" charset="0"/>
                </a:defRPr>
              </a:lvl4pPr>
              <a:lvl5pPr marL="1752600" algn="l">
                <a:spcBef>
                  <a:spcPct val="20000"/>
                </a:spcBef>
                <a:buChar char="»"/>
                <a:defRPr>
                  <a:solidFill>
                    <a:schemeClr val="tx1"/>
                  </a:solidFill>
                  <a:latin typeface="Times New Roman" panose="02020603050405020304" pitchFamily="18" charset="0"/>
                </a:defRPr>
              </a:lvl5pPr>
              <a:lvl6pPr marL="2209800" eaLnBrk="0" fontAlgn="base" hangingPunct="0">
                <a:spcBef>
                  <a:spcPct val="20000"/>
                </a:spcBef>
                <a:spcAft>
                  <a:spcPct val="0"/>
                </a:spcAft>
                <a:buChar char="»"/>
                <a:defRPr>
                  <a:solidFill>
                    <a:schemeClr val="tx1"/>
                  </a:solidFill>
                  <a:latin typeface="Times New Roman" panose="02020603050405020304" pitchFamily="18" charset="0"/>
                </a:defRPr>
              </a:lvl6pPr>
              <a:lvl7pPr marL="2667000" eaLnBrk="0" fontAlgn="base" hangingPunct="0">
                <a:spcBef>
                  <a:spcPct val="20000"/>
                </a:spcBef>
                <a:spcAft>
                  <a:spcPct val="0"/>
                </a:spcAft>
                <a:buChar char="»"/>
                <a:defRPr>
                  <a:solidFill>
                    <a:schemeClr val="tx1"/>
                  </a:solidFill>
                  <a:latin typeface="Times New Roman" panose="02020603050405020304" pitchFamily="18" charset="0"/>
                </a:defRPr>
              </a:lvl7pPr>
              <a:lvl8pPr marL="3124200" eaLnBrk="0" fontAlgn="base" hangingPunct="0">
                <a:spcBef>
                  <a:spcPct val="20000"/>
                </a:spcBef>
                <a:spcAft>
                  <a:spcPct val="0"/>
                </a:spcAft>
                <a:buChar char="»"/>
                <a:defRPr>
                  <a:solidFill>
                    <a:schemeClr val="tx1"/>
                  </a:solidFill>
                  <a:latin typeface="Times New Roman" panose="02020603050405020304" pitchFamily="18" charset="0"/>
                </a:defRPr>
              </a:lvl8pPr>
              <a:lvl9pPr marL="3581400" eaLnBrk="0" fontAlgn="base" hangingPunct="0">
                <a:spcBef>
                  <a:spcPct val="20000"/>
                </a:spcBef>
                <a:spcAft>
                  <a:spcPct val="0"/>
                </a:spcAft>
                <a:buChar char="»"/>
                <a:defRPr>
                  <a:solidFill>
                    <a:schemeClr val="tx1"/>
                  </a:solidFill>
                  <a:latin typeface="Times New Roman" panose="02020603050405020304" pitchFamily="18" charset="0"/>
                </a:defRPr>
              </a:lvl9pPr>
            </a:lstStyle>
            <a:p>
              <a:pPr algn="ctr">
                <a:buFontTx/>
                <a:buNone/>
              </a:pPr>
              <a:r>
                <a:rPr lang="en-US" altLang="en-US">
                  <a:solidFill>
                    <a:schemeClr val="tx2"/>
                  </a:solidFill>
                </a:rPr>
                <a:t>13</a:t>
              </a:r>
            </a:p>
          </p:txBody>
        </p:sp>
        <p:sp>
          <p:nvSpPr>
            <p:cNvPr id="616603" name="Line 155"/>
            <p:cNvSpPr>
              <a:spLocks noChangeShapeType="1"/>
            </p:cNvSpPr>
            <p:nvPr/>
          </p:nvSpPr>
          <p:spPr bwMode="auto">
            <a:xfrm>
              <a:off x="4753" y="3113"/>
              <a:ext cx="59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604" name="Line 156"/>
            <p:cNvSpPr>
              <a:spLocks noChangeShapeType="1"/>
            </p:cNvSpPr>
            <p:nvPr/>
          </p:nvSpPr>
          <p:spPr bwMode="auto">
            <a:xfrm>
              <a:off x="4753" y="3431"/>
              <a:ext cx="59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605" name="Line 157"/>
            <p:cNvSpPr>
              <a:spLocks noChangeShapeType="1"/>
            </p:cNvSpPr>
            <p:nvPr/>
          </p:nvSpPr>
          <p:spPr bwMode="auto">
            <a:xfrm>
              <a:off x="4753" y="3113"/>
              <a:ext cx="0" cy="31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606" name="Line 158"/>
            <p:cNvSpPr>
              <a:spLocks noChangeShapeType="1"/>
            </p:cNvSpPr>
            <p:nvPr/>
          </p:nvSpPr>
          <p:spPr bwMode="auto">
            <a:xfrm>
              <a:off x="5071" y="3113"/>
              <a:ext cx="0" cy="31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607" name="Line 159"/>
            <p:cNvSpPr>
              <a:spLocks noChangeShapeType="1"/>
            </p:cNvSpPr>
            <p:nvPr/>
          </p:nvSpPr>
          <p:spPr bwMode="auto">
            <a:xfrm>
              <a:off x="5343" y="3113"/>
              <a:ext cx="0" cy="31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788213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65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6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A76D1C6-8427-4ADD-B8F4-4FE5EDC3C98F}" type="slidenum">
              <a:rPr lang="he-IL" altLang="en-US"/>
              <a:pPr/>
              <a:t>41</a:t>
            </a:fld>
            <a:endParaRPr lang="es-ES" altLang="en-US"/>
          </a:p>
        </p:txBody>
      </p:sp>
      <p:sp>
        <p:nvSpPr>
          <p:cNvPr id="623618" name="Rectangle 2"/>
          <p:cNvSpPr>
            <a:spLocks noGrp="1" noChangeArrowheads="1"/>
          </p:cNvSpPr>
          <p:nvPr>
            <p:ph type="title"/>
          </p:nvPr>
        </p:nvSpPr>
        <p:spPr>
          <a:xfrm>
            <a:off x="1803400" y="228600"/>
            <a:ext cx="8750300" cy="896938"/>
          </a:xfrm>
        </p:spPr>
        <p:txBody>
          <a:bodyPr/>
          <a:lstStyle/>
          <a:p>
            <a:r>
              <a:rPr lang="en-US" altLang="en-US"/>
              <a:t>Open addressing operations</a:t>
            </a:r>
          </a:p>
        </p:txBody>
      </p:sp>
      <p:sp>
        <p:nvSpPr>
          <p:cNvPr id="623619" name="Rectangle 3"/>
          <p:cNvSpPr>
            <a:spLocks noGrp="1" noChangeArrowheads="1"/>
          </p:cNvSpPr>
          <p:nvPr>
            <p:ph type="body" idx="1"/>
          </p:nvPr>
        </p:nvSpPr>
        <p:spPr>
          <a:xfrm>
            <a:off x="1847851" y="1125538"/>
            <a:ext cx="8856663" cy="5472112"/>
          </a:xfrm>
        </p:spPr>
        <p:txBody>
          <a:bodyPr/>
          <a:lstStyle/>
          <a:p>
            <a:r>
              <a:rPr lang="en-US" altLang="en-US" u="sng"/>
              <a:t>Insert</a:t>
            </a:r>
            <a:r>
              <a:rPr lang="en-US" altLang="en-US"/>
              <a:t>: probe the hash table until an empty slot is found. The sequence of probes depends on the key. If there is no empty slot after </a:t>
            </a:r>
            <a:r>
              <a:rPr lang="en-US" altLang="en-US" i="1"/>
              <a:t>m</a:t>
            </a:r>
            <a:r>
              <a:rPr lang="en-US" altLang="en-US"/>
              <a:t> probes, the table is full. </a:t>
            </a:r>
          </a:p>
          <a:p>
            <a:r>
              <a:rPr lang="en-US" altLang="en-US" u="sng"/>
              <a:t>Search:</a:t>
            </a:r>
            <a:r>
              <a:rPr lang="en-US" altLang="en-US"/>
              <a:t> probe the same sequence of slots as insert and stops either when the key is found (success) or when an empty slot is reached (fail).</a:t>
            </a:r>
          </a:p>
          <a:p>
            <a:r>
              <a:rPr lang="en-US" altLang="en-US" u="sng"/>
              <a:t>Delete</a:t>
            </a:r>
            <a:r>
              <a:rPr lang="en-US" altLang="en-US"/>
              <a:t>: cannot just delete the key!  Instead, mark the slot as “deleted” so that probing can go over it.</a:t>
            </a:r>
          </a:p>
          <a:p>
            <a:pPr>
              <a:buFontTx/>
              <a:buNone/>
            </a:pPr>
            <a:r>
              <a:rPr lang="en-US" altLang="en-US" u="sng"/>
              <a:t>Complexity</a:t>
            </a:r>
            <a:r>
              <a:rPr lang="en-US" altLang="en-US"/>
              <a:t>: length of the probing sequence.</a:t>
            </a:r>
          </a:p>
        </p:txBody>
      </p:sp>
    </p:spTree>
    <p:extLst>
      <p:ext uri="{BB962C8B-B14F-4D97-AF65-F5344CB8AC3E}">
        <p14:creationId xmlns:p14="http://schemas.microsoft.com/office/powerpoint/2010/main" val="2464984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36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36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36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36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1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E11563B-BD7C-4E14-AFF6-A78069DCD9D0}" type="slidenum">
              <a:rPr lang="he-IL" altLang="en-US"/>
              <a:pPr/>
              <a:t>42</a:t>
            </a:fld>
            <a:endParaRPr lang="es-ES" altLang="en-US"/>
          </a:p>
        </p:txBody>
      </p:sp>
      <p:sp>
        <p:nvSpPr>
          <p:cNvPr id="625666" name="Rectangle 2"/>
          <p:cNvSpPr>
            <a:spLocks noGrp="1" noChangeArrowheads="1"/>
          </p:cNvSpPr>
          <p:nvPr>
            <p:ph type="title"/>
          </p:nvPr>
        </p:nvSpPr>
        <p:spPr>
          <a:xfrm>
            <a:off x="1803400" y="228600"/>
            <a:ext cx="8750300" cy="896938"/>
          </a:xfrm>
        </p:spPr>
        <p:txBody>
          <a:bodyPr/>
          <a:lstStyle/>
          <a:p>
            <a:r>
              <a:rPr lang="en-US" altLang="en-US"/>
              <a:t>Probing strategies</a:t>
            </a:r>
          </a:p>
        </p:txBody>
      </p:sp>
      <p:sp>
        <p:nvSpPr>
          <p:cNvPr id="625667" name="Rectangle 3"/>
          <p:cNvSpPr>
            <a:spLocks noGrp="1" noChangeArrowheads="1"/>
          </p:cNvSpPr>
          <p:nvPr>
            <p:ph type="body" idx="1"/>
          </p:nvPr>
        </p:nvSpPr>
        <p:spPr>
          <a:xfrm>
            <a:off x="1631950" y="1052514"/>
            <a:ext cx="8667750" cy="5545137"/>
          </a:xfrm>
        </p:spPr>
        <p:txBody>
          <a:bodyPr/>
          <a:lstStyle/>
          <a:p>
            <a:pPr marL="609600" indent="-609600">
              <a:buNone/>
            </a:pPr>
            <a:r>
              <a:rPr lang="en-US" altLang="en-US"/>
              <a:t>Three probing techniques:</a:t>
            </a:r>
          </a:p>
          <a:p>
            <a:pPr marL="990600" lvl="1" indent="-533400">
              <a:buFontTx/>
              <a:buAutoNum type="arabicPeriod"/>
            </a:pPr>
            <a:r>
              <a:rPr lang="en-US" altLang="en-US" sz="3200"/>
              <a:t>Linear probing						</a:t>
            </a:r>
          </a:p>
          <a:p>
            <a:pPr marL="990600" lvl="1" indent="-533400">
              <a:buFontTx/>
              <a:buAutoNum type="arabicPeriod"/>
            </a:pPr>
            <a:r>
              <a:rPr lang="en-US" altLang="en-US" sz="3200"/>
              <a:t>Quadratic probing					</a:t>
            </a:r>
          </a:p>
          <a:p>
            <a:pPr marL="990600" lvl="1" indent="-533400">
              <a:buFontTx/>
              <a:buAutoNum type="arabicPeriod"/>
            </a:pPr>
            <a:r>
              <a:rPr lang="en-US" altLang="en-US" sz="3200"/>
              <a:t>Double hashing</a:t>
            </a:r>
          </a:p>
          <a:p>
            <a:pPr marL="990600" lvl="1" indent="-533400">
              <a:buNone/>
            </a:pPr>
            <a:endParaRPr lang="en-US" altLang="en-US" sz="3200"/>
          </a:p>
          <a:p>
            <a:pPr marL="609600" indent="-609600"/>
            <a:r>
              <a:rPr lang="en-US" altLang="en-US"/>
              <a:t>None of them fulfils the </a:t>
            </a:r>
            <a:r>
              <a:rPr lang="en-US" altLang="en-US" i="1"/>
              <a:t>uniform hashing</a:t>
            </a:r>
            <a:r>
              <a:rPr lang="en-US" altLang="en-US"/>
              <a:t> assumption: each key is equally likely to have any of the </a:t>
            </a:r>
            <a:r>
              <a:rPr lang="en-US" altLang="en-US" i="1"/>
              <a:t>m</a:t>
            </a:r>
            <a:r>
              <a:rPr lang="en-US" altLang="en-US"/>
              <a:t>! permutations of (</a:t>
            </a:r>
            <a:r>
              <a:rPr lang="en-US" altLang="en-US">
                <a:cs typeface="Times New Roman" panose="02020603050405020304" pitchFamily="18" charset="0"/>
              </a:rPr>
              <a:t>0..</a:t>
            </a:r>
            <a:r>
              <a:rPr lang="en-US" altLang="en-US" i="1">
                <a:cs typeface="Times New Roman" panose="02020603050405020304" pitchFamily="18" charset="0"/>
              </a:rPr>
              <a:t>m</a:t>
            </a:r>
            <a:r>
              <a:rPr lang="en-US" altLang="en-US">
                <a:cs typeface="Times New Roman" panose="02020603050405020304" pitchFamily="18" charset="0"/>
              </a:rPr>
              <a:t>–1) </a:t>
            </a:r>
            <a:r>
              <a:rPr lang="en-US" altLang="en-US"/>
              <a:t>as its probe sequence.</a:t>
            </a:r>
          </a:p>
          <a:p>
            <a:pPr marL="609600" indent="-609600"/>
            <a:r>
              <a:rPr lang="en-US" altLang="en-US"/>
              <a:t>However, they approximate it. 							</a:t>
            </a:r>
          </a:p>
        </p:txBody>
      </p:sp>
    </p:spTree>
    <p:extLst>
      <p:ext uri="{BB962C8B-B14F-4D97-AF65-F5344CB8AC3E}">
        <p14:creationId xmlns:p14="http://schemas.microsoft.com/office/powerpoint/2010/main" val="1499650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56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56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5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566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25667">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56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C23557E-88FB-40DA-9129-D55F0E14FF2A}" type="slidenum">
              <a:rPr lang="he-IL" altLang="en-US"/>
              <a:pPr/>
              <a:t>43</a:t>
            </a:fld>
            <a:endParaRPr lang="es-ES" altLang="en-US"/>
          </a:p>
        </p:txBody>
      </p:sp>
      <p:sp>
        <p:nvSpPr>
          <p:cNvPr id="626690" name="Rectangle 2"/>
          <p:cNvSpPr>
            <a:spLocks noGrp="1" noChangeArrowheads="1"/>
          </p:cNvSpPr>
          <p:nvPr>
            <p:ph type="title"/>
          </p:nvPr>
        </p:nvSpPr>
        <p:spPr>
          <a:xfrm>
            <a:off x="1803400" y="228600"/>
            <a:ext cx="8750300" cy="896938"/>
          </a:xfrm>
        </p:spPr>
        <p:txBody>
          <a:bodyPr/>
          <a:lstStyle/>
          <a:p>
            <a:r>
              <a:rPr lang="en-US" altLang="en-US"/>
              <a:t>Linear probing</a:t>
            </a:r>
          </a:p>
        </p:txBody>
      </p:sp>
      <p:sp>
        <p:nvSpPr>
          <p:cNvPr id="626691" name="Rectangle 3"/>
          <p:cNvSpPr>
            <a:spLocks noGrp="1" noChangeArrowheads="1"/>
          </p:cNvSpPr>
          <p:nvPr>
            <p:ph type="body" idx="1"/>
          </p:nvPr>
        </p:nvSpPr>
        <p:spPr>
          <a:xfrm>
            <a:off x="1593851" y="1052513"/>
            <a:ext cx="9002713" cy="5472112"/>
          </a:xfrm>
        </p:spPr>
        <p:txBody>
          <a:bodyPr/>
          <a:lstStyle/>
          <a:p>
            <a:pPr marL="609600" indent="-609600">
              <a:buNone/>
            </a:pPr>
            <a:r>
              <a:rPr lang="en-US" altLang="en-US"/>
              <a:t>The hash function is:</a:t>
            </a:r>
          </a:p>
          <a:p>
            <a:pPr marL="609600" indent="-609600">
              <a:buNone/>
            </a:pPr>
            <a:r>
              <a:rPr lang="en-US" altLang="en-US" i="1"/>
              <a:t>		            h</a:t>
            </a:r>
            <a:r>
              <a:rPr lang="en-US" altLang="en-US"/>
              <a:t>(</a:t>
            </a:r>
            <a:r>
              <a:rPr lang="en-US" altLang="en-US" i="1"/>
              <a:t>k, i</a:t>
            </a:r>
            <a:r>
              <a:rPr lang="en-US" altLang="en-US"/>
              <a:t>) = (</a:t>
            </a:r>
            <a:r>
              <a:rPr lang="en-US" altLang="en-US" i="1"/>
              <a:t>h</a:t>
            </a:r>
            <a:r>
              <a:rPr lang="en-US" altLang="en-US"/>
              <a:t>’(</a:t>
            </a:r>
            <a:r>
              <a:rPr lang="en-US" altLang="en-US" i="1"/>
              <a:t>k</a:t>
            </a:r>
            <a:r>
              <a:rPr lang="en-US" altLang="en-US"/>
              <a:t>)</a:t>
            </a:r>
            <a:r>
              <a:rPr lang="en-US" altLang="en-US" i="1"/>
              <a:t> + i</a:t>
            </a:r>
            <a:r>
              <a:rPr lang="en-US" altLang="en-US"/>
              <a:t>) mod </a:t>
            </a:r>
            <a:r>
              <a:rPr lang="en-US" altLang="en-US" i="1"/>
              <a:t>m</a:t>
            </a:r>
          </a:p>
          <a:p>
            <a:pPr marL="609600" indent="-609600">
              <a:buNone/>
            </a:pPr>
            <a:r>
              <a:rPr lang="en-US" altLang="en-US"/>
              <a:t>where</a:t>
            </a:r>
            <a:r>
              <a:rPr lang="en-US" altLang="en-US" i="1"/>
              <a:t> h’</a:t>
            </a:r>
            <a:r>
              <a:rPr lang="en-US" altLang="en-US"/>
              <a:t>(</a:t>
            </a:r>
            <a:r>
              <a:rPr lang="en-US" altLang="en-US" i="1"/>
              <a:t>k</a:t>
            </a:r>
            <a:r>
              <a:rPr lang="en-US" altLang="en-US"/>
              <a:t>)</a:t>
            </a:r>
            <a:r>
              <a:rPr lang="en-US" altLang="en-US" i="1"/>
              <a:t> </a:t>
            </a:r>
            <a:r>
              <a:rPr lang="en-US" altLang="en-US"/>
              <a:t>is an auxiliary probe-independent hash function.</a:t>
            </a:r>
          </a:p>
          <a:p>
            <a:pPr marL="609600" indent="-609600">
              <a:buNone/>
            </a:pPr>
            <a:r>
              <a:rPr lang="en-US" altLang="en-US"/>
              <a:t>Given a key </a:t>
            </a:r>
            <a:r>
              <a:rPr lang="en-US" altLang="en-US" i="1"/>
              <a:t>k</a:t>
            </a:r>
            <a:r>
              <a:rPr lang="en-US" altLang="en-US"/>
              <a:t>, the probing sequence is:</a:t>
            </a:r>
          </a:p>
          <a:p>
            <a:pPr marL="609600" indent="-609600">
              <a:buNone/>
            </a:pPr>
            <a:r>
              <a:rPr lang="en-US" altLang="en-US"/>
              <a:t>  </a:t>
            </a:r>
            <a:r>
              <a:rPr lang="en-US" altLang="en-US" sz="2800" i="1"/>
              <a:t>T</a:t>
            </a:r>
            <a:r>
              <a:rPr lang="en-US" altLang="en-US" sz="2800"/>
              <a:t>[</a:t>
            </a:r>
            <a:r>
              <a:rPr lang="en-US" altLang="en-US" sz="2800" i="1"/>
              <a:t>h</a:t>
            </a:r>
            <a:r>
              <a:rPr lang="en-US" altLang="en-US" sz="2800"/>
              <a:t>’(</a:t>
            </a:r>
            <a:r>
              <a:rPr lang="en-US" altLang="en-US" sz="2800" i="1"/>
              <a:t>k</a:t>
            </a:r>
            <a:r>
              <a:rPr lang="en-US" altLang="en-US" sz="2800"/>
              <a:t>)], </a:t>
            </a:r>
            <a:r>
              <a:rPr lang="en-US" altLang="en-US" sz="2800" i="1"/>
              <a:t>T</a:t>
            </a:r>
            <a:r>
              <a:rPr lang="en-US" altLang="en-US" sz="2800"/>
              <a:t>[</a:t>
            </a:r>
            <a:r>
              <a:rPr lang="en-US" altLang="en-US" sz="2800" i="1"/>
              <a:t>h</a:t>
            </a:r>
            <a:r>
              <a:rPr lang="en-US" altLang="en-US" sz="2800"/>
              <a:t>’(</a:t>
            </a:r>
            <a:r>
              <a:rPr lang="en-US" altLang="en-US" sz="2800" i="1"/>
              <a:t>k</a:t>
            </a:r>
            <a:r>
              <a:rPr lang="en-US" altLang="en-US" sz="2800"/>
              <a:t>)+1], … </a:t>
            </a:r>
            <a:r>
              <a:rPr lang="en-US" altLang="en-US" sz="2800" i="1"/>
              <a:t>T</a:t>
            </a:r>
            <a:r>
              <a:rPr lang="en-US" altLang="en-US" sz="2800"/>
              <a:t>[</a:t>
            </a:r>
            <a:r>
              <a:rPr lang="en-US" altLang="en-US" sz="2800" i="1"/>
              <a:t>m</a:t>
            </a:r>
            <a:r>
              <a:rPr lang="en-US" altLang="en-US" sz="2800"/>
              <a:t>–1 ], </a:t>
            </a:r>
            <a:r>
              <a:rPr lang="en-US" altLang="en-US" sz="2800" i="1"/>
              <a:t>T</a:t>
            </a:r>
            <a:r>
              <a:rPr lang="en-US" altLang="en-US" sz="2800"/>
              <a:t>[0], </a:t>
            </a:r>
            <a:r>
              <a:rPr lang="en-US" altLang="en-US" sz="2800" i="1"/>
              <a:t>T</a:t>
            </a:r>
            <a:r>
              <a:rPr lang="en-US" altLang="en-US" sz="2800"/>
              <a:t>[1] … </a:t>
            </a:r>
            <a:r>
              <a:rPr lang="en-US" altLang="en-US" sz="2800" i="1"/>
              <a:t>T</a:t>
            </a:r>
            <a:r>
              <a:rPr lang="en-US" altLang="en-US" sz="2800"/>
              <a:t>[</a:t>
            </a:r>
            <a:r>
              <a:rPr lang="en-US" altLang="en-US" sz="2800" i="1"/>
              <a:t>h</a:t>
            </a:r>
            <a:r>
              <a:rPr lang="en-US" altLang="en-US" sz="2800"/>
              <a:t>’(</a:t>
            </a:r>
            <a:r>
              <a:rPr lang="en-US" altLang="en-US" sz="2800" i="1"/>
              <a:t>k</a:t>
            </a:r>
            <a:r>
              <a:rPr lang="en-US" altLang="en-US" sz="2800"/>
              <a:t>)–1]</a:t>
            </a:r>
          </a:p>
          <a:p>
            <a:pPr marL="609600" indent="-609600">
              <a:buNone/>
            </a:pPr>
            <a:r>
              <a:rPr lang="en-US" altLang="en-US" u="sng"/>
              <a:t>Problem</a:t>
            </a:r>
            <a:r>
              <a:rPr lang="en-US" altLang="en-US"/>
              <a:t>:</a:t>
            </a:r>
            <a:r>
              <a:rPr lang="en-US" altLang="en-US" sz="2800"/>
              <a:t> </a:t>
            </a:r>
            <a:r>
              <a:rPr lang="en-US" altLang="en-US" i="1"/>
              <a:t>primary clustering</a:t>
            </a:r>
            <a:r>
              <a:rPr lang="en-US" altLang="en-US"/>
              <a:t>. Long runs of occupied slots build up, because an empty slot preceded by </a:t>
            </a:r>
            <a:r>
              <a:rPr lang="en-US" altLang="en-US" i="1"/>
              <a:t>i</a:t>
            </a:r>
            <a:r>
              <a:rPr lang="en-US" altLang="en-US"/>
              <a:t> full slots gets filled with probability (</a:t>
            </a:r>
            <a:r>
              <a:rPr lang="en-US" altLang="en-US" i="1"/>
              <a:t>i</a:t>
            </a:r>
            <a:r>
              <a:rPr lang="en-US" altLang="en-US"/>
              <a:t>+1)/</a:t>
            </a:r>
            <a:r>
              <a:rPr lang="en-US" altLang="en-US" i="1"/>
              <a:t>m</a:t>
            </a:r>
            <a:r>
              <a:rPr lang="en-US" altLang="en-US"/>
              <a:t> </a:t>
            </a:r>
            <a:r>
              <a:rPr lang="en-US" altLang="en-US">
                <a:sym typeface="Wingdings" panose="05000000000000000000" pitchFamily="2" charset="2"/>
              </a:rPr>
              <a:t> </a:t>
            </a:r>
            <a:r>
              <a:rPr lang="en-US" altLang="en-US"/>
              <a:t>increases average search time. Generates </a:t>
            </a:r>
            <a:r>
              <a:rPr lang="en-US" altLang="en-US" i="1"/>
              <a:t>m</a:t>
            </a:r>
            <a:r>
              <a:rPr lang="en-US" altLang="en-US"/>
              <a:t> distinct probing sequences.</a:t>
            </a:r>
            <a:endParaRPr lang="en-US" altLang="en-US" sz="2800"/>
          </a:p>
        </p:txBody>
      </p:sp>
    </p:spTree>
    <p:extLst>
      <p:ext uri="{BB962C8B-B14F-4D97-AF65-F5344CB8AC3E}">
        <p14:creationId xmlns:p14="http://schemas.microsoft.com/office/powerpoint/2010/main" val="20468792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66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66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66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66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66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669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626691">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626691">
                                            <p:txEl>
                                              <p:pRg st="1" end="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626691">
                                            <p:txEl>
                                              <p:pRg st="2" end="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626691">
                                            <p:txEl>
                                              <p:pRg st="3" end="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626691">
                                            <p:txEl>
                                              <p:pRg st="4" end="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6266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1" grpId="0" build="p"/>
      <p:bldP spid="626691" grpI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5E2525F-7764-4CEC-90D9-EDE0D23ECC63}" type="slidenum">
              <a:rPr lang="he-IL" altLang="en-US"/>
              <a:pPr/>
              <a:t>44</a:t>
            </a:fld>
            <a:endParaRPr lang="es-ES" altLang="en-US"/>
          </a:p>
        </p:txBody>
      </p:sp>
      <p:sp>
        <p:nvSpPr>
          <p:cNvPr id="627714" name="Rectangle 2"/>
          <p:cNvSpPr>
            <a:spLocks noGrp="1" noChangeArrowheads="1"/>
          </p:cNvSpPr>
          <p:nvPr>
            <p:ph type="title"/>
          </p:nvPr>
        </p:nvSpPr>
        <p:spPr/>
        <p:txBody>
          <a:bodyPr/>
          <a:lstStyle/>
          <a:p>
            <a:r>
              <a:rPr lang="en-US" altLang="en-US"/>
              <a:t>Quadratic probing</a:t>
            </a:r>
          </a:p>
        </p:txBody>
      </p:sp>
      <p:sp>
        <p:nvSpPr>
          <p:cNvPr id="627715" name="Rectangle 3"/>
          <p:cNvSpPr>
            <a:spLocks noGrp="1" noChangeArrowheads="1"/>
          </p:cNvSpPr>
          <p:nvPr>
            <p:ph type="body" idx="1"/>
          </p:nvPr>
        </p:nvSpPr>
        <p:spPr>
          <a:xfrm>
            <a:off x="1703388" y="1152526"/>
            <a:ext cx="9072562" cy="5300663"/>
          </a:xfrm>
        </p:spPr>
        <p:txBody>
          <a:bodyPr/>
          <a:lstStyle/>
          <a:p>
            <a:pPr>
              <a:lnSpc>
                <a:spcPct val="90000"/>
              </a:lnSpc>
              <a:buFontTx/>
              <a:buNone/>
            </a:pPr>
            <a:r>
              <a:rPr lang="en-US" altLang="en-US"/>
              <a:t>The hash function is:</a:t>
            </a:r>
          </a:p>
          <a:p>
            <a:pPr>
              <a:lnSpc>
                <a:spcPct val="90000"/>
              </a:lnSpc>
              <a:buFontTx/>
              <a:buNone/>
            </a:pPr>
            <a:r>
              <a:rPr lang="en-US" altLang="en-US" i="1"/>
              <a:t>               h</a:t>
            </a:r>
            <a:r>
              <a:rPr lang="en-US" altLang="en-US"/>
              <a:t>(</a:t>
            </a:r>
            <a:r>
              <a:rPr lang="en-US" altLang="en-US" i="1"/>
              <a:t>k, i</a:t>
            </a:r>
            <a:r>
              <a:rPr lang="en-US" altLang="en-US"/>
              <a:t>) = (</a:t>
            </a:r>
            <a:r>
              <a:rPr lang="en-US" altLang="en-US" i="1"/>
              <a:t>h</a:t>
            </a:r>
            <a:r>
              <a:rPr lang="en-US" altLang="en-US"/>
              <a:t>’(</a:t>
            </a:r>
            <a:r>
              <a:rPr lang="en-US" altLang="en-US" i="1"/>
              <a:t>k</a:t>
            </a:r>
            <a:r>
              <a:rPr lang="en-US" altLang="en-US"/>
              <a:t>)</a:t>
            </a:r>
            <a:r>
              <a:rPr lang="en-US" altLang="en-US" i="1"/>
              <a:t> + c</a:t>
            </a:r>
            <a:r>
              <a:rPr lang="en-US" altLang="en-US" i="1" baseline="-25000"/>
              <a:t>1</a:t>
            </a:r>
            <a:r>
              <a:rPr lang="en-US" altLang="en-US" i="1"/>
              <a:t>i + c</a:t>
            </a:r>
            <a:r>
              <a:rPr lang="en-US" altLang="en-US" i="1" baseline="-25000"/>
              <a:t>2</a:t>
            </a:r>
            <a:r>
              <a:rPr lang="en-US" altLang="en-US" i="1"/>
              <a:t>i</a:t>
            </a:r>
            <a:r>
              <a:rPr lang="en-US" altLang="en-US" i="1" baseline="30000"/>
              <a:t>2</a:t>
            </a:r>
            <a:r>
              <a:rPr lang="en-US" altLang="en-US"/>
              <a:t>) mod </a:t>
            </a:r>
            <a:r>
              <a:rPr lang="en-US" altLang="en-US" i="1"/>
              <a:t>m</a:t>
            </a:r>
          </a:p>
          <a:p>
            <a:pPr>
              <a:lnSpc>
                <a:spcPct val="90000"/>
              </a:lnSpc>
              <a:buFontTx/>
              <a:buNone/>
            </a:pPr>
            <a:r>
              <a:rPr lang="en-US" altLang="en-US"/>
              <a:t>where</a:t>
            </a:r>
            <a:r>
              <a:rPr lang="en-US" altLang="en-US" i="1"/>
              <a:t> c</a:t>
            </a:r>
            <a:r>
              <a:rPr lang="en-US" altLang="en-US" i="1" baseline="-25000"/>
              <a:t>1 </a:t>
            </a:r>
            <a:r>
              <a:rPr lang="en-US" altLang="en-US"/>
              <a:t>and</a:t>
            </a:r>
            <a:r>
              <a:rPr lang="en-US" altLang="en-US" i="1"/>
              <a:t> c</a:t>
            </a:r>
            <a:r>
              <a:rPr lang="en-US" altLang="en-US" i="1" baseline="-25000"/>
              <a:t>2 </a:t>
            </a:r>
            <a:r>
              <a:rPr lang="en-US" altLang="en-US"/>
              <a:t>are constants </a:t>
            </a:r>
            <a:r>
              <a:rPr lang="en-US" altLang="en-US">
                <a:cs typeface="Times New Roman" panose="02020603050405020304" pitchFamily="18" charset="0"/>
              </a:rPr>
              <a:t>≠ 0 </a:t>
            </a:r>
            <a:r>
              <a:rPr lang="en-US" altLang="en-US"/>
              <a:t>and </a:t>
            </a:r>
            <a:r>
              <a:rPr lang="en-US" altLang="en-US" i="1"/>
              <a:t>h’</a:t>
            </a:r>
            <a:r>
              <a:rPr lang="en-US" altLang="en-US"/>
              <a:t>(</a:t>
            </a:r>
            <a:r>
              <a:rPr lang="en-US" altLang="en-US" i="1"/>
              <a:t>k</a:t>
            </a:r>
            <a:r>
              <a:rPr lang="en-US" altLang="en-US"/>
              <a:t>)</a:t>
            </a:r>
            <a:r>
              <a:rPr lang="en-US" altLang="en-US" i="1"/>
              <a:t> </a:t>
            </a:r>
            <a:r>
              <a:rPr lang="en-US" altLang="en-US"/>
              <a:t>is an </a:t>
            </a:r>
          </a:p>
          <a:p>
            <a:pPr>
              <a:lnSpc>
                <a:spcPct val="90000"/>
              </a:lnSpc>
              <a:buFontTx/>
              <a:buNone/>
            </a:pPr>
            <a:r>
              <a:rPr lang="en-US" altLang="en-US"/>
              <a:t>auxiliary hash function.</a:t>
            </a:r>
          </a:p>
          <a:p>
            <a:pPr>
              <a:lnSpc>
                <a:spcPct val="90000"/>
              </a:lnSpc>
              <a:buFontTx/>
              <a:buNone/>
            </a:pPr>
            <a:r>
              <a:rPr lang="en-US" altLang="en-US"/>
              <a:t>In contrast with linear probing, the probed positions are offset by amounts that depend ina quadratic manner on the probe number </a:t>
            </a:r>
            <a:r>
              <a:rPr lang="en-US" altLang="en-US" i="1"/>
              <a:t>i</a:t>
            </a:r>
            <a:r>
              <a:rPr lang="en-US" altLang="en-US"/>
              <a:t>.</a:t>
            </a:r>
          </a:p>
          <a:p>
            <a:pPr>
              <a:lnSpc>
                <a:spcPct val="90000"/>
              </a:lnSpc>
              <a:buFontTx/>
              <a:buNone/>
            </a:pPr>
            <a:r>
              <a:rPr lang="en-US" altLang="en-US"/>
              <a:t>Generates </a:t>
            </a:r>
            <a:r>
              <a:rPr lang="en-US" altLang="en-US" i="1"/>
              <a:t>m</a:t>
            </a:r>
            <a:r>
              <a:rPr lang="en-US" altLang="en-US"/>
              <a:t> probing sequences. Suffers from </a:t>
            </a:r>
            <a:r>
              <a:rPr lang="en-US" altLang="en-US" i="1"/>
              <a:t>secondary clustering</a:t>
            </a:r>
            <a:r>
              <a:rPr lang="en-US" altLang="en-US"/>
              <a:t>: keys that hash to the same initial slot will probe the same alternative cells.</a:t>
            </a:r>
          </a:p>
          <a:p>
            <a:pPr>
              <a:lnSpc>
                <a:spcPct val="90000"/>
              </a:lnSpc>
              <a:buFontTx/>
              <a:buNone/>
            </a:pPr>
            <a:endParaRPr lang="en-US" altLang="en-US">
              <a:cs typeface="Times New Roman" panose="02020603050405020304" pitchFamily="18" charset="0"/>
            </a:endParaRPr>
          </a:p>
        </p:txBody>
      </p:sp>
    </p:spTree>
    <p:extLst>
      <p:ext uri="{BB962C8B-B14F-4D97-AF65-F5344CB8AC3E}">
        <p14:creationId xmlns:p14="http://schemas.microsoft.com/office/powerpoint/2010/main" val="38615168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7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77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771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771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7715">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77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5"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E0F57C4-712C-478D-A55E-FC2C88816366}" type="slidenum">
              <a:rPr lang="he-IL" altLang="en-US"/>
              <a:pPr/>
              <a:t>45</a:t>
            </a:fld>
            <a:endParaRPr lang="es-ES" altLang="en-US"/>
          </a:p>
        </p:txBody>
      </p:sp>
      <p:sp>
        <p:nvSpPr>
          <p:cNvPr id="628738" name="Rectangle 2"/>
          <p:cNvSpPr>
            <a:spLocks noGrp="1" noChangeArrowheads="1"/>
          </p:cNvSpPr>
          <p:nvPr>
            <p:ph type="title"/>
          </p:nvPr>
        </p:nvSpPr>
        <p:spPr>
          <a:xfrm>
            <a:off x="1803400" y="228601"/>
            <a:ext cx="8750300" cy="823913"/>
          </a:xfrm>
        </p:spPr>
        <p:txBody>
          <a:bodyPr/>
          <a:lstStyle/>
          <a:p>
            <a:r>
              <a:rPr lang="en-US" altLang="en-US"/>
              <a:t>Double hashing</a:t>
            </a:r>
          </a:p>
        </p:txBody>
      </p:sp>
      <p:sp>
        <p:nvSpPr>
          <p:cNvPr id="628739" name="Rectangle 3"/>
          <p:cNvSpPr>
            <a:spLocks noGrp="1" noChangeArrowheads="1"/>
          </p:cNvSpPr>
          <p:nvPr>
            <p:ph type="body" idx="1"/>
          </p:nvPr>
        </p:nvSpPr>
        <p:spPr>
          <a:xfrm>
            <a:off x="2135188" y="1052514"/>
            <a:ext cx="8431212" cy="5329237"/>
          </a:xfrm>
        </p:spPr>
        <p:txBody>
          <a:bodyPr/>
          <a:lstStyle/>
          <a:p>
            <a:pPr marL="609600" indent="-609600">
              <a:lnSpc>
                <a:spcPct val="95000"/>
              </a:lnSpc>
              <a:buNone/>
            </a:pPr>
            <a:r>
              <a:rPr lang="en-US" altLang="en-US" sz="2800"/>
              <a:t>The hash function is:</a:t>
            </a:r>
          </a:p>
          <a:p>
            <a:pPr marL="609600" indent="-609600">
              <a:lnSpc>
                <a:spcPct val="95000"/>
              </a:lnSpc>
              <a:buNone/>
            </a:pPr>
            <a:r>
              <a:rPr lang="en-US" altLang="en-US" sz="2800" i="1"/>
              <a:t>              h</a:t>
            </a:r>
            <a:r>
              <a:rPr lang="en-US" altLang="en-US" sz="2800"/>
              <a:t>(</a:t>
            </a:r>
            <a:r>
              <a:rPr lang="en-US" altLang="en-US" sz="2800" i="1"/>
              <a:t>k, i</a:t>
            </a:r>
            <a:r>
              <a:rPr lang="en-US" altLang="en-US" sz="2800"/>
              <a:t>) = (</a:t>
            </a:r>
            <a:r>
              <a:rPr lang="en-US" altLang="en-US" sz="2800" i="1"/>
              <a:t>h</a:t>
            </a:r>
            <a:r>
              <a:rPr lang="en-US" altLang="en-US" sz="2800" i="1" baseline="-25000"/>
              <a:t>1</a:t>
            </a:r>
            <a:r>
              <a:rPr lang="en-US" altLang="en-US" sz="2800"/>
              <a:t>(</a:t>
            </a:r>
            <a:r>
              <a:rPr lang="en-US" altLang="en-US" sz="2800" i="1"/>
              <a:t>k</a:t>
            </a:r>
            <a:r>
              <a:rPr lang="en-US" altLang="en-US" sz="2800"/>
              <a:t>)</a:t>
            </a:r>
            <a:r>
              <a:rPr lang="en-US" altLang="en-US" sz="2800" i="1"/>
              <a:t> + ih</a:t>
            </a:r>
            <a:r>
              <a:rPr lang="en-US" altLang="en-US" sz="2800" i="1" baseline="-25000"/>
              <a:t>2</a:t>
            </a:r>
            <a:r>
              <a:rPr lang="en-US" altLang="en-US" sz="2800"/>
              <a:t>(</a:t>
            </a:r>
            <a:r>
              <a:rPr lang="en-US" altLang="en-US" sz="2800" i="1"/>
              <a:t>k</a:t>
            </a:r>
            <a:r>
              <a:rPr lang="en-US" altLang="en-US" sz="2800"/>
              <a:t>)) mod </a:t>
            </a:r>
            <a:r>
              <a:rPr lang="en-US" altLang="en-US" sz="2800" i="1"/>
              <a:t>m</a:t>
            </a:r>
          </a:p>
          <a:p>
            <a:pPr marL="609600" indent="-609600">
              <a:lnSpc>
                <a:spcPct val="95000"/>
              </a:lnSpc>
              <a:buNone/>
            </a:pPr>
            <a:r>
              <a:rPr lang="en-US" altLang="en-US" sz="2800"/>
              <a:t>where </a:t>
            </a:r>
            <a:r>
              <a:rPr lang="en-US" altLang="en-US" sz="2800" i="1"/>
              <a:t>h</a:t>
            </a:r>
            <a:r>
              <a:rPr lang="en-US" altLang="en-US" sz="2800" i="1" baseline="-25000"/>
              <a:t>1</a:t>
            </a:r>
            <a:r>
              <a:rPr lang="en-US" altLang="en-US" sz="2800"/>
              <a:t>(</a:t>
            </a:r>
            <a:r>
              <a:rPr lang="en-US" altLang="en-US" sz="2800" i="1"/>
              <a:t>k</a:t>
            </a:r>
            <a:r>
              <a:rPr lang="en-US" altLang="en-US" sz="2800"/>
              <a:t>)</a:t>
            </a:r>
            <a:r>
              <a:rPr lang="en-US" altLang="en-US" sz="2800" i="1"/>
              <a:t> </a:t>
            </a:r>
            <a:r>
              <a:rPr lang="en-US" altLang="en-US" sz="2800"/>
              <a:t>and</a:t>
            </a:r>
            <a:r>
              <a:rPr lang="en-US" altLang="en-US" sz="2800" i="1"/>
              <a:t> h</a:t>
            </a:r>
            <a:r>
              <a:rPr lang="en-US" altLang="en-US" sz="2800" i="1" baseline="-25000"/>
              <a:t>2</a:t>
            </a:r>
            <a:r>
              <a:rPr lang="en-US" altLang="en-US" sz="2800"/>
              <a:t>(</a:t>
            </a:r>
            <a:r>
              <a:rPr lang="en-US" altLang="en-US" sz="2800" i="1"/>
              <a:t>k</a:t>
            </a:r>
            <a:r>
              <a:rPr lang="en-US" altLang="en-US" sz="2800"/>
              <a:t>) are two hash functions.</a:t>
            </a:r>
          </a:p>
          <a:p>
            <a:pPr marL="609600" indent="-609600">
              <a:lnSpc>
                <a:spcPct val="95000"/>
              </a:lnSpc>
              <a:buNone/>
            </a:pPr>
            <a:r>
              <a:rPr lang="en-US" altLang="en-US" sz="2800"/>
              <a:t>The first probe is to T[</a:t>
            </a:r>
            <a:r>
              <a:rPr lang="en-US" altLang="en-US" sz="2800" i="1"/>
              <a:t>h</a:t>
            </a:r>
            <a:r>
              <a:rPr lang="en-US" altLang="en-US" sz="2800" i="1" baseline="-25000"/>
              <a:t>1</a:t>
            </a:r>
            <a:r>
              <a:rPr lang="en-US" altLang="en-US" sz="2800"/>
              <a:t>(</a:t>
            </a:r>
            <a:r>
              <a:rPr lang="en-US" altLang="en-US" sz="2800" i="1"/>
              <a:t>k</a:t>
            </a:r>
            <a:r>
              <a:rPr lang="en-US" altLang="en-US" sz="2800"/>
              <a:t>)]</a:t>
            </a:r>
            <a:r>
              <a:rPr lang="en-US" altLang="en-US" sz="2800" i="1"/>
              <a:t>. </a:t>
            </a:r>
            <a:r>
              <a:rPr lang="en-US" altLang="en-US" sz="2800"/>
              <a:t>Successive probes are offset from the previous position by </a:t>
            </a:r>
            <a:r>
              <a:rPr lang="en-US" altLang="en-US" sz="2800" i="1"/>
              <a:t>h</a:t>
            </a:r>
            <a:r>
              <a:rPr lang="en-US" altLang="en-US" sz="2800" i="1" baseline="-25000"/>
              <a:t>2</a:t>
            </a:r>
            <a:r>
              <a:rPr lang="en-US" altLang="en-US" sz="2800"/>
              <a:t>(</a:t>
            </a:r>
            <a:r>
              <a:rPr lang="en-US" altLang="en-US" sz="2800" i="1"/>
              <a:t>k</a:t>
            </a:r>
            <a:r>
              <a:rPr lang="en-US" altLang="en-US" sz="2800"/>
              <a:t>) mod </a:t>
            </a:r>
            <a:r>
              <a:rPr lang="en-US" altLang="en-US" sz="2800" i="1"/>
              <a:t>m.</a:t>
            </a:r>
          </a:p>
          <a:p>
            <a:pPr marL="609600" indent="-609600">
              <a:lnSpc>
                <a:spcPct val="95000"/>
              </a:lnSpc>
              <a:buNone/>
            </a:pPr>
            <a:r>
              <a:rPr lang="en-US" altLang="en-US" sz="2800"/>
              <a:t>The value </a:t>
            </a:r>
            <a:r>
              <a:rPr lang="en-US" altLang="en-US" sz="2800" i="1"/>
              <a:t>h</a:t>
            </a:r>
            <a:r>
              <a:rPr lang="en-US" altLang="en-US" sz="2800" i="1" baseline="-25000"/>
              <a:t>2</a:t>
            </a:r>
            <a:r>
              <a:rPr lang="en-US" altLang="en-US" sz="2800"/>
              <a:t>(</a:t>
            </a:r>
            <a:r>
              <a:rPr lang="en-US" altLang="en-US" sz="2800" i="1"/>
              <a:t>k</a:t>
            </a:r>
            <a:r>
              <a:rPr lang="en-US" altLang="en-US" sz="2800"/>
              <a:t>) must be prime to the hash table of size </a:t>
            </a:r>
            <a:r>
              <a:rPr lang="en-US" altLang="en-US" sz="2800" i="1"/>
              <a:t>m</a:t>
            </a:r>
            <a:r>
              <a:rPr lang="en-US" altLang="en-US" sz="2800"/>
              <a:t> so the entire table is searched.</a:t>
            </a:r>
            <a:r>
              <a:rPr lang="en-US" altLang="en-US" sz="2800" i="1"/>
              <a:t> </a:t>
            </a:r>
          </a:p>
          <a:p>
            <a:pPr marL="609600" indent="-609600">
              <a:lnSpc>
                <a:spcPct val="95000"/>
              </a:lnSpc>
              <a:buNone/>
            </a:pPr>
            <a:r>
              <a:rPr lang="en-US" altLang="en-US" sz="2800"/>
              <a:t>Example of a choice of functions:</a:t>
            </a:r>
          </a:p>
          <a:p>
            <a:pPr marL="609600" indent="-609600">
              <a:lnSpc>
                <a:spcPct val="95000"/>
              </a:lnSpc>
              <a:buNone/>
            </a:pPr>
            <a:r>
              <a:rPr lang="en-US" altLang="en-US" sz="2800" i="1"/>
              <a:t>        h</a:t>
            </a:r>
            <a:r>
              <a:rPr lang="en-US" altLang="en-US" sz="2800" i="1" baseline="-25000"/>
              <a:t>1</a:t>
            </a:r>
            <a:r>
              <a:rPr lang="en-US" altLang="en-US" sz="2800"/>
              <a:t>(</a:t>
            </a:r>
            <a:r>
              <a:rPr lang="en-US" altLang="en-US" sz="2800" i="1"/>
              <a:t>k</a:t>
            </a:r>
            <a:r>
              <a:rPr lang="en-US" altLang="en-US" sz="2800"/>
              <a:t>)</a:t>
            </a:r>
            <a:r>
              <a:rPr lang="en-US" altLang="en-US" sz="2800" i="1"/>
              <a:t> = k</a:t>
            </a:r>
            <a:r>
              <a:rPr lang="en-US" altLang="en-US" sz="2800"/>
              <a:t> mod </a:t>
            </a:r>
            <a:r>
              <a:rPr lang="en-US" altLang="en-US" sz="2800" i="1"/>
              <a:t>m</a:t>
            </a:r>
          </a:p>
          <a:p>
            <a:pPr marL="609600" indent="-609600">
              <a:lnSpc>
                <a:spcPct val="95000"/>
              </a:lnSpc>
              <a:buNone/>
            </a:pPr>
            <a:r>
              <a:rPr lang="en-US" altLang="en-US" sz="2400" i="1"/>
              <a:t>        </a:t>
            </a:r>
            <a:r>
              <a:rPr lang="en-US" altLang="en-US" sz="2800" i="1"/>
              <a:t>h</a:t>
            </a:r>
            <a:r>
              <a:rPr lang="en-US" altLang="en-US" sz="2800" i="1" baseline="-25000"/>
              <a:t>2</a:t>
            </a:r>
            <a:r>
              <a:rPr lang="en-US" altLang="en-US" sz="2800"/>
              <a:t>(</a:t>
            </a:r>
            <a:r>
              <a:rPr lang="en-US" altLang="en-US" sz="2800" i="1"/>
              <a:t>k</a:t>
            </a:r>
            <a:r>
              <a:rPr lang="en-US" altLang="en-US" sz="2800"/>
              <a:t>) = 1 + (</a:t>
            </a:r>
            <a:r>
              <a:rPr lang="en-US" altLang="en-US" sz="2800" i="1"/>
              <a:t>k</a:t>
            </a:r>
            <a:r>
              <a:rPr lang="en-US" altLang="en-US" sz="2800"/>
              <a:t> mod </a:t>
            </a:r>
            <a:r>
              <a:rPr lang="en-US" altLang="en-US" sz="2800" i="1"/>
              <a:t>m’</a:t>
            </a:r>
            <a:r>
              <a:rPr lang="en-US" altLang="en-US" sz="2800"/>
              <a:t>)         with </a:t>
            </a:r>
            <a:r>
              <a:rPr lang="en-US" altLang="en-US" sz="2800" i="1"/>
              <a:t>m</a:t>
            </a:r>
            <a:r>
              <a:rPr lang="en-US" altLang="en-US" sz="2800"/>
              <a:t>’ &lt; </a:t>
            </a:r>
            <a:r>
              <a:rPr lang="en-US" altLang="en-US" sz="2800" i="1"/>
              <a:t>m</a:t>
            </a:r>
            <a:endParaRPr lang="he-IL" altLang="en-US" sz="2800" i="1">
              <a:cs typeface="Times New Roman" panose="02020603050405020304" pitchFamily="18" charset="0"/>
            </a:endParaRPr>
          </a:p>
          <a:p>
            <a:pPr marL="609600" indent="-609600">
              <a:lnSpc>
                <a:spcPct val="95000"/>
              </a:lnSpc>
              <a:buNone/>
            </a:pPr>
            <a:r>
              <a:rPr lang="en-US" altLang="en-US" sz="2800"/>
              <a:t>Generates </a:t>
            </a:r>
            <a:r>
              <a:rPr lang="el-GR" altLang="en-US" sz="2800">
                <a:cs typeface="Times New Roman" panose="02020603050405020304" pitchFamily="18" charset="0"/>
              </a:rPr>
              <a:t>Θ</a:t>
            </a:r>
            <a:r>
              <a:rPr lang="en-US" altLang="en-US" sz="2800">
                <a:cs typeface="Times New Roman" panose="02020603050405020304" pitchFamily="18" charset="0"/>
              </a:rPr>
              <a:t>(</a:t>
            </a:r>
            <a:r>
              <a:rPr lang="en-US" altLang="en-US" sz="2800" i="1">
                <a:cs typeface="Times New Roman" panose="02020603050405020304" pitchFamily="18" charset="0"/>
              </a:rPr>
              <a:t>m</a:t>
            </a:r>
            <a:r>
              <a:rPr lang="en-US" altLang="en-US" sz="2800" baseline="30000">
                <a:cs typeface="Times New Roman" panose="02020603050405020304" pitchFamily="18" charset="0"/>
              </a:rPr>
              <a:t>2</a:t>
            </a:r>
            <a:r>
              <a:rPr lang="en-US" altLang="en-US" sz="2800">
                <a:cs typeface="Times New Roman" panose="02020603050405020304" pitchFamily="18" charset="0"/>
              </a:rPr>
              <a:t>) probe sequences.</a:t>
            </a:r>
            <a:endParaRPr lang="el-GR" altLang="en-US" sz="2800">
              <a:cs typeface="Times New Roman" panose="02020603050405020304" pitchFamily="18" charset="0"/>
            </a:endParaRPr>
          </a:p>
        </p:txBody>
      </p:sp>
    </p:spTree>
    <p:extLst>
      <p:ext uri="{BB962C8B-B14F-4D97-AF65-F5344CB8AC3E}">
        <p14:creationId xmlns:p14="http://schemas.microsoft.com/office/powerpoint/2010/main" val="22028580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87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87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87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87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87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87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8739">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8739">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87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39"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F0D9312-FE50-4FAF-8346-D1A213D5F34E}" type="slidenum">
              <a:rPr lang="he-IL" altLang="en-US"/>
              <a:pPr/>
              <a:t>46</a:t>
            </a:fld>
            <a:endParaRPr lang="es-ES" altLang="en-US"/>
          </a:p>
        </p:txBody>
      </p:sp>
      <p:sp>
        <p:nvSpPr>
          <p:cNvPr id="630786" name="Rectangle 2"/>
          <p:cNvSpPr>
            <a:spLocks noGrp="1" noChangeArrowheads="1"/>
          </p:cNvSpPr>
          <p:nvPr>
            <p:ph type="title"/>
          </p:nvPr>
        </p:nvSpPr>
        <p:spPr/>
        <p:txBody>
          <a:bodyPr/>
          <a:lstStyle/>
          <a:p>
            <a:r>
              <a:rPr lang="en-US" altLang="en-US"/>
              <a:t>Open addressing: analysis</a:t>
            </a:r>
          </a:p>
        </p:txBody>
      </p:sp>
      <p:sp>
        <p:nvSpPr>
          <p:cNvPr id="630787" name="Rectangle 3"/>
          <p:cNvSpPr>
            <a:spLocks noGrp="1" noChangeArrowheads="1"/>
          </p:cNvSpPr>
          <p:nvPr>
            <p:ph type="body" idx="1"/>
          </p:nvPr>
        </p:nvSpPr>
        <p:spPr>
          <a:xfrm>
            <a:off x="1660525" y="1484314"/>
            <a:ext cx="8870950" cy="4321175"/>
          </a:xfrm>
        </p:spPr>
        <p:txBody>
          <a:bodyPr/>
          <a:lstStyle/>
          <a:p>
            <a:pPr>
              <a:lnSpc>
                <a:spcPct val="90000"/>
              </a:lnSpc>
              <a:buFontTx/>
              <a:buNone/>
            </a:pPr>
            <a:r>
              <a:rPr lang="en-US" altLang="en-US" u="sng"/>
              <a:t>Theorem</a:t>
            </a:r>
            <a:r>
              <a:rPr lang="en-US" altLang="en-US"/>
              <a:t>: Given an open-address hash table with load factor </a:t>
            </a:r>
            <a:r>
              <a:rPr lang="el-GR" altLang="en-US">
                <a:cs typeface="Times New Roman" panose="02020603050405020304" pitchFamily="18" charset="0"/>
              </a:rPr>
              <a:t>α</a:t>
            </a:r>
            <a:r>
              <a:rPr lang="en-US" altLang="en-US">
                <a:cs typeface="Times New Roman" panose="02020603050405020304" pitchFamily="18" charset="0"/>
              </a:rPr>
              <a:t> = </a:t>
            </a:r>
            <a:r>
              <a:rPr lang="en-US" altLang="en-US" i="1">
                <a:cs typeface="Times New Roman" panose="02020603050405020304" pitchFamily="18" charset="0"/>
              </a:rPr>
              <a:t>n</a:t>
            </a:r>
            <a:r>
              <a:rPr lang="en-US" altLang="en-US">
                <a:cs typeface="Times New Roman" panose="02020603050405020304" pitchFamily="18" charset="0"/>
              </a:rPr>
              <a:t>/</a:t>
            </a:r>
            <a:r>
              <a:rPr lang="en-US" altLang="en-US" i="1">
                <a:cs typeface="Times New Roman" panose="02020603050405020304" pitchFamily="18" charset="0"/>
              </a:rPr>
              <a:t>m &lt; </a:t>
            </a:r>
            <a:r>
              <a:rPr lang="en-US" altLang="en-US">
                <a:cs typeface="Times New Roman" panose="02020603050405020304" pitchFamily="18" charset="0"/>
              </a:rPr>
              <a:t>1, the expected number of probes, assuming uniform hashing is:</a:t>
            </a:r>
          </a:p>
          <a:p>
            <a:pPr lvl="1">
              <a:lnSpc>
                <a:spcPct val="90000"/>
              </a:lnSpc>
            </a:pPr>
            <a:r>
              <a:rPr lang="en-US" altLang="en-US" sz="3200">
                <a:cs typeface="Times New Roman" panose="02020603050405020304" pitchFamily="18" charset="0"/>
              </a:rPr>
              <a:t>at most 1/(1–</a:t>
            </a:r>
            <a:r>
              <a:rPr lang="el-GR" altLang="en-US" sz="3200">
                <a:cs typeface="Times New Roman" panose="02020603050405020304" pitchFamily="18" charset="0"/>
              </a:rPr>
              <a:t>α</a:t>
            </a:r>
            <a:r>
              <a:rPr lang="en-US" altLang="en-US" sz="3200">
                <a:cs typeface="Times New Roman" panose="02020603050405020304" pitchFamily="18" charset="0"/>
              </a:rPr>
              <a:t>) in an unsuccessful search </a:t>
            </a:r>
          </a:p>
          <a:p>
            <a:pPr lvl="1">
              <a:lnSpc>
                <a:spcPct val="90000"/>
              </a:lnSpc>
            </a:pPr>
            <a:r>
              <a:rPr lang="en-US" altLang="en-US" sz="3200">
                <a:cs typeface="Times New Roman" panose="02020603050405020304" pitchFamily="18" charset="0"/>
              </a:rPr>
              <a:t>at most 1/</a:t>
            </a:r>
            <a:r>
              <a:rPr lang="el-GR" altLang="en-US" sz="3200">
                <a:cs typeface="Times New Roman" panose="02020603050405020304" pitchFamily="18" charset="0"/>
              </a:rPr>
              <a:t>α</a:t>
            </a:r>
            <a:r>
              <a:rPr lang="en-US" altLang="en-US" sz="3200">
                <a:cs typeface="Times New Roman" panose="02020603050405020304" pitchFamily="18" charset="0"/>
              </a:rPr>
              <a:t> ln 1/(1–</a:t>
            </a:r>
            <a:r>
              <a:rPr lang="el-GR" altLang="en-US" sz="3200">
                <a:cs typeface="Times New Roman" panose="02020603050405020304" pitchFamily="18" charset="0"/>
              </a:rPr>
              <a:t>α</a:t>
            </a:r>
            <a:r>
              <a:rPr lang="en-US" altLang="en-US" sz="3200">
                <a:cs typeface="Times New Roman" panose="02020603050405020304" pitchFamily="18" charset="0"/>
              </a:rPr>
              <a:t>) in a successful search </a:t>
            </a:r>
          </a:p>
          <a:p>
            <a:pPr>
              <a:lnSpc>
                <a:spcPct val="90000"/>
              </a:lnSpc>
            </a:pPr>
            <a:r>
              <a:rPr lang="en-US" altLang="en-US">
                <a:cs typeface="Times New Roman" panose="02020603050405020304" pitchFamily="18" charset="0"/>
              </a:rPr>
              <a:t>When </a:t>
            </a:r>
            <a:r>
              <a:rPr lang="el-GR" altLang="en-US">
                <a:cs typeface="Times New Roman" panose="02020603050405020304" pitchFamily="18" charset="0"/>
              </a:rPr>
              <a:t>α</a:t>
            </a:r>
            <a:r>
              <a:rPr lang="en-US" altLang="en-US">
                <a:cs typeface="Times New Roman" panose="02020603050405020304" pitchFamily="18" charset="0"/>
              </a:rPr>
              <a:t> is constant</a:t>
            </a:r>
            <a:r>
              <a:rPr lang="en-US" altLang="en-US" sz="3600">
                <a:cs typeface="Times New Roman" panose="02020603050405020304" pitchFamily="18" charset="0"/>
              </a:rPr>
              <a:t>, </a:t>
            </a:r>
            <a:r>
              <a:rPr lang="en-US" altLang="en-US">
                <a:cs typeface="Times New Roman" panose="02020603050405020304" pitchFamily="18" charset="0"/>
              </a:rPr>
              <a:t>the search time is </a:t>
            </a:r>
            <a:r>
              <a:rPr lang="en-US" altLang="en-US" i="1">
                <a:cs typeface="Times New Roman" panose="02020603050405020304" pitchFamily="18" charset="0"/>
              </a:rPr>
              <a:t>O</a:t>
            </a:r>
            <a:r>
              <a:rPr lang="en-US" altLang="en-US">
                <a:cs typeface="Times New Roman" panose="02020603050405020304" pitchFamily="18" charset="0"/>
              </a:rPr>
              <a:t>(1) and we have a gives a bound on the number of probes that will happen.</a:t>
            </a:r>
            <a:r>
              <a:rPr lang="en-US" altLang="en-US" sz="3600">
                <a:cs typeface="Times New Roman" panose="02020603050405020304" pitchFamily="18" charset="0"/>
              </a:rPr>
              <a:t>  </a:t>
            </a:r>
            <a:endParaRPr lang="he-IL" altLang="en-US" sz="3600">
              <a:cs typeface="Times New Roman" panose="02020603050405020304" pitchFamily="18" charset="0"/>
            </a:endParaRPr>
          </a:p>
          <a:p>
            <a:pPr>
              <a:lnSpc>
                <a:spcPct val="90000"/>
              </a:lnSpc>
              <a:buFontTx/>
              <a:buNone/>
            </a:pPr>
            <a:endParaRPr lang="en-US" altLang="en-US" sz="3600">
              <a:cs typeface="Times New Roman" panose="02020603050405020304" pitchFamily="18" charset="0"/>
            </a:endParaRPr>
          </a:p>
        </p:txBody>
      </p:sp>
    </p:spTree>
    <p:extLst>
      <p:ext uri="{BB962C8B-B14F-4D97-AF65-F5344CB8AC3E}">
        <p14:creationId xmlns:p14="http://schemas.microsoft.com/office/powerpoint/2010/main" val="15058372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4B90E87-1EB9-4176-9C45-7DD85A1C8EE2}" type="slidenum">
              <a:rPr lang="he-IL" altLang="en-US"/>
              <a:pPr/>
              <a:t>47</a:t>
            </a:fld>
            <a:endParaRPr lang="es-ES" altLang="en-US"/>
          </a:p>
        </p:txBody>
      </p:sp>
      <p:sp>
        <p:nvSpPr>
          <p:cNvPr id="560130" name="Rectangle 2"/>
          <p:cNvSpPr>
            <a:spLocks noGrp="1" noChangeArrowheads="1"/>
          </p:cNvSpPr>
          <p:nvPr>
            <p:ph type="title"/>
          </p:nvPr>
        </p:nvSpPr>
        <p:spPr>
          <a:xfrm>
            <a:off x="1271589" y="333375"/>
            <a:ext cx="9648825" cy="1143000"/>
          </a:xfrm>
        </p:spPr>
        <p:txBody>
          <a:bodyPr/>
          <a:lstStyle/>
          <a:p>
            <a:r>
              <a:rPr lang="en-US" altLang="en-US"/>
              <a:t>3. Collision resolution by chaining</a:t>
            </a:r>
            <a:r>
              <a:rPr lang="he-IL" altLang="en-US">
                <a:cs typeface="Times New Roman" panose="02020603050405020304" pitchFamily="18" charset="0"/>
              </a:rPr>
              <a:t/>
            </a:r>
            <a:br>
              <a:rPr lang="he-IL" altLang="en-US">
                <a:cs typeface="Times New Roman" panose="02020603050405020304" pitchFamily="18" charset="0"/>
              </a:rPr>
            </a:br>
            <a:r>
              <a:rPr lang="he-IL" altLang="en-US"/>
              <a:t>שרשור</a:t>
            </a:r>
            <a:endParaRPr lang="en-US" altLang="en-US">
              <a:cs typeface="Times New Roman" panose="02020603050405020304" pitchFamily="18" charset="0"/>
            </a:endParaRPr>
          </a:p>
        </p:txBody>
      </p:sp>
      <p:sp>
        <p:nvSpPr>
          <p:cNvPr id="560131" name="Rectangle 3"/>
          <p:cNvSpPr>
            <a:spLocks noGrp="1" noChangeArrowheads="1"/>
          </p:cNvSpPr>
          <p:nvPr>
            <p:ph type="body" idx="1"/>
          </p:nvPr>
        </p:nvSpPr>
        <p:spPr>
          <a:xfrm>
            <a:off x="1703389" y="1773239"/>
            <a:ext cx="8785225" cy="4465637"/>
          </a:xfrm>
        </p:spPr>
        <p:txBody>
          <a:bodyPr/>
          <a:lstStyle/>
          <a:p>
            <a:r>
              <a:rPr lang="en-US" altLang="en-US"/>
              <a:t>All keys </a:t>
            </a:r>
            <a:r>
              <a:rPr lang="en-US" altLang="en-US" i="1"/>
              <a:t>k</a:t>
            </a:r>
            <a:r>
              <a:rPr lang="en-US" altLang="en-US" i="1" baseline="-25000"/>
              <a:t>i</a:t>
            </a:r>
            <a:r>
              <a:rPr lang="en-US" altLang="en-US"/>
              <a:t> that map into the same slot </a:t>
            </a:r>
            <a:r>
              <a:rPr lang="en-US" altLang="en-US" i="1"/>
              <a:t>T</a:t>
            </a:r>
            <a:r>
              <a:rPr lang="en-US" altLang="en-US"/>
              <a:t>[</a:t>
            </a:r>
            <a:r>
              <a:rPr lang="en-US" altLang="en-US" i="1"/>
              <a:t>h</a:t>
            </a:r>
            <a:r>
              <a:rPr lang="en-US" altLang="en-US"/>
              <a:t>(</a:t>
            </a:r>
            <a:r>
              <a:rPr lang="en-US" altLang="en-US" i="1"/>
              <a:t>k</a:t>
            </a:r>
            <a:r>
              <a:rPr lang="en-US" altLang="en-US" i="1" baseline="-25000"/>
              <a:t>i</a:t>
            </a:r>
            <a:r>
              <a:rPr lang="en-US" altLang="en-US"/>
              <a:t>)] are placed in a linked list </a:t>
            </a:r>
            <a:r>
              <a:rPr lang="en-US" altLang="en-US" i="1"/>
              <a:t>L</a:t>
            </a:r>
            <a:r>
              <a:rPr lang="en-US" altLang="en-US" i="1" baseline="-25000"/>
              <a:t>j</a:t>
            </a:r>
            <a:r>
              <a:rPr lang="en-US" altLang="en-US"/>
              <a:t> , </a:t>
            </a:r>
            <a:r>
              <a:rPr lang="en-US" altLang="en-US" i="1"/>
              <a:t>j = h</a:t>
            </a:r>
            <a:r>
              <a:rPr lang="en-US" altLang="en-US"/>
              <a:t>(</a:t>
            </a:r>
            <a:r>
              <a:rPr lang="en-US" altLang="en-US" i="1"/>
              <a:t>k</a:t>
            </a:r>
            <a:r>
              <a:rPr lang="en-US" altLang="en-US" i="1" baseline="-25000"/>
              <a:t>i</a:t>
            </a:r>
            <a:r>
              <a:rPr lang="en-US" altLang="en-US"/>
              <a:t>). </a:t>
            </a:r>
          </a:p>
          <a:p>
            <a:r>
              <a:rPr lang="en-US" altLang="en-US"/>
              <a:t>Slots contain pointers to the linked lists </a:t>
            </a:r>
            <a:r>
              <a:rPr lang="en-US" altLang="en-US" i="1"/>
              <a:t>L</a:t>
            </a:r>
            <a:r>
              <a:rPr lang="en-US" altLang="en-US" i="1" baseline="-25000"/>
              <a:t>j</a:t>
            </a:r>
            <a:endParaRPr lang="en-US" altLang="en-US"/>
          </a:p>
          <a:p>
            <a:r>
              <a:rPr lang="en-US" altLang="en-US" u="sng"/>
              <a:t>Insert</a:t>
            </a:r>
            <a:r>
              <a:rPr lang="en-US" altLang="en-US"/>
              <a:t>: new keys are inserted at the </a:t>
            </a:r>
            <a:r>
              <a:rPr lang="en-US" altLang="en-US" u="sng"/>
              <a:t>head</a:t>
            </a:r>
            <a:r>
              <a:rPr lang="en-US" altLang="en-US"/>
              <a:t> of the list </a:t>
            </a:r>
            <a:r>
              <a:rPr lang="en-US" altLang="en-US" i="1"/>
              <a:t>L</a:t>
            </a:r>
            <a:r>
              <a:rPr lang="en-US" altLang="en-US" i="1" baseline="-25000"/>
              <a:t>j </a:t>
            </a:r>
            <a:r>
              <a:rPr lang="en-US" altLang="en-US">
                <a:sym typeface="Wingdings" panose="05000000000000000000" pitchFamily="2" charset="2"/>
              </a:rPr>
              <a:t> </a:t>
            </a:r>
            <a:r>
              <a:rPr lang="en-US" altLang="en-US"/>
              <a:t>worst-case time </a:t>
            </a:r>
            <a:r>
              <a:rPr lang="en-US" altLang="en-US" i="1"/>
              <a:t>O</a:t>
            </a:r>
            <a:r>
              <a:rPr lang="en-US" altLang="en-US"/>
              <a:t>(1).</a:t>
            </a:r>
          </a:p>
          <a:p>
            <a:r>
              <a:rPr lang="en-US" altLang="en-US" u="sng"/>
              <a:t>Search/Delete</a:t>
            </a:r>
            <a:r>
              <a:rPr lang="en-US" altLang="en-US" b="1"/>
              <a:t>:</a:t>
            </a:r>
            <a:r>
              <a:rPr lang="en-US" altLang="en-US"/>
              <a:t> find/delete the element with key </a:t>
            </a:r>
            <a:r>
              <a:rPr lang="en-US" altLang="en-US" i="1"/>
              <a:t>k</a:t>
            </a:r>
            <a:r>
              <a:rPr lang="en-US" altLang="en-US"/>
              <a:t> in linked list </a:t>
            </a:r>
            <a:r>
              <a:rPr lang="en-US" altLang="en-US" i="1"/>
              <a:t>L</a:t>
            </a:r>
            <a:r>
              <a:rPr lang="en-US" altLang="en-US" i="1" baseline="-25000"/>
              <a:t>j  </a:t>
            </a:r>
            <a:r>
              <a:rPr lang="en-US" altLang="en-US">
                <a:sym typeface="Wingdings" panose="05000000000000000000" pitchFamily="2" charset="2"/>
              </a:rPr>
              <a:t> worst-case time proportional to length of longest list.</a:t>
            </a:r>
            <a:endParaRPr lang="en-US" altLang="en-US"/>
          </a:p>
        </p:txBody>
      </p:sp>
    </p:spTree>
    <p:extLst>
      <p:ext uri="{BB962C8B-B14F-4D97-AF65-F5344CB8AC3E}">
        <p14:creationId xmlns:p14="http://schemas.microsoft.com/office/powerpoint/2010/main" val="6503502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0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0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01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0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lide Number Placeholder 5"/>
          <p:cNvSpPr>
            <a:spLocks noGrp="1"/>
          </p:cNvSpPr>
          <p:nvPr>
            <p:ph type="sldNum" sz="quarter" idx="12"/>
          </p:nvPr>
        </p:nvSpPr>
        <p:spPr/>
        <p:txBody>
          <a:bodyPr/>
          <a:lstStyle/>
          <a:p>
            <a:fld id="{63492227-7721-4C98-8EF7-179DA0DF3B9E}" type="slidenum">
              <a:rPr lang="he-IL" altLang="en-US"/>
              <a:pPr/>
              <a:t>48</a:t>
            </a:fld>
            <a:endParaRPr lang="es-ES" altLang="en-US"/>
          </a:p>
        </p:txBody>
      </p:sp>
      <p:sp>
        <p:nvSpPr>
          <p:cNvPr id="599042" name="Rectangle 2"/>
          <p:cNvSpPr>
            <a:spLocks noGrp="1" noChangeArrowheads="1"/>
          </p:cNvSpPr>
          <p:nvPr>
            <p:ph type="title"/>
          </p:nvPr>
        </p:nvSpPr>
        <p:spPr>
          <a:xfrm>
            <a:off x="1803400" y="228600"/>
            <a:ext cx="8750300" cy="896938"/>
          </a:xfrm>
        </p:spPr>
        <p:txBody>
          <a:bodyPr/>
          <a:lstStyle/>
          <a:p>
            <a:r>
              <a:rPr lang="en-US" altLang="en-US"/>
              <a:t>Chaining: illustration</a:t>
            </a:r>
          </a:p>
        </p:txBody>
      </p:sp>
      <p:grpSp>
        <p:nvGrpSpPr>
          <p:cNvPr id="599043" name="Group 3"/>
          <p:cNvGrpSpPr>
            <a:grpSpLocks/>
          </p:cNvGrpSpPr>
          <p:nvPr/>
        </p:nvGrpSpPr>
        <p:grpSpPr bwMode="auto">
          <a:xfrm>
            <a:off x="2640013" y="2565401"/>
            <a:ext cx="576262" cy="461963"/>
            <a:chOff x="1306" y="1117"/>
            <a:chExt cx="363" cy="291"/>
          </a:xfrm>
        </p:grpSpPr>
        <p:sp>
          <p:nvSpPr>
            <p:cNvPr id="599044" name="Oval 4"/>
            <p:cNvSpPr>
              <a:spLocks noChangeArrowheads="1"/>
            </p:cNvSpPr>
            <p:nvPr/>
          </p:nvSpPr>
          <p:spPr bwMode="auto">
            <a:xfrm>
              <a:off x="1578" y="1253"/>
              <a:ext cx="91" cy="91"/>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45" name="Text Box 5"/>
            <p:cNvSpPr txBox="1">
              <a:spLocks noChangeArrowheads="1"/>
            </p:cNvSpPr>
            <p:nvPr/>
          </p:nvSpPr>
          <p:spPr bwMode="auto">
            <a:xfrm>
              <a:off x="1306" y="1117"/>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grpSp>
      <p:grpSp>
        <p:nvGrpSpPr>
          <p:cNvPr id="599046" name="Group 6"/>
          <p:cNvGrpSpPr>
            <a:grpSpLocks/>
          </p:cNvGrpSpPr>
          <p:nvPr/>
        </p:nvGrpSpPr>
        <p:grpSpPr bwMode="auto">
          <a:xfrm>
            <a:off x="2495551" y="3641726"/>
            <a:ext cx="576263" cy="461963"/>
            <a:chOff x="1306" y="1117"/>
            <a:chExt cx="363" cy="291"/>
          </a:xfrm>
        </p:grpSpPr>
        <p:sp>
          <p:nvSpPr>
            <p:cNvPr id="599047" name="Oval 7"/>
            <p:cNvSpPr>
              <a:spLocks noChangeArrowheads="1"/>
            </p:cNvSpPr>
            <p:nvPr/>
          </p:nvSpPr>
          <p:spPr bwMode="auto">
            <a:xfrm>
              <a:off x="1578" y="1253"/>
              <a:ext cx="91" cy="91"/>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48" name="Text Box 8"/>
            <p:cNvSpPr txBox="1">
              <a:spLocks noChangeArrowheads="1"/>
            </p:cNvSpPr>
            <p:nvPr/>
          </p:nvSpPr>
          <p:spPr bwMode="auto">
            <a:xfrm>
              <a:off x="1306" y="1117"/>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grpSp>
      <p:sp>
        <p:nvSpPr>
          <p:cNvPr id="599049" name="Oval 9"/>
          <p:cNvSpPr>
            <a:spLocks noChangeArrowheads="1"/>
          </p:cNvSpPr>
          <p:nvPr/>
        </p:nvSpPr>
        <p:spPr bwMode="auto">
          <a:xfrm>
            <a:off x="4079876" y="3502026"/>
            <a:ext cx="144463" cy="144463"/>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0" name="Text Box 10"/>
          <p:cNvSpPr txBox="1">
            <a:spLocks noChangeArrowheads="1"/>
          </p:cNvSpPr>
          <p:nvPr/>
        </p:nvSpPr>
        <p:spPr bwMode="auto">
          <a:xfrm>
            <a:off x="3300414" y="3284539"/>
            <a:ext cx="646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222</a:t>
            </a:r>
          </a:p>
        </p:txBody>
      </p:sp>
      <p:grpSp>
        <p:nvGrpSpPr>
          <p:cNvPr id="599051" name="Group 11"/>
          <p:cNvGrpSpPr>
            <a:grpSpLocks/>
          </p:cNvGrpSpPr>
          <p:nvPr/>
        </p:nvGrpSpPr>
        <p:grpSpPr bwMode="auto">
          <a:xfrm>
            <a:off x="4194176" y="2636838"/>
            <a:ext cx="677863" cy="461962"/>
            <a:chOff x="1242" y="1117"/>
            <a:chExt cx="427" cy="291"/>
          </a:xfrm>
        </p:grpSpPr>
        <p:sp>
          <p:nvSpPr>
            <p:cNvPr id="599052" name="Oval 12"/>
            <p:cNvSpPr>
              <a:spLocks noChangeArrowheads="1"/>
            </p:cNvSpPr>
            <p:nvPr/>
          </p:nvSpPr>
          <p:spPr bwMode="auto">
            <a:xfrm>
              <a:off x="1578" y="1253"/>
              <a:ext cx="91" cy="91"/>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3" name="Text Box 13"/>
            <p:cNvSpPr txBox="1">
              <a:spLocks noChangeArrowheads="1"/>
            </p:cNvSpPr>
            <p:nvPr/>
          </p:nvSpPr>
          <p:spPr bwMode="auto">
            <a:xfrm>
              <a:off x="1242" y="1117"/>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55</a:t>
              </a:r>
            </a:p>
          </p:txBody>
        </p:sp>
      </p:grpSp>
      <p:sp>
        <p:nvSpPr>
          <p:cNvPr id="599054" name="Oval 14"/>
          <p:cNvSpPr>
            <a:spLocks noChangeArrowheads="1"/>
          </p:cNvSpPr>
          <p:nvPr/>
        </p:nvSpPr>
        <p:spPr bwMode="auto">
          <a:xfrm>
            <a:off x="1416050" y="1989138"/>
            <a:ext cx="4464050" cy="41767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5" name="Oval 15"/>
          <p:cNvSpPr>
            <a:spLocks noChangeArrowheads="1"/>
          </p:cNvSpPr>
          <p:nvPr/>
        </p:nvSpPr>
        <p:spPr bwMode="auto">
          <a:xfrm>
            <a:off x="1919289" y="4149726"/>
            <a:ext cx="3457575" cy="1800225"/>
          </a:xfrm>
          <a:prstGeom prst="ellipse">
            <a:avLst/>
          </a:prstGeom>
          <a:noFill/>
          <a:ln w="381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9056" name="Group 16"/>
          <p:cNvGrpSpPr>
            <a:grpSpLocks/>
          </p:cNvGrpSpPr>
          <p:nvPr/>
        </p:nvGrpSpPr>
        <p:grpSpPr bwMode="auto">
          <a:xfrm>
            <a:off x="2465388" y="4725988"/>
            <a:ext cx="677862" cy="461962"/>
            <a:chOff x="1242" y="1117"/>
            <a:chExt cx="427" cy="291"/>
          </a:xfrm>
        </p:grpSpPr>
        <p:sp>
          <p:nvSpPr>
            <p:cNvPr id="599057" name="Oval 17"/>
            <p:cNvSpPr>
              <a:spLocks noChangeArrowheads="1"/>
            </p:cNvSpPr>
            <p:nvPr/>
          </p:nvSpPr>
          <p:spPr bwMode="auto">
            <a:xfrm>
              <a:off x="1578" y="1253"/>
              <a:ext cx="91" cy="91"/>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8" name="Text Box 18"/>
            <p:cNvSpPr txBox="1">
              <a:spLocks noChangeArrowheads="1"/>
            </p:cNvSpPr>
            <p:nvPr/>
          </p:nvSpPr>
          <p:spPr bwMode="auto">
            <a:xfrm>
              <a:off x="1242" y="1117"/>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tx2"/>
                  </a:solidFill>
                </a:rPr>
                <a:t>10</a:t>
              </a:r>
            </a:p>
          </p:txBody>
        </p:sp>
      </p:grpSp>
      <p:grpSp>
        <p:nvGrpSpPr>
          <p:cNvPr id="599059" name="Group 19"/>
          <p:cNvGrpSpPr>
            <a:grpSpLocks/>
          </p:cNvGrpSpPr>
          <p:nvPr/>
        </p:nvGrpSpPr>
        <p:grpSpPr bwMode="auto">
          <a:xfrm>
            <a:off x="3330576" y="4221163"/>
            <a:ext cx="677863" cy="461962"/>
            <a:chOff x="1242" y="1117"/>
            <a:chExt cx="427" cy="291"/>
          </a:xfrm>
        </p:grpSpPr>
        <p:sp>
          <p:nvSpPr>
            <p:cNvPr id="599060" name="Oval 20"/>
            <p:cNvSpPr>
              <a:spLocks noChangeArrowheads="1"/>
            </p:cNvSpPr>
            <p:nvPr/>
          </p:nvSpPr>
          <p:spPr bwMode="auto">
            <a:xfrm>
              <a:off x="1578" y="1253"/>
              <a:ext cx="91" cy="91"/>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1" name="Text Box 21"/>
            <p:cNvSpPr txBox="1">
              <a:spLocks noChangeArrowheads="1"/>
            </p:cNvSpPr>
            <p:nvPr/>
          </p:nvSpPr>
          <p:spPr bwMode="auto">
            <a:xfrm>
              <a:off x="1242" y="1117"/>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tx2"/>
                  </a:solidFill>
                </a:rPr>
                <a:t>21</a:t>
              </a:r>
            </a:p>
          </p:txBody>
        </p:sp>
      </p:grpSp>
      <p:grpSp>
        <p:nvGrpSpPr>
          <p:cNvPr id="599062" name="Group 22"/>
          <p:cNvGrpSpPr>
            <a:grpSpLocks/>
          </p:cNvGrpSpPr>
          <p:nvPr/>
        </p:nvGrpSpPr>
        <p:grpSpPr bwMode="auto">
          <a:xfrm>
            <a:off x="3041651" y="5300663"/>
            <a:ext cx="677863" cy="461962"/>
            <a:chOff x="1242" y="1117"/>
            <a:chExt cx="427" cy="291"/>
          </a:xfrm>
        </p:grpSpPr>
        <p:sp>
          <p:nvSpPr>
            <p:cNvPr id="599063" name="Oval 23"/>
            <p:cNvSpPr>
              <a:spLocks noChangeArrowheads="1"/>
            </p:cNvSpPr>
            <p:nvPr/>
          </p:nvSpPr>
          <p:spPr bwMode="auto">
            <a:xfrm>
              <a:off x="1578" y="1253"/>
              <a:ext cx="91" cy="91"/>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4" name="Text Box 24"/>
            <p:cNvSpPr txBox="1">
              <a:spLocks noChangeArrowheads="1"/>
            </p:cNvSpPr>
            <p:nvPr/>
          </p:nvSpPr>
          <p:spPr bwMode="auto">
            <a:xfrm>
              <a:off x="1242" y="1117"/>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tx2"/>
                  </a:solidFill>
                </a:rPr>
                <a:t>13</a:t>
              </a:r>
            </a:p>
          </p:txBody>
        </p:sp>
      </p:grpSp>
      <p:grpSp>
        <p:nvGrpSpPr>
          <p:cNvPr id="599065" name="Group 25"/>
          <p:cNvGrpSpPr>
            <a:grpSpLocks/>
          </p:cNvGrpSpPr>
          <p:nvPr/>
        </p:nvGrpSpPr>
        <p:grpSpPr bwMode="auto">
          <a:xfrm>
            <a:off x="4295776" y="4868863"/>
            <a:ext cx="576263" cy="461962"/>
            <a:chOff x="1306" y="1117"/>
            <a:chExt cx="363" cy="291"/>
          </a:xfrm>
        </p:grpSpPr>
        <p:sp>
          <p:nvSpPr>
            <p:cNvPr id="599066" name="Oval 26"/>
            <p:cNvSpPr>
              <a:spLocks noChangeArrowheads="1"/>
            </p:cNvSpPr>
            <p:nvPr/>
          </p:nvSpPr>
          <p:spPr bwMode="auto">
            <a:xfrm>
              <a:off x="1578" y="1253"/>
              <a:ext cx="91" cy="91"/>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7" name="Text Box 27"/>
            <p:cNvSpPr txBox="1">
              <a:spLocks noChangeArrowheads="1"/>
            </p:cNvSpPr>
            <p:nvPr/>
          </p:nvSpPr>
          <p:spPr bwMode="auto">
            <a:xfrm>
              <a:off x="1306" y="1117"/>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tx2"/>
                  </a:solidFill>
                </a:rPr>
                <a:t>9</a:t>
              </a:r>
            </a:p>
          </p:txBody>
        </p:sp>
      </p:grpSp>
      <p:graphicFrame>
        <p:nvGraphicFramePr>
          <p:cNvPr id="599068" name="Group 28"/>
          <p:cNvGraphicFramePr>
            <a:graphicFrameLocks noGrp="1"/>
          </p:cNvGraphicFramePr>
          <p:nvPr>
            <p:ph idx="1"/>
          </p:nvPr>
        </p:nvGraphicFramePr>
        <p:xfrm>
          <a:off x="7392988" y="1863725"/>
          <a:ext cx="609600" cy="4663440"/>
        </p:xfrm>
        <a:graphic>
          <a:graphicData uri="http://schemas.openxmlformats.org/drawingml/2006/table">
            <a:tbl>
              <a:tblPr/>
              <a:tblGrid>
                <a:gridCol w="609600">
                  <a:extLst>
                    <a:ext uri="{9D8B030D-6E8A-4147-A177-3AD203B41FA5}">
                      <a16:colId xmlns:a16="http://schemas.microsoft.com/office/drawing/2014/main" xmlns="" val="3329337874"/>
                    </a:ext>
                  </a:extLst>
                </a:gridCol>
              </a:tblGrid>
              <a:tr h="4397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61251112"/>
                  </a:ext>
                </a:extLst>
              </a:tr>
              <a:tr h="441325">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668283878"/>
                  </a:ext>
                </a:extLst>
              </a:tr>
              <a:tr h="4397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025431899"/>
                  </a:ext>
                </a:extLst>
              </a:tr>
              <a:tr h="4397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204001910"/>
                  </a:ext>
                </a:extLst>
              </a:tr>
              <a:tr h="441325">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282204657"/>
                  </a:ext>
                </a:extLst>
              </a:tr>
              <a:tr h="4397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049545893"/>
                  </a:ext>
                </a:extLst>
              </a:tr>
              <a:tr h="4397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763091647"/>
                  </a:ext>
                </a:extLst>
              </a:tr>
              <a:tr h="4397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348926104"/>
                  </a:ext>
                </a:extLst>
              </a:tr>
              <a:tr h="441325">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67163640"/>
                  </a:ext>
                </a:extLst>
              </a:tr>
            </a:tbl>
          </a:graphicData>
        </a:graphic>
      </p:graphicFrame>
      <p:grpSp>
        <p:nvGrpSpPr>
          <p:cNvPr id="599090" name="Group 50"/>
          <p:cNvGrpSpPr>
            <a:grpSpLocks/>
          </p:cNvGrpSpPr>
          <p:nvPr/>
        </p:nvGrpSpPr>
        <p:grpSpPr bwMode="auto">
          <a:xfrm>
            <a:off x="4554538" y="3357563"/>
            <a:ext cx="677862" cy="461962"/>
            <a:chOff x="1242" y="1117"/>
            <a:chExt cx="427" cy="291"/>
          </a:xfrm>
        </p:grpSpPr>
        <p:sp>
          <p:nvSpPr>
            <p:cNvPr id="599091" name="Oval 51"/>
            <p:cNvSpPr>
              <a:spLocks noChangeArrowheads="1"/>
            </p:cNvSpPr>
            <p:nvPr/>
          </p:nvSpPr>
          <p:spPr bwMode="auto">
            <a:xfrm>
              <a:off x="1578" y="1253"/>
              <a:ext cx="91" cy="91"/>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92" name="Text Box 52"/>
            <p:cNvSpPr txBox="1">
              <a:spLocks noChangeArrowheads="1"/>
            </p:cNvSpPr>
            <p:nvPr/>
          </p:nvSpPr>
          <p:spPr bwMode="auto">
            <a:xfrm>
              <a:off x="1242" y="1117"/>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30</a:t>
              </a:r>
            </a:p>
          </p:txBody>
        </p:sp>
      </p:grpSp>
      <p:grpSp>
        <p:nvGrpSpPr>
          <p:cNvPr id="599093" name="Group 53"/>
          <p:cNvGrpSpPr>
            <a:grpSpLocks/>
          </p:cNvGrpSpPr>
          <p:nvPr/>
        </p:nvGrpSpPr>
        <p:grpSpPr bwMode="auto">
          <a:xfrm>
            <a:off x="1558926" y="3646488"/>
            <a:ext cx="576263" cy="461962"/>
            <a:chOff x="1306" y="1117"/>
            <a:chExt cx="363" cy="291"/>
          </a:xfrm>
        </p:grpSpPr>
        <p:sp>
          <p:nvSpPr>
            <p:cNvPr id="599094" name="Oval 54"/>
            <p:cNvSpPr>
              <a:spLocks noChangeArrowheads="1"/>
            </p:cNvSpPr>
            <p:nvPr/>
          </p:nvSpPr>
          <p:spPr bwMode="auto">
            <a:xfrm>
              <a:off x="1578" y="1253"/>
              <a:ext cx="91" cy="91"/>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95" name="Text Box 55"/>
            <p:cNvSpPr txBox="1">
              <a:spLocks noChangeArrowheads="1"/>
            </p:cNvSpPr>
            <p:nvPr/>
          </p:nvSpPr>
          <p:spPr bwMode="auto">
            <a:xfrm>
              <a:off x="1306" y="1117"/>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a:t>
              </a:r>
            </a:p>
          </p:txBody>
        </p:sp>
      </p:grpSp>
      <p:sp>
        <p:nvSpPr>
          <p:cNvPr id="599096" name="Text Box 56"/>
          <p:cNvSpPr txBox="1">
            <a:spLocks noChangeArrowheads="1"/>
          </p:cNvSpPr>
          <p:nvPr/>
        </p:nvSpPr>
        <p:spPr bwMode="auto">
          <a:xfrm>
            <a:off x="1963738" y="1341439"/>
            <a:ext cx="27510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 = universe of keys</a:t>
            </a:r>
          </a:p>
        </p:txBody>
      </p:sp>
      <p:sp>
        <p:nvSpPr>
          <p:cNvPr id="599097" name="Text Box 57"/>
          <p:cNvSpPr txBox="1">
            <a:spLocks noChangeArrowheads="1"/>
          </p:cNvSpPr>
          <p:nvPr/>
        </p:nvSpPr>
        <p:spPr bwMode="auto">
          <a:xfrm>
            <a:off x="4367214" y="5949951"/>
            <a:ext cx="21082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tx2"/>
                </a:solidFill>
              </a:rPr>
              <a:t>K = actual keys</a:t>
            </a:r>
          </a:p>
        </p:txBody>
      </p:sp>
      <p:sp>
        <p:nvSpPr>
          <p:cNvPr id="599098" name="Text Box 58"/>
          <p:cNvSpPr txBox="1">
            <a:spLocks noChangeArrowheads="1"/>
          </p:cNvSpPr>
          <p:nvPr/>
        </p:nvSpPr>
        <p:spPr bwMode="auto">
          <a:xfrm>
            <a:off x="8040688" y="1052514"/>
            <a:ext cx="19311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 = hash table</a:t>
            </a:r>
          </a:p>
        </p:txBody>
      </p:sp>
      <p:sp>
        <p:nvSpPr>
          <p:cNvPr id="599099" name="Text Box 59"/>
          <p:cNvSpPr txBox="1">
            <a:spLocks noChangeArrowheads="1"/>
          </p:cNvSpPr>
          <p:nvPr/>
        </p:nvSpPr>
        <p:spPr bwMode="auto">
          <a:xfrm>
            <a:off x="8040688" y="1844676"/>
            <a:ext cx="338554" cy="3582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5000"/>
              </a:lnSpc>
            </a:pPr>
            <a:r>
              <a:rPr lang="en-US" altLang="en-US"/>
              <a:t>0</a:t>
            </a:r>
          </a:p>
          <a:p>
            <a:pPr>
              <a:lnSpc>
                <a:spcPct val="105000"/>
              </a:lnSpc>
            </a:pPr>
            <a:r>
              <a:rPr lang="en-US" altLang="en-US"/>
              <a:t>1</a:t>
            </a:r>
          </a:p>
          <a:p>
            <a:pPr>
              <a:lnSpc>
                <a:spcPct val="105000"/>
              </a:lnSpc>
            </a:pPr>
            <a:r>
              <a:rPr lang="en-US" altLang="en-US"/>
              <a:t>2</a:t>
            </a:r>
          </a:p>
          <a:p>
            <a:pPr>
              <a:lnSpc>
                <a:spcPct val="105000"/>
              </a:lnSpc>
            </a:pPr>
            <a:r>
              <a:rPr lang="en-US" altLang="en-US"/>
              <a:t>3</a:t>
            </a:r>
          </a:p>
          <a:p>
            <a:pPr>
              <a:lnSpc>
                <a:spcPct val="105000"/>
              </a:lnSpc>
            </a:pPr>
            <a:r>
              <a:rPr lang="en-US" altLang="en-US"/>
              <a:t>4</a:t>
            </a:r>
          </a:p>
          <a:p>
            <a:pPr>
              <a:lnSpc>
                <a:spcPct val="105000"/>
              </a:lnSpc>
            </a:pPr>
            <a:r>
              <a:rPr lang="en-US" altLang="en-US"/>
              <a:t>5</a:t>
            </a:r>
          </a:p>
          <a:p>
            <a:pPr>
              <a:lnSpc>
                <a:spcPct val="105000"/>
              </a:lnSpc>
            </a:pPr>
            <a:r>
              <a:rPr lang="en-US" altLang="en-US"/>
              <a:t>6</a:t>
            </a:r>
          </a:p>
          <a:p>
            <a:pPr>
              <a:lnSpc>
                <a:spcPct val="105000"/>
              </a:lnSpc>
            </a:pPr>
            <a:r>
              <a:rPr lang="en-US" altLang="en-US"/>
              <a:t>7</a:t>
            </a:r>
          </a:p>
          <a:p>
            <a:pPr>
              <a:lnSpc>
                <a:spcPct val="105000"/>
              </a:lnSpc>
            </a:pPr>
            <a:r>
              <a:rPr lang="en-US" altLang="en-US"/>
              <a:t>8</a:t>
            </a:r>
          </a:p>
        </p:txBody>
      </p:sp>
      <p:sp>
        <p:nvSpPr>
          <p:cNvPr id="599100" name="Line 60"/>
          <p:cNvSpPr>
            <a:spLocks noChangeShapeType="1"/>
          </p:cNvSpPr>
          <p:nvPr/>
        </p:nvSpPr>
        <p:spPr bwMode="auto">
          <a:xfrm flipV="1">
            <a:off x="3935414" y="2276476"/>
            <a:ext cx="3455987" cy="2303463"/>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9101" name="Line 61"/>
          <p:cNvSpPr>
            <a:spLocks noChangeShapeType="1"/>
          </p:cNvSpPr>
          <p:nvPr/>
        </p:nvSpPr>
        <p:spPr bwMode="auto">
          <a:xfrm flipV="1">
            <a:off x="4835526" y="2708276"/>
            <a:ext cx="2555875" cy="2447925"/>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9102" name="Line 62"/>
          <p:cNvSpPr>
            <a:spLocks noChangeShapeType="1"/>
          </p:cNvSpPr>
          <p:nvPr/>
        </p:nvSpPr>
        <p:spPr bwMode="auto">
          <a:xfrm flipV="1">
            <a:off x="3648075" y="5300663"/>
            <a:ext cx="3708400" cy="28575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9103" name="Line 63"/>
          <p:cNvSpPr>
            <a:spLocks noChangeShapeType="1"/>
          </p:cNvSpPr>
          <p:nvPr/>
        </p:nvSpPr>
        <p:spPr bwMode="auto">
          <a:xfrm flipV="1">
            <a:off x="3071814" y="2708276"/>
            <a:ext cx="4319587" cy="2303463"/>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9104" name="Text Box 64"/>
          <p:cNvSpPr txBox="1">
            <a:spLocks noChangeArrowheads="1"/>
          </p:cNvSpPr>
          <p:nvPr/>
        </p:nvSpPr>
        <p:spPr bwMode="auto">
          <a:xfrm>
            <a:off x="5664200" y="2276475"/>
            <a:ext cx="116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accent2"/>
                </a:solidFill>
                <a:cs typeface="Times New Roman" panose="02020603050405020304" pitchFamily="18" charset="0"/>
              </a:rPr>
              <a:t>h(21)=0</a:t>
            </a:r>
          </a:p>
        </p:txBody>
      </p:sp>
      <p:sp>
        <p:nvSpPr>
          <p:cNvPr id="599105" name="Text Box 65"/>
          <p:cNvSpPr txBox="1">
            <a:spLocks noChangeArrowheads="1"/>
          </p:cNvSpPr>
          <p:nvPr/>
        </p:nvSpPr>
        <p:spPr bwMode="auto">
          <a:xfrm>
            <a:off x="6096000" y="3860800"/>
            <a:ext cx="132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accent2"/>
                </a:solidFill>
                <a:cs typeface="Times New Roman" panose="02020603050405020304" pitchFamily="18" charset="0"/>
              </a:rPr>
              <a:t>h(10) = 1</a:t>
            </a:r>
          </a:p>
        </p:txBody>
      </p:sp>
      <p:sp>
        <p:nvSpPr>
          <p:cNvPr id="599106" name="Text Box 66"/>
          <p:cNvSpPr txBox="1">
            <a:spLocks noChangeArrowheads="1"/>
          </p:cNvSpPr>
          <p:nvPr/>
        </p:nvSpPr>
        <p:spPr bwMode="auto">
          <a:xfrm>
            <a:off x="6096000" y="4221163"/>
            <a:ext cx="116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accent2"/>
                </a:solidFill>
                <a:cs typeface="Times New Roman" panose="02020603050405020304" pitchFamily="18" charset="0"/>
              </a:rPr>
              <a:t>h(9) = 1</a:t>
            </a:r>
          </a:p>
        </p:txBody>
      </p:sp>
      <p:sp>
        <p:nvSpPr>
          <p:cNvPr id="599107" name="Text Box 67"/>
          <p:cNvSpPr txBox="1">
            <a:spLocks noChangeArrowheads="1"/>
          </p:cNvSpPr>
          <p:nvPr/>
        </p:nvSpPr>
        <p:spPr bwMode="auto">
          <a:xfrm>
            <a:off x="5808663" y="5445125"/>
            <a:ext cx="132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accent2"/>
                </a:solidFill>
                <a:cs typeface="Times New Roman" panose="02020603050405020304" pitchFamily="18" charset="0"/>
              </a:rPr>
              <a:t>h(13) = 6</a:t>
            </a:r>
          </a:p>
        </p:txBody>
      </p:sp>
      <p:graphicFrame>
        <p:nvGraphicFramePr>
          <p:cNvPr id="599146" name="Group 106"/>
          <p:cNvGraphicFramePr>
            <a:graphicFrameLocks noGrp="1"/>
          </p:cNvGraphicFramePr>
          <p:nvPr/>
        </p:nvGraphicFramePr>
        <p:xfrm>
          <a:off x="8616951" y="2492376"/>
          <a:ext cx="936625" cy="504825"/>
        </p:xfrm>
        <a:graphic>
          <a:graphicData uri="http://schemas.openxmlformats.org/drawingml/2006/table">
            <a:tbl>
              <a:tblPr/>
              <a:tblGrid>
                <a:gridCol w="504825">
                  <a:extLst>
                    <a:ext uri="{9D8B030D-6E8A-4147-A177-3AD203B41FA5}">
                      <a16:colId xmlns:a16="http://schemas.microsoft.com/office/drawing/2014/main" xmlns="" val="80048865"/>
                    </a:ext>
                  </a:extLst>
                </a:gridCol>
                <a:gridCol w="431800">
                  <a:extLst>
                    <a:ext uri="{9D8B030D-6E8A-4147-A177-3AD203B41FA5}">
                      <a16:colId xmlns:a16="http://schemas.microsoft.com/office/drawing/2014/main" xmlns="" val="518741801"/>
                    </a:ext>
                  </a:extLst>
                </a:gridCol>
              </a:tblGrid>
              <a:tr h="504825">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2"/>
                          </a:solidFill>
                          <a:effectLst/>
                          <a:latin typeface="Times New Roman" panose="02020603050405020304" pitchFamily="18" charset="0"/>
                        </a:rPr>
                        <a:t>9</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800" b="0" i="0" u="none" strike="noStrike" cap="none" normalizeH="0" baseline="0" smtClean="0">
                        <a:ln>
                          <a:noFill/>
                        </a:ln>
                        <a:solidFill>
                          <a:schemeClr val="tx1"/>
                        </a:solidFill>
                        <a:effectLst/>
                        <a:latin typeface="Times New Roman" panose="02020603050405020304" pitchFamily="18" charset="0"/>
                      </a:endParaRP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768432608"/>
                  </a:ext>
                </a:extLst>
              </a:tr>
            </a:tbl>
          </a:graphicData>
        </a:graphic>
      </p:graphicFrame>
      <p:sp>
        <p:nvSpPr>
          <p:cNvPr id="599140" name="Line 100"/>
          <p:cNvSpPr>
            <a:spLocks noChangeShapeType="1"/>
          </p:cNvSpPr>
          <p:nvPr/>
        </p:nvSpPr>
        <p:spPr bwMode="auto">
          <a:xfrm>
            <a:off x="7751763" y="2152650"/>
            <a:ext cx="863600" cy="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9141" name="Line 101"/>
          <p:cNvSpPr>
            <a:spLocks noChangeShapeType="1"/>
          </p:cNvSpPr>
          <p:nvPr/>
        </p:nvSpPr>
        <p:spPr bwMode="auto">
          <a:xfrm>
            <a:off x="7751763" y="2727325"/>
            <a:ext cx="863600" cy="0"/>
          </a:xfrm>
          <a:prstGeom prst="line">
            <a:avLst/>
          </a:prstGeom>
          <a:noFill/>
          <a:ln w="381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9142" name="Line 102"/>
          <p:cNvSpPr>
            <a:spLocks noChangeShapeType="1"/>
          </p:cNvSpPr>
          <p:nvPr/>
        </p:nvSpPr>
        <p:spPr bwMode="auto">
          <a:xfrm>
            <a:off x="9336088" y="2781300"/>
            <a:ext cx="431800" cy="0"/>
          </a:xfrm>
          <a:prstGeom prst="line">
            <a:avLst/>
          </a:prstGeom>
          <a:noFill/>
          <a:ln w="381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9143" name="Line 103"/>
          <p:cNvSpPr>
            <a:spLocks noChangeShapeType="1"/>
          </p:cNvSpPr>
          <p:nvPr/>
        </p:nvSpPr>
        <p:spPr bwMode="auto">
          <a:xfrm>
            <a:off x="7751763" y="5248275"/>
            <a:ext cx="863600" cy="0"/>
          </a:xfrm>
          <a:prstGeom prst="line">
            <a:avLst/>
          </a:prstGeom>
          <a:noFill/>
          <a:ln w="381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599147" name="Group 107"/>
          <p:cNvGraphicFramePr>
            <a:graphicFrameLocks noGrp="1"/>
          </p:cNvGraphicFramePr>
          <p:nvPr/>
        </p:nvGraphicFramePr>
        <p:xfrm>
          <a:off x="8616951" y="1844676"/>
          <a:ext cx="936625" cy="504825"/>
        </p:xfrm>
        <a:graphic>
          <a:graphicData uri="http://schemas.openxmlformats.org/drawingml/2006/table">
            <a:tbl>
              <a:tblPr/>
              <a:tblGrid>
                <a:gridCol w="504825">
                  <a:extLst>
                    <a:ext uri="{9D8B030D-6E8A-4147-A177-3AD203B41FA5}">
                      <a16:colId xmlns:a16="http://schemas.microsoft.com/office/drawing/2014/main" xmlns="" val="1739079895"/>
                    </a:ext>
                  </a:extLst>
                </a:gridCol>
                <a:gridCol w="431800">
                  <a:extLst>
                    <a:ext uri="{9D8B030D-6E8A-4147-A177-3AD203B41FA5}">
                      <a16:colId xmlns:a16="http://schemas.microsoft.com/office/drawing/2014/main" xmlns="" val="3003684579"/>
                    </a:ext>
                  </a:extLst>
                </a:gridCol>
              </a:tblGrid>
              <a:tr h="504825">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2"/>
                          </a:solidFill>
                          <a:effectLst/>
                          <a:latin typeface="Times New Roman" panose="02020603050405020304" pitchFamily="18" charset="0"/>
                        </a:rPr>
                        <a:t>21</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800" b="0" i="0" u="none" strike="noStrike" cap="none" normalizeH="0" baseline="0" smtClean="0">
                        <a:ln>
                          <a:noFill/>
                        </a:ln>
                        <a:solidFill>
                          <a:schemeClr val="tx1"/>
                        </a:solidFill>
                        <a:effectLst/>
                        <a:latin typeface="Times New Roman" panose="02020603050405020304" pitchFamily="18" charset="0"/>
                      </a:endParaRP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13210982"/>
                  </a:ext>
                </a:extLst>
              </a:tr>
            </a:tbl>
          </a:graphicData>
        </a:graphic>
      </p:graphicFrame>
      <p:graphicFrame>
        <p:nvGraphicFramePr>
          <p:cNvPr id="599155" name="Group 115"/>
          <p:cNvGraphicFramePr>
            <a:graphicFrameLocks noGrp="1"/>
          </p:cNvGraphicFramePr>
          <p:nvPr/>
        </p:nvGraphicFramePr>
        <p:xfrm>
          <a:off x="9767889" y="2492376"/>
          <a:ext cx="936625" cy="504825"/>
        </p:xfrm>
        <a:graphic>
          <a:graphicData uri="http://schemas.openxmlformats.org/drawingml/2006/table">
            <a:tbl>
              <a:tblPr/>
              <a:tblGrid>
                <a:gridCol w="504825">
                  <a:extLst>
                    <a:ext uri="{9D8B030D-6E8A-4147-A177-3AD203B41FA5}">
                      <a16:colId xmlns:a16="http://schemas.microsoft.com/office/drawing/2014/main" xmlns="" val="3846513562"/>
                    </a:ext>
                  </a:extLst>
                </a:gridCol>
                <a:gridCol w="431800">
                  <a:extLst>
                    <a:ext uri="{9D8B030D-6E8A-4147-A177-3AD203B41FA5}">
                      <a16:colId xmlns:a16="http://schemas.microsoft.com/office/drawing/2014/main" xmlns="" val="3813735545"/>
                    </a:ext>
                  </a:extLst>
                </a:gridCol>
              </a:tblGrid>
              <a:tr h="504825">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2"/>
                          </a:solidFill>
                          <a:effectLst/>
                          <a:latin typeface="Times New Roman" panose="02020603050405020304" pitchFamily="18" charset="0"/>
                        </a:rPr>
                        <a:t>10</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66923898"/>
                  </a:ext>
                </a:extLst>
              </a:tr>
            </a:tbl>
          </a:graphicData>
        </a:graphic>
      </p:graphicFrame>
      <p:graphicFrame>
        <p:nvGraphicFramePr>
          <p:cNvPr id="599163" name="Group 123"/>
          <p:cNvGraphicFramePr>
            <a:graphicFrameLocks noGrp="1"/>
          </p:cNvGraphicFramePr>
          <p:nvPr/>
        </p:nvGraphicFramePr>
        <p:xfrm>
          <a:off x="8688389" y="4941889"/>
          <a:ext cx="936625" cy="504825"/>
        </p:xfrm>
        <a:graphic>
          <a:graphicData uri="http://schemas.openxmlformats.org/drawingml/2006/table">
            <a:tbl>
              <a:tblPr/>
              <a:tblGrid>
                <a:gridCol w="504825">
                  <a:extLst>
                    <a:ext uri="{9D8B030D-6E8A-4147-A177-3AD203B41FA5}">
                      <a16:colId xmlns:a16="http://schemas.microsoft.com/office/drawing/2014/main" xmlns="" val="170335737"/>
                    </a:ext>
                  </a:extLst>
                </a:gridCol>
                <a:gridCol w="431800">
                  <a:extLst>
                    <a:ext uri="{9D8B030D-6E8A-4147-A177-3AD203B41FA5}">
                      <a16:colId xmlns:a16="http://schemas.microsoft.com/office/drawing/2014/main" xmlns="" val="4090933416"/>
                    </a:ext>
                  </a:extLst>
                </a:gridCol>
              </a:tblGrid>
              <a:tr h="504825">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2"/>
                          </a:solidFill>
                          <a:effectLst/>
                          <a:latin typeface="Times New Roman" panose="02020603050405020304" pitchFamily="18" charset="0"/>
                        </a:rPr>
                        <a:t>13</a:t>
                      </a:r>
                    </a:p>
                  </a:txBody>
                  <a:tcPr marL="36000" marR="36000" marT="36000" marB="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800" b="0" i="0" u="none" strike="noStrike" cap="none" normalizeH="0" baseline="0" smtClean="0">
                        <a:ln>
                          <a:noFill/>
                        </a:ln>
                        <a:solidFill>
                          <a:schemeClr val="tx1"/>
                        </a:solidFill>
                        <a:effectLst/>
                        <a:latin typeface="Times New Roman" panose="02020603050405020304" pitchFamily="18" charset="0"/>
                      </a:endParaRP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741214982"/>
                  </a:ext>
                </a:extLst>
              </a:tr>
            </a:tbl>
          </a:graphicData>
        </a:graphic>
      </p:graphicFrame>
    </p:spTree>
    <p:extLst>
      <p:ext uri="{BB962C8B-B14F-4D97-AF65-F5344CB8AC3E}">
        <p14:creationId xmlns:p14="http://schemas.microsoft.com/office/powerpoint/2010/main" val="9287659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AB079AD-EB4C-4DE3-A528-BCBCDEB88D7B}" type="slidenum">
              <a:rPr lang="he-IL" altLang="en-US"/>
              <a:pPr/>
              <a:t>49</a:t>
            </a:fld>
            <a:endParaRPr lang="es-ES" altLang="en-US"/>
          </a:p>
        </p:txBody>
      </p:sp>
      <p:sp>
        <p:nvSpPr>
          <p:cNvPr id="561154" name="Rectangle 2"/>
          <p:cNvSpPr>
            <a:spLocks noGrp="1" noChangeArrowheads="1"/>
          </p:cNvSpPr>
          <p:nvPr>
            <p:ph type="title"/>
          </p:nvPr>
        </p:nvSpPr>
        <p:spPr>
          <a:xfrm>
            <a:off x="1720850" y="260350"/>
            <a:ext cx="8750300" cy="1143000"/>
          </a:xfrm>
        </p:spPr>
        <p:txBody>
          <a:bodyPr/>
          <a:lstStyle/>
          <a:p>
            <a:r>
              <a:rPr lang="en-US" altLang="en-US"/>
              <a:t>Chaining: simple uniform hashing</a:t>
            </a:r>
          </a:p>
        </p:txBody>
      </p:sp>
      <p:sp>
        <p:nvSpPr>
          <p:cNvPr id="561155" name="Rectangle 3"/>
          <p:cNvSpPr>
            <a:spLocks noGrp="1" noChangeArrowheads="1"/>
          </p:cNvSpPr>
          <p:nvPr>
            <p:ph type="body" idx="1"/>
          </p:nvPr>
        </p:nvSpPr>
        <p:spPr>
          <a:xfrm>
            <a:off x="1522414" y="2060576"/>
            <a:ext cx="9145587" cy="3313113"/>
          </a:xfrm>
        </p:spPr>
        <p:txBody>
          <a:bodyPr/>
          <a:lstStyle/>
          <a:p>
            <a:pPr>
              <a:buFontTx/>
              <a:buNone/>
            </a:pPr>
            <a:r>
              <a:rPr lang="en-US" altLang="en-US" u="sng"/>
              <a:t>Theorem</a:t>
            </a:r>
            <a:r>
              <a:rPr lang="en-US" altLang="en-US"/>
              <a:t>: In a hash table with chaining, under the assumption of simple uniform hashing, both successful and unsuccessful searches take  expected time </a:t>
            </a:r>
            <a:r>
              <a:rPr lang="el-GR" altLang="en-US">
                <a:cs typeface="Times New Roman" panose="02020603050405020304" pitchFamily="18" charset="0"/>
              </a:rPr>
              <a:t>Θ</a:t>
            </a:r>
            <a:r>
              <a:rPr lang="en-US" altLang="en-US">
                <a:cs typeface="Times New Roman" panose="02020603050405020304" pitchFamily="18" charset="0"/>
              </a:rPr>
              <a:t>(1+</a:t>
            </a:r>
            <a:r>
              <a:rPr lang="el-GR" altLang="en-US">
                <a:cs typeface="Times New Roman" panose="02020603050405020304" pitchFamily="18" charset="0"/>
              </a:rPr>
              <a:t>α</a:t>
            </a:r>
            <a:r>
              <a:rPr lang="en-US" altLang="en-US">
                <a:cs typeface="Times New Roman" panose="02020603050405020304" pitchFamily="18" charset="0"/>
              </a:rPr>
              <a:t>) on the  average, where </a:t>
            </a:r>
            <a:r>
              <a:rPr lang="el-GR" altLang="en-US">
                <a:cs typeface="Times New Roman" panose="02020603050405020304" pitchFamily="18" charset="0"/>
              </a:rPr>
              <a:t>α</a:t>
            </a:r>
            <a:r>
              <a:rPr lang="en-US" altLang="en-US">
                <a:cs typeface="Times New Roman" panose="02020603050405020304" pitchFamily="18" charset="0"/>
              </a:rPr>
              <a:t> is the hash table load factor. </a:t>
            </a:r>
          </a:p>
        </p:txBody>
      </p:sp>
    </p:spTree>
    <p:extLst>
      <p:ext uri="{BB962C8B-B14F-4D97-AF65-F5344CB8AC3E}">
        <p14:creationId xmlns:p14="http://schemas.microsoft.com/office/powerpoint/2010/main" val="4173503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Line 21"/>
          <p:cNvSpPr>
            <a:spLocks noChangeShapeType="1"/>
          </p:cNvSpPr>
          <p:nvPr/>
        </p:nvSpPr>
        <p:spPr bwMode="auto">
          <a:xfrm>
            <a:off x="7789863" y="3414714"/>
            <a:ext cx="793750" cy="687387"/>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 name="Oval 3"/>
          <p:cNvSpPr>
            <a:spLocks noChangeArrowheads="1"/>
          </p:cNvSpPr>
          <p:nvPr/>
        </p:nvSpPr>
        <p:spPr bwMode="auto">
          <a:xfrm>
            <a:off x="5213350" y="1897064"/>
            <a:ext cx="655638" cy="642937"/>
          </a:xfrm>
          <a:prstGeom prst="ellipse">
            <a:avLst/>
          </a:prstGeom>
          <a:solidFill>
            <a:schemeClr val="accent5"/>
          </a:solidFill>
          <a:ln w="25400">
            <a:solidFill>
              <a:schemeClr val="tx1"/>
            </a:solidFill>
            <a:miter lim="800000"/>
            <a:headEnd/>
            <a:tailEnd/>
          </a:ln>
          <a:effectLst/>
        </p:spPr>
        <p:txBody>
          <a:bodyPr wrap="none" anchor="ctr"/>
          <a:lstStyle/>
          <a:p>
            <a:pPr algn="ctr" fontAlgn="auto">
              <a:spcBef>
                <a:spcPts val="0"/>
              </a:spcBef>
              <a:spcAft>
                <a:spcPts val="0"/>
              </a:spcAft>
              <a:defRPr/>
            </a:pPr>
            <a:endParaRPr lang="en-US">
              <a:effectLst>
                <a:outerShdw blurRad="38100" dist="38100" dir="2700000" algn="tl">
                  <a:srgbClr val="C0C0C0"/>
                </a:outerShdw>
              </a:effectLst>
              <a:latin typeface="+mn-lt"/>
            </a:endParaRPr>
          </a:p>
        </p:txBody>
      </p:sp>
      <p:sp>
        <p:nvSpPr>
          <p:cNvPr id="6" name="Oval 10"/>
          <p:cNvSpPr>
            <a:spLocks noChangeArrowheads="1"/>
          </p:cNvSpPr>
          <p:nvPr/>
        </p:nvSpPr>
        <p:spPr bwMode="auto">
          <a:xfrm>
            <a:off x="3302000" y="2968625"/>
            <a:ext cx="661988" cy="642938"/>
          </a:xfrm>
          <a:prstGeom prst="ellipse">
            <a:avLst/>
          </a:prstGeom>
          <a:solidFill>
            <a:schemeClr val="accent5"/>
          </a:solidFill>
          <a:ln w="25400">
            <a:solidFill>
              <a:schemeClr val="tx1"/>
            </a:solidFill>
            <a:miter lim="800000"/>
            <a:headEnd/>
            <a:tailEnd/>
          </a:ln>
          <a:effectLst/>
        </p:spPr>
        <p:txBody>
          <a:bodyPr wrap="none" anchor="ctr"/>
          <a:lstStyle/>
          <a:p>
            <a:pPr algn="ctr" fontAlgn="auto">
              <a:spcBef>
                <a:spcPts val="0"/>
              </a:spcBef>
              <a:spcAft>
                <a:spcPts val="0"/>
              </a:spcAft>
              <a:defRPr/>
            </a:pPr>
            <a:endParaRPr lang="en-US">
              <a:effectLst>
                <a:outerShdw blurRad="38100" dist="38100" dir="2700000" algn="tl">
                  <a:srgbClr val="C0C0C0"/>
                </a:outerShdw>
              </a:effectLst>
              <a:latin typeface="+mn-lt"/>
            </a:endParaRPr>
          </a:p>
        </p:txBody>
      </p:sp>
      <p:sp>
        <p:nvSpPr>
          <p:cNvPr id="7" name="Oval 11"/>
          <p:cNvSpPr>
            <a:spLocks noChangeArrowheads="1"/>
          </p:cNvSpPr>
          <p:nvPr/>
        </p:nvSpPr>
        <p:spPr bwMode="auto">
          <a:xfrm>
            <a:off x="7196139" y="2897189"/>
            <a:ext cx="661987" cy="642937"/>
          </a:xfrm>
          <a:prstGeom prst="ellipse">
            <a:avLst/>
          </a:prstGeom>
          <a:solidFill>
            <a:schemeClr val="accent5"/>
          </a:solidFill>
          <a:ln w="25400">
            <a:solidFill>
              <a:schemeClr val="tx1"/>
            </a:solidFill>
            <a:miter lim="800000"/>
            <a:headEnd/>
            <a:tailEnd/>
          </a:ln>
          <a:effectLst/>
        </p:spPr>
        <p:txBody>
          <a:bodyPr wrap="none" anchor="ctr"/>
          <a:lstStyle/>
          <a:p>
            <a:pPr algn="ctr" fontAlgn="auto">
              <a:spcBef>
                <a:spcPts val="0"/>
              </a:spcBef>
              <a:spcAft>
                <a:spcPts val="0"/>
              </a:spcAft>
              <a:defRPr/>
            </a:pPr>
            <a:endParaRPr lang="en-US">
              <a:effectLst>
                <a:outerShdw blurRad="38100" dist="38100" dir="2700000" algn="tl">
                  <a:srgbClr val="C0C0C0"/>
                </a:outerShdw>
              </a:effectLst>
              <a:latin typeface="+mn-lt"/>
            </a:endParaRPr>
          </a:p>
        </p:txBody>
      </p:sp>
      <p:sp>
        <p:nvSpPr>
          <p:cNvPr id="8" name="Oval 12"/>
          <p:cNvSpPr>
            <a:spLocks noChangeArrowheads="1"/>
          </p:cNvSpPr>
          <p:nvPr/>
        </p:nvSpPr>
        <p:spPr bwMode="auto">
          <a:xfrm>
            <a:off x="8369300" y="4038600"/>
            <a:ext cx="661988" cy="642938"/>
          </a:xfrm>
          <a:prstGeom prst="ellipse">
            <a:avLst/>
          </a:prstGeom>
          <a:solidFill>
            <a:schemeClr val="accent5"/>
          </a:solidFill>
          <a:ln w="25400">
            <a:solidFill>
              <a:schemeClr val="tx1"/>
            </a:solidFill>
            <a:miter lim="800000"/>
            <a:headEnd/>
            <a:tailEnd/>
          </a:ln>
          <a:effectLst/>
        </p:spPr>
        <p:txBody>
          <a:bodyPr wrap="none" anchor="ctr"/>
          <a:lstStyle/>
          <a:p>
            <a:pPr algn="ctr" fontAlgn="auto">
              <a:spcBef>
                <a:spcPts val="0"/>
              </a:spcBef>
              <a:spcAft>
                <a:spcPts val="0"/>
              </a:spcAft>
              <a:defRPr/>
            </a:pPr>
            <a:endParaRPr lang="en-US">
              <a:effectLst>
                <a:outerShdw blurRad="38100" dist="38100" dir="2700000" algn="tl">
                  <a:srgbClr val="C0C0C0"/>
                </a:outerShdw>
              </a:effectLst>
              <a:latin typeface="+mn-lt"/>
            </a:endParaRPr>
          </a:p>
        </p:txBody>
      </p:sp>
      <p:sp>
        <p:nvSpPr>
          <p:cNvPr id="9" name="Oval 13"/>
          <p:cNvSpPr>
            <a:spLocks noChangeArrowheads="1"/>
          </p:cNvSpPr>
          <p:nvPr/>
        </p:nvSpPr>
        <p:spPr bwMode="auto">
          <a:xfrm>
            <a:off x="3375025" y="5253039"/>
            <a:ext cx="661988" cy="642937"/>
          </a:xfrm>
          <a:prstGeom prst="ellipse">
            <a:avLst/>
          </a:prstGeom>
          <a:solidFill>
            <a:schemeClr val="accent5"/>
          </a:solidFill>
          <a:ln w="25400">
            <a:solidFill>
              <a:schemeClr val="tx1"/>
            </a:solidFill>
            <a:miter lim="800000"/>
            <a:headEnd/>
            <a:tailEnd/>
          </a:ln>
          <a:effectLst/>
        </p:spPr>
        <p:txBody>
          <a:bodyPr wrap="none" anchor="ctr"/>
          <a:lstStyle/>
          <a:p>
            <a:pPr algn="ctr" fontAlgn="auto">
              <a:spcBef>
                <a:spcPts val="0"/>
              </a:spcBef>
              <a:spcAft>
                <a:spcPts val="0"/>
              </a:spcAft>
              <a:defRPr/>
            </a:pPr>
            <a:endParaRPr lang="en-US">
              <a:effectLst>
                <a:outerShdw blurRad="38100" dist="38100" dir="2700000" algn="tl">
                  <a:srgbClr val="C0C0C0"/>
                </a:outerShdw>
              </a:effectLst>
              <a:latin typeface="+mn-lt"/>
            </a:endParaRPr>
          </a:p>
        </p:txBody>
      </p:sp>
      <p:sp>
        <p:nvSpPr>
          <p:cNvPr id="10" name="Oval 14"/>
          <p:cNvSpPr>
            <a:spLocks noChangeArrowheads="1"/>
          </p:cNvSpPr>
          <p:nvPr/>
        </p:nvSpPr>
        <p:spPr bwMode="auto">
          <a:xfrm>
            <a:off x="4478339" y="4038600"/>
            <a:ext cx="655637" cy="642938"/>
          </a:xfrm>
          <a:prstGeom prst="ellipse">
            <a:avLst/>
          </a:prstGeom>
          <a:solidFill>
            <a:schemeClr val="accent5"/>
          </a:solidFill>
          <a:ln w="25400">
            <a:solidFill>
              <a:schemeClr val="tx1"/>
            </a:solidFill>
            <a:miter lim="800000"/>
            <a:headEnd/>
            <a:tailEnd/>
          </a:ln>
          <a:effectLst/>
        </p:spPr>
        <p:txBody>
          <a:bodyPr wrap="none" anchor="ctr"/>
          <a:lstStyle/>
          <a:p>
            <a:pPr algn="ctr" fontAlgn="auto">
              <a:spcBef>
                <a:spcPts val="0"/>
              </a:spcBef>
              <a:spcAft>
                <a:spcPts val="0"/>
              </a:spcAft>
              <a:defRPr/>
            </a:pPr>
            <a:endParaRPr lang="en-US">
              <a:effectLst>
                <a:outerShdw blurRad="38100" dist="38100" dir="2700000" algn="tl">
                  <a:srgbClr val="C0C0C0"/>
                </a:outerShdw>
              </a:effectLst>
              <a:latin typeface="+mn-lt"/>
            </a:endParaRPr>
          </a:p>
        </p:txBody>
      </p:sp>
      <p:sp>
        <p:nvSpPr>
          <p:cNvPr id="11" name="Oval 15"/>
          <p:cNvSpPr>
            <a:spLocks noChangeArrowheads="1"/>
          </p:cNvSpPr>
          <p:nvPr/>
        </p:nvSpPr>
        <p:spPr bwMode="auto">
          <a:xfrm>
            <a:off x="6021389" y="4038600"/>
            <a:ext cx="655637" cy="642938"/>
          </a:xfrm>
          <a:prstGeom prst="ellipse">
            <a:avLst/>
          </a:prstGeom>
          <a:solidFill>
            <a:schemeClr val="accent5"/>
          </a:solidFill>
          <a:ln w="25400">
            <a:solidFill>
              <a:schemeClr val="tx1"/>
            </a:solidFill>
            <a:miter lim="800000"/>
            <a:headEnd/>
            <a:tailEnd/>
          </a:ln>
          <a:effectLst/>
        </p:spPr>
        <p:txBody>
          <a:bodyPr wrap="none" anchor="ctr"/>
          <a:lstStyle/>
          <a:p>
            <a:pPr algn="ctr" fontAlgn="auto">
              <a:spcBef>
                <a:spcPts val="0"/>
              </a:spcBef>
              <a:spcAft>
                <a:spcPts val="0"/>
              </a:spcAft>
              <a:defRPr/>
            </a:pPr>
            <a:endParaRPr lang="en-US">
              <a:effectLst>
                <a:outerShdw blurRad="38100" dist="38100" dir="2700000" algn="tl">
                  <a:srgbClr val="C0C0C0"/>
                </a:outerShdw>
              </a:effectLst>
              <a:latin typeface="+mn-lt"/>
            </a:endParaRPr>
          </a:p>
        </p:txBody>
      </p:sp>
      <p:sp>
        <p:nvSpPr>
          <p:cNvPr id="23562" name="Line 16"/>
          <p:cNvSpPr>
            <a:spLocks noChangeShapeType="1"/>
          </p:cNvSpPr>
          <p:nvPr/>
        </p:nvSpPr>
        <p:spPr bwMode="auto">
          <a:xfrm flipH="1">
            <a:off x="3903663" y="2401889"/>
            <a:ext cx="1363662" cy="700087"/>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3563" name="Line 17"/>
          <p:cNvSpPr>
            <a:spLocks noChangeShapeType="1"/>
          </p:cNvSpPr>
          <p:nvPr/>
        </p:nvSpPr>
        <p:spPr bwMode="auto">
          <a:xfrm>
            <a:off x="5815014" y="2406651"/>
            <a:ext cx="1398587" cy="715963"/>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3564" name="Line 18"/>
          <p:cNvSpPr>
            <a:spLocks noChangeShapeType="1"/>
          </p:cNvSpPr>
          <p:nvPr/>
        </p:nvSpPr>
        <p:spPr bwMode="auto">
          <a:xfrm>
            <a:off x="3889376" y="3486151"/>
            <a:ext cx="722313" cy="620713"/>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3565" name="Line 19"/>
          <p:cNvSpPr>
            <a:spLocks noChangeShapeType="1"/>
          </p:cNvSpPr>
          <p:nvPr/>
        </p:nvSpPr>
        <p:spPr bwMode="auto">
          <a:xfrm flipH="1">
            <a:off x="3898900" y="4619625"/>
            <a:ext cx="698500" cy="700088"/>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3566" name="Line 20"/>
          <p:cNvSpPr>
            <a:spLocks noChangeShapeType="1"/>
          </p:cNvSpPr>
          <p:nvPr/>
        </p:nvSpPr>
        <p:spPr bwMode="auto">
          <a:xfrm flipH="1">
            <a:off x="6548438" y="3405188"/>
            <a:ext cx="717550" cy="696912"/>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3567" name="Text Box 22"/>
          <p:cNvSpPr txBox="1">
            <a:spLocks noChangeArrowheads="1"/>
          </p:cNvSpPr>
          <p:nvPr/>
        </p:nvSpPr>
        <p:spPr bwMode="auto">
          <a:xfrm>
            <a:off x="5368925" y="1817689"/>
            <a:ext cx="34176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en-US" sz="2200"/>
              <a:t>d</a:t>
            </a:r>
          </a:p>
          <a:p>
            <a:pPr eaLnBrk="1" hangingPunct="1"/>
            <a:r>
              <a:rPr lang="de-DE" altLang="en-US" sz="2200"/>
              <a:t>1</a:t>
            </a:r>
          </a:p>
        </p:txBody>
      </p:sp>
      <p:sp>
        <p:nvSpPr>
          <p:cNvPr id="23568" name="Text Box 32"/>
          <p:cNvSpPr txBox="1">
            <a:spLocks noChangeArrowheads="1"/>
          </p:cNvSpPr>
          <p:nvPr/>
        </p:nvSpPr>
        <p:spPr bwMode="auto">
          <a:xfrm>
            <a:off x="3460751" y="2870201"/>
            <a:ext cx="3460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de-DE" altLang="en-US" sz="2200"/>
              <a:t>a3</a:t>
            </a:r>
          </a:p>
        </p:txBody>
      </p:sp>
      <p:sp>
        <p:nvSpPr>
          <p:cNvPr id="23569" name="Text Box 33"/>
          <p:cNvSpPr txBox="1">
            <a:spLocks noChangeArrowheads="1"/>
          </p:cNvSpPr>
          <p:nvPr/>
        </p:nvSpPr>
        <p:spPr bwMode="auto">
          <a:xfrm>
            <a:off x="7366000" y="2822575"/>
            <a:ext cx="3508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en-US" sz="900"/>
              <a:t> </a:t>
            </a:r>
            <a:r>
              <a:rPr lang="de-DE" altLang="en-US" sz="2200"/>
              <a:t>f</a:t>
            </a:r>
          </a:p>
          <a:p>
            <a:pPr eaLnBrk="1" hangingPunct="1"/>
            <a:r>
              <a:rPr lang="de-DE" altLang="en-US" sz="2200"/>
              <a:t>2</a:t>
            </a:r>
          </a:p>
        </p:txBody>
      </p:sp>
      <p:sp>
        <p:nvSpPr>
          <p:cNvPr id="23570" name="Text Box 34"/>
          <p:cNvSpPr txBox="1">
            <a:spLocks noChangeArrowheads="1"/>
          </p:cNvSpPr>
          <p:nvPr/>
        </p:nvSpPr>
        <p:spPr bwMode="auto">
          <a:xfrm>
            <a:off x="4651375" y="3952876"/>
            <a:ext cx="34176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en-US" sz="2200"/>
              <a:t>c</a:t>
            </a:r>
          </a:p>
          <a:p>
            <a:pPr eaLnBrk="1" hangingPunct="1"/>
            <a:r>
              <a:rPr lang="de-DE" altLang="en-US" sz="2200"/>
              <a:t>4</a:t>
            </a:r>
          </a:p>
        </p:txBody>
      </p:sp>
      <p:sp>
        <p:nvSpPr>
          <p:cNvPr id="23571" name="Text Box 35"/>
          <p:cNvSpPr txBox="1">
            <a:spLocks noChangeArrowheads="1"/>
          </p:cNvSpPr>
          <p:nvPr/>
        </p:nvSpPr>
        <p:spPr bwMode="auto">
          <a:xfrm>
            <a:off x="6178550" y="3941764"/>
            <a:ext cx="34176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en-US" sz="2200"/>
              <a:t>e</a:t>
            </a:r>
          </a:p>
          <a:p>
            <a:pPr eaLnBrk="1" hangingPunct="1"/>
            <a:r>
              <a:rPr lang="de-DE" altLang="en-US" sz="2200"/>
              <a:t>5</a:t>
            </a:r>
          </a:p>
        </p:txBody>
      </p:sp>
      <p:sp>
        <p:nvSpPr>
          <p:cNvPr id="23572" name="Text Box 36"/>
          <p:cNvSpPr txBox="1">
            <a:spLocks noChangeArrowheads="1"/>
          </p:cNvSpPr>
          <p:nvPr/>
        </p:nvSpPr>
        <p:spPr bwMode="auto">
          <a:xfrm>
            <a:off x="8548688" y="3949701"/>
            <a:ext cx="34176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en-US" sz="2200"/>
              <a:t>g</a:t>
            </a:r>
          </a:p>
          <a:p>
            <a:pPr eaLnBrk="1" hangingPunct="1"/>
            <a:r>
              <a:rPr lang="de-DE" altLang="en-US" sz="2200"/>
              <a:t>6</a:t>
            </a:r>
          </a:p>
        </p:txBody>
      </p:sp>
      <p:sp>
        <p:nvSpPr>
          <p:cNvPr id="23573" name="Text Box 37"/>
          <p:cNvSpPr txBox="1">
            <a:spLocks noChangeArrowheads="1"/>
          </p:cNvSpPr>
          <p:nvPr/>
        </p:nvSpPr>
        <p:spPr bwMode="auto">
          <a:xfrm>
            <a:off x="3544888" y="5199064"/>
            <a:ext cx="34176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de-DE" altLang="en-US" sz="2200"/>
              <a:t>b</a:t>
            </a:r>
          </a:p>
          <a:p>
            <a:pPr eaLnBrk="1" hangingPunct="1"/>
            <a:r>
              <a:rPr lang="de-DE" altLang="en-US" sz="2200"/>
              <a:t>7</a:t>
            </a:r>
          </a:p>
        </p:txBody>
      </p:sp>
      <p:sp>
        <p:nvSpPr>
          <p:cNvPr id="23574" name="Line 4"/>
          <p:cNvSpPr>
            <a:spLocks noChangeShapeType="1"/>
          </p:cNvSpPr>
          <p:nvPr/>
        </p:nvSpPr>
        <p:spPr bwMode="auto">
          <a:xfrm>
            <a:off x="2209800" y="1195388"/>
            <a:ext cx="5029200" cy="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3575" name="Line 5"/>
          <p:cNvSpPr>
            <a:spLocks noChangeShapeType="1"/>
          </p:cNvSpPr>
          <p:nvPr/>
        </p:nvSpPr>
        <p:spPr bwMode="auto">
          <a:xfrm>
            <a:off x="3657600" y="738188"/>
            <a:ext cx="0" cy="99060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7" name="Text Box 6"/>
          <p:cNvSpPr txBox="1">
            <a:spLocks noChangeArrowheads="1"/>
          </p:cNvSpPr>
          <p:nvPr/>
        </p:nvSpPr>
        <p:spPr bwMode="auto">
          <a:xfrm>
            <a:off x="2833688" y="661989"/>
            <a:ext cx="748154" cy="461665"/>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en-US" dirty="0">
                <a:effectLst>
                  <a:outerShdw blurRad="38100" dist="38100" dir="2700000" algn="tl">
                    <a:srgbClr val="C0C0C0"/>
                  </a:outerShdw>
                </a:effectLst>
                <a:latin typeface="+mn-lt"/>
              </a:rPr>
              <a:t>Keys</a:t>
            </a:r>
            <a:endParaRPr lang="de-DE" dirty="0">
              <a:effectLst>
                <a:outerShdw blurRad="38100" dist="38100" dir="2700000" algn="tl">
                  <a:srgbClr val="C0C0C0"/>
                </a:outerShdw>
              </a:effectLst>
              <a:latin typeface="+mn-lt"/>
            </a:endParaRPr>
          </a:p>
        </p:txBody>
      </p:sp>
      <p:sp>
        <p:nvSpPr>
          <p:cNvPr id="28" name="Text Box 7"/>
          <p:cNvSpPr txBox="1">
            <a:spLocks noChangeArrowheads="1"/>
          </p:cNvSpPr>
          <p:nvPr/>
        </p:nvSpPr>
        <p:spPr bwMode="auto">
          <a:xfrm>
            <a:off x="2209801" y="1249364"/>
            <a:ext cx="1465264" cy="461665"/>
          </a:xfrm>
          <a:prstGeom prst="rect">
            <a:avLst/>
          </a:prstGeom>
          <a:noFill/>
          <a:ln w="9525">
            <a:noFill/>
            <a:miter lim="800000"/>
            <a:headEnd/>
            <a:tailEnd/>
          </a:ln>
          <a:effectLst/>
        </p:spPr>
        <p:txBody>
          <a:bodyPr wrap="square">
            <a:spAutoFit/>
          </a:bodyPr>
          <a:lstStyle/>
          <a:p>
            <a:pPr>
              <a:defRPr/>
            </a:pPr>
            <a:r>
              <a:rPr lang="de-DE" dirty="0">
                <a:effectLst>
                  <a:outerShdw blurRad="38100" dist="38100" dir="2700000" algn="tl">
                    <a:srgbClr val="000000"/>
                  </a:outerShdw>
                </a:effectLst>
                <a:ea typeface="ＭＳ Ｐゴシック" charset="-128"/>
              </a:rPr>
              <a:t>Priorities</a:t>
            </a:r>
          </a:p>
        </p:txBody>
      </p:sp>
      <p:sp>
        <p:nvSpPr>
          <p:cNvPr id="29" name="Text Box 8"/>
          <p:cNvSpPr txBox="1">
            <a:spLocks noChangeArrowheads="1"/>
          </p:cNvSpPr>
          <p:nvPr/>
        </p:nvSpPr>
        <p:spPr bwMode="auto">
          <a:xfrm>
            <a:off x="3733800" y="661989"/>
            <a:ext cx="3373438" cy="461665"/>
          </a:xfrm>
          <a:prstGeom prst="rect">
            <a:avLst/>
          </a:prstGeom>
          <a:noFill/>
          <a:ln w="9525">
            <a:noFill/>
            <a:miter lim="800000"/>
            <a:headEnd/>
            <a:tailEnd/>
          </a:ln>
          <a:effectLst/>
        </p:spPr>
        <p:txBody>
          <a:bodyPr>
            <a:spAutoFit/>
          </a:bodyPr>
          <a:lstStyle/>
          <a:p>
            <a:pPr fontAlgn="auto">
              <a:spcBef>
                <a:spcPts val="0"/>
              </a:spcBef>
              <a:spcAft>
                <a:spcPts val="0"/>
              </a:spcAft>
              <a:defRPr/>
            </a:pPr>
            <a:r>
              <a:rPr lang="en-US" dirty="0">
                <a:effectLst>
                  <a:outerShdw blurRad="38100" dist="38100" dir="2700000" algn="tl">
                    <a:srgbClr val="C0C0C0"/>
                  </a:outerShdw>
                </a:effectLst>
                <a:latin typeface="+mn-lt"/>
              </a:rPr>
              <a:t>a    b    c    d    e    f     g </a:t>
            </a:r>
            <a:endParaRPr lang="de-DE" dirty="0">
              <a:effectLst>
                <a:outerShdw blurRad="38100" dist="38100" dir="2700000" algn="tl">
                  <a:srgbClr val="C0C0C0"/>
                </a:outerShdw>
              </a:effectLst>
              <a:latin typeface="+mn-lt"/>
            </a:endParaRPr>
          </a:p>
        </p:txBody>
      </p:sp>
      <p:sp>
        <p:nvSpPr>
          <p:cNvPr id="30" name="Text Box 9"/>
          <p:cNvSpPr txBox="1">
            <a:spLocks noChangeArrowheads="1"/>
          </p:cNvSpPr>
          <p:nvPr/>
        </p:nvSpPr>
        <p:spPr bwMode="auto">
          <a:xfrm>
            <a:off x="3657601" y="1271589"/>
            <a:ext cx="3134191" cy="461665"/>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en-US" dirty="0">
                <a:effectLst>
                  <a:outerShdw blurRad="38100" dist="38100" dir="2700000" algn="tl">
                    <a:srgbClr val="C0C0C0"/>
                  </a:outerShdw>
                </a:effectLst>
                <a:latin typeface="+mn-lt"/>
              </a:rPr>
              <a:t> 3    7    4    1    5    2    6  </a:t>
            </a:r>
            <a:endParaRPr lang="de-DE" dirty="0">
              <a:effectLst>
                <a:outerShdw blurRad="38100" dist="38100" dir="2700000" algn="tl">
                  <a:srgbClr val="C0C0C0"/>
                </a:outerShdw>
              </a:effectLst>
              <a:latin typeface="+mn-lt"/>
            </a:endParaRPr>
          </a:p>
        </p:txBody>
      </p:sp>
    </p:spTree>
    <p:extLst>
      <p:ext uri="{BB962C8B-B14F-4D97-AF65-F5344CB8AC3E}">
        <p14:creationId xmlns:p14="http://schemas.microsoft.com/office/powerpoint/2010/main" val="233146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55FE28A-55C5-4D7F-A7E5-4B00754816E2}" type="slidenum">
              <a:rPr lang="he-IL" altLang="en-US"/>
              <a:pPr/>
              <a:t>50</a:t>
            </a:fld>
            <a:endParaRPr lang="es-ES" altLang="en-US"/>
          </a:p>
        </p:txBody>
      </p:sp>
      <p:sp>
        <p:nvSpPr>
          <p:cNvPr id="563202" name="Rectangle 2"/>
          <p:cNvSpPr>
            <a:spLocks noGrp="1" noChangeArrowheads="1"/>
          </p:cNvSpPr>
          <p:nvPr>
            <p:ph type="title"/>
          </p:nvPr>
        </p:nvSpPr>
        <p:spPr>
          <a:xfrm>
            <a:off x="1416050" y="188914"/>
            <a:ext cx="9359900" cy="896937"/>
          </a:xfrm>
        </p:spPr>
        <p:txBody>
          <a:bodyPr/>
          <a:lstStyle/>
          <a:p>
            <a:r>
              <a:rPr lang="en-US" altLang="en-US"/>
              <a:t>The simple uniform hashing assumption</a:t>
            </a:r>
          </a:p>
        </p:txBody>
      </p:sp>
      <p:sp>
        <p:nvSpPr>
          <p:cNvPr id="563203" name="Rectangle 3"/>
          <p:cNvSpPr>
            <a:spLocks noGrp="1" noChangeArrowheads="1"/>
          </p:cNvSpPr>
          <p:nvPr>
            <p:ph type="body" idx="1"/>
          </p:nvPr>
        </p:nvSpPr>
        <p:spPr>
          <a:xfrm>
            <a:off x="1450976" y="981075"/>
            <a:ext cx="9324975" cy="5543550"/>
          </a:xfrm>
        </p:spPr>
        <p:txBody>
          <a:bodyPr/>
          <a:lstStyle/>
          <a:p>
            <a:pPr>
              <a:lnSpc>
                <a:spcPct val="95000"/>
              </a:lnSpc>
            </a:pPr>
            <a:r>
              <a:rPr lang="en-US" altLang="en-US" sz="2800"/>
              <a:t>Is the simple uniform hashing assumption reasonable?</a:t>
            </a:r>
          </a:p>
          <a:p>
            <a:pPr>
              <a:lnSpc>
                <a:spcPct val="95000"/>
              </a:lnSpc>
            </a:pPr>
            <a:r>
              <a:rPr lang="en-US" altLang="en-US" sz="2800"/>
              <a:t>Suppose we pick a function </a:t>
            </a:r>
            <a:r>
              <a:rPr lang="en-US" altLang="en-US" sz="2800" i="1"/>
              <a:t>h</a:t>
            </a:r>
            <a:r>
              <a:rPr lang="en-US" altLang="en-US" sz="2800"/>
              <a:t>. Then it cannot be that this </a:t>
            </a:r>
            <a:r>
              <a:rPr lang="en-US" altLang="en-US" sz="2800" i="1"/>
              <a:t>h</a:t>
            </a:r>
            <a:r>
              <a:rPr lang="en-US" altLang="en-US" sz="2800"/>
              <a:t> distributes the keys </a:t>
            </a:r>
            <a:r>
              <a:rPr lang="en-US" altLang="en-US" sz="2800" i="1"/>
              <a:t>k</a:t>
            </a:r>
            <a:r>
              <a:rPr lang="en-US" altLang="en-US" sz="2800"/>
              <a:t> approximately uniformly over the table </a:t>
            </a:r>
            <a:r>
              <a:rPr lang="en-US" altLang="en-US" sz="2800" u="sng"/>
              <a:t>for ALL possible sets of keys</a:t>
            </a:r>
            <a:r>
              <a:rPr lang="en-US" altLang="en-US" sz="2800"/>
              <a:t> in the universe </a:t>
            </a:r>
            <a:r>
              <a:rPr lang="en-US" altLang="en-US" sz="2800" i="1"/>
              <a:t>U</a:t>
            </a:r>
            <a:r>
              <a:rPr lang="en-US" altLang="en-US" sz="2800"/>
              <a:t>., i.e, </a:t>
            </a:r>
            <a:r>
              <a:rPr lang="en-US" altLang="en-US" sz="2800" i="1"/>
              <a:t>h</a:t>
            </a:r>
            <a:r>
              <a:rPr lang="en-US" altLang="en-US" sz="2800"/>
              <a:t> cannot be a good hash function for all possible key sets </a:t>
            </a:r>
            <a:r>
              <a:rPr lang="en-US" altLang="en-US" sz="2800" i="1"/>
              <a:t>K</a:t>
            </a:r>
            <a:r>
              <a:rPr lang="en-US" altLang="en-US" sz="2800"/>
              <a:t>!  </a:t>
            </a:r>
          </a:p>
          <a:p>
            <a:pPr>
              <a:lnSpc>
                <a:spcPct val="95000"/>
              </a:lnSpc>
            </a:pPr>
            <a:r>
              <a:rPr lang="en-US" altLang="en-US" sz="2800"/>
              <a:t>The reason is as follows.  We know that </a:t>
            </a:r>
            <a:r>
              <a:rPr lang="en-US" altLang="en-US" sz="2800" i="1"/>
              <a:t>h</a:t>
            </a:r>
            <a:r>
              <a:rPr lang="en-US" altLang="en-US" sz="2800"/>
              <a:t> maps the universe </a:t>
            </a:r>
            <a:r>
              <a:rPr lang="en-US" altLang="en-US" sz="2800" i="1"/>
              <a:t>U</a:t>
            </a:r>
            <a:r>
              <a:rPr lang="en-US" altLang="en-US" sz="2800"/>
              <a:t>, which is huge, into </a:t>
            </a:r>
            <a:r>
              <a:rPr lang="en-US" altLang="en-US" sz="2800" i="1"/>
              <a:t>m</a:t>
            </a:r>
            <a:r>
              <a:rPr lang="en-US" altLang="en-US" sz="2800"/>
              <a:t> possible indices. Consider the set </a:t>
            </a:r>
            <a:r>
              <a:rPr lang="en-US" altLang="en-US" sz="2800" i="1"/>
              <a:t>S</a:t>
            </a:r>
            <a:r>
              <a:rPr lang="en-US" altLang="en-US" sz="2800"/>
              <a:t> of elements </a:t>
            </a:r>
            <a:r>
              <a:rPr lang="en-US" altLang="en-US" sz="2800" i="1"/>
              <a:t>k</a:t>
            </a:r>
            <a:r>
              <a:rPr lang="en-US" altLang="en-US" sz="2800"/>
              <a:t> and the index </a:t>
            </a:r>
            <a:r>
              <a:rPr lang="en-US" altLang="en-US" sz="2800" i="1"/>
              <a:t>i</a:t>
            </a:r>
            <a:r>
              <a:rPr lang="en-US" altLang="en-US" sz="2800"/>
              <a:t> such that </a:t>
            </a:r>
            <a:r>
              <a:rPr lang="en-US" altLang="en-US" sz="2800" i="1"/>
              <a:t>h</a:t>
            </a:r>
            <a:r>
              <a:rPr lang="en-US" altLang="en-US" sz="2800"/>
              <a:t>(</a:t>
            </a:r>
            <a:r>
              <a:rPr lang="en-US" altLang="en-US" sz="2800" i="1"/>
              <a:t>k</a:t>
            </a:r>
            <a:r>
              <a:rPr lang="en-US" altLang="en-US" sz="2800"/>
              <a:t>) = </a:t>
            </a:r>
            <a:r>
              <a:rPr lang="en-US" altLang="en-US" sz="2800" i="1"/>
              <a:t>i</a:t>
            </a:r>
            <a:r>
              <a:rPr lang="en-US" altLang="en-US" sz="2800"/>
              <a:t>.  There must exist one such index </a:t>
            </a:r>
            <a:r>
              <a:rPr lang="en-US" altLang="en-US" sz="2800" i="1"/>
              <a:t>i </a:t>
            </a:r>
            <a:r>
              <a:rPr lang="en-US" altLang="en-US" sz="2800"/>
              <a:t>for which more than 1/</a:t>
            </a:r>
            <a:r>
              <a:rPr lang="en-US" altLang="en-US" sz="2800" i="1"/>
              <a:t>m</a:t>
            </a:r>
            <a:r>
              <a:rPr lang="en-US" altLang="en-US" sz="2800"/>
              <a:t> of the possible keys go to. So there is one index to which we direct |</a:t>
            </a:r>
            <a:r>
              <a:rPr lang="en-US" altLang="en-US" sz="2800" i="1"/>
              <a:t>U</a:t>
            </a:r>
            <a:r>
              <a:rPr lang="en-US" altLang="en-US" sz="2800"/>
              <a:t>|/</a:t>
            </a:r>
            <a:r>
              <a:rPr lang="en-US" altLang="en-US" sz="2800" i="1"/>
              <a:t>m</a:t>
            </a:r>
            <a:r>
              <a:rPr lang="en-US" altLang="en-US" sz="2800"/>
              <a:t> possible keys! Since |</a:t>
            </a:r>
            <a:r>
              <a:rPr lang="en-US" altLang="en-US" sz="2800" i="1"/>
              <a:t>U</a:t>
            </a:r>
            <a:r>
              <a:rPr lang="en-US" altLang="en-US" sz="2800"/>
              <a:t>| &gt;&gt; </a:t>
            </a:r>
            <a:r>
              <a:rPr lang="en-US" altLang="en-US" sz="2800" i="1"/>
              <a:t>m, </a:t>
            </a:r>
            <a:r>
              <a:rPr lang="en-US" altLang="en-US" sz="2800"/>
              <a:t>this is a larger number! </a:t>
            </a:r>
          </a:p>
          <a:p>
            <a:pPr>
              <a:lnSpc>
                <a:spcPct val="95000"/>
              </a:lnSpc>
            </a:pPr>
            <a:r>
              <a:rPr lang="en-US" altLang="en-US" sz="2800"/>
              <a:t>Suppose we are now given </a:t>
            </a:r>
            <a:r>
              <a:rPr lang="en-US" altLang="en-US" sz="2800" i="1"/>
              <a:t>n</a:t>
            </a:r>
            <a:r>
              <a:rPr lang="en-US" altLang="en-US" sz="2800"/>
              <a:t> keys from </a:t>
            </a:r>
            <a:r>
              <a:rPr lang="en-US" altLang="en-US" sz="2800" i="1"/>
              <a:t>S</a:t>
            </a:r>
            <a:r>
              <a:rPr lang="en-US" altLang="en-US" sz="2800"/>
              <a:t>. They will all go to the same slot, yielding the worst case behavior!</a:t>
            </a:r>
          </a:p>
        </p:txBody>
      </p:sp>
    </p:spTree>
    <p:extLst>
      <p:ext uri="{BB962C8B-B14F-4D97-AF65-F5344CB8AC3E}">
        <p14:creationId xmlns:p14="http://schemas.microsoft.com/office/powerpoint/2010/main" val="113833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3AB96B3-DFC9-49AA-87C4-AA5AC3E6A63B}" type="slidenum">
              <a:rPr lang="he-IL" altLang="en-US"/>
              <a:pPr/>
              <a:t>51</a:t>
            </a:fld>
            <a:endParaRPr lang="es-ES" altLang="en-US"/>
          </a:p>
        </p:txBody>
      </p:sp>
      <p:sp>
        <p:nvSpPr>
          <p:cNvPr id="600066" name="Rectangle 2"/>
          <p:cNvSpPr>
            <a:spLocks noGrp="1" noChangeArrowheads="1"/>
          </p:cNvSpPr>
          <p:nvPr>
            <p:ph type="title"/>
          </p:nvPr>
        </p:nvSpPr>
        <p:spPr>
          <a:xfrm>
            <a:off x="1803400" y="228601"/>
            <a:ext cx="8750300" cy="823913"/>
          </a:xfrm>
        </p:spPr>
        <p:txBody>
          <a:bodyPr/>
          <a:lstStyle/>
          <a:p>
            <a:r>
              <a:rPr lang="en-US" altLang="en-US"/>
              <a:t>Good hash functions</a:t>
            </a:r>
          </a:p>
        </p:txBody>
      </p:sp>
      <p:sp>
        <p:nvSpPr>
          <p:cNvPr id="600067" name="Rectangle 3"/>
          <p:cNvSpPr>
            <a:spLocks noGrp="1" noChangeArrowheads="1"/>
          </p:cNvSpPr>
          <p:nvPr>
            <p:ph type="body" idx="1"/>
          </p:nvPr>
        </p:nvSpPr>
        <p:spPr>
          <a:xfrm>
            <a:off x="1558926" y="1104900"/>
            <a:ext cx="9217025" cy="5492750"/>
          </a:xfrm>
        </p:spPr>
        <p:txBody>
          <a:bodyPr/>
          <a:lstStyle/>
          <a:p>
            <a:pPr>
              <a:lnSpc>
                <a:spcPct val="95000"/>
              </a:lnSpc>
            </a:pPr>
            <a:r>
              <a:rPr lang="en-US" altLang="en-US" sz="2800"/>
              <a:t>The performance of hashing critically depends on the properties of the hash function and the actual key set patterns.</a:t>
            </a:r>
          </a:p>
          <a:p>
            <a:pPr>
              <a:lnSpc>
                <a:spcPct val="95000"/>
              </a:lnSpc>
            </a:pPr>
            <a:r>
              <a:rPr lang="en-US" altLang="en-US" sz="2800"/>
              <a:t>A hash function that satisfies the simple uniform hashing assumption is a good one!</a:t>
            </a:r>
          </a:p>
          <a:p>
            <a:pPr>
              <a:lnSpc>
                <a:spcPct val="95000"/>
              </a:lnSpc>
            </a:pPr>
            <a:r>
              <a:rPr lang="en-US" altLang="en-US" sz="2800"/>
              <a:t>However, it is typically not possible to check if the assumption holds, since we usually do not know the probability distribution according to which the keys are drawn, and keys may not be drawn independently.</a:t>
            </a:r>
          </a:p>
          <a:p>
            <a:pPr>
              <a:lnSpc>
                <a:spcPct val="95000"/>
              </a:lnSpc>
            </a:pPr>
            <a:r>
              <a:rPr lang="en-US" altLang="en-US" sz="2800"/>
              <a:t> Two approaches:</a:t>
            </a:r>
          </a:p>
          <a:p>
            <a:pPr lvl="1">
              <a:lnSpc>
                <a:spcPct val="95000"/>
              </a:lnSpc>
            </a:pPr>
            <a:r>
              <a:rPr lang="en-US" altLang="en-US" sz="2400">
                <a:cs typeface="Times New Roman" panose="02020603050405020304" pitchFamily="18" charset="0"/>
              </a:rPr>
              <a:t>Look for functions that do well “most of the time” </a:t>
            </a:r>
            <a:r>
              <a:rPr lang="en-US" altLang="en-US" sz="2400">
                <a:cs typeface="Times New Roman" panose="02020603050405020304" pitchFamily="18" charset="0"/>
                <a:sym typeface="Wingdings" panose="05000000000000000000" pitchFamily="2" charset="2"/>
              </a:rPr>
              <a:t> heuristics</a:t>
            </a:r>
          </a:p>
          <a:p>
            <a:pPr lvl="1">
              <a:lnSpc>
                <a:spcPct val="95000"/>
              </a:lnSpc>
            </a:pPr>
            <a:r>
              <a:rPr lang="en-US" altLang="en-US" sz="2400">
                <a:cs typeface="Times New Roman" panose="02020603050405020304" pitchFamily="18" charset="0"/>
                <a:sym typeface="Wingdings" panose="05000000000000000000" pitchFamily="2" charset="2"/>
              </a:rPr>
              <a:t>Choose hash function randomly for provably good performance</a:t>
            </a:r>
            <a:endParaRPr lang="en-US" altLang="en-US" sz="2400">
              <a:cs typeface="Times New Roman" panose="02020603050405020304" pitchFamily="18" charset="0"/>
            </a:endParaRPr>
          </a:p>
        </p:txBody>
      </p:sp>
    </p:spTree>
    <p:extLst>
      <p:ext uri="{BB962C8B-B14F-4D97-AF65-F5344CB8AC3E}">
        <p14:creationId xmlns:p14="http://schemas.microsoft.com/office/powerpoint/2010/main" val="3560381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0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0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00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006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006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00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142C442-443E-45E4-AFD6-4146027AA536}" type="slidenum">
              <a:rPr lang="he-IL" altLang="en-US"/>
              <a:pPr/>
              <a:t>52</a:t>
            </a:fld>
            <a:endParaRPr lang="es-ES" altLang="en-US"/>
          </a:p>
        </p:txBody>
      </p:sp>
      <p:sp>
        <p:nvSpPr>
          <p:cNvPr id="601090" name="Rectangle 2"/>
          <p:cNvSpPr>
            <a:spLocks noGrp="1" noChangeArrowheads="1"/>
          </p:cNvSpPr>
          <p:nvPr>
            <p:ph type="title"/>
          </p:nvPr>
        </p:nvSpPr>
        <p:spPr>
          <a:xfrm>
            <a:off x="1803400" y="228600"/>
            <a:ext cx="8750300" cy="896938"/>
          </a:xfrm>
        </p:spPr>
        <p:txBody>
          <a:bodyPr/>
          <a:lstStyle/>
          <a:p>
            <a:r>
              <a:rPr lang="en-US" altLang="en-US"/>
              <a:t>Heuristic hashing functions</a:t>
            </a:r>
          </a:p>
        </p:txBody>
      </p:sp>
      <p:sp>
        <p:nvSpPr>
          <p:cNvPr id="601091" name="Rectangle 3"/>
          <p:cNvSpPr>
            <a:spLocks noGrp="1" noChangeArrowheads="1"/>
          </p:cNvSpPr>
          <p:nvPr>
            <p:ph type="body" idx="1"/>
          </p:nvPr>
        </p:nvSpPr>
        <p:spPr>
          <a:xfrm>
            <a:off x="1595439" y="1104900"/>
            <a:ext cx="9001125" cy="5276850"/>
          </a:xfrm>
        </p:spPr>
        <p:txBody>
          <a:bodyPr/>
          <a:lstStyle/>
          <a:p>
            <a:pPr>
              <a:lnSpc>
                <a:spcPct val="95000"/>
              </a:lnSpc>
            </a:pPr>
            <a:r>
              <a:rPr lang="en-US" altLang="en-US" sz="2800"/>
              <a:t>The hash function should work well on most actual key sets, not on ones that were maliciously prepared to make the function perform badly.  </a:t>
            </a:r>
          </a:p>
          <a:p>
            <a:pPr>
              <a:lnSpc>
                <a:spcPct val="95000"/>
              </a:lnSpc>
            </a:pPr>
            <a:r>
              <a:rPr lang="en-US" altLang="en-US" sz="2800">
                <a:cs typeface="Times New Roman" panose="02020603050405020304" pitchFamily="18" charset="0"/>
              </a:rPr>
              <a:t>The actual key set </a:t>
            </a:r>
            <a:r>
              <a:rPr lang="en-US" altLang="en-US" sz="2800" i="1">
                <a:cs typeface="Times New Roman" panose="02020603050405020304" pitchFamily="18" charset="0"/>
              </a:rPr>
              <a:t>K</a:t>
            </a:r>
            <a:r>
              <a:rPr lang="en-US" altLang="en-US" sz="2800">
                <a:cs typeface="Times New Roman" panose="02020603050405020304" pitchFamily="18" charset="0"/>
              </a:rPr>
              <a:t> is usually not random, and has </a:t>
            </a:r>
            <a:r>
              <a:rPr lang="en-US" altLang="en-US" sz="2800"/>
              <a:t>simple patterns, such as keys starting with the same few bits, or keys that are multiples of some integer.</a:t>
            </a:r>
          </a:p>
          <a:p>
            <a:pPr>
              <a:lnSpc>
                <a:spcPct val="95000"/>
              </a:lnSpc>
            </a:pPr>
            <a:r>
              <a:rPr lang="en-US" altLang="en-US" sz="2800"/>
              <a:t>The goal is to find a hash function which divides the key universe </a:t>
            </a:r>
            <a:r>
              <a:rPr lang="en-US" altLang="en-US" sz="2800" i="1"/>
              <a:t>U</a:t>
            </a:r>
            <a:r>
              <a:rPr lang="en-US" altLang="en-US" sz="2800"/>
              <a:t> in a way which looks random to such average actual key sets </a:t>
            </a:r>
            <a:r>
              <a:rPr lang="en-US" altLang="en-US" sz="2800" i="1"/>
              <a:t>K</a:t>
            </a:r>
            <a:r>
              <a:rPr lang="en-US" altLang="en-US" sz="2800"/>
              <a:t>. The worst-case pattern for the selected hash function should be a rare one.</a:t>
            </a:r>
          </a:p>
          <a:p>
            <a:pPr>
              <a:lnSpc>
                <a:spcPct val="95000"/>
              </a:lnSpc>
            </a:pPr>
            <a:r>
              <a:rPr lang="en-US" altLang="en-US" sz="2800" u="sng"/>
              <a:t>Heuristic</a:t>
            </a:r>
            <a:r>
              <a:rPr lang="en-US" altLang="en-US" sz="2800"/>
              <a:t>: a strategy or rule-of-thumb that works </a:t>
            </a:r>
            <a:r>
              <a:rPr lang="en-US" altLang="en-US" sz="2800" i="1"/>
              <a:t>most of the time.   </a:t>
            </a:r>
            <a:endParaRPr lang="en-US" altLang="en-US" sz="2800" i="1">
              <a:cs typeface="Times New Roman" panose="02020603050405020304" pitchFamily="18" charset="0"/>
            </a:endParaRPr>
          </a:p>
        </p:txBody>
      </p:sp>
    </p:spTree>
    <p:extLst>
      <p:ext uri="{BB962C8B-B14F-4D97-AF65-F5344CB8AC3E}">
        <p14:creationId xmlns:p14="http://schemas.microsoft.com/office/powerpoint/2010/main" val="2144337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1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10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10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10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1"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338C99D-9081-45BA-907C-9E9A7FF6C4F6}" type="slidenum">
              <a:rPr lang="he-IL" altLang="en-US"/>
              <a:pPr/>
              <a:t>53</a:t>
            </a:fld>
            <a:endParaRPr lang="es-ES" altLang="en-US"/>
          </a:p>
        </p:txBody>
      </p:sp>
      <p:sp>
        <p:nvSpPr>
          <p:cNvPr id="602114" name="Rectangle 2"/>
          <p:cNvSpPr>
            <a:spLocks noGrp="1" noChangeArrowheads="1"/>
          </p:cNvSpPr>
          <p:nvPr>
            <p:ph type="title"/>
          </p:nvPr>
        </p:nvSpPr>
        <p:spPr>
          <a:xfrm>
            <a:off x="1720850" y="115889"/>
            <a:ext cx="8750300" cy="896937"/>
          </a:xfrm>
        </p:spPr>
        <p:txBody>
          <a:bodyPr/>
          <a:lstStyle/>
          <a:p>
            <a:r>
              <a:rPr lang="en-US" altLang="en-US"/>
              <a:t>The division method</a:t>
            </a:r>
          </a:p>
        </p:txBody>
      </p:sp>
      <p:sp>
        <p:nvSpPr>
          <p:cNvPr id="602115" name="Rectangle 3"/>
          <p:cNvSpPr>
            <a:spLocks noGrp="1" noChangeArrowheads="1"/>
          </p:cNvSpPr>
          <p:nvPr>
            <p:ph type="body" idx="1"/>
          </p:nvPr>
        </p:nvSpPr>
        <p:spPr>
          <a:xfrm>
            <a:off x="1414464" y="981075"/>
            <a:ext cx="9361487" cy="5329238"/>
          </a:xfrm>
        </p:spPr>
        <p:txBody>
          <a:bodyPr/>
          <a:lstStyle/>
          <a:p>
            <a:r>
              <a:rPr lang="en-US" altLang="en-US"/>
              <a:t>Let </a:t>
            </a:r>
            <a:r>
              <a:rPr lang="en-US" altLang="en-US" i="1"/>
              <a:t>U</a:t>
            </a:r>
            <a:r>
              <a:rPr lang="en-US" altLang="en-US"/>
              <a:t> = </a:t>
            </a:r>
            <a:r>
              <a:rPr lang="en-US" altLang="en-US" i="1"/>
              <a:t>N</a:t>
            </a:r>
            <a:r>
              <a:rPr lang="en-US" altLang="en-US"/>
              <a:t> = {0,1,2, …}, the set of natural numbers. </a:t>
            </a:r>
          </a:p>
          <a:p>
            <a:r>
              <a:rPr lang="en-US" altLang="en-US"/>
              <a:t>Map a key </a:t>
            </a:r>
            <a:r>
              <a:rPr lang="en-US" altLang="en-US" i="1"/>
              <a:t>k</a:t>
            </a:r>
            <a:r>
              <a:rPr lang="en-US" altLang="en-US"/>
              <a:t> into one of </a:t>
            </a:r>
            <a:r>
              <a:rPr lang="en-US" altLang="en-US" i="1"/>
              <a:t>m</a:t>
            </a:r>
            <a:r>
              <a:rPr lang="en-US" altLang="en-US"/>
              <a:t> slots by taking the reminder of </a:t>
            </a:r>
            <a:r>
              <a:rPr lang="en-US" altLang="en-US" i="1"/>
              <a:t>k</a:t>
            </a:r>
            <a:r>
              <a:rPr lang="en-US" altLang="en-US"/>
              <a:t> divided by </a:t>
            </a:r>
            <a:r>
              <a:rPr lang="en-US" altLang="en-US" i="1"/>
              <a:t>m</a:t>
            </a:r>
            <a:r>
              <a:rPr lang="en-US" altLang="en-US"/>
              <a:t>:</a:t>
            </a:r>
          </a:p>
          <a:p>
            <a:pPr>
              <a:buFontTx/>
              <a:buNone/>
            </a:pPr>
            <a:r>
              <a:rPr lang="en-US" altLang="en-US"/>
              <a:t>                              </a:t>
            </a:r>
            <a:r>
              <a:rPr lang="en-US" altLang="en-US" i="1"/>
              <a:t>h</a:t>
            </a:r>
            <a:r>
              <a:rPr lang="en-US" altLang="en-US"/>
              <a:t>(</a:t>
            </a:r>
            <a:r>
              <a:rPr lang="en-US" altLang="en-US" i="1"/>
              <a:t>k</a:t>
            </a:r>
            <a:r>
              <a:rPr lang="en-US" altLang="en-US"/>
              <a:t>) = </a:t>
            </a:r>
            <a:r>
              <a:rPr lang="en-US" altLang="en-US" i="1"/>
              <a:t>k</a:t>
            </a:r>
            <a:r>
              <a:rPr lang="en-US" altLang="en-US"/>
              <a:t> mod </a:t>
            </a:r>
            <a:r>
              <a:rPr lang="en-US" altLang="en-US" i="1"/>
              <a:t>m</a:t>
            </a:r>
          </a:p>
          <a:p>
            <a:r>
              <a:rPr lang="en-US" altLang="en-US"/>
              <a:t> For this to work properly, avoid choosing </a:t>
            </a:r>
            <a:r>
              <a:rPr lang="en-US" altLang="en-US" i="1"/>
              <a:t>m</a:t>
            </a:r>
            <a:r>
              <a:rPr lang="en-US" altLang="en-US"/>
              <a:t> which is a power of 2 (</a:t>
            </a:r>
            <a:r>
              <a:rPr lang="en-US" altLang="en-US" i="1"/>
              <a:t>m</a:t>
            </a:r>
            <a:r>
              <a:rPr lang="en-US" altLang="en-US"/>
              <a:t> = 2</a:t>
            </a:r>
            <a:r>
              <a:rPr lang="en-US" altLang="en-US" i="1" baseline="30000"/>
              <a:t>p</a:t>
            </a:r>
            <a:r>
              <a:rPr lang="en-US" altLang="en-US"/>
              <a:t>) since this is like selecting the lowest </a:t>
            </a:r>
            <a:r>
              <a:rPr lang="en-US" altLang="en-US" i="1"/>
              <a:t>p</a:t>
            </a:r>
            <a:r>
              <a:rPr lang="en-US" altLang="en-US"/>
              <a:t> bits, which ignores useful discriminating information.</a:t>
            </a:r>
            <a:endParaRPr lang="he-IL" altLang="en-US">
              <a:cs typeface="Times New Roman" panose="02020603050405020304" pitchFamily="18" charset="0"/>
            </a:endParaRPr>
          </a:p>
          <a:p>
            <a:r>
              <a:rPr lang="en-US" altLang="en-US" u="sng">
                <a:cs typeface="Times New Roman" panose="02020603050405020304" pitchFamily="18" charset="0"/>
              </a:rPr>
              <a:t>Heuristic:</a:t>
            </a:r>
            <a:r>
              <a:rPr lang="en-US" altLang="en-US">
                <a:cs typeface="Times New Roman" panose="02020603050405020304" pitchFamily="18" charset="0"/>
              </a:rPr>
              <a:t> pick </a:t>
            </a:r>
            <a:r>
              <a:rPr lang="en-US" altLang="en-US" i="1">
                <a:cs typeface="Times New Roman" panose="02020603050405020304" pitchFamily="18" charset="0"/>
              </a:rPr>
              <a:t>m</a:t>
            </a:r>
            <a:r>
              <a:rPr lang="en-US" altLang="en-US">
                <a:cs typeface="Times New Roman" panose="02020603050405020304" pitchFamily="18" charset="0"/>
              </a:rPr>
              <a:t> to be a prime number far from a power of two.</a:t>
            </a:r>
          </a:p>
        </p:txBody>
      </p:sp>
    </p:spTree>
    <p:extLst>
      <p:ext uri="{BB962C8B-B14F-4D97-AF65-F5344CB8AC3E}">
        <p14:creationId xmlns:p14="http://schemas.microsoft.com/office/powerpoint/2010/main" val="3609165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2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21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21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21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21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2E781D6-970F-4730-BE47-95380B554C08}" type="slidenum">
              <a:rPr lang="he-IL" altLang="en-US"/>
              <a:pPr/>
              <a:t>54</a:t>
            </a:fld>
            <a:endParaRPr lang="es-ES" altLang="en-US"/>
          </a:p>
        </p:txBody>
      </p:sp>
      <p:sp>
        <p:nvSpPr>
          <p:cNvPr id="603138" name="Rectangle 2"/>
          <p:cNvSpPr>
            <a:spLocks noGrp="1" noChangeArrowheads="1"/>
          </p:cNvSpPr>
          <p:nvPr>
            <p:ph type="title"/>
          </p:nvPr>
        </p:nvSpPr>
        <p:spPr/>
        <p:txBody>
          <a:bodyPr/>
          <a:lstStyle/>
          <a:p>
            <a:r>
              <a:rPr lang="en-US" altLang="en-US"/>
              <a:t>Example: the division method</a:t>
            </a:r>
          </a:p>
        </p:txBody>
      </p:sp>
      <p:sp>
        <p:nvSpPr>
          <p:cNvPr id="603140" name="Rectangle 4"/>
          <p:cNvSpPr>
            <a:spLocks noGrp="1" noChangeArrowheads="1"/>
          </p:cNvSpPr>
          <p:nvPr>
            <p:ph type="body" idx="1"/>
          </p:nvPr>
        </p:nvSpPr>
        <p:spPr>
          <a:xfrm>
            <a:off x="1487488" y="1268414"/>
            <a:ext cx="9002712" cy="4968875"/>
          </a:xfrm>
          <a:noFill/>
          <a:ln/>
        </p:spPr>
        <p:txBody>
          <a:bodyPr/>
          <a:lstStyle/>
          <a:p>
            <a:r>
              <a:rPr lang="en-US" altLang="en-US"/>
              <a:t>Suppose |</a:t>
            </a:r>
            <a:r>
              <a:rPr lang="en-US" altLang="en-US" i="1"/>
              <a:t>U</a:t>
            </a:r>
            <a:r>
              <a:rPr lang="en-US" altLang="en-US"/>
              <a:t>| = </a:t>
            </a:r>
            <a:r>
              <a:rPr lang="en-US" altLang="en-US" i="1"/>
              <a:t>n</a:t>
            </a:r>
            <a:r>
              <a:rPr lang="en-US" altLang="en-US"/>
              <a:t> =  2000 and we can tolerate up to 3 collisions per key. </a:t>
            </a:r>
          </a:p>
          <a:p>
            <a:r>
              <a:rPr lang="en-US" altLang="en-US"/>
              <a:t>What should be the size </a:t>
            </a:r>
            <a:r>
              <a:rPr lang="en-US" altLang="en-US" i="1"/>
              <a:t>m</a:t>
            </a:r>
            <a:r>
              <a:rPr lang="en-US" altLang="en-US"/>
              <a:t> of the hash table?</a:t>
            </a:r>
          </a:p>
          <a:p>
            <a:r>
              <a:rPr lang="en-US" altLang="en-US"/>
              <a:t>We have that </a:t>
            </a:r>
            <a:r>
              <a:rPr lang="en-US" altLang="en-US" i="1"/>
              <a:t>floor</a:t>
            </a:r>
            <a:r>
              <a:rPr lang="en-US" altLang="en-US"/>
              <a:t>(2000/3) = 666; a prime number close to it and not a power of two is 701. </a:t>
            </a:r>
          </a:p>
          <a:p>
            <a:r>
              <a:rPr lang="en-US" altLang="en-US"/>
              <a:t>The hash function is thus:</a:t>
            </a:r>
          </a:p>
          <a:p>
            <a:pPr>
              <a:buFontTx/>
              <a:buNone/>
            </a:pPr>
            <a:r>
              <a:rPr lang="en-US" altLang="en-US"/>
              <a:t>                          </a:t>
            </a:r>
            <a:r>
              <a:rPr lang="en-US" altLang="en-US" i="1"/>
              <a:t>h</a:t>
            </a:r>
            <a:r>
              <a:rPr lang="en-US" altLang="en-US"/>
              <a:t>(</a:t>
            </a:r>
            <a:r>
              <a:rPr lang="en-US" altLang="en-US" i="1"/>
              <a:t>k</a:t>
            </a:r>
            <a:r>
              <a:rPr lang="en-US" altLang="en-US"/>
              <a:t>) = </a:t>
            </a:r>
            <a:r>
              <a:rPr lang="en-US" altLang="en-US" i="1"/>
              <a:t>k</a:t>
            </a:r>
            <a:r>
              <a:rPr lang="en-US" altLang="en-US"/>
              <a:t> mod 701</a:t>
            </a:r>
          </a:p>
          <a:p>
            <a:r>
              <a:rPr lang="en-US" altLang="en-US"/>
              <a:t>The keys 0, 701, and 1402 will all map to 0.</a:t>
            </a:r>
          </a:p>
          <a:p>
            <a:endParaRPr lang="en-US" altLang="en-US"/>
          </a:p>
          <a:p>
            <a:endParaRPr lang="en-US" altLang="en-US"/>
          </a:p>
        </p:txBody>
      </p:sp>
    </p:spTree>
    <p:extLst>
      <p:ext uri="{BB962C8B-B14F-4D97-AF65-F5344CB8AC3E}">
        <p14:creationId xmlns:p14="http://schemas.microsoft.com/office/powerpoint/2010/main" val="1023702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31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314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0314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0314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0314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031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6974C12E-97A2-4E8C-8EFA-0ECAAAF0193E}" type="slidenum">
              <a:rPr lang="he-IL" altLang="en-US"/>
              <a:pPr/>
              <a:t>55</a:t>
            </a:fld>
            <a:endParaRPr lang="es-ES" altLang="en-US"/>
          </a:p>
        </p:txBody>
      </p:sp>
      <p:sp>
        <p:nvSpPr>
          <p:cNvPr id="565250" name="Rectangle 2"/>
          <p:cNvSpPr>
            <a:spLocks noGrp="1" noChangeArrowheads="1"/>
          </p:cNvSpPr>
          <p:nvPr>
            <p:ph type="title"/>
          </p:nvPr>
        </p:nvSpPr>
        <p:spPr>
          <a:xfrm>
            <a:off x="1803400" y="228601"/>
            <a:ext cx="8750300" cy="968375"/>
          </a:xfrm>
        </p:spPr>
        <p:txBody>
          <a:bodyPr/>
          <a:lstStyle/>
          <a:p>
            <a:r>
              <a:rPr lang="en-US" altLang="en-US"/>
              <a:t>The multiplication method</a:t>
            </a:r>
          </a:p>
        </p:txBody>
      </p:sp>
      <p:sp>
        <p:nvSpPr>
          <p:cNvPr id="565253" name="Rectangle 5"/>
          <p:cNvSpPr>
            <a:spLocks noGrp="1" noChangeArrowheads="1"/>
          </p:cNvSpPr>
          <p:nvPr>
            <p:ph type="body" sz="half" idx="1"/>
          </p:nvPr>
        </p:nvSpPr>
        <p:spPr>
          <a:xfrm>
            <a:off x="1543050" y="1052513"/>
            <a:ext cx="9105900" cy="2951162"/>
          </a:xfrm>
        </p:spPr>
        <p:txBody>
          <a:bodyPr/>
          <a:lstStyle/>
          <a:p>
            <a:r>
              <a:rPr lang="en-US" altLang="en-US"/>
              <a:t>Map a key </a:t>
            </a:r>
            <a:r>
              <a:rPr lang="en-US" altLang="en-US" i="1"/>
              <a:t>k</a:t>
            </a:r>
            <a:r>
              <a:rPr lang="en-US" altLang="en-US"/>
              <a:t> into one of </a:t>
            </a:r>
            <a:r>
              <a:rPr lang="en-US" altLang="en-US" i="1"/>
              <a:t>m</a:t>
            </a:r>
            <a:r>
              <a:rPr lang="en-US" altLang="en-US"/>
              <a:t> slots by first multiplying it by a constant </a:t>
            </a:r>
            <a:r>
              <a:rPr lang="en-US" altLang="en-US" i="1"/>
              <a:t>a</a:t>
            </a:r>
            <a:r>
              <a:rPr lang="en-US" altLang="en-US"/>
              <a:t> in the range 0 &lt; </a:t>
            </a:r>
            <a:r>
              <a:rPr lang="en-US" altLang="en-US" i="1"/>
              <a:t>a</a:t>
            </a:r>
            <a:r>
              <a:rPr lang="en-US" altLang="en-US"/>
              <a:t> &lt; 1, extracting the fractional part of </a:t>
            </a:r>
            <a:r>
              <a:rPr lang="en-US" altLang="en-US" i="1"/>
              <a:t>ka</a:t>
            </a:r>
            <a:r>
              <a:rPr lang="en-US" altLang="en-US"/>
              <a:t>, and then taking the integer part of the result multiplied by </a:t>
            </a:r>
            <a:r>
              <a:rPr lang="en-US" altLang="en-US" i="1"/>
              <a:t>m</a:t>
            </a:r>
            <a:r>
              <a:rPr lang="en-US" altLang="en-US"/>
              <a:t>:</a:t>
            </a:r>
          </a:p>
          <a:p>
            <a:pPr>
              <a:buFontTx/>
              <a:buNone/>
            </a:pPr>
            <a:r>
              <a:rPr lang="en-US" altLang="en-US" sz="2800"/>
              <a:t>                               </a:t>
            </a:r>
            <a:endParaRPr lang="en-US" altLang="en-US" sz="2800" i="1"/>
          </a:p>
          <a:p>
            <a:endParaRPr lang="en-US" altLang="en-US" sz="2400"/>
          </a:p>
        </p:txBody>
      </p:sp>
      <p:graphicFrame>
        <p:nvGraphicFramePr>
          <p:cNvPr id="565254" name="Object 6"/>
          <p:cNvGraphicFramePr>
            <a:graphicFrameLocks noGrp="1" noChangeAspect="1"/>
          </p:cNvGraphicFramePr>
          <p:nvPr>
            <p:ph sz="quarter" idx="2"/>
          </p:nvPr>
        </p:nvGraphicFramePr>
        <p:xfrm>
          <a:off x="3216276" y="3141664"/>
          <a:ext cx="6265863" cy="687387"/>
        </p:xfrm>
        <a:graphic>
          <a:graphicData uri="http://schemas.openxmlformats.org/presentationml/2006/ole">
            <mc:AlternateContent xmlns:mc="http://schemas.openxmlformats.org/markup-compatibility/2006">
              <mc:Choice xmlns:v="urn:schemas-microsoft-com:vml" Requires="v">
                <p:oleObj spid="_x0000_s12294" name="משוואה" r:id="rId3" imgW="2082600" imgH="228600" progId="Equation.3">
                  <p:embed/>
                </p:oleObj>
              </mc:Choice>
              <mc:Fallback>
                <p:oleObj name="משוואה" r:id="rId3" imgW="2082600" imgH="228600" progId="Equation.3">
                  <p:embed/>
                  <p:pic>
                    <p:nvPicPr>
                      <p:cNvPr id="56525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3216276" y="3141664"/>
                        <a:ext cx="6265863"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5256" name="Rectangle 8"/>
          <p:cNvSpPr>
            <a:spLocks noChangeArrowheads="1"/>
          </p:cNvSpPr>
          <p:nvPr/>
        </p:nvSpPr>
        <p:spPr bwMode="auto">
          <a:xfrm>
            <a:off x="1655764" y="3789363"/>
            <a:ext cx="9393237" cy="273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sz="3200">
                <a:solidFill>
                  <a:schemeClr val="tx1"/>
                </a:solidFill>
                <a:latin typeface="Times New Roman" panose="02020603050405020304" pitchFamily="18" charset="0"/>
              </a:defRPr>
            </a:lvl1pPr>
            <a:lvl2pPr marL="742950" indent="-285750" algn="l">
              <a:spcBef>
                <a:spcPct val="20000"/>
              </a:spcBef>
              <a:buChar char="–"/>
              <a:defRPr sz="2800">
                <a:solidFill>
                  <a:schemeClr val="tx1"/>
                </a:solidFill>
                <a:latin typeface="Times New Roman" panose="02020603050405020304" pitchFamily="18" charset="0"/>
              </a:defRPr>
            </a:lvl2pPr>
            <a:lvl3pPr marL="1143000" indent="-228600" algn="l">
              <a:spcBef>
                <a:spcPct val="20000"/>
              </a:spcBef>
              <a:buChar char="•"/>
              <a:defRPr sz="2400">
                <a:solidFill>
                  <a:schemeClr val="tx1"/>
                </a:solidFill>
                <a:latin typeface="Times New Roman" panose="02020603050405020304" pitchFamily="18" charset="0"/>
              </a:defRPr>
            </a:lvl3pPr>
            <a:lvl4pPr marL="1600200" indent="-228600" algn="l">
              <a:spcBef>
                <a:spcPct val="20000"/>
              </a:spcBef>
              <a:buChar char="–"/>
              <a:defRPr sz="2000">
                <a:solidFill>
                  <a:schemeClr val="tx1"/>
                </a:solidFill>
                <a:latin typeface="Times New Roman" panose="02020603050405020304" pitchFamily="18" charset="0"/>
              </a:defRPr>
            </a:lvl4pPr>
            <a:lvl5pPr marL="2057400" indent="-228600" algn="l">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en-US"/>
              <a:t>This method is less sensitive to the values of m  because the “random” behavior comes from the fact that most actual key sets have no correlation with a.</a:t>
            </a:r>
          </a:p>
          <a:p>
            <a:r>
              <a:rPr lang="en-US" altLang="en-US" u="sng"/>
              <a:t>Heuristic:</a:t>
            </a:r>
            <a:r>
              <a:rPr lang="en-US" altLang="en-US"/>
              <a:t> pick m to be a power of 2 and a to be close  to the golden ratio: </a:t>
            </a:r>
          </a:p>
        </p:txBody>
      </p:sp>
      <p:graphicFrame>
        <p:nvGraphicFramePr>
          <p:cNvPr id="565259" name="Object 11"/>
          <p:cNvGraphicFramePr>
            <a:graphicFrameLocks noGrp="1" noChangeAspect="1"/>
          </p:cNvGraphicFramePr>
          <p:nvPr>
            <p:ph sz="quarter" idx="3"/>
          </p:nvPr>
        </p:nvGraphicFramePr>
        <p:xfrm>
          <a:off x="5232400" y="5876925"/>
          <a:ext cx="3671888" cy="566738"/>
        </p:xfrm>
        <a:graphic>
          <a:graphicData uri="http://schemas.openxmlformats.org/presentationml/2006/ole">
            <mc:AlternateContent xmlns:mc="http://schemas.openxmlformats.org/markup-compatibility/2006">
              <mc:Choice xmlns:v="urn:schemas-microsoft-com:vml" Requires="v">
                <p:oleObj spid="_x0000_s12295" name="משוואה" r:id="rId5" imgW="1562040" imgH="241200" progId="Equation.3">
                  <p:embed/>
                </p:oleObj>
              </mc:Choice>
              <mc:Fallback>
                <p:oleObj name="משוואה" r:id="rId5" imgW="1562040" imgH="241200" progId="Equation.3">
                  <p:embed/>
                  <p:pic>
                    <p:nvPicPr>
                      <p:cNvPr id="565259"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5232400" y="5876925"/>
                        <a:ext cx="3671888"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31598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525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525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6525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52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5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3" grpId="0" build="p"/>
      <p:bldP spid="56525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6A191EA-B39D-451E-90CA-BD4E046B2D6B}" type="slidenum">
              <a:rPr lang="he-IL" altLang="en-US"/>
              <a:pPr/>
              <a:t>56</a:t>
            </a:fld>
            <a:endParaRPr lang="es-ES" altLang="en-US"/>
          </a:p>
        </p:txBody>
      </p:sp>
      <p:sp>
        <p:nvSpPr>
          <p:cNvPr id="610306" name="Rectangle 2"/>
          <p:cNvSpPr>
            <a:spLocks noGrp="1" noChangeArrowheads="1"/>
          </p:cNvSpPr>
          <p:nvPr>
            <p:ph type="title"/>
          </p:nvPr>
        </p:nvSpPr>
        <p:spPr/>
        <p:txBody>
          <a:bodyPr/>
          <a:lstStyle/>
          <a:p>
            <a:r>
              <a:rPr lang="en-US" altLang="en-US"/>
              <a:t>Universal hashing</a:t>
            </a:r>
          </a:p>
        </p:txBody>
      </p:sp>
      <p:sp>
        <p:nvSpPr>
          <p:cNvPr id="610307" name="Rectangle 3"/>
          <p:cNvSpPr>
            <a:spLocks noGrp="1" noChangeArrowheads="1"/>
          </p:cNvSpPr>
          <p:nvPr>
            <p:ph type="body" idx="1"/>
          </p:nvPr>
        </p:nvSpPr>
        <p:spPr>
          <a:xfrm>
            <a:off x="1524000" y="1268414"/>
            <a:ext cx="9144000" cy="5329237"/>
          </a:xfrm>
        </p:spPr>
        <p:txBody>
          <a:bodyPr/>
          <a:lstStyle/>
          <a:p>
            <a:pPr>
              <a:lnSpc>
                <a:spcPct val="90000"/>
              </a:lnSpc>
            </a:pPr>
            <a:r>
              <a:rPr lang="en-US" altLang="en-US" u="sng"/>
              <a:t>Idea</a:t>
            </a:r>
            <a:r>
              <a:rPr lang="en-US" altLang="en-US"/>
              <a:t>: choose the hash function </a:t>
            </a:r>
            <a:r>
              <a:rPr lang="en-US" altLang="en-US" i="1"/>
              <a:t>randomly</a:t>
            </a:r>
            <a:r>
              <a:rPr lang="en-US" altLang="en-US"/>
              <a:t> in a way that is independent of the keys.</a:t>
            </a:r>
          </a:p>
          <a:p>
            <a:pPr>
              <a:lnSpc>
                <a:spcPct val="90000"/>
              </a:lnSpc>
            </a:pPr>
            <a:r>
              <a:rPr lang="en-US" altLang="en-US"/>
              <a:t>Yields a </a:t>
            </a:r>
            <a:r>
              <a:rPr lang="en-US" altLang="en-US" i="1"/>
              <a:t>provably good performance on average.</a:t>
            </a:r>
          </a:p>
          <a:p>
            <a:pPr>
              <a:lnSpc>
                <a:spcPct val="90000"/>
              </a:lnSpc>
            </a:pPr>
            <a:r>
              <a:rPr lang="en-US" altLang="en-US"/>
              <a:t>It guarantees that no single input will always have the worst-case behavior (as for QuickSort).</a:t>
            </a:r>
          </a:p>
          <a:p>
            <a:pPr>
              <a:lnSpc>
                <a:spcPct val="90000"/>
              </a:lnSpc>
            </a:pPr>
            <a:r>
              <a:rPr lang="en-US" altLang="en-US" u="sng"/>
              <a:t>Issue:</a:t>
            </a:r>
            <a:r>
              <a:rPr lang="en-US" altLang="en-US"/>
              <a:t> what should be the set of hash functions from which to choose? There are infinitely many functions!</a:t>
            </a:r>
          </a:p>
          <a:p>
            <a:pPr>
              <a:lnSpc>
                <a:spcPct val="90000"/>
              </a:lnSpc>
            </a:pPr>
            <a:r>
              <a:rPr lang="en-US" altLang="en-US"/>
              <a:t>Choose from a </a:t>
            </a:r>
            <a:r>
              <a:rPr lang="en-US" altLang="en-US" i="1"/>
              <a:t>finite</a:t>
            </a:r>
            <a:r>
              <a:rPr lang="en-US" altLang="en-US"/>
              <a:t> collection of </a:t>
            </a:r>
            <a:r>
              <a:rPr lang="en-US" altLang="en-US" i="1"/>
              <a:t>universal hash functions</a:t>
            </a:r>
            <a:r>
              <a:rPr lang="en-US" altLang="en-US"/>
              <a:t>.</a:t>
            </a:r>
          </a:p>
          <a:p>
            <a:pPr>
              <a:lnSpc>
                <a:spcPct val="90000"/>
              </a:lnSpc>
            </a:pPr>
            <a:endParaRPr lang="en-US" altLang="en-US"/>
          </a:p>
        </p:txBody>
      </p:sp>
    </p:spTree>
    <p:extLst>
      <p:ext uri="{BB962C8B-B14F-4D97-AF65-F5344CB8AC3E}">
        <p14:creationId xmlns:p14="http://schemas.microsoft.com/office/powerpoint/2010/main" val="23817582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03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03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03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03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03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AB3163D-9150-4B1C-918B-9496C443FCBF}" type="slidenum">
              <a:rPr lang="he-IL" altLang="en-US"/>
              <a:pPr/>
              <a:t>57</a:t>
            </a:fld>
            <a:endParaRPr lang="es-ES" altLang="en-US"/>
          </a:p>
        </p:txBody>
      </p:sp>
      <p:sp>
        <p:nvSpPr>
          <p:cNvPr id="577538" name="Rectangle 2"/>
          <p:cNvSpPr>
            <a:spLocks noGrp="1" noChangeArrowheads="1"/>
          </p:cNvSpPr>
          <p:nvPr>
            <p:ph type="title"/>
          </p:nvPr>
        </p:nvSpPr>
        <p:spPr>
          <a:xfrm>
            <a:off x="1803400" y="228601"/>
            <a:ext cx="8750300" cy="968375"/>
          </a:xfrm>
        </p:spPr>
        <p:txBody>
          <a:bodyPr/>
          <a:lstStyle/>
          <a:p>
            <a:r>
              <a:rPr lang="en-US" altLang="en-US"/>
              <a:t>Universal hashing (1)</a:t>
            </a:r>
          </a:p>
        </p:txBody>
      </p:sp>
      <p:sp>
        <p:nvSpPr>
          <p:cNvPr id="577539" name="Rectangle 3"/>
          <p:cNvSpPr>
            <a:spLocks noGrp="1" noChangeArrowheads="1"/>
          </p:cNvSpPr>
          <p:nvPr>
            <p:ph type="body" idx="1"/>
          </p:nvPr>
        </p:nvSpPr>
        <p:spPr>
          <a:xfrm>
            <a:off x="1598614" y="1196976"/>
            <a:ext cx="9177337" cy="5472113"/>
          </a:xfrm>
        </p:spPr>
        <p:txBody>
          <a:bodyPr/>
          <a:lstStyle/>
          <a:p>
            <a:r>
              <a:rPr lang="en-US" altLang="en-US" u="sng"/>
              <a:t>Motivation</a:t>
            </a:r>
            <a:r>
              <a:rPr lang="en-US" altLang="en-US"/>
              <a:t>: we want the simple uniform hashing assumption to hold, so that on average, the keys will be hashed uniformly.</a:t>
            </a:r>
          </a:p>
          <a:p>
            <a:r>
              <a:rPr lang="en-US" altLang="en-US" u="sng"/>
              <a:t>Properties of simple uniform hashing</a:t>
            </a:r>
            <a:r>
              <a:rPr lang="en-US" altLang="en-US"/>
              <a:t>: </a:t>
            </a:r>
          </a:p>
          <a:p>
            <a:pPr lvl="1"/>
            <a:r>
              <a:rPr lang="en-US" altLang="en-US"/>
              <a:t>For any two keys </a:t>
            </a:r>
            <a:r>
              <a:rPr lang="en-US" altLang="en-US" i="1"/>
              <a:t>k</a:t>
            </a:r>
            <a:r>
              <a:rPr lang="en-US" altLang="en-US" baseline="-25000"/>
              <a:t>1</a:t>
            </a:r>
            <a:r>
              <a:rPr lang="en-US" altLang="en-US"/>
              <a:t> and </a:t>
            </a:r>
            <a:r>
              <a:rPr lang="en-US" altLang="en-US" i="1"/>
              <a:t>k</a:t>
            </a:r>
            <a:r>
              <a:rPr lang="en-US" altLang="en-US" baseline="-25000"/>
              <a:t>2</a:t>
            </a:r>
            <a:r>
              <a:rPr lang="en-US" altLang="en-US"/>
              <a:t>, and any two slots </a:t>
            </a:r>
            <a:r>
              <a:rPr lang="en-US" altLang="en-US" i="1"/>
              <a:t>y</a:t>
            </a:r>
            <a:r>
              <a:rPr lang="en-US" altLang="en-US" baseline="-25000"/>
              <a:t>1</a:t>
            </a:r>
            <a:r>
              <a:rPr lang="en-US" altLang="en-US"/>
              <a:t> and </a:t>
            </a:r>
            <a:r>
              <a:rPr lang="en-US" altLang="en-US" i="1"/>
              <a:t>y</a:t>
            </a:r>
            <a:r>
              <a:rPr lang="en-US" altLang="en-US" baseline="-25000"/>
              <a:t>2</a:t>
            </a:r>
            <a:r>
              <a:rPr lang="en-US" altLang="en-US"/>
              <a:t>, the chance that </a:t>
            </a:r>
            <a:r>
              <a:rPr lang="en-US" altLang="en-US" i="1"/>
              <a:t>h</a:t>
            </a:r>
            <a:r>
              <a:rPr lang="en-US" altLang="en-US"/>
              <a:t>(</a:t>
            </a:r>
            <a:r>
              <a:rPr lang="en-US" altLang="en-US" i="1"/>
              <a:t>k</a:t>
            </a:r>
            <a:r>
              <a:rPr lang="en-US" altLang="en-US" baseline="-25000"/>
              <a:t>1</a:t>
            </a:r>
            <a:r>
              <a:rPr lang="en-US" altLang="en-US"/>
              <a:t>) = </a:t>
            </a:r>
            <a:r>
              <a:rPr lang="en-US" altLang="en-US" i="1"/>
              <a:t>y</a:t>
            </a:r>
            <a:r>
              <a:rPr lang="en-US" altLang="en-US" baseline="-25000"/>
              <a:t>1</a:t>
            </a:r>
            <a:r>
              <a:rPr lang="en-US" altLang="en-US"/>
              <a:t> and </a:t>
            </a:r>
            <a:r>
              <a:rPr lang="en-US" altLang="en-US" i="1"/>
              <a:t>h</a:t>
            </a:r>
            <a:r>
              <a:rPr lang="en-US" altLang="en-US"/>
              <a:t>(</a:t>
            </a:r>
            <a:r>
              <a:rPr lang="en-US" altLang="en-US" i="1"/>
              <a:t>k</a:t>
            </a:r>
            <a:r>
              <a:rPr lang="en-US" altLang="en-US" baseline="-25000"/>
              <a:t>2</a:t>
            </a:r>
            <a:r>
              <a:rPr lang="en-US" altLang="en-US"/>
              <a:t>) = </a:t>
            </a:r>
            <a:r>
              <a:rPr lang="en-US" altLang="en-US" i="1"/>
              <a:t>y</a:t>
            </a:r>
            <a:r>
              <a:rPr lang="en-US" altLang="en-US" baseline="-25000"/>
              <a:t>2</a:t>
            </a:r>
            <a:r>
              <a:rPr lang="en-US" altLang="en-US"/>
              <a:t> is exactly 1/</a:t>
            </a:r>
            <a:r>
              <a:rPr lang="en-US" altLang="en-US" i="1"/>
              <a:t>m</a:t>
            </a:r>
            <a:r>
              <a:rPr lang="en-US" altLang="en-US" baseline="30000"/>
              <a:t>2</a:t>
            </a:r>
            <a:r>
              <a:rPr lang="en-US" altLang="en-US"/>
              <a:t>. </a:t>
            </a:r>
          </a:p>
          <a:p>
            <a:pPr lvl="1"/>
            <a:r>
              <a:rPr lang="en-US" altLang="en-US"/>
              <a:t>For two keys </a:t>
            </a:r>
            <a:r>
              <a:rPr lang="en-US" altLang="en-US" i="1"/>
              <a:t>k</a:t>
            </a:r>
            <a:r>
              <a:rPr lang="en-US" altLang="en-US" baseline="-25000"/>
              <a:t>1</a:t>
            </a:r>
            <a:r>
              <a:rPr lang="en-US" altLang="en-US"/>
              <a:t> and </a:t>
            </a:r>
            <a:r>
              <a:rPr lang="en-US" altLang="en-US" i="1"/>
              <a:t>k</a:t>
            </a:r>
            <a:r>
              <a:rPr lang="en-US" altLang="en-US" baseline="-25000"/>
              <a:t>2</a:t>
            </a:r>
            <a:r>
              <a:rPr lang="en-US" altLang="en-US"/>
              <a:t>, the chance that they collide, that is </a:t>
            </a:r>
            <a:r>
              <a:rPr lang="en-US" altLang="en-US" i="1"/>
              <a:t>h</a:t>
            </a:r>
            <a:r>
              <a:rPr lang="en-US" altLang="en-US"/>
              <a:t>(</a:t>
            </a:r>
            <a:r>
              <a:rPr lang="en-US" altLang="en-US" i="1"/>
              <a:t>k</a:t>
            </a:r>
            <a:r>
              <a:rPr lang="en-US" altLang="en-US" baseline="-25000"/>
              <a:t>1</a:t>
            </a:r>
            <a:r>
              <a:rPr lang="en-US" altLang="en-US"/>
              <a:t>) = </a:t>
            </a:r>
            <a:r>
              <a:rPr lang="en-US" altLang="en-US" i="1"/>
              <a:t>h</a:t>
            </a:r>
            <a:r>
              <a:rPr lang="en-US" altLang="en-US"/>
              <a:t>(</a:t>
            </a:r>
            <a:r>
              <a:rPr lang="en-US" altLang="en-US" i="1"/>
              <a:t>k</a:t>
            </a:r>
            <a:r>
              <a:rPr lang="en-US" altLang="en-US" baseline="-25000"/>
              <a:t>2</a:t>
            </a:r>
            <a:r>
              <a:rPr lang="en-US" altLang="en-US"/>
              <a:t>)</a:t>
            </a:r>
            <a:r>
              <a:rPr lang="en-US" altLang="en-US" baseline="-25000"/>
              <a:t> </a:t>
            </a:r>
            <a:r>
              <a:rPr lang="en-US" altLang="en-US"/>
              <a:t> is exactly 1/</a:t>
            </a:r>
            <a:r>
              <a:rPr lang="en-US" altLang="en-US" i="1"/>
              <a:t>m</a:t>
            </a:r>
            <a:r>
              <a:rPr lang="en-US" altLang="en-US"/>
              <a:t>. </a:t>
            </a:r>
          </a:p>
          <a:p>
            <a:r>
              <a:rPr lang="en-US" altLang="en-US"/>
              <a:t>We want a family of hash functions </a:t>
            </a:r>
            <a:r>
              <a:rPr lang="en-US" altLang="en-US" b="1" i="1"/>
              <a:t>H</a:t>
            </a:r>
            <a:r>
              <a:rPr lang="en-US" altLang="en-US"/>
              <a:t> that has the same chance of collision as simple uniform hashing.</a:t>
            </a:r>
          </a:p>
        </p:txBody>
      </p:sp>
    </p:spTree>
    <p:extLst>
      <p:ext uri="{BB962C8B-B14F-4D97-AF65-F5344CB8AC3E}">
        <p14:creationId xmlns:p14="http://schemas.microsoft.com/office/powerpoint/2010/main" val="2476114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7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75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75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753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75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3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89E0661-19B3-4A20-AA0E-AF03DE9ECD89}" type="slidenum">
              <a:rPr lang="he-IL" altLang="en-US"/>
              <a:pPr/>
              <a:t>58</a:t>
            </a:fld>
            <a:endParaRPr lang="es-ES" altLang="en-US"/>
          </a:p>
        </p:txBody>
      </p:sp>
      <p:sp>
        <p:nvSpPr>
          <p:cNvPr id="611330" name="Rectangle 2"/>
          <p:cNvSpPr>
            <a:spLocks noGrp="1" noChangeArrowheads="1"/>
          </p:cNvSpPr>
          <p:nvPr>
            <p:ph type="title"/>
          </p:nvPr>
        </p:nvSpPr>
        <p:spPr>
          <a:xfrm>
            <a:off x="1803400" y="228601"/>
            <a:ext cx="8750300" cy="968375"/>
          </a:xfrm>
        </p:spPr>
        <p:txBody>
          <a:bodyPr/>
          <a:lstStyle/>
          <a:p>
            <a:r>
              <a:rPr lang="en-US" altLang="en-US"/>
              <a:t>Universal hashing (2)</a:t>
            </a:r>
            <a:endParaRPr lang="en-US" altLang="en-US">
              <a:cs typeface="Times New Roman" panose="02020603050405020304" pitchFamily="18" charset="0"/>
            </a:endParaRPr>
          </a:p>
        </p:txBody>
      </p:sp>
      <p:sp>
        <p:nvSpPr>
          <p:cNvPr id="611331" name="Rectangle 3"/>
          <p:cNvSpPr>
            <a:spLocks noGrp="1" noChangeArrowheads="1"/>
          </p:cNvSpPr>
          <p:nvPr>
            <p:ph type="body" idx="1"/>
          </p:nvPr>
        </p:nvSpPr>
        <p:spPr>
          <a:xfrm>
            <a:off x="1627188" y="1268414"/>
            <a:ext cx="9148762" cy="5184775"/>
          </a:xfrm>
        </p:spPr>
        <p:txBody>
          <a:bodyPr/>
          <a:lstStyle/>
          <a:p>
            <a:pPr>
              <a:lnSpc>
                <a:spcPct val="95000"/>
              </a:lnSpc>
              <a:buFontTx/>
              <a:buNone/>
            </a:pPr>
            <a:r>
              <a:rPr lang="en-US" altLang="en-US" u="sng"/>
              <a:t>Definition: </a:t>
            </a:r>
            <a:r>
              <a:rPr lang="en-US" altLang="en-US"/>
              <a:t>Let </a:t>
            </a:r>
            <a:r>
              <a:rPr lang="en-US" altLang="en-US" b="1" i="1"/>
              <a:t>H</a:t>
            </a:r>
            <a:r>
              <a:rPr lang="en-US" altLang="en-US"/>
              <a:t> be a finite collection of hash functions that map a given universe </a:t>
            </a:r>
            <a:r>
              <a:rPr lang="en-US" altLang="en-US" i="1"/>
              <a:t>U</a:t>
            </a:r>
            <a:r>
              <a:rPr lang="en-US" altLang="en-US"/>
              <a:t> of keys into the range {0,1,…,</a:t>
            </a:r>
            <a:r>
              <a:rPr lang="en-US" altLang="en-US" i="1"/>
              <a:t>m </a:t>
            </a:r>
            <a:r>
              <a:rPr lang="en-US" altLang="en-US"/>
              <a:t>–1}. </a:t>
            </a:r>
          </a:p>
          <a:p>
            <a:pPr>
              <a:lnSpc>
                <a:spcPct val="95000"/>
              </a:lnSpc>
              <a:buFontTx/>
              <a:buNone/>
            </a:pPr>
            <a:r>
              <a:rPr lang="en-US" altLang="en-US" b="1" i="1"/>
              <a:t>   H</a:t>
            </a:r>
            <a:r>
              <a:rPr lang="en-US" altLang="en-US"/>
              <a:t> is said to be </a:t>
            </a:r>
            <a:r>
              <a:rPr lang="en-US" altLang="en-US" i="1"/>
              <a:t>universal</a:t>
            </a:r>
            <a:r>
              <a:rPr lang="en-US" altLang="en-US"/>
              <a:t> if for every pair of distinct keys </a:t>
            </a:r>
            <a:r>
              <a:rPr lang="en-US" altLang="en-US" i="1"/>
              <a:t>k</a:t>
            </a:r>
            <a:r>
              <a:rPr lang="en-US" altLang="en-US" baseline="-25000"/>
              <a:t>1</a:t>
            </a:r>
            <a:r>
              <a:rPr lang="en-US" altLang="en-US"/>
              <a:t> and </a:t>
            </a:r>
            <a:r>
              <a:rPr lang="en-US" altLang="en-US" i="1"/>
              <a:t>k</a:t>
            </a:r>
            <a:r>
              <a:rPr lang="en-US" altLang="en-US" baseline="-25000"/>
              <a:t>2</a:t>
            </a:r>
            <a:r>
              <a:rPr lang="en-US" altLang="en-US"/>
              <a:t> in </a:t>
            </a:r>
            <a:r>
              <a:rPr lang="en-US" altLang="en-US" i="1"/>
              <a:t>U</a:t>
            </a:r>
            <a:r>
              <a:rPr lang="en-US" altLang="en-US"/>
              <a:t>, the number of hash functions </a:t>
            </a:r>
            <a:r>
              <a:rPr lang="en-US" altLang="en-US" i="1"/>
              <a:t>h</a:t>
            </a:r>
            <a:r>
              <a:rPr lang="en-US" altLang="en-US"/>
              <a:t> in </a:t>
            </a:r>
            <a:r>
              <a:rPr lang="en-US" altLang="en-US" b="1" i="1"/>
              <a:t>H, </a:t>
            </a:r>
            <a:r>
              <a:rPr lang="en-US" altLang="en-US"/>
              <a:t>for which</a:t>
            </a:r>
            <a:r>
              <a:rPr lang="en-US" altLang="en-US" b="1" i="1"/>
              <a:t> </a:t>
            </a:r>
            <a:r>
              <a:rPr lang="en-US" altLang="en-US" i="1"/>
              <a:t>h</a:t>
            </a:r>
            <a:r>
              <a:rPr lang="en-US" altLang="en-US"/>
              <a:t>(</a:t>
            </a:r>
            <a:r>
              <a:rPr lang="en-US" altLang="en-US" i="1"/>
              <a:t>k</a:t>
            </a:r>
            <a:r>
              <a:rPr lang="en-US" altLang="en-US" baseline="-25000"/>
              <a:t>1</a:t>
            </a:r>
            <a:r>
              <a:rPr lang="en-US" altLang="en-US"/>
              <a:t>) = </a:t>
            </a:r>
            <a:r>
              <a:rPr lang="en-US" altLang="en-US" i="1"/>
              <a:t>h</a:t>
            </a:r>
            <a:r>
              <a:rPr lang="en-US" altLang="en-US"/>
              <a:t>(</a:t>
            </a:r>
            <a:r>
              <a:rPr lang="en-US" altLang="en-US" i="1"/>
              <a:t>k</a:t>
            </a:r>
            <a:r>
              <a:rPr lang="en-US" altLang="en-US" baseline="-25000"/>
              <a:t>2</a:t>
            </a:r>
            <a:r>
              <a:rPr lang="en-US" altLang="en-US"/>
              <a:t>) is at most |</a:t>
            </a:r>
            <a:r>
              <a:rPr lang="en-US" altLang="en-US" b="1" i="1"/>
              <a:t>H</a:t>
            </a:r>
            <a:r>
              <a:rPr lang="en-US" altLang="en-US"/>
              <a:t>|/</a:t>
            </a:r>
            <a:r>
              <a:rPr lang="en-US" altLang="en-US" i="1"/>
              <a:t>m.</a:t>
            </a:r>
          </a:p>
          <a:p>
            <a:pPr>
              <a:lnSpc>
                <a:spcPct val="95000"/>
              </a:lnSpc>
            </a:pPr>
            <a:r>
              <a:rPr lang="en-US" altLang="en-US"/>
              <a:t>In other words,  the chance of collision between distinct keys </a:t>
            </a:r>
            <a:r>
              <a:rPr lang="en-US" altLang="en-US" i="1"/>
              <a:t>k</a:t>
            </a:r>
            <a:r>
              <a:rPr lang="en-US" altLang="en-US" baseline="-25000"/>
              <a:t>1</a:t>
            </a:r>
            <a:r>
              <a:rPr lang="en-US" altLang="en-US"/>
              <a:t> and </a:t>
            </a:r>
            <a:r>
              <a:rPr lang="en-US" altLang="en-US" i="1"/>
              <a:t>k</a:t>
            </a:r>
            <a:r>
              <a:rPr lang="en-US" altLang="en-US" baseline="-25000"/>
              <a:t>2</a:t>
            </a:r>
            <a:r>
              <a:rPr lang="en-US" altLang="en-US"/>
              <a:t> is no more than the chance 1/</a:t>
            </a:r>
            <a:r>
              <a:rPr lang="en-US" altLang="en-US" i="1"/>
              <a:t>m</a:t>
            </a:r>
            <a:r>
              <a:rPr lang="en-US" altLang="en-US"/>
              <a:t> of a collision if </a:t>
            </a:r>
            <a:r>
              <a:rPr lang="en-US" altLang="en-US" i="1"/>
              <a:t>h</a:t>
            </a:r>
            <a:r>
              <a:rPr lang="en-US" altLang="en-US"/>
              <a:t>(</a:t>
            </a:r>
            <a:r>
              <a:rPr lang="en-US" altLang="en-US" i="1"/>
              <a:t>k</a:t>
            </a:r>
            <a:r>
              <a:rPr lang="en-US" altLang="en-US" baseline="-25000"/>
              <a:t>1</a:t>
            </a:r>
            <a:r>
              <a:rPr lang="en-US" altLang="en-US"/>
              <a:t>) and </a:t>
            </a:r>
            <a:r>
              <a:rPr lang="en-US" altLang="en-US" i="1"/>
              <a:t>h</a:t>
            </a:r>
            <a:r>
              <a:rPr lang="en-US" altLang="en-US"/>
              <a:t>(</a:t>
            </a:r>
            <a:r>
              <a:rPr lang="en-US" altLang="en-US" i="1"/>
              <a:t>k</a:t>
            </a:r>
            <a:r>
              <a:rPr lang="en-US" altLang="en-US" baseline="-25000"/>
              <a:t>2</a:t>
            </a:r>
            <a:r>
              <a:rPr lang="en-US" altLang="en-US"/>
              <a:t>) were randomly and independently chosen from the set {0,1,...,</a:t>
            </a:r>
            <a:r>
              <a:rPr lang="en-US" altLang="en-US" i="1"/>
              <a:t>m</a:t>
            </a:r>
            <a:r>
              <a:rPr lang="en-US" altLang="en-US"/>
              <a:t>–1}.  </a:t>
            </a:r>
            <a:r>
              <a:rPr lang="en-US" altLang="en-US" b="1" i="1"/>
              <a:t> </a:t>
            </a:r>
          </a:p>
        </p:txBody>
      </p:sp>
    </p:spTree>
    <p:extLst>
      <p:ext uri="{BB962C8B-B14F-4D97-AF65-F5344CB8AC3E}">
        <p14:creationId xmlns:p14="http://schemas.microsoft.com/office/powerpoint/2010/main" val="3059907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13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13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13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1"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7"/>
          <p:cNvSpPr>
            <a:spLocks noGrp="1"/>
          </p:cNvSpPr>
          <p:nvPr>
            <p:ph type="sldNum" sz="quarter" idx="12"/>
          </p:nvPr>
        </p:nvSpPr>
        <p:spPr/>
        <p:txBody>
          <a:bodyPr/>
          <a:lstStyle/>
          <a:p>
            <a:fld id="{1B808111-4180-4C29-9E69-9DFFCB5DE9C7}" type="slidenum">
              <a:rPr lang="he-IL" altLang="en-US"/>
              <a:pPr/>
              <a:t>59</a:t>
            </a:fld>
            <a:endParaRPr lang="es-ES" altLang="en-US"/>
          </a:p>
        </p:txBody>
      </p:sp>
      <p:sp>
        <p:nvSpPr>
          <p:cNvPr id="579586" name="Rectangle 2"/>
          <p:cNvSpPr>
            <a:spLocks noGrp="1" noChangeArrowheads="1"/>
          </p:cNvSpPr>
          <p:nvPr>
            <p:ph type="title"/>
          </p:nvPr>
        </p:nvSpPr>
        <p:spPr>
          <a:xfrm>
            <a:off x="1803400" y="228600"/>
            <a:ext cx="8750300" cy="896938"/>
          </a:xfrm>
        </p:spPr>
        <p:txBody>
          <a:bodyPr/>
          <a:lstStyle/>
          <a:p>
            <a:r>
              <a:rPr lang="en-US" altLang="en-US"/>
              <a:t>Expected list length in hash table</a:t>
            </a:r>
          </a:p>
        </p:txBody>
      </p:sp>
      <p:sp>
        <p:nvSpPr>
          <p:cNvPr id="579587" name="Rectangle 3"/>
          <p:cNvSpPr>
            <a:spLocks noGrp="1" noChangeArrowheads="1"/>
          </p:cNvSpPr>
          <p:nvPr>
            <p:ph type="body" sz="half" idx="1"/>
          </p:nvPr>
        </p:nvSpPr>
        <p:spPr>
          <a:xfrm>
            <a:off x="1524000" y="1557339"/>
            <a:ext cx="9144000" cy="4410075"/>
          </a:xfrm>
        </p:spPr>
        <p:txBody>
          <a:bodyPr/>
          <a:lstStyle/>
          <a:p>
            <a:pPr>
              <a:lnSpc>
                <a:spcPct val="95000"/>
              </a:lnSpc>
              <a:buFontTx/>
              <a:buNone/>
            </a:pPr>
            <a:r>
              <a:rPr lang="en-US" altLang="en-US" u="sng"/>
              <a:t>Theorem</a:t>
            </a:r>
            <a:r>
              <a:rPr lang="en-US" altLang="en-US"/>
              <a:t>: Let </a:t>
            </a:r>
            <a:r>
              <a:rPr lang="en-US" altLang="en-US" i="1"/>
              <a:t>h</a:t>
            </a:r>
            <a:r>
              <a:rPr lang="en-US" altLang="en-US"/>
              <a:t> be a hash function chosen from a universal collection of hash functions and used to hash </a:t>
            </a:r>
            <a:r>
              <a:rPr lang="en-US" altLang="en-US" i="1"/>
              <a:t>n</a:t>
            </a:r>
            <a:r>
              <a:rPr lang="en-US" altLang="en-US"/>
              <a:t> keys into a table </a:t>
            </a:r>
            <a:r>
              <a:rPr lang="en-US" altLang="en-US" i="1"/>
              <a:t>T</a:t>
            </a:r>
            <a:r>
              <a:rPr lang="en-US" altLang="en-US"/>
              <a:t> of size </a:t>
            </a:r>
            <a:r>
              <a:rPr lang="en-US" altLang="en-US" i="1"/>
              <a:t>m</a:t>
            </a:r>
            <a:r>
              <a:rPr lang="en-US" altLang="en-US"/>
              <a:t>, using chaining resolution. Let </a:t>
            </a:r>
            <a:r>
              <a:rPr lang="el-GR" altLang="en-US">
                <a:cs typeface="Times New Roman" panose="02020603050405020304" pitchFamily="18" charset="0"/>
              </a:rPr>
              <a:t>α</a:t>
            </a:r>
            <a:r>
              <a:rPr lang="en-US" altLang="en-US">
                <a:cs typeface="Times New Roman" panose="02020603050405020304" pitchFamily="18" charset="0"/>
              </a:rPr>
              <a:t> </a:t>
            </a:r>
            <a:r>
              <a:rPr lang="en-US" altLang="en-US"/>
              <a:t>= </a:t>
            </a:r>
            <a:r>
              <a:rPr lang="en-US" altLang="en-US" i="1"/>
              <a:t>n</a:t>
            </a:r>
            <a:r>
              <a:rPr lang="en-US" altLang="en-US"/>
              <a:t>/</a:t>
            </a:r>
            <a:r>
              <a:rPr lang="en-US" altLang="en-US" i="1"/>
              <a:t>m</a:t>
            </a:r>
            <a:r>
              <a:rPr lang="en-US" altLang="en-US"/>
              <a:t> be the load factor. </a:t>
            </a:r>
          </a:p>
          <a:p>
            <a:pPr lvl="1">
              <a:lnSpc>
                <a:spcPct val="95000"/>
              </a:lnSpc>
            </a:pPr>
            <a:r>
              <a:rPr lang="en-US" altLang="en-US"/>
              <a:t>if </a:t>
            </a:r>
            <a:r>
              <a:rPr lang="en-US" altLang="en-US" i="1"/>
              <a:t>k</a:t>
            </a:r>
            <a:r>
              <a:rPr lang="en-US" altLang="en-US"/>
              <a:t> is not in the table, the expected length of the list that </a:t>
            </a:r>
            <a:r>
              <a:rPr lang="en-US" altLang="en-US" i="1"/>
              <a:t>k</a:t>
            </a:r>
            <a:r>
              <a:rPr lang="en-US" altLang="en-US"/>
              <a:t> is hashed to is at most </a:t>
            </a:r>
            <a:r>
              <a:rPr lang="el-GR" altLang="en-US" sz="3200">
                <a:cs typeface="Times New Roman" panose="02020603050405020304" pitchFamily="18" charset="0"/>
              </a:rPr>
              <a:t>α</a:t>
            </a:r>
            <a:r>
              <a:rPr lang="en-US" altLang="en-US">
                <a:cs typeface="Times New Roman" panose="02020603050405020304" pitchFamily="18" charset="0"/>
              </a:rPr>
              <a:t>.</a:t>
            </a:r>
          </a:p>
          <a:p>
            <a:pPr lvl="1">
              <a:lnSpc>
                <a:spcPct val="95000"/>
              </a:lnSpc>
            </a:pPr>
            <a:r>
              <a:rPr lang="en-US" altLang="en-US"/>
              <a:t>if </a:t>
            </a:r>
            <a:r>
              <a:rPr lang="en-US" altLang="en-US" i="1"/>
              <a:t>k</a:t>
            </a:r>
            <a:r>
              <a:rPr lang="en-US" altLang="en-US"/>
              <a:t> is in the table, the expected length of the list that </a:t>
            </a:r>
            <a:r>
              <a:rPr lang="en-US" altLang="en-US" i="1"/>
              <a:t>k</a:t>
            </a:r>
            <a:r>
              <a:rPr lang="en-US" altLang="en-US"/>
              <a:t> is hashed to is at most  1+</a:t>
            </a:r>
            <a:r>
              <a:rPr lang="el-GR" altLang="en-US" sz="3200">
                <a:cs typeface="Times New Roman" panose="02020603050405020304" pitchFamily="18" charset="0"/>
              </a:rPr>
              <a:t>α</a:t>
            </a:r>
            <a:r>
              <a:rPr lang="en-US" altLang="en-US">
                <a:cs typeface="Times New Roman" panose="02020603050405020304" pitchFamily="18" charset="0"/>
              </a:rPr>
              <a:t>.</a:t>
            </a:r>
            <a:endParaRPr lang="en-US" altLang="en-US"/>
          </a:p>
        </p:txBody>
      </p:sp>
    </p:spTree>
    <p:extLst>
      <p:ext uri="{BB962C8B-B14F-4D97-AF65-F5344CB8AC3E}">
        <p14:creationId xmlns:p14="http://schemas.microsoft.com/office/powerpoint/2010/main" val="677027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9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95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95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smtClean="0">
                <a:ea typeface="ＭＳ Ｐゴシック" panose="020B0600070205080204" pitchFamily="34" charset="-128"/>
              </a:rPr>
              <a:t>Existence</a:t>
            </a:r>
          </a:p>
        </p:txBody>
      </p:sp>
      <p:sp>
        <p:nvSpPr>
          <p:cNvPr id="3" name="Content Placeholder 2"/>
          <p:cNvSpPr>
            <a:spLocks noGrp="1"/>
          </p:cNvSpPr>
          <p:nvPr>
            <p:ph idx="1"/>
          </p:nvPr>
        </p:nvSpPr>
        <p:spPr/>
        <p:txBody>
          <a:bodyPr/>
          <a:lstStyle/>
          <a:p>
            <a:pPr eaLnBrk="1" hangingPunct="1"/>
            <a:r>
              <a:rPr lang="en-US" altLang="en-US" smtClean="0">
                <a:ea typeface="ＭＳ Ｐゴシック" panose="020B0600070205080204" pitchFamily="34" charset="-128"/>
              </a:rPr>
              <a:t>Why must a treap with any priorities exist?</a:t>
            </a:r>
          </a:p>
          <a:p>
            <a:pPr eaLnBrk="1" hangingPunct="1"/>
            <a:r>
              <a:rPr lang="en-US" altLang="en-US" smtClean="0">
                <a:ea typeface="ＭＳ Ｐゴシック" panose="020B0600070205080204" pitchFamily="34" charset="-128"/>
              </a:rPr>
              <a:t>We can always create one by sorting by priority and then inserting as a binary search tree!</a:t>
            </a:r>
          </a:p>
        </p:txBody>
      </p:sp>
    </p:spTree>
    <p:extLst>
      <p:ext uri="{BB962C8B-B14F-4D97-AF65-F5344CB8AC3E}">
        <p14:creationId xmlns:p14="http://schemas.microsoft.com/office/powerpoint/2010/main" val="4161803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5CF3C58-D5A1-4894-AD9A-DF7D49918C79}" type="slidenum">
              <a:rPr lang="he-IL" altLang="en-US"/>
              <a:pPr/>
              <a:t>60</a:t>
            </a:fld>
            <a:endParaRPr lang="es-ES" altLang="en-US"/>
          </a:p>
        </p:txBody>
      </p:sp>
      <p:sp>
        <p:nvSpPr>
          <p:cNvPr id="612354" name="Rectangle 2"/>
          <p:cNvSpPr>
            <a:spLocks noGrp="1" noChangeArrowheads="1"/>
          </p:cNvSpPr>
          <p:nvPr>
            <p:ph type="title"/>
          </p:nvPr>
        </p:nvSpPr>
        <p:spPr>
          <a:xfrm>
            <a:off x="1803400" y="228601"/>
            <a:ext cx="8750300" cy="968375"/>
          </a:xfrm>
        </p:spPr>
        <p:txBody>
          <a:bodyPr/>
          <a:lstStyle/>
          <a:p>
            <a:r>
              <a:rPr lang="en-US" altLang="en-US"/>
              <a:t>Proof outline</a:t>
            </a:r>
          </a:p>
        </p:txBody>
      </p:sp>
      <p:sp>
        <p:nvSpPr>
          <p:cNvPr id="612355" name="Rectangle 3"/>
          <p:cNvSpPr>
            <a:spLocks noGrp="1" noChangeArrowheads="1"/>
          </p:cNvSpPr>
          <p:nvPr>
            <p:ph type="body" idx="1"/>
          </p:nvPr>
        </p:nvSpPr>
        <p:spPr>
          <a:xfrm>
            <a:off x="1379539" y="1628775"/>
            <a:ext cx="9432925" cy="3168650"/>
          </a:xfrm>
        </p:spPr>
        <p:txBody>
          <a:bodyPr/>
          <a:lstStyle/>
          <a:p>
            <a:r>
              <a:rPr lang="en-US" altLang="en-US" i="1" u="sng"/>
              <a:t>k</a:t>
            </a:r>
            <a:r>
              <a:rPr lang="en-US" altLang="en-US" u="sng"/>
              <a:t> is not in the table</a:t>
            </a:r>
            <a:r>
              <a:rPr lang="en-US" altLang="en-US"/>
              <a:t>: 1/</a:t>
            </a:r>
            <a:r>
              <a:rPr lang="en-US" altLang="en-US" i="1"/>
              <a:t>m</a:t>
            </a:r>
            <a:r>
              <a:rPr lang="en-US" altLang="en-US"/>
              <a:t> of the keys will be hashed to that list, and so there will be on average </a:t>
            </a:r>
            <a:r>
              <a:rPr lang="el-GR" altLang="en-US">
                <a:cs typeface="Times New Roman" panose="02020603050405020304" pitchFamily="18" charset="0"/>
              </a:rPr>
              <a:t>α</a:t>
            </a:r>
            <a:r>
              <a:rPr lang="en-US" altLang="en-US">
                <a:cs typeface="Times New Roman" panose="02020603050405020304" pitchFamily="18" charset="0"/>
              </a:rPr>
              <a:t> </a:t>
            </a:r>
            <a:r>
              <a:rPr lang="en-US" altLang="en-US"/>
              <a:t>keys in the list.</a:t>
            </a:r>
          </a:p>
          <a:p>
            <a:r>
              <a:rPr lang="en-US" altLang="en-US"/>
              <a:t> </a:t>
            </a:r>
            <a:r>
              <a:rPr lang="en-US" altLang="en-US" i="1" u="sng"/>
              <a:t>k</a:t>
            </a:r>
            <a:r>
              <a:rPr lang="en-US" altLang="en-US" u="sng"/>
              <a:t> is in the table</a:t>
            </a:r>
            <a:r>
              <a:rPr lang="en-US" altLang="en-US"/>
              <a:t>: out of the </a:t>
            </a:r>
            <a:r>
              <a:rPr lang="en-US" altLang="en-US" i="1"/>
              <a:t>n </a:t>
            </a:r>
            <a:r>
              <a:rPr lang="en-US" altLang="en-US"/>
              <a:t>–1  remaining keys, 1/</a:t>
            </a:r>
            <a:r>
              <a:rPr lang="en-US" altLang="en-US" i="1"/>
              <a:t>m</a:t>
            </a:r>
            <a:r>
              <a:rPr lang="en-US" altLang="en-US"/>
              <a:t> on average will go to the same slot. So on average we have at most (1 + (</a:t>
            </a:r>
            <a:r>
              <a:rPr lang="en-US" altLang="en-US" i="1"/>
              <a:t>n </a:t>
            </a:r>
            <a:r>
              <a:rPr lang="en-US" altLang="en-US"/>
              <a:t>–1)/</a:t>
            </a:r>
            <a:r>
              <a:rPr lang="en-US" altLang="en-US" i="1"/>
              <a:t>m</a:t>
            </a:r>
            <a:r>
              <a:rPr lang="en-US" altLang="en-US"/>
              <a:t>) &lt; (1 + </a:t>
            </a:r>
            <a:r>
              <a:rPr lang="en-US" altLang="en-US" i="1"/>
              <a:t>n</a:t>
            </a:r>
            <a:r>
              <a:rPr lang="en-US" altLang="en-US"/>
              <a:t>/</a:t>
            </a:r>
            <a:r>
              <a:rPr lang="en-US" altLang="en-US" i="1"/>
              <a:t>m</a:t>
            </a:r>
            <a:r>
              <a:rPr lang="en-US" altLang="en-US"/>
              <a:t>) = 1+</a:t>
            </a:r>
            <a:r>
              <a:rPr lang="el-GR" altLang="en-US">
                <a:cs typeface="Times New Roman" panose="02020603050405020304" pitchFamily="18" charset="0"/>
              </a:rPr>
              <a:t>α</a:t>
            </a:r>
            <a:r>
              <a:rPr lang="en-US" altLang="en-US">
                <a:cs typeface="Times New Roman" panose="02020603050405020304" pitchFamily="18" charset="0"/>
              </a:rPr>
              <a:t>.</a:t>
            </a:r>
          </a:p>
        </p:txBody>
      </p:sp>
    </p:spTree>
    <p:extLst>
      <p:ext uri="{BB962C8B-B14F-4D97-AF65-F5344CB8AC3E}">
        <p14:creationId xmlns:p14="http://schemas.microsoft.com/office/powerpoint/2010/main" val="2599587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23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23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01B6FAA-761D-4E70-9D0D-928FF021D8BC}" type="slidenum">
              <a:rPr lang="he-IL" altLang="en-US"/>
              <a:pPr/>
              <a:t>61</a:t>
            </a:fld>
            <a:endParaRPr lang="es-ES" altLang="en-US"/>
          </a:p>
        </p:txBody>
      </p:sp>
      <p:sp>
        <p:nvSpPr>
          <p:cNvPr id="613378" name="Rectangle 2"/>
          <p:cNvSpPr>
            <a:spLocks noGrp="1" noChangeArrowheads="1"/>
          </p:cNvSpPr>
          <p:nvPr>
            <p:ph type="body" idx="1"/>
          </p:nvPr>
        </p:nvSpPr>
        <p:spPr>
          <a:xfrm>
            <a:off x="1522414" y="1052514"/>
            <a:ext cx="9145587" cy="5329237"/>
          </a:xfrm>
        </p:spPr>
        <p:txBody>
          <a:bodyPr/>
          <a:lstStyle/>
          <a:p>
            <a:pPr>
              <a:buFontTx/>
              <a:buNone/>
            </a:pPr>
            <a:r>
              <a:rPr lang="en-US" altLang="en-US" sz="3600" u="sng"/>
              <a:t>Corollary</a:t>
            </a:r>
            <a:r>
              <a:rPr lang="en-US" altLang="en-US" sz="3600"/>
              <a:t>: using universal hashing and collision resolution by chaining in a table with </a:t>
            </a:r>
            <a:r>
              <a:rPr lang="en-US" altLang="en-US" sz="3600" i="1"/>
              <a:t>m</a:t>
            </a:r>
            <a:r>
              <a:rPr lang="en-US" altLang="en-US" sz="3600"/>
              <a:t> slots, it takes expected time </a:t>
            </a:r>
            <a:r>
              <a:rPr lang="el-GR" altLang="en-US" sz="3600">
                <a:cs typeface="Times New Roman" panose="02020603050405020304" pitchFamily="18" charset="0"/>
              </a:rPr>
              <a:t>Θ</a:t>
            </a:r>
            <a:r>
              <a:rPr lang="en-US" altLang="en-US" sz="3600">
                <a:cs typeface="Times New Roman" panose="02020603050405020304" pitchFamily="18" charset="0"/>
              </a:rPr>
              <a:t>(</a:t>
            </a:r>
            <a:r>
              <a:rPr lang="en-US" altLang="en-US" sz="3600" i="1">
                <a:cs typeface="Times New Roman" panose="02020603050405020304" pitchFamily="18" charset="0"/>
              </a:rPr>
              <a:t>n</a:t>
            </a:r>
            <a:r>
              <a:rPr lang="en-US" altLang="en-US" sz="3600">
                <a:cs typeface="Times New Roman" panose="02020603050405020304" pitchFamily="18" charset="0"/>
              </a:rPr>
              <a:t>) to handle any sequence of </a:t>
            </a:r>
            <a:r>
              <a:rPr lang="en-US" altLang="en-US" sz="3600" i="1">
                <a:cs typeface="Times New Roman" panose="02020603050405020304" pitchFamily="18" charset="0"/>
              </a:rPr>
              <a:t>n</a:t>
            </a:r>
            <a:r>
              <a:rPr lang="en-US" altLang="en-US" sz="3600">
                <a:cs typeface="Times New Roman" panose="02020603050405020304" pitchFamily="18" charset="0"/>
              </a:rPr>
              <a:t> insert, search, and delete operations containing </a:t>
            </a:r>
            <a:r>
              <a:rPr lang="en-US" altLang="en-US" sz="3600" i="1">
                <a:cs typeface="Times New Roman" panose="02020603050405020304" pitchFamily="18" charset="0"/>
              </a:rPr>
              <a:t>O</a:t>
            </a:r>
            <a:r>
              <a:rPr lang="en-US" altLang="en-US" sz="3600">
                <a:cs typeface="Times New Roman" panose="02020603050405020304" pitchFamily="18" charset="0"/>
              </a:rPr>
              <a:t>(</a:t>
            </a:r>
            <a:r>
              <a:rPr lang="en-US" altLang="en-US" sz="3600" i="1">
                <a:cs typeface="Times New Roman" panose="02020603050405020304" pitchFamily="18" charset="0"/>
              </a:rPr>
              <a:t>m</a:t>
            </a:r>
            <a:r>
              <a:rPr lang="en-US" altLang="en-US" sz="3600">
                <a:cs typeface="Times New Roman" panose="02020603050405020304" pitchFamily="18" charset="0"/>
              </a:rPr>
              <a:t>) insert operations.</a:t>
            </a:r>
            <a:endParaRPr lang="en-US" altLang="en-US" sz="3600"/>
          </a:p>
          <a:p>
            <a:pPr>
              <a:buFontTx/>
              <a:buNone/>
            </a:pPr>
            <a:r>
              <a:rPr lang="en-US" altLang="en-US" u="sng"/>
              <a:t>Proof</a:t>
            </a:r>
            <a:r>
              <a:rPr lang="en-US" altLang="en-US"/>
              <a:t>: because the number of insertions </a:t>
            </a:r>
            <a:r>
              <a:rPr lang="en-US" altLang="en-US" i="1"/>
              <a:t>n</a:t>
            </a:r>
            <a:r>
              <a:rPr lang="en-US" altLang="en-US"/>
              <a:t> = </a:t>
            </a:r>
            <a:r>
              <a:rPr lang="en-US" altLang="en-US" i="1"/>
              <a:t>O</a:t>
            </a:r>
            <a:r>
              <a:rPr lang="en-US" altLang="en-US"/>
              <a:t>(</a:t>
            </a:r>
            <a:r>
              <a:rPr lang="en-US" altLang="en-US" i="1"/>
              <a:t>m</a:t>
            </a:r>
            <a:r>
              <a:rPr lang="en-US" altLang="en-US"/>
              <a:t>), the load factor </a:t>
            </a:r>
            <a:r>
              <a:rPr lang="el-GR" altLang="en-US">
                <a:cs typeface="Times New Roman" panose="02020603050405020304" pitchFamily="18" charset="0"/>
              </a:rPr>
              <a:t>α</a:t>
            </a:r>
            <a:r>
              <a:rPr lang="en-US" altLang="en-US">
                <a:cs typeface="Times New Roman" panose="02020603050405020304" pitchFamily="18" charset="0"/>
              </a:rPr>
              <a:t> = </a:t>
            </a:r>
            <a:r>
              <a:rPr lang="en-US" altLang="en-US" i="1">
                <a:cs typeface="Times New Roman" panose="02020603050405020304" pitchFamily="18" charset="0"/>
              </a:rPr>
              <a:t>O</a:t>
            </a:r>
            <a:r>
              <a:rPr lang="en-US" altLang="en-US">
                <a:cs typeface="Times New Roman" panose="02020603050405020304" pitchFamily="18" charset="0"/>
              </a:rPr>
              <a:t>(1)</a:t>
            </a:r>
            <a:r>
              <a:rPr lang="en-US" altLang="en-US"/>
              <a:t>. So by the previous theorem, each operation takes </a:t>
            </a:r>
            <a:r>
              <a:rPr lang="en-US" altLang="en-US" i="1">
                <a:cs typeface="Times New Roman" panose="02020603050405020304" pitchFamily="18" charset="0"/>
              </a:rPr>
              <a:t>O</a:t>
            </a:r>
            <a:r>
              <a:rPr lang="en-US" altLang="en-US">
                <a:cs typeface="Times New Roman" panose="02020603050405020304" pitchFamily="18" charset="0"/>
              </a:rPr>
              <a:t>(1)  </a:t>
            </a:r>
            <a:r>
              <a:rPr lang="en-US" altLang="en-US"/>
              <a:t>time on average and </a:t>
            </a:r>
            <a:r>
              <a:rPr lang="el-GR" altLang="en-US">
                <a:cs typeface="Times New Roman" panose="02020603050405020304" pitchFamily="18" charset="0"/>
              </a:rPr>
              <a:t>Θ</a:t>
            </a:r>
            <a:r>
              <a:rPr lang="en-US" altLang="en-US">
                <a:cs typeface="Times New Roman" panose="02020603050405020304" pitchFamily="18" charset="0"/>
              </a:rPr>
              <a:t>(</a:t>
            </a:r>
            <a:r>
              <a:rPr lang="en-US" altLang="en-US" i="1">
                <a:cs typeface="Times New Roman" panose="02020603050405020304" pitchFamily="18" charset="0"/>
              </a:rPr>
              <a:t>n</a:t>
            </a:r>
            <a:r>
              <a:rPr lang="en-US" altLang="en-US">
                <a:cs typeface="Times New Roman" panose="02020603050405020304" pitchFamily="18" charset="0"/>
              </a:rPr>
              <a:t>) total.</a:t>
            </a:r>
            <a:r>
              <a:rPr lang="en-US" altLang="en-US" sz="3600">
                <a:cs typeface="Times New Roman" panose="02020603050405020304" pitchFamily="18" charset="0"/>
              </a:rPr>
              <a:t> </a:t>
            </a:r>
            <a:r>
              <a:rPr lang="en-US" altLang="en-US"/>
              <a:t> </a:t>
            </a:r>
          </a:p>
        </p:txBody>
      </p:sp>
      <p:sp>
        <p:nvSpPr>
          <p:cNvPr id="613379" name="Rectangle 3"/>
          <p:cNvSpPr>
            <a:spLocks noGrp="1" noChangeArrowheads="1"/>
          </p:cNvSpPr>
          <p:nvPr>
            <p:ph type="title"/>
          </p:nvPr>
        </p:nvSpPr>
        <p:spPr>
          <a:xfrm>
            <a:off x="1720850" y="0"/>
            <a:ext cx="8750300" cy="1143000"/>
          </a:xfrm>
        </p:spPr>
        <p:txBody>
          <a:bodyPr/>
          <a:lstStyle/>
          <a:p>
            <a:r>
              <a:rPr lang="en-US" altLang="en-US"/>
              <a:t>Complexity of operation sequences</a:t>
            </a:r>
          </a:p>
        </p:txBody>
      </p:sp>
    </p:spTree>
    <p:extLst>
      <p:ext uri="{BB962C8B-B14F-4D97-AF65-F5344CB8AC3E}">
        <p14:creationId xmlns:p14="http://schemas.microsoft.com/office/powerpoint/2010/main" val="3820265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337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337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78"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2FBB9E1A-C4B5-4C71-B0F7-9A4576555708}" type="slidenum">
              <a:rPr lang="he-IL" altLang="en-US"/>
              <a:pPr/>
              <a:t>62</a:t>
            </a:fld>
            <a:endParaRPr lang="es-ES" altLang="en-US"/>
          </a:p>
        </p:txBody>
      </p:sp>
      <p:sp>
        <p:nvSpPr>
          <p:cNvPr id="581634" name="Rectangle 2"/>
          <p:cNvSpPr>
            <a:spLocks noGrp="1" noChangeArrowheads="1"/>
          </p:cNvSpPr>
          <p:nvPr>
            <p:ph type="title"/>
          </p:nvPr>
        </p:nvSpPr>
        <p:spPr>
          <a:xfrm>
            <a:off x="1803400" y="228601"/>
            <a:ext cx="8750300" cy="968375"/>
          </a:xfrm>
        </p:spPr>
        <p:txBody>
          <a:bodyPr/>
          <a:lstStyle/>
          <a:p>
            <a:r>
              <a:rPr lang="en-US" altLang="en-US"/>
              <a:t>Construction of universal classes (1)</a:t>
            </a:r>
          </a:p>
        </p:txBody>
      </p:sp>
      <p:sp>
        <p:nvSpPr>
          <p:cNvPr id="581635" name="Rectangle 3"/>
          <p:cNvSpPr>
            <a:spLocks noGrp="1" noChangeArrowheads="1"/>
          </p:cNvSpPr>
          <p:nvPr>
            <p:ph type="body" sz="half" idx="1"/>
          </p:nvPr>
        </p:nvSpPr>
        <p:spPr>
          <a:xfrm>
            <a:off x="1522414" y="1125539"/>
            <a:ext cx="9253537" cy="5183187"/>
          </a:xfrm>
        </p:spPr>
        <p:txBody>
          <a:bodyPr/>
          <a:lstStyle/>
          <a:p>
            <a:pPr>
              <a:lnSpc>
                <a:spcPct val="95000"/>
              </a:lnSpc>
            </a:pPr>
            <a:r>
              <a:rPr lang="en-US" altLang="en-US"/>
              <a:t>Choose a prime number </a:t>
            </a:r>
            <a:r>
              <a:rPr lang="en-US" altLang="en-US" i="1"/>
              <a:t>p</a:t>
            </a:r>
            <a:r>
              <a:rPr lang="en-US" altLang="en-US"/>
              <a:t> &gt; </a:t>
            </a:r>
            <a:r>
              <a:rPr lang="en-US" altLang="en-US" i="1"/>
              <a:t>m</a:t>
            </a:r>
            <a:r>
              <a:rPr lang="en-US" altLang="en-US"/>
              <a:t> and larger than the range of the actual keys </a:t>
            </a:r>
            <a:r>
              <a:rPr lang="en-US" altLang="en-US" i="1"/>
              <a:t>K</a:t>
            </a:r>
            <a:r>
              <a:rPr lang="en-US" altLang="en-US"/>
              <a:t> . Let </a:t>
            </a:r>
            <a:r>
              <a:rPr lang="en-US" altLang="en-US" b="1" i="1"/>
              <a:t>Z</a:t>
            </a:r>
            <a:r>
              <a:rPr lang="en-US" altLang="en-US" i="1" baseline="-25000"/>
              <a:t>p</a:t>
            </a:r>
            <a:r>
              <a:rPr lang="en-US" altLang="en-US"/>
              <a:t> denote the set {0,…</a:t>
            </a:r>
            <a:r>
              <a:rPr lang="en-US" altLang="en-US" i="1"/>
              <a:t>p </a:t>
            </a:r>
            <a:r>
              <a:rPr lang="en-US" altLang="en-US"/>
              <a:t>–1}, and let </a:t>
            </a:r>
            <a:r>
              <a:rPr lang="en-US" altLang="en-US" i="1"/>
              <a:t>a</a:t>
            </a:r>
            <a:r>
              <a:rPr lang="en-US" altLang="en-US"/>
              <a:t> and </a:t>
            </a:r>
            <a:r>
              <a:rPr lang="en-US" altLang="en-US" i="1"/>
              <a:t>b</a:t>
            </a:r>
            <a:r>
              <a:rPr lang="en-US" altLang="en-US"/>
              <a:t> be two numbers from </a:t>
            </a:r>
            <a:r>
              <a:rPr lang="en-US" altLang="en-US" b="1" i="1"/>
              <a:t>Z</a:t>
            </a:r>
            <a:r>
              <a:rPr lang="en-US" altLang="en-US" i="1" baseline="-25000"/>
              <a:t>p</a:t>
            </a:r>
            <a:r>
              <a:rPr lang="en-US" altLang="en-US" i="1"/>
              <a:t>.</a:t>
            </a:r>
          </a:p>
          <a:p>
            <a:pPr>
              <a:lnSpc>
                <a:spcPct val="95000"/>
              </a:lnSpc>
            </a:pPr>
            <a:r>
              <a:rPr lang="en-US" altLang="en-US"/>
              <a:t> Consider the function:</a:t>
            </a:r>
          </a:p>
          <a:p>
            <a:pPr>
              <a:lnSpc>
                <a:spcPct val="95000"/>
              </a:lnSpc>
              <a:buFontTx/>
              <a:buNone/>
            </a:pPr>
            <a:r>
              <a:rPr lang="en-US" altLang="en-US"/>
              <a:t>                      </a:t>
            </a:r>
            <a:r>
              <a:rPr lang="en-US" altLang="en-US" i="1"/>
              <a:t>h</a:t>
            </a:r>
            <a:r>
              <a:rPr lang="en-US" altLang="en-US" i="1" baseline="-25000"/>
              <a:t>a,b</a:t>
            </a:r>
            <a:r>
              <a:rPr lang="en-US" altLang="en-US"/>
              <a:t>(</a:t>
            </a:r>
            <a:r>
              <a:rPr lang="en-US" altLang="en-US" i="1"/>
              <a:t>k</a:t>
            </a:r>
            <a:r>
              <a:rPr lang="en-US" altLang="en-US"/>
              <a:t>)</a:t>
            </a:r>
            <a:r>
              <a:rPr lang="en-US" altLang="en-US" i="1"/>
              <a:t> </a:t>
            </a:r>
            <a:r>
              <a:rPr lang="en-US" altLang="en-US"/>
              <a:t>=</a:t>
            </a:r>
            <a:r>
              <a:rPr lang="en-US" altLang="en-US" i="1"/>
              <a:t> </a:t>
            </a:r>
            <a:r>
              <a:rPr lang="en-US" altLang="en-US"/>
              <a:t>(</a:t>
            </a:r>
            <a:r>
              <a:rPr lang="en-US" altLang="en-US" i="1"/>
              <a:t>ak +b</a:t>
            </a:r>
            <a:r>
              <a:rPr lang="en-US" altLang="en-US"/>
              <a:t>)</a:t>
            </a:r>
            <a:r>
              <a:rPr lang="en-US" altLang="en-US" i="1"/>
              <a:t> </a:t>
            </a:r>
            <a:r>
              <a:rPr lang="en-US" altLang="en-US"/>
              <a:t>mod</a:t>
            </a:r>
            <a:r>
              <a:rPr lang="en-US" altLang="en-US" i="1"/>
              <a:t> p</a:t>
            </a:r>
            <a:endParaRPr lang="en-US" altLang="en-US"/>
          </a:p>
          <a:p>
            <a:pPr>
              <a:lnSpc>
                <a:spcPct val="90000"/>
              </a:lnSpc>
            </a:pPr>
            <a:r>
              <a:rPr lang="en-US" altLang="en-US"/>
              <a:t>The collection of all such hash functions is: </a:t>
            </a:r>
          </a:p>
          <a:p>
            <a:pPr>
              <a:lnSpc>
                <a:spcPct val="95000"/>
              </a:lnSpc>
              <a:buFontTx/>
              <a:buNone/>
            </a:pPr>
            <a:r>
              <a:rPr lang="en-US" altLang="en-US" i="1"/>
              <a:t>                       </a:t>
            </a:r>
            <a:r>
              <a:rPr lang="en-US" altLang="en-US" b="1" i="1"/>
              <a:t>H</a:t>
            </a:r>
            <a:r>
              <a:rPr lang="en-US" altLang="en-US" i="1" baseline="-25000"/>
              <a:t>p,m </a:t>
            </a:r>
            <a:r>
              <a:rPr lang="en-US" altLang="en-US" i="1"/>
              <a:t>= </a:t>
            </a:r>
            <a:r>
              <a:rPr lang="en-US" altLang="en-US"/>
              <a:t> {</a:t>
            </a:r>
            <a:r>
              <a:rPr lang="en-US" altLang="en-US" i="1"/>
              <a:t>h</a:t>
            </a:r>
            <a:r>
              <a:rPr lang="en-US" altLang="en-US" i="1" baseline="-25000"/>
              <a:t>a,b</a:t>
            </a:r>
            <a:r>
              <a:rPr lang="en-US" altLang="en-US"/>
              <a:t> | </a:t>
            </a:r>
            <a:r>
              <a:rPr lang="en-US" altLang="en-US" i="1"/>
              <a:t>a,b</a:t>
            </a:r>
            <a:r>
              <a:rPr lang="en-US" altLang="en-US">
                <a:sym typeface="Symbol" panose="05050102010706020507" pitchFamily="18" charset="2"/>
              </a:rPr>
              <a:t></a:t>
            </a:r>
            <a:r>
              <a:rPr lang="en-US" altLang="en-US" b="1" i="1"/>
              <a:t>Z</a:t>
            </a:r>
            <a:r>
              <a:rPr lang="en-US" altLang="en-US" i="1" baseline="-25000"/>
              <a:t>p  </a:t>
            </a:r>
            <a:r>
              <a:rPr lang="en-US" altLang="en-US"/>
              <a:t>and </a:t>
            </a:r>
            <a:r>
              <a:rPr lang="en-US" altLang="en-US" i="1"/>
              <a:t>a </a:t>
            </a:r>
            <a:r>
              <a:rPr lang="en-US" altLang="en-US" i="1">
                <a:cs typeface="Times New Roman" panose="02020603050405020304" pitchFamily="18" charset="0"/>
              </a:rPr>
              <a:t>≠ </a:t>
            </a:r>
            <a:r>
              <a:rPr lang="en-US" altLang="en-US">
                <a:cs typeface="Times New Roman" panose="02020603050405020304" pitchFamily="18" charset="0"/>
              </a:rPr>
              <a:t>0</a:t>
            </a:r>
            <a:r>
              <a:rPr lang="en-US" altLang="en-US" i="1"/>
              <a:t> </a:t>
            </a:r>
            <a:r>
              <a:rPr lang="en-US" altLang="en-US" i="1" baseline="-25000"/>
              <a:t> </a:t>
            </a:r>
            <a:r>
              <a:rPr lang="en-US" altLang="en-US"/>
              <a:t>}</a:t>
            </a:r>
          </a:p>
          <a:p>
            <a:pPr>
              <a:lnSpc>
                <a:spcPct val="90000"/>
              </a:lnSpc>
            </a:pPr>
            <a:r>
              <a:rPr lang="en-US" altLang="en-US"/>
              <a:t>To choose a random hash function, we pick </a:t>
            </a:r>
            <a:r>
              <a:rPr lang="en-US" altLang="en-US" i="1"/>
              <a:t>a</a:t>
            </a:r>
            <a:r>
              <a:rPr lang="en-US" altLang="en-US"/>
              <a:t>,</a:t>
            </a:r>
            <a:r>
              <a:rPr lang="en-US" altLang="en-US" i="1"/>
              <a:t>b</a:t>
            </a:r>
            <a:r>
              <a:rPr lang="en-US" altLang="en-US"/>
              <a:t> randomly from </a:t>
            </a:r>
            <a:r>
              <a:rPr lang="en-US" altLang="en-US" b="1" i="1"/>
              <a:t>Z</a:t>
            </a:r>
            <a:r>
              <a:rPr lang="en-US" altLang="en-US" i="1" baseline="-25000"/>
              <a:t>p</a:t>
            </a:r>
            <a:r>
              <a:rPr lang="en-US" altLang="en-US"/>
              <a:t>.</a:t>
            </a:r>
          </a:p>
        </p:txBody>
      </p:sp>
    </p:spTree>
    <p:extLst>
      <p:ext uri="{BB962C8B-B14F-4D97-AF65-F5344CB8AC3E}">
        <p14:creationId xmlns:p14="http://schemas.microsoft.com/office/powerpoint/2010/main" val="2034675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16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16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16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16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16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B8079FD5-F2F1-46A4-9C60-378CDB973BA9}" type="slidenum">
              <a:rPr lang="he-IL" altLang="en-US"/>
              <a:pPr/>
              <a:t>63</a:t>
            </a:fld>
            <a:endParaRPr lang="es-ES" altLang="en-US"/>
          </a:p>
        </p:txBody>
      </p:sp>
      <p:sp>
        <p:nvSpPr>
          <p:cNvPr id="582659" name="Rectangle 3"/>
          <p:cNvSpPr>
            <a:spLocks noGrp="1" noChangeArrowheads="1"/>
          </p:cNvSpPr>
          <p:nvPr>
            <p:ph type="body" sz="half" idx="1"/>
          </p:nvPr>
        </p:nvSpPr>
        <p:spPr>
          <a:xfrm>
            <a:off x="1416050" y="1196976"/>
            <a:ext cx="9182100" cy="5256213"/>
          </a:xfrm>
        </p:spPr>
        <p:txBody>
          <a:bodyPr/>
          <a:lstStyle/>
          <a:p>
            <a:r>
              <a:rPr lang="en-US" altLang="en-US" sz="2800" u="sng"/>
              <a:t>Claim</a:t>
            </a:r>
            <a:r>
              <a:rPr lang="en-US" altLang="en-US" sz="2800"/>
              <a:t>: Pick any two different keys, </a:t>
            </a:r>
            <a:r>
              <a:rPr lang="en-US" altLang="en-US" sz="2800" i="1"/>
              <a:t>k</a:t>
            </a:r>
            <a:r>
              <a:rPr lang="en-US" altLang="en-US" sz="2800" baseline="-25000"/>
              <a:t>1</a:t>
            </a:r>
            <a:r>
              <a:rPr lang="en-US" altLang="en-US" sz="2800"/>
              <a:t> and </a:t>
            </a:r>
            <a:r>
              <a:rPr lang="en-US" altLang="en-US" sz="2800" i="1"/>
              <a:t>k</a:t>
            </a:r>
            <a:r>
              <a:rPr lang="en-US" altLang="en-US" sz="2800" baseline="-25000"/>
              <a:t>2</a:t>
            </a:r>
            <a:r>
              <a:rPr lang="en-US" altLang="en-US" sz="2800"/>
              <a:t>.  For any two elements </a:t>
            </a:r>
            <a:r>
              <a:rPr lang="en-US" altLang="en-US" sz="2800" i="1"/>
              <a:t>x</a:t>
            </a:r>
            <a:r>
              <a:rPr lang="en-US" altLang="en-US" sz="2800" baseline="-25000"/>
              <a:t>1</a:t>
            </a:r>
            <a:r>
              <a:rPr lang="en-US" altLang="en-US" sz="2800"/>
              <a:t> and </a:t>
            </a:r>
            <a:r>
              <a:rPr lang="en-US" altLang="en-US" sz="2800" i="1"/>
              <a:t>x</a:t>
            </a:r>
            <a:r>
              <a:rPr lang="en-US" altLang="en-US" sz="2800" baseline="-25000"/>
              <a:t>2</a:t>
            </a:r>
            <a:r>
              <a:rPr lang="en-US" altLang="en-US" sz="2800"/>
              <a:t> in </a:t>
            </a:r>
            <a:r>
              <a:rPr lang="en-US" altLang="en-US" sz="2800" b="1" i="1"/>
              <a:t>Z</a:t>
            </a:r>
            <a:r>
              <a:rPr lang="en-US" altLang="en-US" sz="2800" i="1" baseline="-25000"/>
              <a:t>p</a:t>
            </a:r>
            <a:r>
              <a:rPr lang="en-US" altLang="en-US" sz="2800"/>
              <a:t>, the chance that </a:t>
            </a:r>
            <a:r>
              <a:rPr lang="en-US" altLang="en-US" sz="2800" i="1"/>
              <a:t>k</a:t>
            </a:r>
            <a:r>
              <a:rPr lang="en-US" altLang="en-US" sz="2800" baseline="-25000"/>
              <a:t>1</a:t>
            </a:r>
            <a:r>
              <a:rPr lang="en-US" altLang="en-US" sz="2800"/>
              <a:t> will be hashed to </a:t>
            </a:r>
            <a:r>
              <a:rPr lang="en-US" altLang="en-US" sz="2800" i="1"/>
              <a:t>x</a:t>
            </a:r>
            <a:r>
              <a:rPr lang="en-US" altLang="en-US" sz="2800" baseline="-25000"/>
              <a:t>1</a:t>
            </a:r>
            <a:r>
              <a:rPr lang="en-US" altLang="en-US" sz="2800"/>
              <a:t> and </a:t>
            </a:r>
            <a:r>
              <a:rPr lang="en-US" altLang="en-US" sz="2800" i="1"/>
              <a:t>k</a:t>
            </a:r>
            <a:r>
              <a:rPr lang="en-US" altLang="en-US" sz="2800" baseline="-25000"/>
              <a:t>2</a:t>
            </a:r>
            <a:r>
              <a:rPr lang="en-US" altLang="en-US" sz="2800"/>
              <a:t> to </a:t>
            </a:r>
            <a:r>
              <a:rPr lang="en-US" altLang="en-US" sz="2800" i="1"/>
              <a:t>x</a:t>
            </a:r>
            <a:r>
              <a:rPr lang="en-US" altLang="en-US" sz="2800" baseline="-25000"/>
              <a:t>2 </a:t>
            </a:r>
            <a:r>
              <a:rPr lang="en-US" altLang="en-US" sz="2800"/>
              <a:t>is exactly 1/</a:t>
            </a:r>
            <a:r>
              <a:rPr lang="en-US" altLang="en-US" sz="2800" i="1"/>
              <a:t>p</a:t>
            </a:r>
            <a:r>
              <a:rPr lang="en-US" altLang="en-US" sz="2800" baseline="30000"/>
              <a:t>2</a:t>
            </a:r>
            <a:r>
              <a:rPr lang="en-US" altLang="en-US" sz="2800"/>
              <a:t>.</a:t>
            </a:r>
          </a:p>
          <a:p>
            <a:r>
              <a:rPr lang="en-US" altLang="en-US" sz="2800"/>
              <a:t> </a:t>
            </a:r>
            <a:r>
              <a:rPr lang="en-US" altLang="en-US" sz="2800" u="sng"/>
              <a:t>Proof</a:t>
            </a:r>
            <a:r>
              <a:rPr lang="en-US" altLang="en-US" sz="2800"/>
              <a:t>: we can write two equations with variables </a:t>
            </a:r>
            <a:r>
              <a:rPr lang="en-US" altLang="en-US" sz="2800" i="1"/>
              <a:t>a</a:t>
            </a:r>
            <a:r>
              <a:rPr lang="en-US" altLang="en-US" sz="2800"/>
              <a:t> and </a:t>
            </a:r>
            <a:r>
              <a:rPr lang="en-US" altLang="en-US" sz="2800" i="1"/>
              <a:t>b</a:t>
            </a:r>
            <a:r>
              <a:rPr lang="en-US" altLang="en-US" sz="2800"/>
              <a:t>:</a:t>
            </a:r>
          </a:p>
          <a:p>
            <a:pPr>
              <a:buFontTx/>
              <a:buNone/>
            </a:pPr>
            <a:r>
              <a:rPr lang="en-US" altLang="en-US" sz="2800"/>
              <a:t>                      </a:t>
            </a:r>
            <a:r>
              <a:rPr lang="en-US" altLang="en-US" sz="2800" i="1"/>
              <a:t>ak</a:t>
            </a:r>
            <a:r>
              <a:rPr lang="en-US" altLang="en-US" sz="2800" baseline="-25000"/>
              <a:t>1 </a:t>
            </a:r>
            <a:r>
              <a:rPr lang="en-US" altLang="en-US" sz="2800"/>
              <a:t>+ </a:t>
            </a:r>
            <a:r>
              <a:rPr lang="en-US" altLang="en-US" sz="2800" i="1"/>
              <a:t>b </a:t>
            </a:r>
            <a:r>
              <a:rPr lang="en-US" altLang="en-US" sz="2800"/>
              <a:t>= </a:t>
            </a:r>
            <a:r>
              <a:rPr lang="en-US" altLang="en-US" sz="2800" i="1"/>
              <a:t>x</a:t>
            </a:r>
            <a:r>
              <a:rPr lang="en-US" altLang="en-US" sz="2800" baseline="-25000"/>
              <a:t>1 </a:t>
            </a:r>
            <a:r>
              <a:rPr lang="en-US" altLang="en-US" sz="2800"/>
              <a:t>mod </a:t>
            </a:r>
            <a:r>
              <a:rPr lang="en-US" altLang="en-US" sz="2800" i="1"/>
              <a:t>p</a:t>
            </a:r>
          </a:p>
          <a:p>
            <a:pPr>
              <a:buFontTx/>
              <a:buNone/>
            </a:pPr>
            <a:r>
              <a:rPr lang="en-US" altLang="en-US" sz="2800" i="1"/>
              <a:t>                      ak</a:t>
            </a:r>
            <a:r>
              <a:rPr lang="en-US" altLang="en-US" sz="2800" baseline="-25000"/>
              <a:t>2 </a:t>
            </a:r>
            <a:r>
              <a:rPr lang="en-US" altLang="en-US" sz="2800"/>
              <a:t>+ </a:t>
            </a:r>
            <a:r>
              <a:rPr lang="en-US" altLang="en-US" sz="2800" i="1"/>
              <a:t>b</a:t>
            </a:r>
            <a:r>
              <a:rPr lang="en-US" altLang="en-US" sz="2800"/>
              <a:t> = </a:t>
            </a:r>
            <a:r>
              <a:rPr lang="en-US" altLang="en-US" sz="2800" i="1"/>
              <a:t>x</a:t>
            </a:r>
            <a:r>
              <a:rPr lang="en-US" altLang="en-US" sz="2800" baseline="-25000"/>
              <a:t>2 </a:t>
            </a:r>
            <a:r>
              <a:rPr lang="en-US" altLang="en-US" sz="2800"/>
              <a:t>mod </a:t>
            </a:r>
            <a:r>
              <a:rPr lang="en-US" altLang="en-US" sz="2800" i="1"/>
              <a:t>p</a:t>
            </a:r>
            <a:endParaRPr lang="en-US" altLang="en-US" sz="2800"/>
          </a:p>
          <a:p>
            <a:pPr>
              <a:buFontTx/>
              <a:buNone/>
            </a:pPr>
            <a:r>
              <a:rPr lang="en-US" altLang="en-US" sz="2800"/>
              <a:t>    These equations always have a unique solution when </a:t>
            </a:r>
            <a:r>
              <a:rPr lang="en-US" altLang="en-US" sz="2800" i="1"/>
              <a:t>p</a:t>
            </a:r>
            <a:r>
              <a:rPr lang="en-US" altLang="en-US" sz="2800"/>
              <a:t> is prime! For any two </a:t>
            </a:r>
            <a:r>
              <a:rPr lang="en-US" altLang="en-US" sz="2800" i="1"/>
              <a:t>x</a:t>
            </a:r>
            <a:r>
              <a:rPr lang="en-US" altLang="en-US" sz="2800" baseline="-25000"/>
              <a:t>1</a:t>
            </a:r>
            <a:r>
              <a:rPr lang="en-US" altLang="en-US" sz="2800"/>
              <a:t> and </a:t>
            </a:r>
            <a:r>
              <a:rPr lang="en-US" altLang="en-US" sz="2800" i="1"/>
              <a:t>x</a:t>
            </a:r>
            <a:r>
              <a:rPr lang="en-US" altLang="en-US" sz="2800" baseline="-25000"/>
              <a:t>2</a:t>
            </a:r>
            <a:r>
              <a:rPr lang="en-US" altLang="en-US" sz="2800"/>
              <a:t>, there exists a hash function with parameters </a:t>
            </a:r>
            <a:r>
              <a:rPr lang="en-US" altLang="en-US" sz="2800" i="1"/>
              <a:t>a</a:t>
            </a:r>
            <a:r>
              <a:rPr lang="en-US" altLang="en-US" sz="2800"/>
              <a:t> and </a:t>
            </a:r>
            <a:r>
              <a:rPr lang="en-US" altLang="en-US" sz="2800" i="1"/>
              <a:t>b</a:t>
            </a:r>
            <a:r>
              <a:rPr lang="en-US" altLang="en-US" sz="2800"/>
              <a:t> which maps </a:t>
            </a:r>
            <a:r>
              <a:rPr lang="en-US" altLang="en-US" sz="2800" i="1"/>
              <a:t>k</a:t>
            </a:r>
            <a:r>
              <a:rPr lang="en-US" altLang="en-US" sz="2800" baseline="-25000"/>
              <a:t>1</a:t>
            </a:r>
            <a:r>
              <a:rPr lang="en-US" altLang="en-US" sz="2800"/>
              <a:t> to </a:t>
            </a:r>
            <a:r>
              <a:rPr lang="en-US" altLang="en-US" sz="2800" i="1"/>
              <a:t>x</a:t>
            </a:r>
            <a:r>
              <a:rPr lang="en-US" altLang="en-US" sz="2800" baseline="-25000"/>
              <a:t>1</a:t>
            </a:r>
            <a:r>
              <a:rPr lang="en-US" altLang="en-US" sz="2800"/>
              <a:t> and </a:t>
            </a:r>
            <a:r>
              <a:rPr lang="en-US" altLang="en-US" sz="2800" i="1"/>
              <a:t>k</a:t>
            </a:r>
            <a:r>
              <a:rPr lang="en-US" altLang="en-US" sz="2800" baseline="-25000"/>
              <a:t>2</a:t>
            </a:r>
            <a:r>
              <a:rPr lang="en-US" altLang="en-US" sz="2800"/>
              <a:t> to </a:t>
            </a:r>
            <a:r>
              <a:rPr lang="en-US" altLang="en-US" sz="2800" i="1"/>
              <a:t>x</a:t>
            </a:r>
            <a:r>
              <a:rPr lang="en-US" altLang="en-US" sz="2800" baseline="-25000"/>
              <a:t>2</a:t>
            </a:r>
            <a:r>
              <a:rPr lang="en-US" altLang="en-US" sz="2800"/>
              <a:t>. </a:t>
            </a:r>
          </a:p>
          <a:p>
            <a:r>
              <a:rPr lang="en-US" altLang="en-US" sz="2800"/>
              <a:t>Thus, the chance of picking that function is exactly the chance of picking the correct </a:t>
            </a:r>
            <a:r>
              <a:rPr lang="en-US" altLang="en-US" sz="2800" i="1"/>
              <a:t>a </a:t>
            </a:r>
            <a:r>
              <a:rPr lang="en-US" altLang="en-US" sz="2800"/>
              <a:t>and </a:t>
            </a:r>
            <a:r>
              <a:rPr lang="en-US" altLang="en-US" sz="2800" i="1"/>
              <a:t>b</a:t>
            </a:r>
            <a:r>
              <a:rPr lang="en-US" altLang="en-US" sz="2800"/>
              <a:t>, which is exactly 1/</a:t>
            </a:r>
            <a:r>
              <a:rPr lang="en-US" altLang="en-US" sz="2800" i="1"/>
              <a:t>p</a:t>
            </a:r>
            <a:r>
              <a:rPr lang="en-US" altLang="en-US" sz="2800" baseline="30000"/>
              <a:t>2</a:t>
            </a:r>
            <a:r>
              <a:rPr lang="en-US" altLang="en-US" sz="2800"/>
              <a:t>.  </a:t>
            </a:r>
          </a:p>
        </p:txBody>
      </p:sp>
      <p:sp>
        <p:nvSpPr>
          <p:cNvPr id="582661" name="Rectangle 5"/>
          <p:cNvSpPr>
            <a:spLocks noChangeArrowheads="1"/>
          </p:cNvSpPr>
          <p:nvPr/>
        </p:nvSpPr>
        <p:spPr bwMode="auto">
          <a:xfrm>
            <a:off x="1803400" y="228601"/>
            <a:ext cx="87503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r>
              <a:rPr lang="en-US" altLang="en-US"/>
              <a:t>Construction of universal classes (2)</a:t>
            </a:r>
          </a:p>
        </p:txBody>
      </p:sp>
    </p:spTree>
    <p:extLst>
      <p:ext uri="{BB962C8B-B14F-4D97-AF65-F5344CB8AC3E}">
        <p14:creationId xmlns:p14="http://schemas.microsoft.com/office/powerpoint/2010/main" val="37563384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26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26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265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265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2659">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826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9"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7"/>
          <p:cNvSpPr>
            <a:spLocks noGrp="1"/>
          </p:cNvSpPr>
          <p:nvPr>
            <p:ph type="sldNum" sz="quarter" idx="12"/>
          </p:nvPr>
        </p:nvSpPr>
        <p:spPr/>
        <p:txBody>
          <a:bodyPr/>
          <a:lstStyle/>
          <a:p>
            <a:fld id="{4200237F-C5B7-4B9B-8F7D-6F7675BAD5D5}" type="slidenum">
              <a:rPr lang="he-IL" altLang="en-US"/>
              <a:pPr/>
              <a:t>64</a:t>
            </a:fld>
            <a:endParaRPr lang="es-ES" altLang="en-US"/>
          </a:p>
        </p:txBody>
      </p:sp>
      <p:sp>
        <p:nvSpPr>
          <p:cNvPr id="583683" name="Rectangle 3"/>
          <p:cNvSpPr>
            <a:spLocks noGrp="1" noChangeArrowheads="1"/>
          </p:cNvSpPr>
          <p:nvPr>
            <p:ph type="body" sz="half" idx="1"/>
          </p:nvPr>
        </p:nvSpPr>
        <p:spPr>
          <a:xfrm>
            <a:off x="1343025" y="1196975"/>
            <a:ext cx="8929688" cy="4679950"/>
          </a:xfrm>
        </p:spPr>
        <p:txBody>
          <a:bodyPr/>
          <a:lstStyle/>
          <a:p>
            <a:pPr>
              <a:buFontTx/>
              <a:buNone/>
            </a:pPr>
            <a:r>
              <a:rPr lang="en-US" altLang="en-US"/>
              <a:t>    Since the range of keys can be very large, we correct the hash function to reduce it to </a:t>
            </a:r>
            <a:r>
              <a:rPr lang="en-US" altLang="en-US" i="1"/>
              <a:t>m</a:t>
            </a:r>
            <a:r>
              <a:rPr lang="en-US" altLang="en-US"/>
              <a:t> keys by taking an additional modulo </a:t>
            </a:r>
            <a:r>
              <a:rPr lang="en-US" altLang="en-US" i="1"/>
              <a:t>m:</a:t>
            </a:r>
            <a:r>
              <a:rPr lang="en-US" altLang="en-US"/>
              <a:t> </a:t>
            </a:r>
            <a:endParaRPr lang="en-US" altLang="en-US" i="1"/>
          </a:p>
          <a:p>
            <a:pPr>
              <a:spcBef>
                <a:spcPct val="50000"/>
              </a:spcBef>
              <a:spcAft>
                <a:spcPct val="50000"/>
              </a:spcAft>
              <a:buFontTx/>
              <a:buNone/>
            </a:pPr>
            <a:r>
              <a:rPr lang="en-US" altLang="en-US" i="1"/>
              <a:t>                h</a:t>
            </a:r>
            <a:r>
              <a:rPr lang="en-US" altLang="en-US" i="1" baseline="-25000"/>
              <a:t>a,b</a:t>
            </a:r>
            <a:r>
              <a:rPr lang="en-US" altLang="en-US"/>
              <a:t>(</a:t>
            </a:r>
            <a:r>
              <a:rPr lang="en-US" altLang="en-US" i="1"/>
              <a:t>k</a:t>
            </a:r>
            <a:r>
              <a:rPr lang="en-US" altLang="en-US"/>
              <a:t>)</a:t>
            </a:r>
            <a:r>
              <a:rPr lang="en-US" altLang="en-US" i="1"/>
              <a:t> </a:t>
            </a:r>
            <a:r>
              <a:rPr lang="en-US" altLang="en-US"/>
              <a:t>=</a:t>
            </a:r>
            <a:r>
              <a:rPr lang="en-US" altLang="en-US" i="1"/>
              <a:t> </a:t>
            </a:r>
            <a:r>
              <a:rPr lang="en-US" altLang="en-US"/>
              <a:t>((</a:t>
            </a:r>
            <a:r>
              <a:rPr lang="en-US" altLang="en-US" i="1"/>
              <a:t>ak +b</a:t>
            </a:r>
            <a:r>
              <a:rPr lang="en-US" altLang="en-US"/>
              <a:t>)</a:t>
            </a:r>
            <a:r>
              <a:rPr lang="en-US" altLang="en-US" i="1"/>
              <a:t> </a:t>
            </a:r>
            <a:r>
              <a:rPr lang="en-US" altLang="en-US"/>
              <a:t>mod</a:t>
            </a:r>
            <a:r>
              <a:rPr lang="en-US" altLang="en-US" i="1"/>
              <a:t> p</a:t>
            </a:r>
            <a:r>
              <a:rPr lang="en-US" altLang="en-US"/>
              <a:t>)</a:t>
            </a:r>
            <a:r>
              <a:rPr lang="en-US" altLang="en-US" i="1"/>
              <a:t> </a:t>
            </a:r>
            <a:r>
              <a:rPr lang="en-US" altLang="en-US"/>
              <a:t>mod</a:t>
            </a:r>
            <a:r>
              <a:rPr lang="en-US" altLang="en-US" i="1"/>
              <a:t> m </a:t>
            </a:r>
            <a:r>
              <a:rPr lang="en-US" altLang="en-US"/>
              <a:t> </a:t>
            </a:r>
          </a:p>
          <a:p>
            <a:pPr>
              <a:buFontTx/>
              <a:buNone/>
            </a:pPr>
            <a:r>
              <a:rPr lang="en-US" altLang="en-US"/>
              <a:t>    The family </a:t>
            </a:r>
          </a:p>
          <a:p>
            <a:pPr>
              <a:spcBef>
                <a:spcPct val="50000"/>
              </a:spcBef>
              <a:spcAft>
                <a:spcPct val="50000"/>
              </a:spcAft>
              <a:buFontTx/>
              <a:buNone/>
            </a:pPr>
            <a:r>
              <a:rPr lang="en-US" altLang="en-US" b="1" i="1"/>
              <a:t>                 H</a:t>
            </a:r>
            <a:r>
              <a:rPr lang="en-US" altLang="en-US" i="1" baseline="-25000"/>
              <a:t>p,m </a:t>
            </a:r>
            <a:r>
              <a:rPr lang="en-US" altLang="en-US" i="1"/>
              <a:t>= </a:t>
            </a:r>
            <a:r>
              <a:rPr lang="en-US" altLang="en-US"/>
              <a:t> {</a:t>
            </a:r>
            <a:r>
              <a:rPr lang="en-US" altLang="en-US" i="1"/>
              <a:t>h</a:t>
            </a:r>
            <a:r>
              <a:rPr lang="en-US" altLang="en-US" i="1" baseline="-25000"/>
              <a:t>a,b</a:t>
            </a:r>
            <a:r>
              <a:rPr lang="en-US" altLang="en-US"/>
              <a:t>: = </a:t>
            </a:r>
            <a:r>
              <a:rPr lang="en-US" altLang="en-US" i="1"/>
              <a:t>a, b </a:t>
            </a:r>
            <a:r>
              <a:rPr lang="en-US" altLang="en-US"/>
              <a:t>in</a:t>
            </a:r>
            <a:r>
              <a:rPr lang="en-US" altLang="en-US" i="1"/>
              <a:t> </a:t>
            </a:r>
            <a:r>
              <a:rPr lang="en-US" altLang="en-US" b="1" i="1"/>
              <a:t>Z</a:t>
            </a:r>
            <a:r>
              <a:rPr lang="en-US" altLang="en-US" i="1" baseline="-25000"/>
              <a:t>p</a:t>
            </a:r>
            <a:r>
              <a:rPr lang="en-US" altLang="en-US"/>
              <a:t>}</a:t>
            </a:r>
          </a:p>
          <a:p>
            <a:pPr>
              <a:buFontTx/>
              <a:buNone/>
            </a:pPr>
            <a:r>
              <a:rPr lang="en-US" altLang="en-US"/>
              <a:t>     is then a universal family of hash functions. </a:t>
            </a:r>
          </a:p>
        </p:txBody>
      </p:sp>
      <p:sp>
        <p:nvSpPr>
          <p:cNvPr id="583686" name="Rectangle 6"/>
          <p:cNvSpPr>
            <a:spLocks noChangeArrowheads="1"/>
          </p:cNvSpPr>
          <p:nvPr/>
        </p:nvSpPr>
        <p:spPr bwMode="auto">
          <a:xfrm>
            <a:off x="2063750" y="260351"/>
            <a:ext cx="87503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r>
              <a:rPr lang="en-US" altLang="en-US"/>
              <a:t>Construction of universal classes (3)</a:t>
            </a:r>
          </a:p>
        </p:txBody>
      </p:sp>
    </p:spTree>
    <p:extLst>
      <p:ext uri="{BB962C8B-B14F-4D97-AF65-F5344CB8AC3E}">
        <p14:creationId xmlns:p14="http://schemas.microsoft.com/office/powerpoint/2010/main" val="10897522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6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6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6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36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3"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7"/>
          <p:cNvSpPr>
            <a:spLocks noGrp="1"/>
          </p:cNvSpPr>
          <p:nvPr>
            <p:ph type="sldNum" sz="quarter" idx="12"/>
          </p:nvPr>
        </p:nvSpPr>
        <p:spPr/>
        <p:txBody>
          <a:bodyPr/>
          <a:lstStyle/>
          <a:p>
            <a:fld id="{64C25533-2FA8-499A-ACAF-E85C47835198}" type="slidenum">
              <a:rPr lang="he-IL" altLang="en-US"/>
              <a:pPr/>
              <a:t>65</a:t>
            </a:fld>
            <a:endParaRPr lang="es-ES" altLang="en-US"/>
          </a:p>
        </p:txBody>
      </p:sp>
      <p:sp>
        <p:nvSpPr>
          <p:cNvPr id="584706" name="Rectangle 2"/>
          <p:cNvSpPr>
            <a:spLocks noGrp="1" noChangeArrowheads="1"/>
          </p:cNvSpPr>
          <p:nvPr>
            <p:ph type="title"/>
          </p:nvPr>
        </p:nvSpPr>
        <p:spPr>
          <a:xfrm>
            <a:off x="1720850" y="0"/>
            <a:ext cx="8750300" cy="1143000"/>
          </a:xfrm>
        </p:spPr>
        <p:txBody>
          <a:bodyPr/>
          <a:lstStyle/>
          <a:p>
            <a:r>
              <a:rPr lang="en-US" altLang="en-US"/>
              <a:t>Proof (1)</a:t>
            </a:r>
          </a:p>
        </p:txBody>
      </p:sp>
      <p:sp>
        <p:nvSpPr>
          <p:cNvPr id="584707" name="Rectangle 3"/>
          <p:cNvSpPr>
            <a:spLocks noGrp="1" noChangeArrowheads="1"/>
          </p:cNvSpPr>
          <p:nvPr>
            <p:ph type="body" sz="half" idx="1"/>
          </p:nvPr>
        </p:nvSpPr>
        <p:spPr>
          <a:xfrm>
            <a:off x="1847850" y="1125539"/>
            <a:ext cx="8928100" cy="5343525"/>
          </a:xfrm>
        </p:spPr>
        <p:txBody>
          <a:bodyPr/>
          <a:lstStyle/>
          <a:p>
            <a:pPr>
              <a:lnSpc>
                <a:spcPct val="95000"/>
              </a:lnSpc>
            </a:pPr>
            <a:r>
              <a:rPr lang="en-US" altLang="en-US"/>
              <a:t>Pick </a:t>
            </a:r>
            <a:r>
              <a:rPr lang="en-US" altLang="en-US" i="1"/>
              <a:t>k</a:t>
            </a:r>
            <a:r>
              <a:rPr lang="en-US" altLang="en-US" baseline="-25000"/>
              <a:t>1</a:t>
            </a:r>
            <a:r>
              <a:rPr lang="en-US" altLang="en-US"/>
              <a:t> and </a:t>
            </a:r>
            <a:r>
              <a:rPr lang="en-US" altLang="en-US" i="1"/>
              <a:t>k</a:t>
            </a:r>
            <a:r>
              <a:rPr lang="en-US" altLang="en-US" baseline="-25000"/>
              <a:t>2</a:t>
            </a:r>
            <a:r>
              <a:rPr lang="en-US" altLang="en-US"/>
              <a:t>, two different keys. By the previous corollary, for any two values </a:t>
            </a:r>
            <a:r>
              <a:rPr lang="en-US" altLang="en-US" i="1"/>
              <a:t>x</a:t>
            </a:r>
            <a:r>
              <a:rPr lang="en-US" altLang="en-US" baseline="-25000"/>
              <a:t>1</a:t>
            </a:r>
            <a:r>
              <a:rPr lang="en-US" altLang="en-US"/>
              <a:t> and </a:t>
            </a:r>
            <a:r>
              <a:rPr lang="en-US" altLang="en-US" i="1"/>
              <a:t>x</a:t>
            </a:r>
            <a:r>
              <a:rPr lang="en-US" altLang="en-US" baseline="-25000"/>
              <a:t>2</a:t>
            </a:r>
            <a:r>
              <a:rPr lang="en-US" altLang="en-US"/>
              <a:t>, in </a:t>
            </a:r>
            <a:r>
              <a:rPr lang="en-US" altLang="en-US" b="1" i="1"/>
              <a:t>Z</a:t>
            </a:r>
            <a:r>
              <a:rPr lang="en-US" altLang="en-US" i="1" baseline="-25000"/>
              <a:t>p</a:t>
            </a:r>
            <a:r>
              <a:rPr lang="en-US" altLang="en-US"/>
              <a:t>, the chance that </a:t>
            </a:r>
          </a:p>
          <a:p>
            <a:pPr>
              <a:lnSpc>
                <a:spcPct val="95000"/>
              </a:lnSpc>
              <a:buFontTx/>
              <a:buNone/>
            </a:pPr>
            <a:r>
              <a:rPr lang="en-US" altLang="en-US" i="1"/>
              <a:t>                      </a:t>
            </a:r>
            <a:r>
              <a:rPr lang="en-US" altLang="en-US"/>
              <a:t>(</a:t>
            </a:r>
            <a:r>
              <a:rPr lang="en-US" altLang="en-US" i="1"/>
              <a:t>ak</a:t>
            </a:r>
            <a:r>
              <a:rPr lang="en-US" altLang="en-US" baseline="-25000"/>
              <a:t>1 </a:t>
            </a:r>
            <a:r>
              <a:rPr lang="en-US" altLang="en-US"/>
              <a:t>+ </a:t>
            </a:r>
            <a:r>
              <a:rPr lang="en-US" altLang="en-US" i="1"/>
              <a:t>b</a:t>
            </a:r>
            <a:r>
              <a:rPr lang="en-US" altLang="en-US"/>
              <a:t>)</a:t>
            </a:r>
            <a:r>
              <a:rPr lang="en-US" altLang="en-US" i="1"/>
              <a:t> </a:t>
            </a:r>
            <a:r>
              <a:rPr lang="en-US" altLang="en-US"/>
              <a:t>mod </a:t>
            </a:r>
            <a:r>
              <a:rPr lang="en-US" altLang="en-US" i="1"/>
              <a:t>p </a:t>
            </a:r>
            <a:r>
              <a:rPr lang="en-US" altLang="en-US"/>
              <a:t>= </a:t>
            </a:r>
            <a:r>
              <a:rPr lang="en-US" altLang="en-US" i="1"/>
              <a:t>x</a:t>
            </a:r>
            <a:r>
              <a:rPr lang="en-US" altLang="en-US" baseline="-25000"/>
              <a:t>1</a:t>
            </a:r>
            <a:endParaRPr lang="en-US" altLang="en-US" i="1"/>
          </a:p>
          <a:p>
            <a:pPr>
              <a:lnSpc>
                <a:spcPct val="95000"/>
              </a:lnSpc>
              <a:buFontTx/>
              <a:buNone/>
            </a:pPr>
            <a:r>
              <a:rPr lang="en-US" altLang="en-US" i="1"/>
              <a:t> 			    </a:t>
            </a:r>
            <a:r>
              <a:rPr lang="en-US" altLang="en-US"/>
              <a:t>(</a:t>
            </a:r>
            <a:r>
              <a:rPr lang="en-US" altLang="en-US" i="1"/>
              <a:t>ak</a:t>
            </a:r>
            <a:r>
              <a:rPr lang="en-US" altLang="en-US" baseline="-25000"/>
              <a:t>2 </a:t>
            </a:r>
            <a:r>
              <a:rPr lang="en-US" altLang="en-US"/>
              <a:t>+ </a:t>
            </a:r>
            <a:r>
              <a:rPr lang="en-US" altLang="en-US" i="1"/>
              <a:t>b</a:t>
            </a:r>
            <a:r>
              <a:rPr lang="en-US" altLang="en-US"/>
              <a:t>) mod </a:t>
            </a:r>
            <a:r>
              <a:rPr lang="en-US" altLang="en-US" i="1"/>
              <a:t>p</a:t>
            </a:r>
            <a:r>
              <a:rPr lang="en-US" altLang="en-US"/>
              <a:t> = </a:t>
            </a:r>
            <a:r>
              <a:rPr lang="en-US" altLang="en-US" i="1"/>
              <a:t>x</a:t>
            </a:r>
            <a:r>
              <a:rPr lang="en-US" altLang="en-US" baseline="-25000"/>
              <a:t>2 </a:t>
            </a:r>
          </a:p>
          <a:p>
            <a:pPr>
              <a:lnSpc>
                <a:spcPct val="95000"/>
              </a:lnSpc>
              <a:buFontTx/>
              <a:buNone/>
            </a:pPr>
            <a:r>
              <a:rPr lang="en-US" altLang="en-US" baseline="-25000"/>
              <a:t>     </a:t>
            </a:r>
            <a:r>
              <a:rPr lang="en-US" altLang="en-US"/>
              <a:t>is exactly 1/</a:t>
            </a:r>
            <a:r>
              <a:rPr lang="en-US" altLang="en-US" i="1"/>
              <a:t>p</a:t>
            </a:r>
            <a:r>
              <a:rPr lang="en-US" altLang="en-US" baseline="30000"/>
              <a:t>2</a:t>
            </a:r>
            <a:r>
              <a:rPr lang="en-US" altLang="en-US"/>
              <a:t>.</a:t>
            </a:r>
          </a:p>
          <a:p>
            <a:pPr>
              <a:lnSpc>
                <a:spcPct val="95000"/>
              </a:lnSpc>
            </a:pPr>
            <a:r>
              <a:rPr lang="en-US" altLang="en-US"/>
              <a:t>Now consider </a:t>
            </a:r>
            <a:r>
              <a:rPr lang="en-US" altLang="en-US" i="1"/>
              <a:t>y</a:t>
            </a:r>
            <a:r>
              <a:rPr lang="en-US" altLang="en-US" baseline="-25000"/>
              <a:t>1 </a:t>
            </a:r>
            <a:r>
              <a:rPr lang="en-US" altLang="en-US"/>
              <a:t>and </a:t>
            </a:r>
            <a:r>
              <a:rPr lang="en-US" altLang="en-US" i="1"/>
              <a:t>y</a:t>
            </a:r>
            <a:r>
              <a:rPr lang="en-US" altLang="en-US" baseline="-25000"/>
              <a:t>2 </a:t>
            </a:r>
            <a:r>
              <a:rPr lang="en-US" altLang="en-US"/>
              <a:t>in {0,…</a:t>
            </a:r>
            <a:r>
              <a:rPr lang="en-US" altLang="en-US" i="1"/>
              <a:t>m</a:t>
            </a:r>
            <a:r>
              <a:rPr lang="en-US" altLang="en-US"/>
              <a:t> –1}. We want to find the chance that </a:t>
            </a:r>
          </a:p>
          <a:p>
            <a:pPr>
              <a:lnSpc>
                <a:spcPct val="95000"/>
              </a:lnSpc>
              <a:buFontTx/>
              <a:buNone/>
            </a:pPr>
            <a:r>
              <a:rPr lang="en-US" altLang="en-US" i="1"/>
              <a:t>                    x</a:t>
            </a:r>
            <a:r>
              <a:rPr lang="en-US" altLang="en-US" baseline="-25000"/>
              <a:t>1 </a:t>
            </a:r>
            <a:r>
              <a:rPr lang="en-US" altLang="en-US" i="1"/>
              <a:t>= y</a:t>
            </a:r>
            <a:r>
              <a:rPr lang="en-US" altLang="en-US" baseline="-25000"/>
              <a:t>1 </a:t>
            </a:r>
            <a:r>
              <a:rPr lang="en-US" altLang="en-US"/>
              <a:t>mod </a:t>
            </a:r>
            <a:r>
              <a:rPr lang="en-US" altLang="en-US" i="1"/>
              <a:t>m </a:t>
            </a:r>
          </a:p>
          <a:p>
            <a:pPr>
              <a:lnSpc>
                <a:spcPct val="95000"/>
              </a:lnSpc>
              <a:buFontTx/>
              <a:buNone/>
            </a:pPr>
            <a:r>
              <a:rPr lang="en-US" altLang="en-US" i="1"/>
              <a:t>                    x</a:t>
            </a:r>
            <a:r>
              <a:rPr lang="en-US" altLang="en-US" baseline="-25000"/>
              <a:t>2 </a:t>
            </a:r>
            <a:r>
              <a:rPr lang="en-US" altLang="en-US" i="1"/>
              <a:t>= y</a:t>
            </a:r>
            <a:r>
              <a:rPr lang="en-US" altLang="en-US" baseline="-25000"/>
              <a:t>2 </a:t>
            </a:r>
            <a:r>
              <a:rPr lang="en-US" altLang="en-US"/>
              <a:t>mod </a:t>
            </a:r>
            <a:r>
              <a:rPr lang="en-US" altLang="en-US" i="1"/>
              <a:t>m </a:t>
            </a:r>
          </a:p>
        </p:txBody>
      </p:sp>
    </p:spTree>
    <p:extLst>
      <p:ext uri="{BB962C8B-B14F-4D97-AF65-F5344CB8AC3E}">
        <p14:creationId xmlns:p14="http://schemas.microsoft.com/office/powerpoint/2010/main" val="9841783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47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47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47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47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47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470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47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7"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7"/>
          <p:cNvSpPr>
            <a:spLocks noGrp="1"/>
          </p:cNvSpPr>
          <p:nvPr>
            <p:ph type="sldNum" sz="quarter" idx="12"/>
          </p:nvPr>
        </p:nvSpPr>
        <p:spPr/>
        <p:txBody>
          <a:bodyPr/>
          <a:lstStyle/>
          <a:p>
            <a:fld id="{A1B48837-F803-43B3-A942-7E23E3F51545}" type="slidenum">
              <a:rPr lang="he-IL" altLang="en-US"/>
              <a:pPr/>
              <a:t>66</a:t>
            </a:fld>
            <a:endParaRPr lang="es-ES" altLang="en-US"/>
          </a:p>
        </p:txBody>
      </p:sp>
      <p:sp>
        <p:nvSpPr>
          <p:cNvPr id="614402" name="Rectangle 2"/>
          <p:cNvSpPr>
            <a:spLocks noGrp="1" noChangeArrowheads="1"/>
          </p:cNvSpPr>
          <p:nvPr>
            <p:ph type="title"/>
          </p:nvPr>
        </p:nvSpPr>
        <p:spPr/>
        <p:txBody>
          <a:bodyPr/>
          <a:lstStyle/>
          <a:p>
            <a:r>
              <a:rPr lang="en-US" altLang="en-US"/>
              <a:t>Proof (2)</a:t>
            </a:r>
          </a:p>
        </p:txBody>
      </p:sp>
      <p:sp>
        <p:nvSpPr>
          <p:cNvPr id="614403" name="Rectangle 3"/>
          <p:cNvSpPr>
            <a:spLocks noGrp="1" noChangeArrowheads="1"/>
          </p:cNvSpPr>
          <p:nvPr>
            <p:ph type="body" sz="half" idx="1"/>
          </p:nvPr>
        </p:nvSpPr>
        <p:spPr>
          <a:xfrm>
            <a:off x="1487489" y="1109663"/>
            <a:ext cx="9361487" cy="5414962"/>
          </a:xfrm>
        </p:spPr>
        <p:txBody>
          <a:bodyPr/>
          <a:lstStyle/>
          <a:p>
            <a:r>
              <a:rPr lang="en-US" altLang="en-US"/>
              <a:t>How many pairs </a:t>
            </a:r>
            <a:r>
              <a:rPr lang="en-US" altLang="en-US" sz="3600" i="1"/>
              <a:t>x</a:t>
            </a:r>
            <a:r>
              <a:rPr lang="en-US" altLang="en-US" sz="3600" baseline="-25000"/>
              <a:t>1</a:t>
            </a:r>
            <a:r>
              <a:rPr lang="en-US" altLang="en-US" sz="3600"/>
              <a:t> and </a:t>
            </a:r>
            <a:r>
              <a:rPr lang="en-US" altLang="en-US" sz="3600" i="1"/>
              <a:t>x</a:t>
            </a:r>
            <a:r>
              <a:rPr lang="en-US" altLang="en-US" sz="3600" baseline="-25000"/>
              <a:t>2</a:t>
            </a:r>
            <a:r>
              <a:rPr lang="en-US" altLang="en-US" sz="3600"/>
              <a:t> </a:t>
            </a:r>
            <a:r>
              <a:rPr lang="en-US" altLang="en-US"/>
              <a:t>satisfy this for a fixed pair of </a:t>
            </a:r>
            <a:r>
              <a:rPr lang="en-US" altLang="en-US" sz="3600" i="1"/>
              <a:t>y</a:t>
            </a:r>
            <a:r>
              <a:rPr lang="en-US" altLang="en-US" sz="3600" baseline="-25000"/>
              <a:t>1</a:t>
            </a:r>
            <a:r>
              <a:rPr lang="en-US" altLang="en-US" sz="3600"/>
              <a:t> and </a:t>
            </a:r>
            <a:r>
              <a:rPr lang="en-US" altLang="en-US" sz="3600" i="1"/>
              <a:t>y</a:t>
            </a:r>
            <a:r>
              <a:rPr lang="en-US" altLang="en-US" sz="3600" baseline="-25000"/>
              <a:t>2</a:t>
            </a:r>
            <a:r>
              <a:rPr lang="en-US" altLang="en-US"/>
              <a:t>?  Each equation is satisfied by at most </a:t>
            </a:r>
            <a:r>
              <a:rPr lang="en-US" altLang="en-US" i="1"/>
              <a:t>p</a:t>
            </a:r>
            <a:r>
              <a:rPr lang="en-US" altLang="en-US"/>
              <a:t>/</a:t>
            </a:r>
            <a:r>
              <a:rPr lang="en-US" altLang="en-US" i="1"/>
              <a:t>m</a:t>
            </a:r>
            <a:r>
              <a:rPr lang="en-US" altLang="en-US"/>
              <a:t>+1 solutions (one in each window of length </a:t>
            </a:r>
            <a:r>
              <a:rPr lang="en-US" altLang="en-US" i="1"/>
              <a:t>m</a:t>
            </a:r>
            <a:r>
              <a:rPr lang="en-US" altLang="en-US"/>
              <a:t>, and there are at most </a:t>
            </a:r>
            <a:r>
              <a:rPr lang="en-US" altLang="en-US" i="1"/>
              <a:t>p</a:t>
            </a:r>
            <a:r>
              <a:rPr lang="en-US" altLang="en-US"/>
              <a:t>/</a:t>
            </a:r>
            <a:r>
              <a:rPr lang="en-US" altLang="en-US" i="1"/>
              <a:t>m </a:t>
            </a:r>
            <a:r>
              <a:rPr lang="en-US" altLang="en-US"/>
              <a:t>+ 1 such windows from 0 to  </a:t>
            </a:r>
            <a:r>
              <a:rPr lang="en-US" altLang="en-US" i="1"/>
              <a:t>p</a:t>
            </a:r>
            <a:r>
              <a:rPr lang="en-US" altLang="en-US"/>
              <a:t> –1). Overall, there are at most </a:t>
            </a:r>
            <a:r>
              <a:rPr lang="en-US" altLang="en-US" i="1"/>
              <a:t>O</a:t>
            </a:r>
            <a:r>
              <a:rPr lang="en-US" altLang="en-US"/>
              <a:t>((</a:t>
            </a:r>
            <a:r>
              <a:rPr lang="en-US" altLang="en-US" i="1"/>
              <a:t>p</a:t>
            </a:r>
            <a:r>
              <a:rPr lang="en-US" altLang="en-US"/>
              <a:t>/</a:t>
            </a:r>
            <a:r>
              <a:rPr lang="en-US" altLang="en-US" i="1"/>
              <a:t>m</a:t>
            </a:r>
            <a:r>
              <a:rPr lang="en-US" altLang="en-US"/>
              <a:t>))</a:t>
            </a:r>
            <a:r>
              <a:rPr lang="en-US" altLang="en-US" baseline="30000"/>
              <a:t>2</a:t>
            </a:r>
            <a:r>
              <a:rPr lang="en-US" altLang="en-US"/>
              <a:t> such pairs.</a:t>
            </a:r>
          </a:p>
          <a:p>
            <a:r>
              <a:rPr lang="en-US" altLang="en-US"/>
              <a:t>So what is the chance that </a:t>
            </a:r>
            <a:r>
              <a:rPr lang="en-US" altLang="en-US" i="1"/>
              <a:t>k</a:t>
            </a:r>
            <a:r>
              <a:rPr lang="en-US" altLang="en-US" baseline="-25000"/>
              <a:t>1</a:t>
            </a:r>
            <a:r>
              <a:rPr lang="en-US" altLang="en-US"/>
              <a:t> is hashed into </a:t>
            </a:r>
            <a:r>
              <a:rPr lang="en-US" altLang="en-US" i="1"/>
              <a:t>x</a:t>
            </a:r>
            <a:r>
              <a:rPr lang="en-US" altLang="en-US" baseline="-25000"/>
              <a:t>1</a:t>
            </a:r>
            <a:r>
              <a:rPr lang="en-US" altLang="en-US"/>
              <a:t> and </a:t>
            </a:r>
            <a:r>
              <a:rPr lang="en-US" altLang="en-US" i="1"/>
              <a:t>k</a:t>
            </a:r>
            <a:r>
              <a:rPr lang="en-US" altLang="en-US" baseline="-25000"/>
              <a:t>2</a:t>
            </a:r>
            <a:r>
              <a:rPr lang="en-US" altLang="en-US"/>
              <a:t> into to </a:t>
            </a:r>
            <a:r>
              <a:rPr lang="en-US" altLang="en-US" i="1"/>
              <a:t>x</a:t>
            </a:r>
            <a:r>
              <a:rPr lang="en-US" altLang="en-US" baseline="-25000"/>
              <a:t>2</a:t>
            </a:r>
            <a:r>
              <a:rPr lang="en-US" altLang="en-US"/>
              <a:t>? Each possible pair </a:t>
            </a:r>
            <a:r>
              <a:rPr lang="en-US" altLang="en-US" sz="3600" i="1"/>
              <a:t>y</a:t>
            </a:r>
            <a:r>
              <a:rPr lang="en-US" altLang="en-US" sz="3600" baseline="-25000"/>
              <a:t>1</a:t>
            </a:r>
            <a:r>
              <a:rPr lang="en-US" altLang="en-US" sz="3600"/>
              <a:t> and </a:t>
            </a:r>
            <a:r>
              <a:rPr lang="en-US" altLang="en-US" sz="3600" i="1"/>
              <a:t>y</a:t>
            </a:r>
            <a:r>
              <a:rPr lang="en-US" altLang="en-US" sz="3600" baseline="-25000"/>
              <a:t>2</a:t>
            </a:r>
            <a:r>
              <a:rPr lang="en-US" altLang="en-US"/>
              <a:t> is reached with probability </a:t>
            </a:r>
            <a:r>
              <a:rPr lang="en-US" altLang="en-US" sz="3600"/>
              <a:t>1/</a:t>
            </a:r>
            <a:r>
              <a:rPr lang="en-US" altLang="en-US" sz="3600" i="1"/>
              <a:t>p</a:t>
            </a:r>
            <a:r>
              <a:rPr lang="en-US" altLang="en-US" sz="3600" baseline="30000"/>
              <a:t>2</a:t>
            </a:r>
            <a:r>
              <a:rPr lang="en-US" altLang="en-US"/>
              <a:t>, and there are at most (</a:t>
            </a:r>
            <a:r>
              <a:rPr lang="en-US" altLang="en-US" i="1"/>
              <a:t>p</a:t>
            </a:r>
            <a:r>
              <a:rPr lang="en-US" altLang="en-US"/>
              <a:t>/</a:t>
            </a:r>
            <a:r>
              <a:rPr lang="en-US" altLang="en-US" i="1"/>
              <a:t>m</a:t>
            </a:r>
            <a:r>
              <a:rPr lang="en-US" altLang="en-US"/>
              <a:t>)</a:t>
            </a:r>
            <a:r>
              <a:rPr lang="en-US" altLang="en-US" baseline="30000"/>
              <a:t>2</a:t>
            </a:r>
            <a:r>
              <a:rPr lang="en-US" altLang="en-US"/>
              <a:t> appropriate pairs, so the overall probability is at    most 1/</a:t>
            </a:r>
            <a:r>
              <a:rPr lang="en-US" altLang="en-US" i="1"/>
              <a:t>m</a:t>
            </a:r>
            <a:r>
              <a:rPr lang="en-US" altLang="en-US" baseline="30000"/>
              <a:t>2</a:t>
            </a:r>
            <a:r>
              <a:rPr lang="en-US" altLang="en-US"/>
              <a:t>.</a:t>
            </a:r>
          </a:p>
        </p:txBody>
      </p:sp>
    </p:spTree>
    <p:extLst>
      <p:ext uri="{BB962C8B-B14F-4D97-AF65-F5344CB8AC3E}">
        <p14:creationId xmlns:p14="http://schemas.microsoft.com/office/powerpoint/2010/main" val="22076791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1DDB0D0-72E0-42F2-BAF2-246D467094AB}" type="slidenum">
              <a:rPr lang="he-IL" altLang="en-US"/>
              <a:pPr/>
              <a:t>67</a:t>
            </a:fld>
            <a:endParaRPr lang="es-ES" altLang="en-US"/>
          </a:p>
        </p:txBody>
      </p:sp>
      <p:sp>
        <p:nvSpPr>
          <p:cNvPr id="568322" name="Rectangle 2"/>
          <p:cNvSpPr>
            <a:spLocks noGrp="1" noChangeArrowheads="1"/>
          </p:cNvSpPr>
          <p:nvPr>
            <p:ph type="title"/>
          </p:nvPr>
        </p:nvSpPr>
        <p:spPr>
          <a:xfrm>
            <a:off x="1803400" y="228600"/>
            <a:ext cx="8750300" cy="896938"/>
          </a:xfrm>
        </p:spPr>
        <p:txBody>
          <a:bodyPr/>
          <a:lstStyle/>
          <a:p>
            <a:r>
              <a:rPr lang="en-US" altLang="en-US"/>
              <a:t>Universal hashing: summary</a:t>
            </a:r>
          </a:p>
        </p:txBody>
      </p:sp>
      <p:sp>
        <p:nvSpPr>
          <p:cNvPr id="568323" name="Rectangle 3"/>
          <p:cNvSpPr>
            <a:spLocks noGrp="1" noChangeArrowheads="1"/>
          </p:cNvSpPr>
          <p:nvPr>
            <p:ph type="body" idx="1"/>
          </p:nvPr>
        </p:nvSpPr>
        <p:spPr>
          <a:xfrm>
            <a:off x="1558925" y="1104900"/>
            <a:ext cx="9145588" cy="5060950"/>
          </a:xfrm>
        </p:spPr>
        <p:txBody>
          <a:bodyPr/>
          <a:lstStyle/>
          <a:p>
            <a:r>
              <a:rPr lang="en-US" altLang="en-US"/>
              <a:t>Universal Hashing gives </a:t>
            </a:r>
            <a:r>
              <a:rPr lang="en-US" altLang="en-US" i="1"/>
              <a:t>O</a:t>
            </a:r>
            <a:r>
              <a:rPr lang="en-US" altLang="en-US"/>
              <a:t>(1) performance </a:t>
            </a:r>
            <a:r>
              <a:rPr lang="en-US" altLang="en-US" u="sng"/>
              <a:t>on average</a:t>
            </a:r>
            <a:r>
              <a:rPr lang="en-US" altLang="en-US" b="1"/>
              <a:t> </a:t>
            </a:r>
            <a:r>
              <a:rPr lang="en-US" altLang="en-US"/>
              <a:t>for </a:t>
            </a:r>
            <a:r>
              <a:rPr lang="en-US" altLang="en-US" u="sng"/>
              <a:t>any</a:t>
            </a:r>
            <a:r>
              <a:rPr lang="en-US" altLang="en-US"/>
              <a:t> set of actual keys </a:t>
            </a:r>
            <a:r>
              <a:rPr lang="en-US" altLang="en-US">
                <a:sym typeface="Wingdings" panose="05000000000000000000" pitchFamily="2" charset="2"/>
              </a:rPr>
              <a:t> e</a:t>
            </a:r>
            <a:r>
              <a:rPr lang="en-US" altLang="en-US"/>
              <a:t>ven if there are “crazy” patterns in the key set, we will manage to hash them nicely on average. </a:t>
            </a:r>
          </a:p>
          <a:p>
            <a:r>
              <a:rPr lang="en-US" altLang="en-US"/>
              <a:t>The chance that the performance is really bad, (say a factor of 100 times the average) is really small (say, a chance of 1/100). </a:t>
            </a:r>
          </a:p>
          <a:p>
            <a:r>
              <a:rPr lang="en-US" altLang="en-US"/>
              <a:t>However, if the set is dynamic, we do not know in advance whether the function will be good or not…. </a:t>
            </a:r>
          </a:p>
        </p:txBody>
      </p:sp>
    </p:spTree>
    <p:extLst>
      <p:ext uri="{BB962C8B-B14F-4D97-AF65-F5344CB8AC3E}">
        <p14:creationId xmlns:p14="http://schemas.microsoft.com/office/powerpoint/2010/main" val="4148645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8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83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83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F89E5DA-6A5B-4C33-A5D0-9832E7F87A38}" type="slidenum">
              <a:rPr lang="he-IL" altLang="en-US"/>
              <a:pPr/>
              <a:t>68</a:t>
            </a:fld>
            <a:endParaRPr lang="es-ES" altLang="en-US"/>
          </a:p>
        </p:txBody>
      </p:sp>
      <p:sp>
        <p:nvSpPr>
          <p:cNvPr id="632834" name="Rectangle 2"/>
          <p:cNvSpPr>
            <a:spLocks noGrp="1" noChangeArrowheads="1"/>
          </p:cNvSpPr>
          <p:nvPr>
            <p:ph type="title"/>
          </p:nvPr>
        </p:nvSpPr>
        <p:spPr>
          <a:xfrm>
            <a:off x="1720850" y="188913"/>
            <a:ext cx="8750300" cy="1143000"/>
          </a:xfrm>
        </p:spPr>
        <p:txBody>
          <a:bodyPr/>
          <a:lstStyle/>
          <a:p>
            <a:r>
              <a:rPr lang="en-US" altLang="en-US"/>
              <a:t>Perfect hashing</a:t>
            </a:r>
            <a:r>
              <a:rPr lang="he-IL" altLang="en-US">
                <a:cs typeface="Times New Roman" panose="02020603050405020304" pitchFamily="18" charset="0"/>
              </a:rPr>
              <a:t> (1) </a:t>
            </a:r>
            <a:endParaRPr lang="en-US" altLang="en-US">
              <a:cs typeface="Times New Roman" panose="02020603050405020304" pitchFamily="18" charset="0"/>
            </a:endParaRPr>
          </a:p>
        </p:txBody>
      </p:sp>
      <p:sp>
        <p:nvSpPr>
          <p:cNvPr id="632835" name="Rectangle 3"/>
          <p:cNvSpPr>
            <a:spLocks noGrp="1" noChangeArrowheads="1"/>
          </p:cNvSpPr>
          <p:nvPr>
            <p:ph type="body" idx="1"/>
          </p:nvPr>
        </p:nvSpPr>
        <p:spPr>
          <a:xfrm>
            <a:off x="1774825" y="1412876"/>
            <a:ext cx="8870950" cy="4987925"/>
          </a:xfrm>
        </p:spPr>
        <p:txBody>
          <a:bodyPr/>
          <a:lstStyle/>
          <a:p>
            <a:r>
              <a:rPr lang="en-US" altLang="en-US" u="sng"/>
              <a:t>Universal hashing</a:t>
            </a:r>
            <a:r>
              <a:rPr lang="en-US" altLang="en-US"/>
              <a:t> guarantees </a:t>
            </a:r>
            <a:r>
              <a:rPr lang="en-US" altLang="en-US" i="1"/>
              <a:t>O</a:t>
            </a:r>
            <a:r>
              <a:rPr lang="en-US" altLang="en-US"/>
              <a:t>(1) average performance for any key set.                             </a:t>
            </a:r>
          </a:p>
          <a:p>
            <a:r>
              <a:rPr lang="en-US" altLang="en-US"/>
              <a:t>Can we do better? Yes, in some cases! </a:t>
            </a:r>
          </a:p>
          <a:p>
            <a:r>
              <a:rPr lang="en-US" altLang="en-US" u="sng"/>
              <a:t>Perfect hashing guarantees</a:t>
            </a:r>
            <a:r>
              <a:rPr lang="en-US" altLang="en-US"/>
              <a:t> </a:t>
            </a:r>
            <a:r>
              <a:rPr lang="en-US" altLang="en-US" i="1"/>
              <a:t>O</a:t>
            </a:r>
            <a:r>
              <a:rPr lang="en-US" altLang="en-US"/>
              <a:t>(1) worst-case performance  for a </a:t>
            </a:r>
            <a:r>
              <a:rPr lang="en-US" altLang="en-US" u="sng"/>
              <a:t>static</a:t>
            </a:r>
            <a:r>
              <a:rPr lang="en-US" altLang="en-US"/>
              <a:t> key set, in which once the keys are stored, they never change.</a:t>
            </a:r>
            <a:endParaRPr lang="he-IL" altLang="en-US">
              <a:cs typeface="Times New Roman" panose="02020603050405020304" pitchFamily="18" charset="0"/>
            </a:endParaRPr>
          </a:p>
          <a:p>
            <a:r>
              <a:rPr lang="en-US" altLang="en-US"/>
              <a:t>Examples of static key sets: reserved words in a programming language, file names on a CD-ROM. </a:t>
            </a:r>
            <a:endParaRPr lang="en-US" altLang="en-US">
              <a:cs typeface="Times New Roman" panose="02020603050405020304" pitchFamily="18" charset="0"/>
            </a:endParaRPr>
          </a:p>
        </p:txBody>
      </p:sp>
    </p:spTree>
    <p:extLst>
      <p:ext uri="{BB962C8B-B14F-4D97-AF65-F5344CB8AC3E}">
        <p14:creationId xmlns:p14="http://schemas.microsoft.com/office/powerpoint/2010/main" val="2451221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2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28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28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2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5"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AF29D40-14B8-4D9F-A710-DA24B4277AA1}" type="slidenum">
              <a:rPr lang="he-IL" altLang="en-US"/>
              <a:pPr/>
              <a:t>69</a:t>
            </a:fld>
            <a:endParaRPr lang="es-ES" altLang="en-US"/>
          </a:p>
        </p:txBody>
      </p:sp>
      <p:sp>
        <p:nvSpPr>
          <p:cNvPr id="634882" name="Rectangle 2"/>
          <p:cNvSpPr>
            <a:spLocks noGrp="1" noChangeArrowheads="1"/>
          </p:cNvSpPr>
          <p:nvPr>
            <p:ph type="title"/>
          </p:nvPr>
        </p:nvSpPr>
        <p:spPr>
          <a:xfrm>
            <a:off x="1720850" y="188913"/>
            <a:ext cx="8750300" cy="1143000"/>
          </a:xfrm>
        </p:spPr>
        <p:txBody>
          <a:bodyPr/>
          <a:lstStyle/>
          <a:p>
            <a:r>
              <a:rPr lang="en-US" altLang="en-US"/>
              <a:t>Perfect hashing</a:t>
            </a:r>
            <a:r>
              <a:rPr lang="he-IL" altLang="en-US">
                <a:cs typeface="Times New Roman" panose="02020603050405020304" pitchFamily="18" charset="0"/>
              </a:rPr>
              <a:t> (2) </a:t>
            </a:r>
            <a:endParaRPr lang="en-US" altLang="en-US">
              <a:cs typeface="Times New Roman" panose="02020603050405020304" pitchFamily="18" charset="0"/>
            </a:endParaRPr>
          </a:p>
        </p:txBody>
      </p:sp>
      <p:sp>
        <p:nvSpPr>
          <p:cNvPr id="634883" name="Rectangle 3"/>
          <p:cNvSpPr>
            <a:spLocks noGrp="1" noChangeArrowheads="1"/>
          </p:cNvSpPr>
          <p:nvPr>
            <p:ph type="body" idx="1"/>
          </p:nvPr>
        </p:nvSpPr>
        <p:spPr>
          <a:xfrm>
            <a:off x="1774825" y="1412876"/>
            <a:ext cx="8870950" cy="4987925"/>
          </a:xfrm>
        </p:spPr>
        <p:txBody>
          <a:bodyPr/>
          <a:lstStyle/>
          <a:p>
            <a:pPr>
              <a:lnSpc>
                <a:spcPct val="90000"/>
              </a:lnSpc>
              <a:buFontTx/>
              <a:buNone/>
            </a:pPr>
            <a:r>
              <a:rPr lang="en-US" altLang="en-US" u="sng"/>
              <a:t>Idea:</a:t>
            </a:r>
            <a:r>
              <a:rPr lang="en-US" altLang="en-US"/>
              <a:t> Use a two-level hashing scheme with universal hashing at each level. </a:t>
            </a:r>
            <a:endParaRPr lang="en-US" altLang="en-US" u="sng"/>
          </a:p>
          <a:p>
            <a:pPr>
              <a:lnSpc>
                <a:spcPct val="90000"/>
              </a:lnSpc>
              <a:buFontTx/>
              <a:buNone/>
            </a:pPr>
            <a:r>
              <a:rPr lang="en-US" altLang="en-US" u="sng"/>
              <a:t>Level 1:</a:t>
            </a:r>
            <a:r>
              <a:rPr lang="en-US" altLang="en-US"/>
              <a:t> Hashing with chaining. The </a:t>
            </a:r>
            <a:r>
              <a:rPr lang="en-US" altLang="en-US" i="1"/>
              <a:t>n</a:t>
            </a:r>
            <a:r>
              <a:rPr lang="en-US" altLang="en-US"/>
              <a:t> keys of </a:t>
            </a:r>
            <a:r>
              <a:rPr lang="en-US" altLang="en-US" i="1"/>
              <a:t>K</a:t>
            </a:r>
            <a:r>
              <a:rPr lang="en-US" altLang="en-US"/>
              <a:t> are hashed to the </a:t>
            </a:r>
            <a:r>
              <a:rPr lang="en-US" altLang="en-US" i="1"/>
              <a:t>m</a:t>
            </a:r>
            <a:r>
              <a:rPr lang="en-US" altLang="en-US"/>
              <a:t> slots of </a:t>
            </a:r>
            <a:r>
              <a:rPr lang="en-US" altLang="en-US" i="1"/>
              <a:t>T</a:t>
            </a:r>
            <a:r>
              <a:rPr lang="en-US" altLang="en-US"/>
              <a:t> using hash function </a:t>
            </a:r>
            <a:r>
              <a:rPr lang="en-US" altLang="en-US" i="1"/>
              <a:t>h</a:t>
            </a:r>
            <a:r>
              <a:rPr lang="en-US" altLang="en-US"/>
              <a:t>(</a:t>
            </a:r>
            <a:r>
              <a:rPr lang="en-US" altLang="en-US" i="1"/>
              <a:t>k</a:t>
            </a:r>
            <a:r>
              <a:rPr lang="en-US" altLang="en-US"/>
              <a:t>) chosen from a universal class. </a:t>
            </a:r>
            <a:endParaRPr lang="en-US" altLang="en-US" u="sng"/>
          </a:p>
          <a:p>
            <a:pPr>
              <a:lnSpc>
                <a:spcPct val="90000"/>
              </a:lnSpc>
              <a:buFontTx/>
              <a:buNone/>
            </a:pPr>
            <a:r>
              <a:rPr lang="en-US" altLang="en-US" u="sng"/>
              <a:t>Level 2:</a:t>
            </a:r>
            <a:r>
              <a:rPr lang="en-US" altLang="en-US"/>
              <a:t> Instead of making a list of keys hashing into slot </a:t>
            </a:r>
            <a:r>
              <a:rPr lang="en-US" altLang="en-US" i="1"/>
              <a:t>j</a:t>
            </a:r>
            <a:r>
              <a:rPr lang="en-US" altLang="en-US"/>
              <a:t>, use a secondary hash table </a:t>
            </a:r>
            <a:r>
              <a:rPr lang="en-US" altLang="en-US" i="1"/>
              <a:t>S</a:t>
            </a:r>
            <a:r>
              <a:rPr lang="en-US" altLang="en-US" i="1" baseline="-25000"/>
              <a:t>j</a:t>
            </a:r>
            <a:r>
              <a:rPr lang="en-US" altLang="en-US"/>
              <a:t> with associated hash function </a:t>
            </a:r>
            <a:r>
              <a:rPr lang="en-US" altLang="en-US" i="1"/>
              <a:t>h</a:t>
            </a:r>
            <a:r>
              <a:rPr lang="en-US" altLang="en-US" i="1" baseline="-25000"/>
              <a:t>j</a:t>
            </a:r>
            <a:r>
              <a:rPr lang="en-US" altLang="en-US"/>
              <a:t>(</a:t>
            </a:r>
            <a:r>
              <a:rPr lang="en-US" altLang="en-US" i="1"/>
              <a:t>k</a:t>
            </a:r>
            <a:r>
              <a:rPr lang="en-US" altLang="en-US"/>
              <a:t>). Choose </a:t>
            </a:r>
            <a:r>
              <a:rPr lang="en-US" altLang="en-US" i="1"/>
              <a:t>h</a:t>
            </a:r>
            <a:r>
              <a:rPr lang="en-US" altLang="en-US" i="1" baseline="-25000"/>
              <a:t>j</a:t>
            </a:r>
            <a:r>
              <a:rPr lang="en-US" altLang="en-US"/>
              <a:t>(</a:t>
            </a:r>
            <a:r>
              <a:rPr lang="en-US" altLang="en-US" i="1"/>
              <a:t>k</a:t>
            </a:r>
            <a:r>
              <a:rPr lang="en-US" altLang="en-US"/>
              <a:t>) to ensure that no collisions occur, and the size of </a:t>
            </a:r>
            <a:r>
              <a:rPr lang="en-US" altLang="en-US" i="1"/>
              <a:t>S</a:t>
            </a:r>
            <a:r>
              <a:rPr lang="en-US" altLang="en-US" i="1" baseline="-25000"/>
              <a:t>j</a:t>
            </a:r>
            <a:r>
              <a:rPr lang="en-US" altLang="en-US"/>
              <a:t> as the square of the number </a:t>
            </a:r>
            <a:r>
              <a:rPr lang="en-US" altLang="en-US" i="1"/>
              <a:t>n</a:t>
            </a:r>
            <a:r>
              <a:rPr lang="en-US" altLang="en-US" i="1" baseline="-25000"/>
              <a:t>j</a:t>
            </a:r>
            <a:r>
              <a:rPr lang="en-US" altLang="en-US"/>
              <a:t> of keys hashing to slot </a:t>
            </a:r>
            <a:r>
              <a:rPr lang="en-US" altLang="en-US" i="1"/>
              <a:t>j: |S</a:t>
            </a:r>
            <a:r>
              <a:rPr lang="en-US" altLang="en-US" i="1" baseline="-25000"/>
              <a:t>j</a:t>
            </a:r>
            <a:r>
              <a:rPr lang="en-US" altLang="en-US" i="1"/>
              <a:t>| = n</a:t>
            </a:r>
            <a:r>
              <a:rPr lang="en-US" altLang="en-US" i="1" baseline="-25000"/>
              <a:t>j</a:t>
            </a:r>
            <a:r>
              <a:rPr lang="en-US" altLang="en-US" baseline="30000"/>
              <a:t>2</a:t>
            </a:r>
            <a:r>
              <a:rPr lang="en-US" altLang="en-US"/>
              <a:t>.</a:t>
            </a:r>
          </a:p>
        </p:txBody>
      </p:sp>
    </p:spTree>
    <p:extLst>
      <p:ext uri="{BB962C8B-B14F-4D97-AF65-F5344CB8AC3E}">
        <p14:creationId xmlns:p14="http://schemas.microsoft.com/office/powerpoint/2010/main" val="18216784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8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8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smtClean="0">
                <a:ea typeface="ＭＳ Ｐゴシック" panose="020B0600070205080204" pitchFamily="34" charset="-128"/>
              </a:rPr>
              <a:t>Insertion</a:t>
            </a:r>
          </a:p>
        </p:txBody>
      </p:sp>
      <p:sp>
        <p:nvSpPr>
          <p:cNvPr id="3" name="Content Placeholder 2"/>
          <p:cNvSpPr>
            <a:spLocks noGrp="1"/>
          </p:cNvSpPr>
          <p:nvPr>
            <p:ph idx="1"/>
          </p:nvPr>
        </p:nvSpPr>
        <p:spPr/>
        <p:txBody>
          <a:bodyPr/>
          <a:lstStyle/>
          <a:p>
            <a:pPr eaLnBrk="1" hangingPunct="1"/>
            <a:r>
              <a:rPr lang="en-US" altLang="en-US" smtClean="0">
                <a:ea typeface="ＭＳ Ｐゴシック" panose="020B0600070205080204" pitchFamily="34" charset="-128"/>
              </a:rPr>
              <a:t>How do we insert into an existing treap?</a:t>
            </a:r>
          </a:p>
          <a:p>
            <a:pPr eaLnBrk="1" hangingPunct="1"/>
            <a:r>
              <a:rPr lang="en-US" altLang="en-US" smtClean="0">
                <a:ea typeface="ＭＳ Ｐゴシック" panose="020B0600070205080204" pitchFamily="34" charset="-128"/>
              </a:rPr>
              <a:t>Insert as a BST, then perform </a:t>
            </a:r>
            <a:r>
              <a:rPr lang="en-US" altLang="en-US" sz="3200">
                <a:ea typeface="ＭＳ Ｐゴシック" panose="020B0600070205080204" pitchFamily="34" charset="-128"/>
              </a:rPr>
              <a:t>a series of </a:t>
            </a:r>
            <a:r>
              <a:rPr lang="en-US" altLang="en-US" sz="3200" u="sng">
                <a:ea typeface="ＭＳ Ｐゴシック" panose="020B0600070205080204" pitchFamily="34" charset="-128"/>
              </a:rPr>
              <a:t>tree rotations</a:t>
            </a:r>
            <a:r>
              <a:rPr lang="en-US" altLang="en-US" sz="3200">
                <a:ea typeface="ＭＳ Ｐゴシック" panose="020B0600070205080204" pitchFamily="34" charset="-128"/>
              </a:rPr>
              <a:t> to enforce the heap ordering invariant.</a:t>
            </a:r>
          </a:p>
          <a:p>
            <a:pPr eaLnBrk="1" hangingPunct="1"/>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368338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lide Number Placeholder 6"/>
          <p:cNvSpPr>
            <a:spLocks noGrp="1"/>
          </p:cNvSpPr>
          <p:nvPr>
            <p:ph type="sldNum" sz="quarter" idx="12"/>
          </p:nvPr>
        </p:nvSpPr>
        <p:spPr/>
        <p:txBody>
          <a:bodyPr/>
          <a:lstStyle/>
          <a:p>
            <a:fld id="{4367666B-04B0-4C35-8C2C-B19D755D5D3C}" type="slidenum">
              <a:rPr lang="he-IL" altLang="en-US"/>
              <a:pPr/>
              <a:t>70</a:t>
            </a:fld>
            <a:endParaRPr lang="es-ES" altLang="en-US"/>
          </a:p>
        </p:txBody>
      </p:sp>
      <p:sp>
        <p:nvSpPr>
          <p:cNvPr id="635906" name="Rectangle 2"/>
          <p:cNvSpPr>
            <a:spLocks noGrp="1" noChangeArrowheads="1"/>
          </p:cNvSpPr>
          <p:nvPr>
            <p:ph type="title"/>
          </p:nvPr>
        </p:nvSpPr>
        <p:spPr>
          <a:xfrm>
            <a:off x="1803400" y="228601"/>
            <a:ext cx="8750300" cy="752475"/>
          </a:xfrm>
        </p:spPr>
        <p:txBody>
          <a:bodyPr/>
          <a:lstStyle/>
          <a:p>
            <a:r>
              <a:rPr lang="en-US" altLang="en-US"/>
              <a:t>Example: perfect hashing</a:t>
            </a:r>
          </a:p>
        </p:txBody>
      </p:sp>
      <p:graphicFrame>
        <p:nvGraphicFramePr>
          <p:cNvPr id="636043" name="Group 139"/>
          <p:cNvGraphicFramePr>
            <a:graphicFrameLocks noGrp="1"/>
          </p:cNvGraphicFramePr>
          <p:nvPr>
            <p:ph sz="half" idx="1"/>
          </p:nvPr>
        </p:nvGraphicFramePr>
        <p:xfrm>
          <a:off x="5005388" y="1958975"/>
          <a:ext cx="1727200" cy="518160"/>
        </p:xfrm>
        <a:graphic>
          <a:graphicData uri="http://schemas.openxmlformats.org/drawingml/2006/table">
            <a:tbl>
              <a:tblPr/>
              <a:tblGrid>
                <a:gridCol w="431800">
                  <a:extLst>
                    <a:ext uri="{9D8B030D-6E8A-4147-A177-3AD203B41FA5}">
                      <a16:colId xmlns:a16="http://schemas.microsoft.com/office/drawing/2014/main" xmlns="" val="3311077662"/>
                    </a:ext>
                  </a:extLst>
                </a:gridCol>
                <a:gridCol w="360362">
                  <a:extLst>
                    <a:ext uri="{9D8B030D-6E8A-4147-A177-3AD203B41FA5}">
                      <a16:colId xmlns:a16="http://schemas.microsoft.com/office/drawing/2014/main" xmlns="" val="3287818385"/>
                    </a:ext>
                  </a:extLst>
                </a:gridCol>
                <a:gridCol w="358775">
                  <a:extLst>
                    <a:ext uri="{9D8B030D-6E8A-4147-A177-3AD203B41FA5}">
                      <a16:colId xmlns:a16="http://schemas.microsoft.com/office/drawing/2014/main" xmlns="" val="3864723938"/>
                    </a:ext>
                  </a:extLst>
                </a:gridCol>
                <a:gridCol w="576263">
                  <a:extLst>
                    <a:ext uri="{9D8B030D-6E8A-4147-A177-3AD203B41FA5}">
                      <a16:colId xmlns:a16="http://schemas.microsoft.com/office/drawing/2014/main" xmlns="" val="1544214693"/>
                    </a:ext>
                  </a:extLst>
                </a:gridCol>
              </a:tblGrid>
              <a:tr h="3381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accent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accent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accent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2"/>
                          </a:solidFill>
                          <a:effectLst/>
                          <a:latin typeface="Times New Roman" panose="02020603050405020304" pitchFamily="18"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219103807"/>
                  </a:ext>
                </a:extLst>
              </a:tr>
            </a:tbl>
          </a:graphicData>
        </a:graphic>
      </p:graphicFrame>
      <p:graphicFrame>
        <p:nvGraphicFramePr>
          <p:cNvPr id="635908" name="Group 4"/>
          <p:cNvGraphicFramePr>
            <a:graphicFrameLocks noGrp="1"/>
          </p:cNvGraphicFramePr>
          <p:nvPr/>
        </p:nvGraphicFramePr>
        <p:xfrm>
          <a:off x="3779838" y="1958975"/>
          <a:ext cx="609600" cy="4663440"/>
        </p:xfrm>
        <a:graphic>
          <a:graphicData uri="http://schemas.openxmlformats.org/drawingml/2006/table">
            <a:tbl>
              <a:tblPr/>
              <a:tblGrid>
                <a:gridCol w="609600">
                  <a:extLst>
                    <a:ext uri="{9D8B030D-6E8A-4147-A177-3AD203B41FA5}">
                      <a16:colId xmlns:a16="http://schemas.microsoft.com/office/drawing/2014/main" xmlns="" val="4128869503"/>
                    </a:ext>
                  </a:extLst>
                </a:gridCol>
              </a:tblGrid>
              <a:tr h="4397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8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507166948"/>
                  </a:ext>
                </a:extLst>
              </a:tr>
              <a:tr h="441325">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080844549"/>
                  </a:ext>
                </a:extLst>
              </a:tr>
              <a:tr h="4397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150609214"/>
                  </a:ext>
                </a:extLst>
              </a:tr>
              <a:tr h="4397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579741703"/>
                  </a:ext>
                </a:extLst>
              </a:tr>
              <a:tr h="441325">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682777443"/>
                  </a:ext>
                </a:extLst>
              </a:tr>
              <a:tr h="4397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157999024"/>
                  </a:ext>
                </a:extLst>
              </a:tr>
              <a:tr h="4397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5319264"/>
                  </a:ext>
                </a:extLst>
              </a:tr>
              <a:tr h="4397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408959101"/>
                  </a:ext>
                </a:extLst>
              </a:tr>
              <a:tr h="441325">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Times New Roman" panose="02020603050405020304" pitchFamily="18"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119082761"/>
                  </a:ext>
                </a:extLst>
              </a:tr>
            </a:tbl>
          </a:graphicData>
        </a:graphic>
      </p:graphicFrame>
      <p:sp>
        <p:nvSpPr>
          <p:cNvPr id="635930" name="Text Box 26"/>
          <p:cNvSpPr txBox="1">
            <a:spLocks noChangeArrowheads="1"/>
          </p:cNvSpPr>
          <p:nvPr/>
        </p:nvSpPr>
        <p:spPr bwMode="auto">
          <a:xfrm>
            <a:off x="4440238" y="1938339"/>
            <a:ext cx="361950" cy="470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en-US" sz="2800"/>
              <a:t>0</a:t>
            </a:r>
          </a:p>
          <a:p>
            <a:pPr>
              <a:lnSpc>
                <a:spcPct val="120000"/>
              </a:lnSpc>
            </a:pPr>
            <a:r>
              <a:rPr lang="en-US" altLang="en-US" sz="2800"/>
              <a:t>1</a:t>
            </a:r>
          </a:p>
          <a:p>
            <a:pPr>
              <a:lnSpc>
                <a:spcPct val="120000"/>
              </a:lnSpc>
            </a:pPr>
            <a:r>
              <a:rPr lang="en-US" altLang="en-US" sz="2800"/>
              <a:t>2</a:t>
            </a:r>
          </a:p>
          <a:p>
            <a:pPr>
              <a:lnSpc>
                <a:spcPct val="120000"/>
              </a:lnSpc>
            </a:pPr>
            <a:r>
              <a:rPr lang="en-US" altLang="en-US" sz="2800"/>
              <a:t>3</a:t>
            </a:r>
          </a:p>
          <a:p>
            <a:pPr>
              <a:lnSpc>
                <a:spcPct val="120000"/>
              </a:lnSpc>
            </a:pPr>
            <a:r>
              <a:rPr lang="en-US" altLang="en-US" sz="2800"/>
              <a:t>4</a:t>
            </a:r>
          </a:p>
          <a:p>
            <a:pPr>
              <a:lnSpc>
                <a:spcPct val="120000"/>
              </a:lnSpc>
            </a:pPr>
            <a:r>
              <a:rPr lang="en-US" altLang="en-US" sz="2800"/>
              <a:t>5</a:t>
            </a:r>
          </a:p>
          <a:p>
            <a:pPr>
              <a:lnSpc>
                <a:spcPct val="120000"/>
              </a:lnSpc>
            </a:pPr>
            <a:r>
              <a:rPr lang="en-US" altLang="en-US" sz="2800"/>
              <a:t>6</a:t>
            </a:r>
          </a:p>
          <a:p>
            <a:pPr>
              <a:lnSpc>
                <a:spcPct val="120000"/>
              </a:lnSpc>
            </a:pPr>
            <a:r>
              <a:rPr lang="en-US" altLang="en-US" sz="2800"/>
              <a:t>7</a:t>
            </a:r>
          </a:p>
          <a:p>
            <a:pPr>
              <a:lnSpc>
                <a:spcPct val="120000"/>
              </a:lnSpc>
            </a:pPr>
            <a:r>
              <a:rPr lang="en-US" altLang="en-US" sz="2800"/>
              <a:t>8</a:t>
            </a:r>
          </a:p>
        </p:txBody>
      </p:sp>
      <p:sp>
        <p:nvSpPr>
          <p:cNvPr id="635939" name="Line 35"/>
          <p:cNvSpPr>
            <a:spLocks noChangeShapeType="1"/>
          </p:cNvSpPr>
          <p:nvPr/>
        </p:nvSpPr>
        <p:spPr bwMode="auto">
          <a:xfrm>
            <a:off x="4138613" y="2247900"/>
            <a:ext cx="863600" cy="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940" name="Line 36"/>
          <p:cNvSpPr>
            <a:spLocks noChangeShapeType="1"/>
          </p:cNvSpPr>
          <p:nvPr/>
        </p:nvSpPr>
        <p:spPr bwMode="auto">
          <a:xfrm>
            <a:off x="4213225" y="3201988"/>
            <a:ext cx="863600" cy="0"/>
          </a:xfrm>
          <a:prstGeom prst="line">
            <a:avLst/>
          </a:prstGeom>
          <a:noFill/>
          <a:ln w="381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942" name="Line 38"/>
          <p:cNvSpPr>
            <a:spLocks noChangeShapeType="1"/>
          </p:cNvSpPr>
          <p:nvPr/>
        </p:nvSpPr>
        <p:spPr bwMode="auto">
          <a:xfrm>
            <a:off x="4213225" y="4911725"/>
            <a:ext cx="863600" cy="0"/>
          </a:xfrm>
          <a:prstGeom prst="line">
            <a:avLst/>
          </a:prstGeom>
          <a:noFill/>
          <a:ln w="381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976" name="Line 72"/>
          <p:cNvSpPr>
            <a:spLocks noChangeShapeType="1"/>
          </p:cNvSpPr>
          <p:nvPr/>
        </p:nvSpPr>
        <p:spPr bwMode="auto">
          <a:xfrm>
            <a:off x="4068763" y="5865813"/>
            <a:ext cx="863600" cy="0"/>
          </a:xfrm>
          <a:prstGeom prst="line">
            <a:avLst/>
          </a:prstGeom>
          <a:noFill/>
          <a:ln w="381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636060" name="Group 156"/>
          <p:cNvGraphicFramePr>
            <a:graphicFrameLocks noGrp="1"/>
          </p:cNvGraphicFramePr>
          <p:nvPr>
            <p:ph sz="half" idx="2"/>
          </p:nvPr>
        </p:nvGraphicFramePr>
        <p:xfrm>
          <a:off x="5148263" y="2967038"/>
          <a:ext cx="3529012" cy="533400"/>
        </p:xfrm>
        <a:graphic>
          <a:graphicData uri="http://schemas.openxmlformats.org/drawingml/2006/table">
            <a:tbl>
              <a:tblPr/>
              <a:tblGrid>
                <a:gridCol w="355600">
                  <a:extLst>
                    <a:ext uri="{9D8B030D-6E8A-4147-A177-3AD203B41FA5}">
                      <a16:colId xmlns:a16="http://schemas.microsoft.com/office/drawing/2014/main" xmlns="" val="2325449753"/>
                    </a:ext>
                  </a:extLst>
                </a:gridCol>
                <a:gridCol w="569912">
                  <a:extLst>
                    <a:ext uri="{9D8B030D-6E8A-4147-A177-3AD203B41FA5}">
                      <a16:colId xmlns:a16="http://schemas.microsoft.com/office/drawing/2014/main" xmlns="" val="3943026932"/>
                    </a:ext>
                  </a:extLst>
                </a:gridCol>
                <a:gridCol w="566738">
                  <a:extLst>
                    <a:ext uri="{9D8B030D-6E8A-4147-A177-3AD203B41FA5}">
                      <a16:colId xmlns:a16="http://schemas.microsoft.com/office/drawing/2014/main" xmlns="" val="636831368"/>
                    </a:ext>
                  </a:extLst>
                </a:gridCol>
                <a:gridCol w="568325">
                  <a:extLst>
                    <a:ext uri="{9D8B030D-6E8A-4147-A177-3AD203B41FA5}">
                      <a16:colId xmlns:a16="http://schemas.microsoft.com/office/drawing/2014/main" xmlns="" val="4002639275"/>
                    </a:ext>
                  </a:extLst>
                </a:gridCol>
                <a:gridCol w="569912">
                  <a:extLst>
                    <a:ext uri="{9D8B030D-6E8A-4147-A177-3AD203B41FA5}">
                      <a16:colId xmlns:a16="http://schemas.microsoft.com/office/drawing/2014/main" xmlns="" val="2632751518"/>
                    </a:ext>
                  </a:extLst>
                </a:gridCol>
                <a:gridCol w="466725">
                  <a:extLst>
                    <a:ext uri="{9D8B030D-6E8A-4147-A177-3AD203B41FA5}">
                      <a16:colId xmlns:a16="http://schemas.microsoft.com/office/drawing/2014/main" xmlns="" val="3108749939"/>
                    </a:ext>
                  </a:extLst>
                </a:gridCol>
                <a:gridCol w="431800">
                  <a:extLst>
                    <a:ext uri="{9D8B030D-6E8A-4147-A177-3AD203B41FA5}">
                      <a16:colId xmlns:a16="http://schemas.microsoft.com/office/drawing/2014/main" xmlns="" val="858070592"/>
                    </a:ext>
                  </a:extLst>
                </a:gridCol>
              </a:tblGrid>
              <a:tr h="53340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he-IL" altLang="en-US" sz="2800" b="0" i="0" u="none" strike="noStrike" cap="none" normalizeH="0" baseline="0" smtClean="0">
                          <a:ln>
                            <a:noFill/>
                          </a:ln>
                          <a:solidFill>
                            <a:schemeClr val="accent1"/>
                          </a:solidFill>
                          <a:effectLst/>
                          <a:latin typeface="Times New Roman" panose="02020603050405020304" pitchFamily="18" charset="0"/>
                          <a:cs typeface="Times New Roman" panose="02020603050405020304" pitchFamily="18" charset="0"/>
                        </a:rPr>
                        <a:t>4</a:t>
                      </a:r>
                      <a:endParaRPr kumimoji="0" lang="en-US" altLang="en-US" sz="2800" b="0" i="0" u="none" strike="noStrike" cap="none" normalizeH="0" baseline="0" smtClean="0">
                        <a:ln>
                          <a:noFill/>
                        </a:ln>
                        <a:solidFill>
                          <a:schemeClr val="accent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he-IL" altLang="en-US" sz="2800" b="0" i="0" u="none" strike="noStrike" cap="none" normalizeH="0" baseline="0" smtClean="0">
                          <a:ln>
                            <a:noFill/>
                          </a:ln>
                          <a:solidFill>
                            <a:schemeClr val="accent1"/>
                          </a:solidFill>
                          <a:effectLst/>
                          <a:latin typeface="Times New Roman" panose="02020603050405020304" pitchFamily="18" charset="0"/>
                          <a:cs typeface="Times New Roman" panose="02020603050405020304" pitchFamily="18" charset="0"/>
                        </a:rPr>
                        <a:t>10</a:t>
                      </a:r>
                      <a:endParaRPr kumimoji="0" lang="en-US" altLang="en-US" sz="2800" b="0" i="0" u="none" strike="noStrike" cap="none" normalizeH="0" baseline="0" smtClean="0">
                        <a:ln>
                          <a:noFill/>
                        </a:ln>
                        <a:solidFill>
                          <a:schemeClr val="accent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he-IL" altLang="en-US" sz="2800" b="0" i="0" u="none" strike="noStrike" cap="none" normalizeH="0" baseline="0" smtClean="0">
                          <a:ln>
                            <a:noFill/>
                          </a:ln>
                          <a:solidFill>
                            <a:schemeClr val="accent1"/>
                          </a:solidFill>
                          <a:effectLst/>
                          <a:latin typeface="Times New Roman" panose="02020603050405020304" pitchFamily="18" charset="0"/>
                          <a:cs typeface="Times New Roman" panose="02020603050405020304" pitchFamily="18" charset="0"/>
                        </a:rPr>
                        <a:t>18</a:t>
                      </a:r>
                      <a:endParaRPr kumimoji="0" lang="en-US" altLang="en-US" sz="2800" b="0" i="0" u="none" strike="noStrike" cap="none" normalizeH="0" baseline="0" smtClean="0">
                        <a:ln>
                          <a:noFill/>
                        </a:ln>
                        <a:solidFill>
                          <a:schemeClr val="accent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he-IL" altLang="en-US" sz="2800" b="0"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rPr>
                        <a:t>60</a:t>
                      </a:r>
                      <a:endParaRPr kumimoji="0" lang="en-US" altLang="en-US" sz="2800" b="0"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he-IL" altLang="en-US" sz="2800" b="0"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rPr>
                        <a:t>75</a:t>
                      </a:r>
                      <a:endParaRPr kumimoji="0" lang="en-US" altLang="en-US" sz="2800" b="0"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2"/>
                          </a:solidFill>
                          <a:effectLst/>
                          <a:latin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2"/>
                          </a:solidFill>
                          <a:effectLst/>
                          <a:latin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724844188"/>
                  </a:ext>
                </a:extLst>
              </a:tr>
            </a:tbl>
          </a:graphicData>
        </a:graphic>
      </p:graphicFrame>
      <p:graphicFrame>
        <p:nvGraphicFramePr>
          <p:cNvPr id="636061" name="Group 157"/>
          <p:cNvGraphicFramePr>
            <a:graphicFrameLocks noGrp="1"/>
          </p:cNvGraphicFramePr>
          <p:nvPr/>
        </p:nvGraphicFramePr>
        <p:xfrm>
          <a:off x="5148263" y="4622800"/>
          <a:ext cx="1727200" cy="518160"/>
        </p:xfrm>
        <a:graphic>
          <a:graphicData uri="http://schemas.openxmlformats.org/drawingml/2006/table">
            <a:tbl>
              <a:tblPr/>
              <a:tblGrid>
                <a:gridCol w="431800">
                  <a:extLst>
                    <a:ext uri="{9D8B030D-6E8A-4147-A177-3AD203B41FA5}">
                      <a16:colId xmlns:a16="http://schemas.microsoft.com/office/drawing/2014/main" xmlns="" val="595049311"/>
                    </a:ext>
                  </a:extLst>
                </a:gridCol>
                <a:gridCol w="360362">
                  <a:extLst>
                    <a:ext uri="{9D8B030D-6E8A-4147-A177-3AD203B41FA5}">
                      <a16:colId xmlns:a16="http://schemas.microsoft.com/office/drawing/2014/main" xmlns="" val="1696916233"/>
                    </a:ext>
                  </a:extLst>
                </a:gridCol>
                <a:gridCol w="358775">
                  <a:extLst>
                    <a:ext uri="{9D8B030D-6E8A-4147-A177-3AD203B41FA5}">
                      <a16:colId xmlns:a16="http://schemas.microsoft.com/office/drawing/2014/main" xmlns="" val="2540382191"/>
                    </a:ext>
                  </a:extLst>
                </a:gridCol>
                <a:gridCol w="576263">
                  <a:extLst>
                    <a:ext uri="{9D8B030D-6E8A-4147-A177-3AD203B41FA5}">
                      <a16:colId xmlns:a16="http://schemas.microsoft.com/office/drawing/2014/main" xmlns="" val="1944952294"/>
                    </a:ext>
                  </a:extLst>
                </a:gridCol>
              </a:tblGrid>
              <a:tr h="3381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accent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accent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accent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2"/>
                          </a:solidFill>
                          <a:effectLst/>
                          <a:latin typeface="Times New Roman" panose="02020603050405020304" pitchFamily="18" charset="0"/>
                        </a:rPr>
                        <a:t>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98327304"/>
                  </a:ext>
                </a:extLst>
              </a:tr>
            </a:tbl>
          </a:graphicData>
        </a:graphic>
      </p:graphicFrame>
      <p:sp>
        <p:nvSpPr>
          <p:cNvPr id="636073" name="Text Box 169"/>
          <p:cNvSpPr txBox="1">
            <a:spLocks noChangeArrowheads="1"/>
          </p:cNvSpPr>
          <p:nvPr/>
        </p:nvSpPr>
        <p:spPr bwMode="auto">
          <a:xfrm>
            <a:off x="1238250" y="2174875"/>
            <a:ext cx="156324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K = </a:t>
            </a:r>
          </a:p>
          <a:p>
            <a:pPr algn="l"/>
            <a:r>
              <a:rPr lang="en-US" altLang="en-US"/>
              <a:t> {10,22,37,</a:t>
            </a:r>
          </a:p>
          <a:p>
            <a:pPr algn="l"/>
            <a:r>
              <a:rPr lang="en-US" altLang="en-US"/>
              <a:t>  40,60,70,</a:t>
            </a:r>
          </a:p>
          <a:p>
            <a:pPr algn="l"/>
            <a:r>
              <a:rPr lang="en-US" altLang="en-US"/>
              <a:t>   75}</a:t>
            </a:r>
          </a:p>
        </p:txBody>
      </p:sp>
      <p:graphicFrame>
        <p:nvGraphicFramePr>
          <p:cNvPr id="636131" name="Group 227"/>
          <p:cNvGraphicFramePr>
            <a:graphicFrameLocks noGrp="1"/>
          </p:cNvGraphicFramePr>
          <p:nvPr/>
        </p:nvGraphicFramePr>
        <p:xfrm>
          <a:off x="4932363" y="5630863"/>
          <a:ext cx="5954712" cy="533400"/>
        </p:xfrm>
        <a:graphic>
          <a:graphicData uri="http://schemas.openxmlformats.org/drawingml/2006/table">
            <a:tbl>
              <a:tblPr/>
              <a:tblGrid>
                <a:gridCol w="352425">
                  <a:extLst>
                    <a:ext uri="{9D8B030D-6E8A-4147-A177-3AD203B41FA5}">
                      <a16:colId xmlns:a16="http://schemas.microsoft.com/office/drawing/2014/main" xmlns="" val="1113968079"/>
                    </a:ext>
                  </a:extLst>
                </a:gridCol>
                <a:gridCol w="565150">
                  <a:extLst>
                    <a:ext uri="{9D8B030D-6E8A-4147-A177-3AD203B41FA5}">
                      <a16:colId xmlns:a16="http://schemas.microsoft.com/office/drawing/2014/main" xmlns="" val="1778213190"/>
                    </a:ext>
                  </a:extLst>
                </a:gridCol>
                <a:gridCol w="542925">
                  <a:extLst>
                    <a:ext uri="{9D8B030D-6E8A-4147-A177-3AD203B41FA5}">
                      <a16:colId xmlns:a16="http://schemas.microsoft.com/office/drawing/2014/main" xmlns="" val="555132438"/>
                    </a:ext>
                  </a:extLst>
                </a:gridCol>
                <a:gridCol w="584200">
                  <a:extLst>
                    <a:ext uri="{9D8B030D-6E8A-4147-A177-3AD203B41FA5}">
                      <a16:colId xmlns:a16="http://schemas.microsoft.com/office/drawing/2014/main" xmlns="" val="3726923037"/>
                    </a:ext>
                  </a:extLst>
                </a:gridCol>
                <a:gridCol w="422275">
                  <a:extLst>
                    <a:ext uri="{9D8B030D-6E8A-4147-A177-3AD203B41FA5}">
                      <a16:colId xmlns:a16="http://schemas.microsoft.com/office/drawing/2014/main" xmlns="" val="2274500914"/>
                    </a:ext>
                  </a:extLst>
                </a:gridCol>
                <a:gridCol w="423862">
                  <a:extLst>
                    <a:ext uri="{9D8B030D-6E8A-4147-A177-3AD203B41FA5}">
                      <a16:colId xmlns:a16="http://schemas.microsoft.com/office/drawing/2014/main" xmlns="" val="3232453371"/>
                    </a:ext>
                  </a:extLst>
                </a:gridCol>
                <a:gridCol w="563563">
                  <a:extLst>
                    <a:ext uri="{9D8B030D-6E8A-4147-A177-3AD203B41FA5}">
                      <a16:colId xmlns:a16="http://schemas.microsoft.com/office/drawing/2014/main" xmlns="" val="2833172437"/>
                    </a:ext>
                  </a:extLst>
                </a:gridCol>
                <a:gridCol w="490537">
                  <a:extLst>
                    <a:ext uri="{9D8B030D-6E8A-4147-A177-3AD203B41FA5}">
                      <a16:colId xmlns:a16="http://schemas.microsoft.com/office/drawing/2014/main" xmlns="" val="2734526126"/>
                    </a:ext>
                  </a:extLst>
                </a:gridCol>
                <a:gridCol w="457200">
                  <a:extLst>
                    <a:ext uri="{9D8B030D-6E8A-4147-A177-3AD203B41FA5}">
                      <a16:colId xmlns:a16="http://schemas.microsoft.com/office/drawing/2014/main" xmlns="" val="1927820098"/>
                    </a:ext>
                  </a:extLst>
                </a:gridCol>
                <a:gridCol w="457200">
                  <a:extLst>
                    <a:ext uri="{9D8B030D-6E8A-4147-A177-3AD203B41FA5}">
                      <a16:colId xmlns:a16="http://schemas.microsoft.com/office/drawing/2014/main" xmlns="" val="1720662727"/>
                    </a:ext>
                  </a:extLst>
                </a:gridCol>
                <a:gridCol w="457200">
                  <a:extLst>
                    <a:ext uri="{9D8B030D-6E8A-4147-A177-3AD203B41FA5}">
                      <a16:colId xmlns:a16="http://schemas.microsoft.com/office/drawing/2014/main" xmlns="" val="157975251"/>
                    </a:ext>
                  </a:extLst>
                </a:gridCol>
                <a:gridCol w="638175">
                  <a:extLst>
                    <a:ext uri="{9D8B030D-6E8A-4147-A177-3AD203B41FA5}">
                      <a16:colId xmlns:a16="http://schemas.microsoft.com/office/drawing/2014/main" xmlns="" val="1428908463"/>
                    </a:ext>
                  </a:extLst>
                </a:gridCol>
              </a:tblGrid>
              <a:tr h="53340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he-IL" altLang="en-US" sz="2800" b="0" i="0" u="none" strike="noStrike" cap="none" normalizeH="0" baseline="0" smtClean="0">
                          <a:ln>
                            <a:noFill/>
                          </a:ln>
                          <a:solidFill>
                            <a:schemeClr val="accent1"/>
                          </a:solidFill>
                          <a:effectLst/>
                          <a:latin typeface="Times New Roman" panose="02020603050405020304" pitchFamily="18" charset="0"/>
                          <a:cs typeface="Times New Roman" panose="02020603050405020304" pitchFamily="18" charset="0"/>
                        </a:rPr>
                        <a:t>9</a:t>
                      </a:r>
                      <a:endParaRPr kumimoji="0" lang="en-US" altLang="en-US" sz="2800" b="0" i="0" u="none" strike="noStrike" cap="none" normalizeH="0" baseline="0" smtClean="0">
                        <a:ln>
                          <a:noFill/>
                        </a:ln>
                        <a:solidFill>
                          <a:schemeClr val="accent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he-IL" altLang="en-US" sz="2800" b="0" i="0" u="none" strike="noStrike" cap="none" normalizeH="0" baseline="0" smtClean="0">
                          <a:ln>
                            <a:noFill/>
                          </a:ln>
                          <a:solidFill>
                            <a:schemeClr val="accent1"/>
                          </a:solidFill>
                          <a:effectLst/>
                          <a:latin typeface="Times New Roman" panose="02020603050405020304" pitchFamily="18" charset="0"/>
                          <a:cs typeface="Times New Roman" panose="02020603050405020304" pitchFamily="18" charset="0"/>
                        </a:rPr>
                        <a:t>23</a:t>
                      </a:r>
                      <a:endParaRPr kumimoji="0" lang="en-US" altLang="en-US" sz="2800" b="0" i="0" u="none" strike="noStrike" cap="none" normalizeH="0" baseline="0" smtClean="0">
                        <a:ln>
                          <a:noFill/>
                        </a:ln>
                        <a:solidFill>
                          <a:schemeClr val="accent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he-IL" altLang="en-US" sz="2800" b="0" i="0" u="none" strike="noStrike" cap="none" normalizeH="0" baseline="0" smtClean="0">
                          <a:ln>
                            <a:noFill/>
                          </a:ln>
                          <a:solidFill>
                            <a:schemeClr val="accent1"/>
                          </a:solidFill>
                          <a:effectLst/>
                          <a:latin typeface="Times New Roman" panose="02020603050405020304" pitchFamily="18" charset="0"/>
                          <a:cs typeface="Times New Roman" panose="02020603050405020304" pitchFamily="18" charset="0"/>
                        </a:rPr>
                        <a:t>88</a:t>
                      </a:r>
                      <a:endParaRPr kumimoji="0" lang="en-US" altLang="en-US" sz="2800" b="0" i="0" u="none" strike="noStrike" cap="none" normalizeH="0" baseline="0" smtClean="0">
                        <a:ln>
                          <a:noFill/>
                        </a:ln>
                        <a:solidFill>
                          <a:schemeClr val="accent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he-IL" altLang="en-US" sz="2800" b="0"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rPr>
                        <a:t>40</a:t>
                      </a:r>
                      <a:endParaRPr kumimoji="0" lang="en-US" altLang="en-US" sz="2800" b="0"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2"/>
                          </a:solidFill>
                          <a:effectLst/>
                          <a:latin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2"/>
                          </a:solidFill>
                          <a:effectLst/>
                          <a:latin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2"/>
                          </a:solidFill>
                          <a:effectLst/>
                          <a:latin typeface="Times New Roman" panose="02020603050405020304"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2"/>
                          </a:solidFill>
                          <a:effectLst/>
                          <a:latin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2"/>
                          </a:solidFill>
                          <a:effectLst/>
                          <a:latin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2"/>
                          </a:solidFill>
                          <a:effectLst/>
                          <a:latin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2"/>
                          </a:solidFill>
                          <a:effectLst/>
                          <a:latin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marL="1333500" algn="l">
                        <a:spcBef>
                          <a:spcPct val="20000"/>
                        </a:spcBef>
                        <a:defRPr>
                          <a:solidFill>
                            <a:schemeClr val="tx1"/>
                          </a:solidFill>
                          <a:latin typeface="Times New Roman" panose="02020603050405020304" pitchFamily="18" charset="0"/>
                        </a:defRPr>
                      </a:lvl4pPr>
                      <a:lvl5pPr marL="1752600" algn="l">
                        <a:spcBef>
                          <a:spcPct val="20000"/>
                        </a:spcBef>
                        <a:defRPr>
                          <a:solidFill>
                            <a:schemeClr val="tx1"/>
                          </a:solidFill>
                          <a:latin typeface="Times New Roman" panose="02020603050405020304" pitchFamily="18" charset="0"/>
                        </a:defRPr>
                      </a:lvl5pPr>
                      <a:lvl6pPr marL="2209800" eaLnBrk="0" fontAlgn="base" hangingPunct="0">
                        <a:spcBef>
                          <a:spcPct val="20000"/>
                        </a:spcBef>
                        <a:spcAft>
                          <a:spcPct val="0"/>
                        </a:spcAft>
                        <a:defRPr>
                          <a:solidFill>
                            <a:schemeClr val="tx1"/>
                          </a:solidFill>
                          <a:latin typeface="Times New Roman" panose="02020603050405020304" pitchFamily="18" charset="0"/>
                        </a:defRPr>
                      </a:lvl6pPr>
                      <a:lvl7pPr marL="2667000" eaLnBrk="0" fontAlgn="base" hangingPunct="0">
                        <a:spcBef>
                          <a:spcPct val="20000"/>
                        </a:spcBef>
                        <a:spcAft>
                          <a:spcPct val="0"/>
                        </a:spcAft>
                        <a:defRPr>
                          <a:solidFill>
                            <a:schemeClr val="tx1"/>
                          </a:solidFill>
                          <a:latin typeface="Times New Roman" panose="02020603050405020304" pitchFamily="18" charset="0"/>
                        </a:defRPr>
                      </a:lvl7pPr>
                      <a:lvl8pPr marL="3124200" eaLnBrk="0" fontAlgn="base" hangingPunct="0">
                        <a:spcBef>
                          <a:spcPct val="20000"/>
                        </a:spcBef>
                        <a:spcAft>
                          <a:spcPct val="0"/>
                        </a:spcAft>
                        <a:defRPr>
                          <a:solidFill>
                            <a:schemeClr val="tx1"/>
                          </a:solidFill>
                          <a:latin typeface="Times New Roman" panose="02020603050405020304" pitchFamily="18" charset="0"/>
                        </a:defRPr>
                      </a:lvl8pPr>
                      <a:lvl9pPr marL="35814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2"/>
                          </a:solidFill>
                          <a:effectLst/>
                          <a:latin typeface="Times New Roman" panose="02020603050405020304" pitchFamily="18" charset="0"/>
                        </a:rPr>
                        <a:t>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500731396"/>
                  </a:ext>
                </a:extLst>
              </a:tr>
            </a:tbl>
          </a:graphicData>
        </a:graphic>
      </p:graphicFrame>
      <p:sp>
        <p:nvSpPr>
          <p:cNvPr id="636132" name="Line 228"/>
          <p:cNvSpPr>
            <a:spLocks noChangeShapeType="1"/>
          </p:cNvSpPr>
          <p:nvPr/>
        </p:nvSpPr>
        <p:spPr bwMode="auto">
          <a:xfrm>
            <a:off x="6638925" y="2895600"/>
            <a:ext cx="0" cy="7191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133" name="Freeform 229"/>
          <p:cNvSpPr>
            <a:spLocks/>
          </p:cNvSpPr>
          <p:nvPr/>
        </p:nvSpPr>
        <p:spPr bwMode="auto">
          <a:xfrm>
            <a:off x="6138864" y="1884363"/>
            <a:ext cx="1587" cy="711200"/>
          </a:xfrm>
          <a:custGeom>
            <a:avLst/>
            <a:gdLst>
              <a:gd name="T0" fmla="*/ 0 w 1"/>
              <a:gd name="T1" fmla="*/ 0 h 448"/>
              <a:gd name="T2" fmla="*/ 0 w 1"/>
              <a:gd name="T3" fmla="*/ 448 h 448"/>
            </a:gdLst>
            <a:ahLst/>
            <a:cxnLst>
              <a:cxn ang="0">
                <a:pos x="T0" y="T1"/>
              </a:cxn>
              <a:cxn ang="0">
                <a:pos x="T2" y="T3"/>
              </a:cxn>
            </a:cxnLst>
            <a:rect l="0" t="0" r="r" b="b"/>
            <a:pathLst>
              <a:path w="1" h="448">
                <a:moveTo>
                  <a:pt x="0" y="0"/>
                </a:moveTo>
                <a:lnTo>
                  <a:pt x="0" y="44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134" name="Line 230"/>
          <p:cNvSpPr>
            <a:spLocks noChangeShapeType="1"/>
          </p:cNvSpPr>
          <p:nvPr/>
        </p:nvSpPr>
        <p:spPr bwMode="auto">
          <a:xfrm>
            <a:off x="6278563" y="4551364"/>
            <a:ext cx="0" cy="7191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135" name="Freeform 231"/>
          <p:cNvSpPr>
            <a:spLocks/>
          </p:cNvSpPr>
          <p:nvPr/>
        </p:nvSpPr>
        <p:spPr bwMode="auto">
          <a:xfrm>
            <a:off x="6375401" y="5559426"/>
            <a:ext cx="17463" cy="701675"/>
          </a:xfrm>
          <a:custGeom>
            <a:avLst/>
            <a:gdLst>
              <a:gd name="T0" fmla="*/ 11 w 11"/>
              <a:gd name="T1" fmla="*/ 0 h 442"/>
              <a:gd name="T2" fmla="*/ 0 w 11"/>
              <a:gd name="T3" fmla="*/ 442 h 442"/>
            </a:gdLst>
            <a:ahLst/>
            <a:cxnLst>
              <a:cxn ang="0">
                <a:pos x="T0" y="T1"/>
              </a:cxn>
              <a:cxn ang="0">
                <a:pos x="T2" y="T3"/>
              </a:cxn>
            </a:cxnLst>
            <a:rect l="0" t="0" r="r" b="b"/>
            <a:pathLst>
              <a:path w="11" h="442">
                <a:moveTo>
                  <a:pt x="11" y="0"/>
                </a:moveTo>
                <a:lnTo>
                  <a:pt x="0" y="442"/>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136" name="Text Box 232"/>
          <p:cNvSpPr txBox="1">
            <a:spLocks noChangeArrowheads="1"/>
          </p:cNvSpPr>
          <p:nvPr/>
        </p:nvSpPr>
        <p:spPr bwMode="auto">
          <a:xfrm>
            <a:off x="6350001" y="6135688"/>
            <a:ext cx="4537075"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5000"/>
              </a:lnSpc>
            </a:pPr>
            <a:r>
              <a:rPr lang="en-US" altLang="en-US" sz="2800"/>
              <a:t> </a:t>
            </a:r>
            <a:r>
              <a:rPr lang="en-US" altLang="en-US"/>
              <a:t>0     1    2    3     4    5    6     7    8</a:t>
            </a:r>
          </a:p>
        </p:txBody>
      </p:sp>
      <p:sp>
        <p:nvSpPr>
          <p:cNvPr id="636137" name="Text Box 233"/>
          <p:cNvSpPr txBox="1">
            <a:spLocks noChangeArrowheads="1"/>
          </p:cNvSpPr>
          <p:nvPr/>
        </p:nvSpPr>
        <p:spPr bwMode="auto">
          <a:xfrm>
            <a:off x="1866901" y="908051"/>
            <a:ext cx="85693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800"/>
              <a:t>Primary hash function: h(k) = ((3k + 42) mod 101) mod 9</a:t>
            </a:r>
          </a:p>
          <a:p>
            <a:pPr algn="l"/>
            <a:r>
              <a:rPr lang="en-US" altLang="en-US" sz="2800"/>
              <a:t>Secondary has function: h</a:t>
            </a:r>
            <a:r>
              <a:rPr lang="en-US" altLang="en-US" sz="2800" baseline="-25000"/>
              <a:t>i</a:t>
            </a:r>
            <a:r>
              <a:rPr lang="en-US" altLang="en-US" sz="2800"/>
              <a:t>(k) = ((a</a:t>
            </a:r>
            <a:r>
              <a:rPr lang="en-US" altLang="en-US" sz="2800" baseline="-25000"/>
              <a:t>i</a:t>
            </a:r>
            <a:r>
              <a:rPr lang="en-US" altLang="en-US" sz="2800"/>
              <a:t>k +b</a:t>
            </a:r>
            <a:r>
              <a:rPr lang="en-US" altLang="en-US" sz="2800" baseline="-25000"/>
              <a:t>i</a:t>
            </a:r>
            <a:r>
              <a:rPr lang="en-US" altLang="en-US" sz="2800"/>
              <a:t>) mod p) mod m</a:t>
            </a:r>
            <a:r>
              <a:rPr lang="en-US" altLang="en-US" sz="2800" baseline="-25000"/>
              <a:t>i</a:t>
            </a:r>
            <a:r>
              <a:rPr lang="en-US" altLang="en-US" sz="2800"/>
              <a:t>  </a:t>
            </a:r>
          </a:p>
          <a:p>
            <a:pPr algn="l"/>
            <a:endParaRPr lang="en-US" altLang="en-US"/>
          </a:p>
        </p:txBody>
      </p:sp>
      <p:sp>
        <p:nvSpPr>
          <p:cNvPr id="636138" name="Text Box 234"/>
          <p:cNvSpPr txBox="1">
            <a:spLocks noChangeArrowheads="1"/>
          </p:cNvSpPr>
          <p:nvPr/>
        </p:nvSpPr>
        <p:spPr bwMode="auto">
          <a:xfrm>
            <a:off x="5270501" y="3471863"/>
            <a:ext cx="26638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800"/>
              <a:t>m</a:t>
            </a:r>
            <a:r>
              <a:rPr lang="en-US" altLang="en-US" sz="2800" baseline="-25000"/>
              <a:t>i</a:t>
            </a:r>
            <a:r>
              <a:rPr lang="en-US" altLang="en-US" sz="2800"/>
              <a:t> a</a:t>
            </a:r>
            <a:r>
              <a:rPr lang="en-US" altLang="en-US"/>
              <a:t> </a:t>
            </a:r>
            <a:r>
              <a:rPr lang="en-US" altLang="en-US" sz="2800" baseline="-25000"/>
              <a:t>i</a:t>
            </a:r>
            <a:r>
              <a:rPr lang="en-US" altLang="en-US" sz="2800"/>
              <a:t> b</a:t>
            </a:r>
            <a:r>
              <a:rPr lang="en-US" altLang="en-US" sz="2800" baseline="-25000"/>
              <a:t>i               </a:t>
            </a:r>
            <a:r>
              <a:rPr lang="en-US" altLang="en-US" sz="2800">
                <a:solidFill>
                  <a:schemeClr val="tx2"/>
                </a:solidFill>
              </a:rPr>
              <a:t>S</a:t>
            </a:r>
            <a:r>
              <a:rPr lang="en-US" altLang="en-US" sz="2800" baseline="-25000">
                <a:solidFill>
                  <a:schemeClr val="tx2"/>
                </a:solidFill>
              </a:rPr>
              <a:t>i</a:t>
            </a:r>
          </a:p>
        </p:txBody>
      </p:sp>
    </p:spTree>
    <p:extLst>
      <p:ext uri="{BB962C8B-B14F-4D97-AF65-F5344CB8AC3E}">
        <p14:creationId xmlns:p14="http://schemas.microsoft.com/office/powerpoint/2010/main" val="10755604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a:spLocks noGrp="1"/>
          </p:cNvSpPr>
          <p:nvPr>
            <p:ph type="sldNum" sz="quarter" idx="12"/>
          </p:nvPr>
        </p:nvSpPr>
        <p:spPr/>
        <p:txBody>
          <a:bodyPr/>
          <a:lstStyle/>
          <a:p>
            <a:fld id="{F05CE4DD-7EBF-4819-A861-EAE0CAB27B64}" type="slidenum">
              <a:rPr lang="he-IL" altLang="en-US"/>
              <a:pPr/>
              <a:t>71</a:t>
            </a:fld>
            <a:endParaRPr lang="es-ES" altLang="en-US"/>
          </a:p>
        </p:txBody>
      </p:sp>
      <p:sp>
        <p:nvSpPr>
          <p:cNvPr id="570370" name="Rectangle 2"/>
          <p:cNvSpPr>
            <a:spLocks noGrp="1" noChangeArrowheads="1"/>
          </p:cNvSpPr>
          <p:nvPr>
            <p:ph type="title"/>
          </p:nvPr>
        </p:nvSpPr>
        <p:spPr>
          <a:xfrm>
            <a:off x="1720850" y="115888"/>
            <a:ext cx="8750300" cy="1143000"/>
          </a:xfrm>
        </p:spPr>
        <p:txBody>
          <a:bodyPr/>
          <a:lstStyle/>
          <a:p>
            <a:r>
              <a:rPr lang="en-US" altLang="en-US"/>
              <a:t>Perfect hashing: analysis</a:t>
            </a:r>
          </a:p>
        </p:txBody>
      </p:sp>
      <p:sp>
        <p:nvSpPr>
          <p:cNvPr id="570371" name="Rectangle 3"/>
          <p:cNvSpPr>
            <a:spLocks noGrp="1" noChangeArrowheads="1"/>
          </p:cNvSpPr>
          <p:nvPr>
            <p:ph type="body" sz="half" idx="1"/>
          </p:nvPr>
        </p:nvSpPr>
        <p:spPr>
          <a:xfrm>
            <a:off x="1666875" y="1125539"/>
            <a:ext cx="8858250" cy="5324475"/>
          </a:xfrm>
        </p:spPr>
        <p:txBody>
          <a:bodyPr/>
          <a:lstStyle/>
          <a:p>
            <a:pPr>
              <a:lnSpc>
                <a:spcPct val="90000"/>
              </a:lnSpc>
              <a:buFontTx/>
              <a:buNone/>
            </a:pPr>
            <a:r>
              <a:rPr lang="en-US" altLang="en-US" u="sng"/>
              <a:t>Theorem</a:t>
            </a:r>
            <a:r>
              <a:rPr lang="en-US" altLang="en-US"/>
              <a:t>: If we store </a:t>
            </a:r>
            <a:r>
              <a:rPr lang="en-US" altLang="en-US" i="1"/>
              <a:t>n </a:t>
            </a:r>
            <a:r>
              <a:rPr lang="en-US" altLang="en-US"/>
              <a:t>keys in a (primary) hash table of size  </a:t>
            </a:r>
            <a:r>
              <a:rPr lang="en-US" altLang="en-US" i="1"/>
              <a:t>m</a:t>
            </a:r>
            <a:r>
              <a:rPr lang="en-US" altLang="en-US"/>
              <a:t> = </a:t>
            </a:r>
            <a:r>
              <a:rPr lang="en-US" altLang="en-US" i="1"/>
              <a:t>n</a:t>
            </a:r>
            <a:r>
              <a:rPr lang="en-US" altLang="en-US" baseline="30000"/>
              <a:t>2</a:t>
            </a:r>
            <a:r>
              <a:rPr lang="en-US" altLang="en-US"/>
              <a:t> using a hash function </a:t>
            </a:r>
            <a:r>
              <a:rPr lang="en-US" altLang="en-US" i="1"/>
              <a:t>h</a:t>
            </a:r>
            <a:r>
              <a:rPr lang="en-US" altLang="en-US"/>
              <a:t>(</a:t>
            </a:r>
            <a:r>
              <a:rPr lang="en-US" altLang="en-US" i="1"/>
              <a:t>k</a:t>
            </a:r>
            <a:r>
              <a:rPr lang="en-US" altLang="en-US"/>
              <a:t>) randomly chosen from a universal class of hash functions, then the probability of a collision is &lt; ½.</a:t>
            </a:r>
          </a:p>
          <a:p>
            <a:pPr>
              <a:lnSpc>
                <a:spcPct val="90000"/>
              </a:lnSpc>
              <a:buFontTx/>
              <a:buNone/>
            </a:pPr>
            <a:r>
              <a:rPr lang="en-US" altLang="en-US" u="sng"/>
              <a:t>Proof</a:t>
            </a:r>
            <a:r>
              <a:rPr lang="en-US" altLang="en-US"/>
              <a:t>: There are </a:t>
            </a:r>
            <a:r>
              <a:rPr lang="en-US" altLang="en-US" i="1"/>
              <a:t>n</a:t>
            </a:r>
            <a:r>
              <a:rPr lang="en-US" altLang="en-US"/>
              <a:t>(</a:t>
            </a:r>
            <a:r>
              <a:rPr lang="en-US" altLang="en-US" i="1"/>
              <a:t>n</a:t>
            </a:r>
            <a:r>
              <a:rPr lang="en-US" altLang="en-US"/>
              <a:t>–1)/2 pairs of keys that may collide, and each pair collides with probability 1/</a:t>
            </a:r>
            <a:r>
              <a:rPr lang="en-US" altLang="en-US" i="1"/>
              <a:t>m </a:t>
            </a:r>
            <a:r>
              <a:rPr lang="en-US" altLang="en-US"/>
              <a:t>when</a:t>
            </a:r>
            <a:r>
              <a:rPr lang="en-US" altLang="en-US" i="1"/>
              <a:t> h </a:t>
            </a:r>
            <a:r>
              <a:rPr lang="en-US" altLang="en-US"/>
              <a:t>is chosen from a universal class of hash functions. When </a:t>
            </a:r>
            <a:r>
              <a:rPr lang="en-US" altLang="en-US" i="1"/>
              <a:t>m</a:t>
            </a:r>
            <a:r>
              <a:rPr lang="en-US" altLang="en-US"/>
              <a:t> = </a:t>
            </a:r>
            <a:r>
              <a:rPr lang="en-US" altLang="en-US" i="1"/>
              <a:t>n</a:t>
            </a:r>
            <a:r>
              <a:rPr lang="en-US" altLang="en-US" baseline="30000"/>
              <a:t>2 </a:t>
            </a:r>
            <a:r>
              <a:rPr lang="en-US" altLang="en-US"/>
              <a:t>we have:</a:t>
            </a:r>
            <a:r>
              <a:rPr lang="en-US" altLang="en-US" baseline="30000"/>
              <a:t> </a:t>
            </a:r>
            <a:r>
              <a:rPr lang="en-US" altLang="en-US"/>
              <a:t> </a:t>
            </a:r>
          </a:p>
          <a:p>
            <a:pPr>
              <a:lnSpc>
                <a:spcPct val="90000"/>
              </a:lnSpc>
            </a:pPr>
            <a:endParaRPr lang="en-US" altLang="en-US"/>
          </a:p>
          <a:p>
            <a:pPr>
              <a:lnSpc>
                <a:spcPct val="90000"/>
              </a:lnSpc>
            </a:pPr>
            <a:endParaRPr lang="en-US" altLang="en-US"/>
          </a:p>
          <a:p>
            <a:pPr>
              <a:lnSpc>
                <a:spcPct val="90000"/>
              </a:lnSpc>
              <a:buFontTx/>
              <a:buNone/>
            </a:pPr>
            <a:r>
              <a:rPr lang="en-US" altLang="en-US"/>
              <a:t>Therefore, it is more likely NOT to have a collision!</a:t>
            </a:r>
          </a:p>
        </p:txBody>
      </p:sp>
      <p:graphicFrame>
        <p:nvGraphicFramePr>
          <p:cNvPr id="570372" name="Object 4"/>
          <p:cNvGraphicFramePr>
            <a:graphicFrameLocks noGrp="1" noChangeAspect="1"/>
          </p:cNvGraphicFramePr>
          <p:nvPr>
            <p:ph sz="quarter" idx="2"/>
          </p:nvPr>
        </p:nvGraphicFramePr>
        <p:xfrm>
          <a:off x="8402638" y="2655888"/>
          <a:ext cx="82550" cy="157162"/>
        </p:xfrm>
        <a:graphic>
          <a:graphicData uri="http://schemas.openxmlformats.org/presentationml/2006/ole">
            <mc:AlternateContent xmlns:mc="http://schemas.openxmlformats.org/markup-compatibility/2006">
              <mc:Choice xmlns:v="urn:schemas-microsoft-com:vml" Requires="v">
                <p:oleObj spid="_x0000_s13318" name="משוואה" r:id="rId3" imgW="114120" imgH="215640" progId="Equation.3">
                  <p:embed/>
                </p:oleObj>
              </mc:Choice>
              <mc:Fallback>
                <p:oleObj name="משוואה" r:id="rId3" imgW="114120" imgH="215640" progId="Equation.3">
                  <p:embed/>
                  <p:pic>
                    <p:nvPicPr>
                      <p:cNvPr id="5703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2638" y="2655888"/>
                        <a:ext cx="82550" cy="157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0373" name="Object 5"/>
          <p:cNvGraphicFramePr>
            <a:graphicFrameLocks noGrp="1" noChangeAspect="1"/>
          </p:cNvGraphicFramePr>
          <p:nvPr>
            <p:ph sz="quarter" idx="3"/>
          </p:nvPr>
        </p:nvGraphicFramePr>
        <p:xfrm>
          <a:off x="2782889" y="4868863"/>
          <a:ext cx="6624637" cy="977900"/>
        </p:xfrm>
        <a:graphic>
          <a:graphicData uri="http://schemas.openxmlformats.org/presentationml/2006/ole">
            <mc:AlternateContent xmlns:mc="http://schemas.openxmlformats.org/markup-compatibility/2006">
              <mc:Choice xmlns:v="urn:schemas-microsoft-com:vml" Requires="v">
                <p:oleObj spid="_x0000_s13319" name="משוואה" r:id="rId5" imgW="1346040" imgH="253800" progId="Equation.3">
                  <p:embed/>
                </p:oleObj>
              </mc:Choice>
              <mc:Fallback>
                <p:oleObj name="משוואה" r:id="rId5" imgW="1346040" imgH="253800" progId="Equation.3">
                  <p:embed/>
                  <p:pic>
                    <p:nvPicPr>
                      <p:cNvPr id="57037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2782889" y="4868863"/>
                        <a:ext cx="6624637"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4826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0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0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03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1"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71C5675-86DE-46E4-9A02-E166E30D1256}" type="slidenum">
              <a:rPr lang="he-IL" altLang="en-US"/>
              <a:pPr/>
              <a:t>72</a:t>
            </a:fld>
            <a:endParaRPr lang="es-ES" altLang="en-US"/>
          </a:p>
        </p:txBody>
      </p:sp>
      <p:sp>
        <p:nvSpPr>
          <p:cNvPr id="638978" name="Rectangle 2"/>
          <p:cNvSpPr>
            <a:spLocks noGrp="1" noChangeArrowheads="1"/>
          </p:cNvSpPr>
          <p:nvPr>
            <p:ph type="title"/>
          </p:nvPr>
        </p:nvSpPr>
        <p:spPr/>
        <p:txBody>
          <a:bodyPr/>
          <a:lstStyle/>
          <a:p>
            <a:r>
              <a:rPr lang="en-US" altLang="en-US"/>
              <a:t>Perfect hashing: analysis</a:t>
            </a:r>
          </a:p>
        </p:txBody>
      </p:sp>
      <p:sp>
        <p:nvSpPr>
          <p:cNvPr id="638979" name="Rectangle 3"/>
          <p:cNvSpPr>
            <a:spLocks noGrp="1" noChangeArrowheads="1"/>
          </p:cNvSpPr>
          <p:nvPr>
            <p:ph type="body" idx="1"/>
          </p:nvPr>
        </p:nvSpPr>
        <p:spPr>
          <a:xfrm>
            <a:off x="1484314" y="1196975"/>
            <a:ext cx="9564687" cy="5327650"/>
          </a:xfrm>
        </p:spPr>
        <p:txBody>
          <a:bodyPr/>
          <a:lstStyle/>
          <a:p>
            <a:pPr>
              <a:lnSpc>
                <a:spcPct val="90000"/>
              </a:lnSpc>
            </a:pPr>
            <a:r>
              <a:rPr lang="en-US" altLang="en-US"/>
              <a:t>When </a:t>
            </a:r>
            <a:r>
              <a:rPr lang="en-US" altLang="en-US" i="1"/>
              <a:t>n </a:t>
            </a:r>
            <a:r>
              <a:rPr lang="en-US" altLang="en-US"/>
              <a:t>is large, a hash table of size </a:t>
            </a:r>
            <a:r>
              <a:rPr lang="en-US" altLang="en-US" i="1"/>
              <a:t>m</a:t>
            </a:r>
            <a:r>
              <a:rPr lang="en-US" altLang="en-US"/>
              <a:t> = </a:t>
            </a:r>
            <a:r>
              <a:rPr lang="en-US" altLang="en-US" i="1"/>
              <a:t>n</a:t>
            </a:r>
            <a:r>
              <a:rPr lang="en-US" altLang="en-US" baseline="30000"/>
              <a:t>2</a:t>
            </a:r>
            <a:r>
              <a:rPr lang="en-US" altLang="en-US" sz="4000"/>
              <a:t> </a:t>
            </a:r>
            <a:r>
              <a:rPr lang="en-US" altLang="en-US"/>
              <a:t>is excessive.</a:t>
            </a:r>
          </a:p>
          <a:p>
            <a:pPr>
              <a:lnSpc>
                <a:spcPct val="90000"/>
              </a:lnSpc>
            </a:pPr>
            <a:r>
              <a:rPr lang="en-US" altLang="en-US"/>
              <a:t>To reduce the overall storage needs we adopt the following scheme:</a:t>
            </a:r>
          </a:p>
          <a:p>
            <a:pPr lvl="1">
              <a:lnSpc>
                <a:spcPct val="90000"/>
              </a:lnSpc>
            </a:pPr>
            <a:r>
              <a:rPr lang="en-US" altLang="en-US" u="sng"/>
              <a:t>Level 1</a:t>
            </a:r>
            <a:r>
              <a:rPr lang="en-US" altLang="en-US"/>
              <a:t>: </a:t>
            </a:r>
            <a:r>
              <a:rPr lang="en-US" altLang="en-US" i="1"/>
              <a:t>T</a:t>
            </a:r>
            <a:r>
              <a:rPr lang="en-US" altLang="en-US"/>
              <a:t> is of size </a:t>
            </a:r>
            <a:r>
              <a:rPr lang="en-US" altLang="en-US" i="1"/>
              <a:t>m</a:t>
            </a:r>
            <a:r>
              <a:rPr lang="en-US" altLang="en-US"/>
              <a:t> = </a:t>
            </a:r>
            <a:r>
              <a:rPr lang="en-US" altLang="en-US" i="1"/>
              <a:t>n</a:t>
            </a:r>
            <a:endParaRPr lang="en-US" altLang="en-US"/>
          </a:p>
          <a:p>
            <a:pPr lvl="1">
              <a:lnSpc>
                <a:spcPct val="90000"/>
              </a:lnSpc>
            </a:pPr>
            <a:r>
              <a:rPr lang="en-US" altLang="en-US" u="sng"/>
              <a:t>Level 2</a:t>
            </a:r>
            <a:r>
              <a:rPr lang="en-US" altLang="en-US"/>
              <a:t>: </a:t>
            </a:r>
            <a:r>
              <a:rPr lang="en-US" altLang="en-US" i="1"/>
              <a:t>S</a:t>
            </a:r>
            <a:r>
              <a:rPr lang="en-US" altLang="en-US" i="1" baseline="-25000"/>
              <a:t>j</a:t>
            </a:r>
            <a:r>
              <a:rPr lang="en-US" altLang="en-US" i="1"/>
              <a:t> </a:t>
            </a:r>
            <a:r>
              <a:rPr lang="en-US" altLang="en-US"/>
              <a:t>is of size</a:t>
            </a:r>
            <a:r>
              <a:rPr lang="en-US" altLang="en-US" i="1"/>
              <a:t> m</a:t>
            </a:r>
            <a:r>
              <a:rPr lang="en-US" altLang="en-US" i="1" baseline="-25000"/>
              <a:t>j</a:t>
            </a:r>
            <a:r>
              <a:rPr lang="en-US" altLang="en-US" i="1"/>
              <a:t>= n</a:t>
            </a:r>
            <a:r>
              <a:rPr lang="en-US" altLang="en-US" i="1" baseline="-25000"/>
              <a:t>j</a:t>
            </a:r>
            <a:r>
              <a:rPr lang="en-US" altLang="en-US" baseline="30000"/>
              <a:t>2</a:t>
            </a:r>
          </a:p>
          <a:p>
            <a:pPr>
              <a:lnSpc>
                <a:spcPct val="90000"/>
              </a:lnSpc>
            </a:pPr>
            <a:r>
              <a:rPr lang="en-US" altLang="en-US"/>
              <a:t>Since we ensure that there are no collisions in the secondary hash tables by picking the hash functions appropriately, the worst-case access time is constant.</a:t>
            </a:r>
          </a:p>
          <a:p>
            <a:pPr>
              <a:lnSpc>
                <a:spcPct val="90000"/>
              </a:lnSpc>
            </a:pPr>
            <a:r>
              <a:rPr lang="en-US" altLang="en-US">
                <a:sym typeface="Wingdings" panose="05000000000000000000" pitchFamily="2" charset="2"/>
              </a:rPr>
              <a:t>What is the expected combined size of all hash tables</a:t>
            </a:r>
            <a:r>
              <a:rPr lang="en-US" altLang="en-US" i="1"/>
              <a:t>?</a:t>
            </a:r>
            <a:endParaRPr lang="en-US" altLang="en-US"/>
          </a:p>
          <a:p>
            <a:pPr>
              <a:lnSpc>
                <a:spcPct val="90000"/>
              </a:lnSpc>
              <a:buFontTx/>
              <a:buNone/>
            </a:pPr>
            <a:endParaRPr lang="en-US" altLang="en-US"/>
          </a:p>
        </p:txBody>
      </p:sp>
    </p:spTree>
    <p:extLst>
      <p:ext uri="{BB962C8B-B14F-4D97-AF65-F5344CB8AC3E}">
        <p14:creationId xmlns:p14="http://schemas.microsoft.com/office/powerpoint/2010/main" val="2619096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89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89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89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89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897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89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7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09E827D6-E67E-4107-8E80-146A22DFCEB5}" type="slidenum">
              <a:rPr lang="he-IL" altLang="en-US"/>
              <a:pPr/>
              <a:t>73</a:t>
            </a:fld>
            <a:endParaRPr lang="es-ES" altLang="en-US"/>
          </a:p>
        </p:txBody>
      </p:sp>
      <p:sp>
        <p:nvSpPr>
          <p:cNvPr id="573442" name="Rectangle 2"/>
          <p:cNvSpPr>
            <a:spLocks noGrp="1" noChangeArrowheads="1"/>
          </p:cNvSpPr>
          <p:nvPr>
            <p:ph type="title"/>
          </p:nvPr>
        </p:nvSpPr>
        <p:spPr>
          <a:xfrm>
            <a:off x="1803400" y="228601"/>
            <a:ext cx="8750300" cy="823913"/>
          </a:xfrm>
        </p:spPr>
        <p:txBody>
          <a:bodyPr/>
          <a:lstStyle/>
          <a:p>
            <a:r>
              <a:rPr lang="en-US" altLang="en-US"/>
              <a:t>Perfect hashing: analysis space </a:t>
            </a:r>
          </a:p>
        </p:txBody>
      </p:sp>
      <p:sp>
        <p:nvSpPr>
          <p:cNvPr id="573443" name="Rectangle 3"/>
          <p:cNvSpPr>
            <a:spLocks noGrp="1" noChangeArrowheads="1"/>
          </p:cNvSpPr>
          <p:nvPr>
            <p:ph type="body" sz="half" idx="1"/>
          </p:nvPr>
        </p:nvSpPr>
        <p:spPr>
          <a:xfrm>
            <a:off x="1416050" y="981075"/>
            <a:ext cx="9359900" cy="5562600"/>
          </a:xfrm>
        </p:spPr>
        <p:txBody>
          <a:bodyPr/>
          <a:lstStyle/>
          <a:p>
            <a:pPr>
              <a:lnSpc>
                <a:spcPct val="95000"/>
              </a:lnSpc>
            </a:pPr>
            <a:r>
              <a:rPr lang="en-US" altLang="en-US" sz="2800" dirty="0"/>
              <a:t>The size of the primary hash table is </a:t>
            </a:r>
            <a:r>
              <a:rPr lang="en-US" altLang="en-US" sz="2800" i="1" dirty="0"/>
              <a:t>O</a:t>
            </a:r>
            <a:r>
              <a:rPr lang="en-US" altLang="en-US" sz="2800" dirty="0"/>
              <a:t>(</a:t>
            </a:r>
            <a:r>
              <a:rPr lang="en-US" altLang="en-US" sz="2800" i="1" dirty="0"/>
              <a:t>n</a:t>
            </a:r>
            <a:r>
              <a:rPr lang="en-US" altLang="en-US" sz="2800" dirty="0"/>
              <a:t>). </a:t>
            </a:r>
          </a:p>
          <a:p>
            <a:pPr>
              <a:lnSpc>
                <a:spcPct val="95000"/>
              </a:lnSpc>
            </a:pPr>
            <a:r>
              <a:rPr lang="en-US" altLang="en-US" sz="2800" dirty="0"/>
              <a:t>The expected size of all the secondary hash tables is: </a:t>
            </a:r>
          </a:p>
          <a:p>
            <a:pPr>
              <a:lnSpc>
                <a:spcPct val="95000"/>
              </a:lnSpc>
            </a:pPr>
            <a:endParaRPr lang="en-US" altLang="en-US" sz="2800" dirty="0"/>
          </a:p>
          <a:p>
            <a:pPr>
              <a:lnSpc>
                <a:spcPct val="95000"/>
              </a:lnSpc>
            </a:pPr>
            <a:endParaRPr lang="en-US" altLang="en-US" sz="2800" dirty="0"/>
          </a:p>
          <a:p>
            <a:pPr>
              <a:lnSpc>
                <a:spcPct val="95000"/>
              </a:lnSpc>
            </a:pPr>
            <a:endParaRPr lang="en-US" altLang="en-US" sz="2800" dirty="0"/>
          </a:p>
          <a:p>
            <a:pPr>
              <a:lnSpc>
                <a:spcPct val="95000"/>
              </a:lnSpc>
            </a:pPr>
            <a:endParaRPr lang="en-US" altLang="en-US" sz="2800" dirty="0"/>
          </a:p>
          <a:p>
            <a:pPr>
              <a:lnSpc>
                <a:spcPct val="95000"/>
              </a:lnSpc>
              <a:spcBef>
                <a:spcPct val="50000"/>
              </a:spcBef>
            </a:pPr>
            <a:r>
              <a:rPr lang="en-US" altLang="en-US" sz="2800" dirty="0"/>
              <a:t>The term in the sum is exactly the total number of collisions!</a:t>
            </a:r>
          </a:p>
          <a:p>
            <a:pPr>
              <a:lnSpc>
                <a:spcPct val="95000"/>
              </a:lnSpc>
            </a:pPr>
            <a:r>
              <a:rPr lang="en-US" altLang="en-US" sz="2800" dirty="0"/>
              <a:t>On average it is 1/</a:t>
            </a:r>
            <a:r>
              <a:rPr lang="en-US" altLang="en-US" sz="2800" i="1" dirty="0"/>
              <a:t>m</a:t>
            </a:r>
            <a:r>
              <a:rPr lang="en-US" altLang="en-US" sz="2800" dirty="0"/>
              <a:t> times the number of pairs.</a:t>
            </a:r>
            <a:r>
              <a:rPr lang="he-IL" altLang="en-US" sz="2800" dirty="0"/>
              <a:t> </a:t>
            </a:r>
            <a:r>
              <a:rPr lang="en-US" altLang="en-US" sz="2800" dirty="0"/>
              <a:t> Since </a:t>
            </a:r>
            <a:r>
              <a:rPr lang="en-US" altLang="en-US" sz="2800" i="1" dirty="0"/>
              <a:t>m </a:t>
            </a:r>
            <a:r>
              <a:rPr lang="en-US" altLang="en-US" sz="2800" dirty="0"/>
              <a:t>= </a:t>
            </a:r>
            <a:r>
              <a:rPr lang="en-US" altLang="en-US" sz="2800" i="1" dirty="0"/>
              <a:t>n</a:t>
            </a:r>
            <a:r>
              <a:rPr lang="en-US" altLang="en-US" sz="2800" dirty="0"/>
              <a:t>, it is at most </a:t>
            </a:r>
            <a:r>
              <a:rPr lang="en-US" altLang="en-US" sz="2800" i="1" dirty="0"/>
              <a:t>n</a:t>
            </a:r>
            <a:r>
              <a:rPr lang="en-US" altLang="en-US" sz="2800" dirty="0"/>
              <a:t>/2. </a:t>
            </a:r>
          </a:p>
          <a:p>
            <a:pPr>
              <a:lnSpc>
                <a:spcPct val="95000"/>
              </a:lnSpc>
            </a:pPr>
            <a:r>
              <a:rPr lang="en-US" altLang="en-US" sz="2800" dirty="0"/>
              <a:t>Therefore, the expected total space for the secondary hash tables is less than 2</a:t>
            </a:r>
            <a:r>
              <a:rPr lang="en-US" altLang="en-US" sz="2800" i="1" dirty="0"/>
              <a:t>n</a:t>
            </a:r>
            <a:r>
              <a:rPr lang="en-US" altLang="en-US" sz="2800" dirty="0"/>
              <a:t>. </a:t>
            </a:r>
          </a:p>
        </p:txBody>
      </p:sp>
      <p:graphicFrame>
        <p:nvGraphicFramePr>
          <p:cNvPr id="573444" name="Object 4"/>
          <p:cNvGraphicFramePr>
            <a:graphicFrameLocks noGrp="1" noChangeAspect="1"/>
          </p:cNvGraphicFramePr>
          <p:nvPr>
            <p:ph sz="half" idx="2"/>
          </p:nvPr>
        </p:nvGraphicFramePr>
        <p:xfrm>
          <a:off x="3746500" y="1844676"/>
          <a:ext cx="4699000" cy="2447925"/>
        </p:xfrm>
        <a:graphic>
          <a:graphicData uri="http://schemas.openxmlformats.org/presentationml/2006/ole">
            <mc:AlternateContent xmlns:mc="http://schemas.openxmlformats.org/markup-compatibility/2006">
              <mc:Choice xmlns:v="urn:schemas-microsoft-com:vml" Requires="v">
                <p:oleObj spid="_x0000_s14340" name="משוואה" r:id="rId3" imgW="1663560" imgH="914400" progId="Equation.3">
                  <p:embed/>
                </p:oleObj>
              </mc:Choice>
              <mc:Fallback>
                <p:oleObj name="משוואה" r:id="rId3" imgW="1663560" imgH="914400" progId="Equation.3">
                  <p:embed/>
                  <p:pic>
                    <p:nvPicPr>
                      <p:cNvPr id="5734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3746500" y="1844676"/>
                        <a:ext cx="4699000" cy="244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380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34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344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344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34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F06E840-A74D-4C04-B825-46DB5671F984}" type="slidenum">
              <a:rPr lang="he-IL" altLang="en-US"/>
              <a:pPr/>
              <a:t>74</a:t>
            </a:fld>
            <a:endParaRPr lang="es-ES" altLang="en-US"/>
          </a:p>
        </p:txBody>
      </p:sp>
      <p:sp>
        <p:nvSpPr>
          <p:cNvPr id="642050" name="Rectangle 2"/>
          <p:cNvSpPr>
            <a:spLocks noGrp="1" noChangeArrowheads="1"/>
          </p:cNvSpPr>
          <p:nvPr>
            <p:ph type="title"/>
          </p:nvPr>
        </p:nvSpPr>
        <p:spPr>
          <a:xfrm>
            <a:off x="1720850" y="115888"/>
            <a:ext cx="8750300" cy="823912"/>
          </a:xfrm>
        </p:spPr>
        <p:txBody>
          <a:bodyPr/>
          <a:lstStyle/>
          <a:p>
            <a:r>
              <a:rPr lang="en-US" altLang="en-US"/>
              <a:t>Summary</a:t>
            </a:r>
          </a:p>
        </p:txBody>
      </p:sp>
      <p:sp>
        <p:nvSpPr>
          <p:cNvPr id="642051" name="Rectangle 3"/>
          <p:cNvSpPr>
            <a:spLocks noGrp="1" noChangeArrowheads="1"/>
          </p:cNvSpPr>
          <p:nvPr>
            <p:ph type="body" idx="1"/>
          </p:nvPr>
        </p:nvSpPr>
        <p:spPr>
          <a:xfrm>
            <a:off x="1524000" y="836613"/>
            <a:ext cx="9144000" cy="5905500"/>
          </a:xfrm>
        </p:spPr>
        <p:txBody>
          <a:bodyPr/>
          <a:lstStyle/>
          <a:p>
            <a:pPr>
              <a:lnSpc>
                <a:spcPct val="95000"/>
              </a:lnSpc>
            </a:pPr>
            <a:r>
              <a:rPr lang="en-US" altLang="en-US"/>
              <a:t>Hashing generalizes the array ADT. </a:t>
            </a:r>
          </a:p>
          <a:p>
            <a:pPr>
              <a:lnSpc>
                <a:spcPct val="95000"/>
              </a:lnSpc>
            </a:pPr>
            <a:r>
              <a:rPr lang="en-US" altLang="en-US"/>
              <a:t>It achieves constant time access and linear storage for dynamic key sets.</a:t>
            </a:r>
          </a:p>
          <a:p>
            <a:pPr>
              <a:lnSpc>
                <a:spcPct val="95000"/>
              </a:lnSpc>
            </a:pPr>
            <a:r>
              <a:rPr lang="en-US" altLang="en-US"/>
              <a:t>Hashing collisions are resolved by </a:t>
            </a:r>
            <a:r>
              <a:rPr lang="en-US" altLang="en-US" i="1"/>
              <a:t>open addressing</a:t>
            </a:r>
            <a:r>
              <a:rPr lang="en-US" altLang="en-US"/>
              <a:t> or </a:t>
            </a:r>
            <a:r>
              <a:rPr lang="en-US" altLang="en-US" i="1"/>
              <a:t>chaining</a:t>
            </a:r>
            <a:r>
              <a:rPr lang="en-US" altLang="en-US"/>
              <a:t>. </a:t>
            </a:r>
          </a:p>
          <a:p>
            <a:pPr>
              <a:lnSpc>
                <a:spcPct val="95000"/>
              </a:lnSpc>
            </a:pPr>
            <a:r>
              <a:rPr lang="en-US" altLang="en-US" u="sng"/>
              <a:t>Universal hashing</a:t>
            </a:r>
            <a:r>
              <a:rPr lang="en-US" altLang="en-US"/>
              <a:t> functions guarantee  expected average access time. </a:t>
            </a:r>
          </a:p>
          <a:p>
            <a:pPr>
              <a:lnSpc>
                <a:spcPct val="95000"/>
              </a:lnSpc>
            </a:pPr>
            <a:r>
              <a:rPr lang="en-US" altLang="en-US" u="sng"/>
              <a:t>Perfect hashing</a:t>
            </a:r>
            <a:r>
              <a:rPr lang="en-US" altLang="en-US"/>
              <a:t> achieves worst case constant access time for static key sets.</a:t>
            </a:r>
          </a:p>
          <a:p>
            <a:pPr>
              <a:lnSpc>
                <a:spcPct val="95000"/>
              </a:lnSpc>
            </a:pPr>
            <a:r>
              <a:rPr lang="en-US" altLang="en-US"/>
              <a:t>Hashing is NOT good for order queries (maximum, successor) since it has no key order relation.</a:t>
            </a:r>
          </a:p>
        </p:txBody>
      </p:sp>
    </p:spTree>
    <p:extLst>
      <p:ext uri="{BB962C8B-B14F-4D97-AF65-F5344CB8AC3E}">
        <p14:creationId xmlns:p14="http://schemas.microsoft.com/office/powerpoint/2010/main" val="4060998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2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20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20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20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20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20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1"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ChangeArrowheads="1"/>
          </p:cNvSpPr>
          <p:nvPr/>
        </p:nvSpPr>
        <p:spPr bwMode="auto">
          <a:xfrm>
            <a:off x="2590800" y="1600200"/>
            <a:ext cx="7081838" cy="770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kumimoji="1" sz="2400">
                <a:solidFill>
                  <a:schemeClr val="tx1"/>
                </a:solidFill>
                <a:latin typeface="Arial" panose="020B0604020202020204" pitchFamily="34" charset="0"/>
                <a:ea typeface="新細明體" pitchFamily="18" charset="-120"/>
              </a:defRPr>
            </a:lvl1pPr>
            <a:lvl2pPr marL="571500" defTabSz="762000">
              <a:defRPr kumimoji="1" sz="2400">
                <a:solidFill>
                  <a:schemeClr val="tx1"/>
                </a:solidFill>
                <a:latin typeface="Arial" panose="020B0604020202020204" pitchFamily="34" charset="0"/>
                <a:ea typeface="新細明體" pitchFamily="18" charset="-120"/>
              </a:defRPr>
            </a:lvl2pPr>
            <a:lvl3pPr marL="1143000" defTabSz="762000">
              <a:defRPr kumimoji="1" sz="2400">
                <a:solidFill>
                  <a:schemeClr val="tx1"/>
                </a:solidFill>
                <a:latin typeface="Arial" panose="020B0604020202020204" pitchFamily="34" charset="0"/>
                <a:ea typeface="新細明體" pitchFamily="18" charset="-120"/>
              </a:defRPr>
            </a:lvl3pPr>
            <a:lvl4pPr marL="1714500" defTabSz="762000">
              <a:defRPr kumimoji="1" sz="2400">
                <a:solidFill>
                  <a:schemeClr val="tx1"/>
                </a:solidFill>
                <a:latin typeface="Arial" panose="020B0604020202020204" pitchFamily="34" charset="0"/>
                <a:ea typeface="新細明體" pitchFamily="18" charset="-120"/>
              </a:defRPr>
            </a:lvl4pPr>
            <a:lvl5pPr marL="2286000" defTabSz="762000">
              <a:defRPr kumimoji="1" sz="2400">
                <a:solidFill>
                  <a:schemeClr val="tx1"/>
                </a:solidFill>
                <a:latin typeface="Arial" panose="020B0604020202020204" pitchFamily="34" charset="0"/>
                <a:ea typeface="新細明體" pitchFamily="18" charset="-120"/>
              </a:defRPr>
            </a:lvl5pPr>
            <a:lvl6pPr marL="2743200" defTabSz="762000" fontAlgn="base">
              <a:spcBef>
                <a:spcPct val="0"/>
              </a:spcBef>
              <a:spcAft>
                <a:spcPct val="0"/>
              </a:spcAft>
              <a:defRPr kumimoji="1" sz="2400">
                <a:solidFill>
                  <a:schemeClr val="tx1"/>
                </a:solidFill>
                <a:latin typeface="Arial" panose="020B0604020202020204" pitchFamily="34" charset="0"/>
                <a:ea typeface="新細明體" pitchFamily="18" charset="-120"/>
              </a:defRPr>
            </a:lvl6pPr>
            <a:lvl7pPr marL="3200400" defTabSz="762000" fontAlgn="base">
              <a:spcBef>
                <a:spcPct val="0"/>
              </a:spcBef>
              <a:spcAft>
                <a:spcPct val="0"/>
              </a:spcAft>
              <a:defRPr kumimoji="1" sz="2400">
                <a:solidFill>
                  <a:schemeClr val="tx1"/>
                </a:solidFill>
                <a:latin typeface="Arial" panose="020B0604020202020204" pitchFamily="34" charset="0"/>
                <a:ea typeface="新細明體" pitchFamily="18" charset="-120"/>
              </a:defRPr>
            </a:lvl7pPr>
            <a:lvl8pPr marL="3657600" defTabSz="762000" fontAlgn="base">
              <a:spcBef>
                <a:spcPct val="0"/>
              </a:spcBef>
              <a:spcAft>
                <a:spcPct val="0"/>
              </a:spcAft>
              <a:defRPr kumimoji="1" sz="2400">
                <a:solidFill>
                  <a:schemeClr val="tx1"/>
                </a:solidFill>
                <a:latin typeface="Arial" panose="020B0604020202020204" pitchFamily="34" charset="0"/>
                <a:ea typeface="新細明體" pitchFamily="18" charset="-120"/>
              </a:defRPr>
            </a:lvl8pPr>
            <a:lvl9pPr marL="4114800" defTabSz="762000" fontAlgn="base">
              <a:spcBef>
                <a:spcPct val="0"/>
              </a:spcBef>
              <a:spcAft>
                <a:spcPct val="0"/>
              </a:spcAft>
              <a:defRPr kumimoji="1" sz="2400">
                <a:solidFill>
                  <a:schemeClr val="tx1"/>
                </a:solidFill>
                <a:latin typeface="Arial" panose="020B0604020202020204" pitchFamily="34" charset="0"/>
                <a:ea typeface="新細明體" pitchFamily="18" charset="-120"/>
              </a:defRPr>
            </a:lvl9pPr>
          </a:lstStyle>
          <a:p>
            <a:pPr algn="ctr"/>
            <a:r>
              <a:rPr lang="en-US" altLang="zh-TW" sz="4400" b="1">
                <a:solidFill>
                  <a:srgbClr val="000099"/>
                </a:solidFill>
                <a:latin typeface="Comic Sans MS" panose="030F0702030302020204" pitchFamily="66" charset="0"/>
                <a:ea typeface="全真圓新書" pitchFamily="49" charset="-128"/>
              </a:rPr>
              <a:t>Fibonacci Heap</a:t>
            </a:r>
            <a:r>
              <a:rPr lang="en-US" altLang="zh-TW" sz="4400" b="1">
                <a:solidFill>
                  <a:srgbClr val="000099"/>
                </a:solidFill>
                <a:latin typeface="Times New Roman" panose="02020603050405020304" pitchFamily="18" charset="0"/>
                <a:ea typeface="全真圓新書" pitchFamily="49" charset="-128"/>
              </a:rPr>
              <a:t> </a:t>
            </a:r>
          </a:p>
        </p:txBody>
      </p:sp>
      <p:sp>
        <p:nvSpPr>
          <p:cNvPr id="95248" name="Text Box 16"/>
          <p:cNvSpPr txBox="1">
            <a:spLocks noChangeArrowheads="1"/>
          </p:cNvSpPr>
          <p:nvPr/>
        </p:nvSpPr>
        <p:spPr bwMode="auto">
          <a:xfrm>
            <a:off x="5870575" y="4114800"/>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defTabSz="762000">
              <a:defRPr kumimoji="1" sz="2400">
                <a:solidFill>
                  <a:schemeClr val="tx1"/>
                </a:solidFill>
                <a:latin typeface="Arial" panose="020B0604020202020204" pitchFamily="34" charset="0"/>
                <a:ea typeface="新細明體" pitchFamily="18" charset="-120"/>
              </a:defRPr>
            </a:lvl1pPr>
            <a:lvl2pPr marL="571500" defTabSz="762000">
              <a:defRPr kumimoji="1" sz="2400">
                <a:solidFill>
                  <a:schemeClr val="tx1"/>
                </a:solidFill>
                <a:latin typeface="Arial" panose="020B0604020202020204" pitchFamily="34" charset="0"/>
                <a:ea typeface="新細明體" pitchFamily="18" charset="-120"/>
              </a:defRPr>
            </a:lvl2pPr>
            <a:lvl3pPr marL="1143000" defTabSz="762000">
              <a:defRPr kumimoji="1" sz="2400">
                <a:solidFill>
                  <a:schemeClr val="tx1"/>
                </a:solidFill>
                <a:latin typeface="Arial" panose="020B0604020202020204" pitchFamily="34" charset="0"/>
                <a:ea typeface="新細明體" pitchFamily="18" charset="-120"/>
              </a:defRPr>
            </a:lvl3pPr>
            <a:lvl4pPr marL="1714500" defTabSz="762000">
              <a:defRPr kumimoji="1" sz="2400">
                <a:solidFill>
                  <a:schemeClr val="tx1"/>
                </a:solidFill>
                <a:latin typeface="Arial" panose="020B0604020202020204" pitchFamily="34" charset="0"/>
                <a:ea typeface="新細明體" pitchFamily="18" charset="-120"/>
              </a:defRPr>
            </a:lvl4pPr>
            <a:lvl5pPr marL="2286000" defTabSz="762000">
              <a:defRPr kumimoji="1" sz="2400">
                <a:solidFill>
                  <a:schemeClr val="tx1"/>
                </a:solidFill>
                <a:latin typeface="Arial" panose="020B0604020202020204" pitchFamily="34" charset="0"/>
                <a:ea typeface="新細明體" pitchFamily="18" charset="-120"/>
              </a:defRPr>
            </a:lvl5pPr>
            <a:lvl6pPr marL="2743200" defTabSz="762000" fontAlgn="base">
              <a:spcBef>
                <a:spcPct val="0"/>
              </a:spcBef>
              <a:spcAft>
                <a:spcPct val="0"/>
              </a:spcAft>
              <a:defRPr kumimoji="1" sz="2400">
                <a:solidFill>
                  <a:schemeClr val="tx1"/>
                </a:solidFill>
                <a:latin typeface="Arial" panose="020B0604020202020204" pitchFamily="34" charset="0"/>
                <a:ea typeface="新細明體" pitchFamily="18" charset="-120"/>
              </a:defRPr>
            </a:lvl6pPr>
            <a:lvl7pPr marL="3200400" defTabSz="762000" fontAlgn="base">
              <a:spcBef>
                <a:spcPct val="0"/>
              </a:spcBef>
              <a:spcAft>
                <a:spcPct val="0"/>
              </a:spcAft>
              <a:defRPr kumimoji="1" sz="2400">
                <a:solidFill>
                  <a:schemeClr val="tx1"/>
                </a:solidFill>
                <a:latin typeface="Arial" panose="020B0604020202020204" pitchFamily="34" charset="0"/>
                <a:ea typeface="新細明體" pitchFamily="18" charset="-120"/>
              </a:defRPr>
            </a:lvl7pPr>
            <a:lvl8pPr marL="3657600" defTabSz="762000" fontAlgn="base">
              <a:spcBef>
                <a:spcPct val="0"/>
              </a:spcBef>
              <a:spcAft>
                <a:spcPct val="0"/>
              </a:spcAft>
              <a:defRPr kumimoji="1" sz="2400">
                <a:solidFill>
                  <a:schemeClr val="tx1"/>
                </a:solidFill>
                <a:latin typeface="Arial" panose="020B0604020202020204" pitchFamily="34" charset="0"/>
                <a:ea typeface="新細明體" pitchFamily="18" charset="-120"/>
              </a:defRPr>
            </a:lvl8pPr>
            <a:lvl9pPr marL="4114800" defTabSz="762000" fontAlgn="base">
              <a:spcBef>
                <a:spcPct val="0"/>
              </a:spcBef>
              <a:spcAft>
                <a:spcPct val="0"/>
              </a:spcAft>
              <a:defRPr kumimoji="1" sz="2400">
                <a:solidFill>
                  <a:schemeClr val="tx1"/>
                </a:solidFill>
                <a:latin typeface="Arial" panose="020B0604020202020204" pitchFamily="34" charset="0"/>
                <a:ea typeface="新細明體" pitchFamily="18" charset="-120"/>
              </a:defRPr>
            </a:lvl9pPr>
          </a:lstStyle>
          <a:p>
            <a:pPr algn="ctr">
              <a:spcBef>
                <a:spcPct val="50000"/>
              </a:spcBef>
            </a:pPr>
            <a:endParaRPr lang="en-US" altLang="zh-TW">
              <a:solidFill>
                <a:srgbClr val="000099"/>
              </a:solidFill>
              <a:latin typeface="Times New Roman" panose="02020603050405020304" pitchFamily="18" charset="0"/>
              <a:ea typeface="標楷體" pitchFamily="65" charset="-128"/>
            </a:endParaRPr>
          </a:p>
        </p:txBody>
      </p:sp>
    </p:spTree>
    <p:extLst>
      <p:ext uri="{BB962C8B-B14F-4D97-AF65-F5344CB8AC3E}">
        <p14:creationId xmlns:p14="http://schemas.microsoft.com/office/powerpoint/2010/main" val="1821731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endParaRPr lang="zh-TW" altLang="en-US"/>
          </a:p>
        </p:txBody>
      </p:sp>
      <p:sp>
        <p:nvSpPr>
          <p:cNvPr id="316419" name="Rectangle 3"/>
          <p:cNvSpPr>
            <a:spLocks noGrp="1" noChangeArrowheads="1"/>
          </p:cNvSpPr>
          <p:nvPr>
            <p:ph type="body" idx="1"/>
          </p:nvPr>
        </p:nvSpPr>
        <p:spPr/>
        <p:txBody>
          <a:bodyPr/>
          <a:lstStyle/>
          <a:p>
            <a:endParaRPr lang="en-US" altLang="zh-TW">
              <a:sym typeface="Symbol" panose="05050102010706020507" pitchFamily="18" charset="2"/>
            </a:endParaRPr>
          </a:p>
        </p:txBody>
      </p:sp>
      <p:graphicFrame>
        <p:nvGraphicFramePr>
          <p:cNvPr id="316532" name="Group 116"/>
          <p:cNvGraphicFramePr>
            <a:graphicFrameLocks noGrp="1"/>
          </p:cNvGraphicFramePr>
          <p:nvPr/>
        </p:nvGraphicFramePr>
        <p:xfrm>
          <a:off x="1905000" y="1295401"/>
          <a:ext cx="8345488" cy="5181601"/>
        </p:xfrm>
        <a:graphic>
          <a:graphicData uri="http://schemas.openxmlformats.org/drawingml/2006/table">
            <a:tbl>
              <a:tblPr/>
              <a:tblGrid>
                <a:gridCol w="2217738">
                  <a:extLst>
                    <a:ext uri="{9D8B030D-6E8A-4147-A177-3AD203B41FA5}">
                      <a16:colId xmlns:a16="http://schemas.microsoft.com/office/drawing/2014/main" xmlns="" val="3921327475"/>
                    </a:ext>
                  </a:extLst>
                </a:gridCol>
                <a:gridCol w="1893887">
                  <a:extLst>
                    <a:ext uri="{9D8B030D-6E8A-4147-A177-3AD203B41FA5}">
                      <a16:colId xmlns:a16="http://schemas.microsoft.com/office/drawing/2014/main" xmlns="" val="2309453867"/>
                    </a:ext>
                  </a:extLst>
                </a:gridCol>
                <a:gridCol w="2076450">
                  <a:extLst>
                    <a:ext uri="{9D8B030D-6E8A-4147-A177-3AD203B41FA5}">
                      <a16:colId xmlns:a16="http://schemas.microsoft.com/office/drawing/2014/main" xmlns="" val="1416767668"/>
                    </a:ext>
                  </a:extLst>
                </a:gridCol>
                <a:gridCol w="2157413">
                  <a:extLst>
                    <a:ext uri="{9D8B030D-6E8A-4147-A177-3AD203B41FA5}">
                      <a16:colId xmlns:a16="http://schemas.microsoft.com/office/drawing/2014/main" xmlns="" val="1004815134"/>
                    </a:ext>
                  </a:extLst>
                </a:gridCol>
              </a:tblGrid>
              <a:tr h="1046163">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2000" b="1" i="0" u="none" strike="noStrike" cap="none" normalizeH="0" baseline="0" smtClean="0">
                          <a:ln>
                            <a:noFill/>
                          </a:ln>
                          <a:solidFill>
                            <a:srgbClr val="000099"/>
                          </a:solidFill>
                          <a:effectLst/>
                          <a:latin typeface="Tahoma" panose="020B0604030504040204" pitchFamily="34" charset="0"/>
                          <a:ea typeface="全真行書" pitchFamily="49" charset="-128"/>
                        </a:rPr>
                        <a:t>Procedure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2000" b="1" i="0" u="none" strike="noStrike" cap="none" normalizeH="0" baseline="0" smtClean="0">
                          <a:ln>
                            <a:noFill/>
                          </a:ln>
                          <a:solidFill>
                            <a:srgbClr val="000099"/>
                          </a:solidFill>
                          <a:effectLst/>
                          <a:latin typeface="Tahoma" panose="020B0604030504040204" pitchFamily="34" charset="0"/>
                          <a:ea typeface="全真行書" pitchFamily="49" charset="-128"/>
                        </a:rPr>
                        <a:t>Binary heap</a:t>
                      </a:r>
                      <a:br>
                        <a:rPr kumimoji="1" lang="en-US" altLang="zh-TW" sz="2000" b="1" i="0" u="none" strike="noStrike" cap="none" normalizeH="0" baseline="0" smtClean="0">
                          <a:ln>
                            <a:noFill/>
                          </a:ln>
                          <a:solidFill>
                            <a:srgbClr val="000099"/>
                          </a:solidFill>
                          <a:effectLst/>
                          <a:latin typeface="Tahoma" panose="020B0604030504040204" pitchFamily="34" charset="0"/>
                          <a:ea typeface="全真行書" pitchFamily="49" charset="-128"/>
                        </a:rPr>
                      </a:br>
                      <a:r>
                        <a:rPr kumimoji="1" lang="en-US" altLang="zh-TW" sz="2000" b="1" i="0" u="none" strike="noStrike" cap="none" normalizeH="0" baseline="0" smtClean="0">
                          <a:ln>
                            <a:noFill/>
                          </a:ln>
                          <a:solidFill>
                            <a:srgbClr val="000099"/>
                          </a:solidFill>
                          <a:effectLst/>
                          <a:latin typeface="Tahoma" panose="020B0604030504040204" pitchFamily="34" charset="0"/>
                          <a:ea typeface="全真行書" pitchFamily="49" charset="-128"/>
                        </a:rPr>
                        <a:t>(worst-case) </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2000" b="1" i="0" u="none" strike="noStrike" cap="none" normalizeH="0" baseline="0" smtClean="0">
                          <a:ln>
                            <a:noFill/>
                          </a:ln>
                          <a:solidFill>
                            <a:srgbClr val="000099"/>
                          </a:solidFill>
                          <a:effectLst/>
                          <a:latin typeface="Tahoma" panose="020B0604030504040204" pitchFamily="34" charset="0"/>
                          <a:ea typeface="全真行書" pitchFamily="49" charset="-128"/>
                        </a:rPr>
                        <a:t>Binomial heap </a:t>
                      </a:r>
                      <a:br>
                        <a:rPr kumimoji="1" lang="en-US" altLang="zh-TW" sz="2000" b="1" i="0" u="none" strike="noStrike" cap="none" normalizeH="0" baseline="0" smtClean="0">
                          <a:ln>
                            <a:noFill/>
                          </a:ln>
                          <a:solidFill>
                            <a:srgbClr val="000099"/>
                          </a:solidFill>
                          <a:effectLst/>
                          <a:latin typeface="Tahoma" panose="020B0604030504040204" pitchFamily="34" charset="0"/>
                          <a:ea typeface="全真行書" pitchFamily="49" charset="-128"/>
                        </a:rPr>
                      </a:br>
                      <a:r>
                        <a:rPr kumimoji="1" lang="en-US" altLang="zh-TW" sz="2000" b="1" i="0" u="none" strike="noStrike" cap="none" normalizeH="0" baseline="0" smtClean="0">
                          <a:ln>
                            <a:noFill/>
                          </a:ln>
                          <a:solidFill>
                            <a:srgbClr val="000099"/>
                          </a:solidFill>
                          <a:effectLst/>
                          <a:latin typeface="Tahoma" panose="020B0604030504040204" pitchFamily="34" charset="0"/>
                          <a:ea typeface="全真行書" pitchFamily="49" charset="-128"/>
                        </a:rPr>
                        <a:t>(worst-case)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2000" b="1" i="0" u="none" strike="noStrike" cap="none" normalizeH="0" baseline="0" smtClean="0">
                          <a:ln>
                            <a:noFill/>
                          </a:ln>
                          <a:solidFill>
                            <a:srgbClr val="000099"/>
                          </a:solidFill>
                          <a:effectLst/>
                          <a:latin typeface="Tahoma" panose="020B0604030504040204" pitchFamily="34" charset="0"/>
                          <a:ea typeface="全真行書" pitchFamily="49" charset="-128"/>
                        </a:rPr>
                        <a:t>Fibonacci heap </a:t>
                      </a:r>
                      <a:br>
                        <a:rPr kumimoji="1" lang="en-US" altLang="zh-TW" sz="2000" b="1" i="0" u="none" strike="noStrike" cap="none" normalizeH="0" baseline="0" smtClean="0">
                          <a:ln>
                            <a:noFill/>
                          </a:ln>
                          <a:solidFill>
                            <a:srgbClr val="000099"/>
                          </a:solidFill>
                          <a:effectLst/>
                          <a:latin typeface="Tahoma" panose="020B0604030504040204" pitchFamily="34" charset="0"/>
                          <a:ea typeface="全真行書" pitchFamily="49" charset="-128"/>
                        </a:rPr>
                      </a:br>
                      <a:r>
                        <a:rPr kumimoji="1" lang="en-US" altLang="zh-TW" sz="2000" b="1" i="0" u="none" strike="noStrike" cap="none" normalizeH="0" baseline="0" smtClean="0">
                          <a:ln>
                            <a:noFill/>
                          </a:ln>
                          <a:solidFill>
                            <a:srgbClr val="000099"/>
                          </a:solidFill>
                          <a:effectLst/>
                          <a:latin typeface="Tahoma" panose="020B0604030504040204" pitchFamily="34" charset="0"/>
                          <a:ea typeface="全真行書" pitchFamily="49" charset="-128"/>
                        </a:rPr>
                        <a:t>(amortized)</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123021481"/>
                  </a:ext>
                </a:extLst>
              </a:tr>
              <a:tr h="590550">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2000" b="1" i="0" u="none" strike="noStrike" cap="none" normalizeH="0" baseline="0" smtClean="0">
                          <a:ln>
                            <a:noFill/>
                          </a:ln>
                          <a:solidFill>
                            <a:srgbClr val="000099"/>
                          </a:solidFill>
                          <a:effectLst/>
                          <a:latin typeface="Tahoma" panose="020B0604030504040204" pitchFamily="34" charset="0"/>
                          <a:ea typeface="全真行書" pitchFamily="49" charset="-128"/>
                        </a:rPr>
                        <a:t>MAKE-HEAP</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1" i="0" u="none" strike="noStrike" cap="none" normalizeH="0" baseline="0" smtClean="0">
                          <a:ln>
                            <a:noFill/>
                          </a:ln>
                          <a:solidFill>
                            <a:schemeClr val="hlink"/>
                          </a:solidFill>
                          <a:effectLst/>
                          <a:latin typeface="新細明體" pitchFamily="18" charset="-120"/>
                          <a:ea typeface="新細明體" pitchFamily="18" charset="-120"/>
                          <a:sym typeface="Symbol" panose="05050102010706020507" pitchFamily="18" charset="2"/>
                        </a:rPr>
                        <a:t></a:t>
                      </a:r>
                      <a:r>
                        <a:rPr kumimoji="1" lang="zh-TW" altLang="en-US" sz="2000" b="1" i="0" u="none" strike="noStrike" cap="none" normalizeH="0" baseline="0" smtClean="0">
                          <a:ln>
                            <a:noFill/>
                          </a:ln>
                          <a:solidFill>
                            <a:schemeClr val="hlink"/>
                          </a:solidFill>
                          <a:effectLst/>
                          <a:latin typeface="Tahoma" panose="020B0604030504040204" pitchFamily="34" charset="0"/>
                          <a:ea typeface="全真行書" pitchFamily="49" charset="-128"/>
                          <a:sym typeface="Symbol" panose="05050102010706020507" pitchFamily="18" charset="2"/>
                        </a:rPr>
                        <a:t> (1)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1" i="0" u="none" strike="noStrike" cap="none" normalizeH="0" baseline="0" smtClean="0">
                          <a:ln>
                            <a:noFill/>
                          </a:ln>
                          <a:solidFill>
                            <a:schemeClr val="hlink"/>
                          </a:solidFill>
                          <a:effectLst/>
                          <a:latin typeface="新細明體" pitchFamily="18" charset="-120"/>
                          <a:ea typeface="新細明體" pitchFamily="18" charset="-120"/>
                          <a:sym typeface="Symbol" panose="05050102010706020507" pitchFamily="18" charset="2"/>
                        </a:rPr>
                        <a:t></a:t>
                      </a:r>
                      <a:r>
                        <a:rPr kumimoji="1" lang="zh-TW" altLang="en-US" sz="2000" b="1" i="0" u="none" strike="noStrike" cap="none" normalizeH="0" baseline="0" smtClean="0">
                          <a:ln>
                            <a:noFill/>
                          </a:ln>
                          <a:solidFill>
                            <a:schemeClr val="hlink"/>
                          </a:solidFill>
                          <a:effectLst/>
                          <a:latin typeface="Tahoma" panose="020B0604030504040204" pitchFamily="34" charset="0"/>
                          <a:ea typeface="全真行書" pitchFamily="49" charset="-128"/>
                          <a:sym typeface="Symbol" panose="05050102010706020507" pitchFamily="18" charset="2"/>
                        </a:rPr>
                        <a:t> (1)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1" i="0" u="none" strike="noStrike" cap="none" normalizeH="0" baseline="0" smtClean="0">
                          <a:ln>
                            <a:noFill/>
                          </a:ln>
                          <a:solidFill>
                            <a:schemeClr val="hlink"/>
                          </a:solidFill>
                          <a:effectLst/>
                          <a:latin typeface="新細明體" pitchFamily="18" charset="-120"/>
                          <a:ea typeface="新細明體" pitchFamily="18" charset="-120"/>
                          <a:sym typeface="Symbol" panose="05050102010706020507" pitchFamily="18" charset="2"/>
                        </a:rPr>
                        <a:t></a:t>
                      </a:r>
                      <a:r>
                        <a:rPr kumimoji="1" lang="zh-TW" altLang="en-US" sz="2000" b="1" i="0" u="none" strike="noStrike" cap="none" normalizeH="0" baseline="0" smtClean="0">
                          <a:ln>
                            <a:noFill/>
                          </a:ln>
                          <a:solidFill>
                            <a:schemeClr val="hlink"/>
                          </a:solidFill>
                          <a:effectLst/>
                          <a:latin typeface="Tahoma" panose="020B0604030504040204" pitchFamily="34" charset="0"/>
                          <a:ea typeface="全真行書" pitchFamily="49" charset="-128"/>
                          <a:sym typeface="Symbol" panose="05050102010706020507" pitchFamily="18" charset="2"/>
                        </a:rPr>
                        <a:t> (1)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086051778"/>
                  </a:ext>
                </a:extLst>
              </a:tr>
              <a:tr h="590550">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2000" b="1" i="0" u="none" strike="noStrike" cap="none" normalizeH="0" baseline="0" smtClean="0">
                          <a:ln>
                            <a:noFill/>
                          </a:ln>
                          <a:solidFill>
                            <a:srgbClr val="000099"/>
                          </a:solidFill>
                          <a:effectLst/>
                          <a:latin typeface="Tahoma" panose="020B0604030504040204" pitchFamily="34" charset="0"/>
                          <a:ea typeface="全真行書" pitchFamily="49" charset="-128"/>
                        </a:rPr>
                        <a:t>INSERT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1" i="0" u="none" strike="noStrike" cap="none" normalizeH="0" baseline="0" smtClean="0">
                          <a:ln>
                            <a:noFill/>
                          </a:ln>
                          <a:solidFill>
                            <a:schemeClr val="hlink"/>
                          </a:solidFill>
                          <a:effectLst/>
                          <a:latin typeface="新細明體" pitchFamily="18" charset="-120"/>
                          <a:ea typeface="新細明體" pitchFamily="18" charset="-120"/>
                          <a:sym typeface="Symbol" panose="05050102010706020507" pitchFamily="18" charset="2"/>
                        </a:rPr>
                        <a:t></a:t>
                      </a:r>
                      <a:r>
                        <a:rPr kumimoji="1" lang="zh-TW" altLang="en-US" sz="2000" b="1" i="0" u="none" strike="noStrike" cap="none" normalizeH="0" baseline="0" smtClean="0">
                          <a:ln>
                            <a:noFill/>
                          </a:ln>
                          <a:solidFill>
                            <a:schemeClr val="hlink"/>
                          </a:solidFill>
                          <a:effectLst/>
                          <a:latin typeface="Tahoma" panose="020B0604030504040204" pitchFamily="34" charset="0"/>
                          <a:ea typeface="全真行書" pitchFamily="49" charset="-128"/>
                        </a:rPr>
                        <a:t> (</a:t>
                      </a:r>
                      <a:r>
                        <a:rPr kumimoji="1" lang="en-US" altLang="zh-TW" sz="2000" b="1" i="0" u="none" strike="noStrike" cap="none" normalizeH="0" baseline="0" smtClean="0">
                          <a:ln>
                            <a:noFill/>
                          </a:ln>
                          <a:solidFill>
                            <a:schemeClr val="hlink"/>
                          </a:solidFill>
                          <a:effectLst/>
                          <a:latin typeface="Tahoma" panose="020B0604030504040204" pitchFamily="34" charset="0"/>
                          <a:ea typeface="全真行書" pitchFamily="49" charset="-128"/>
                        </a:rPr>
                        <a:t>lg 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2000" b="1" i="0" u="none" strike="noStrike" cap="none" normalizeH="0" baseline="0" smtClean="0">
                          <a:ln>
                            <a:noFill/>
                          </a:ln>
                          <a:solidFill>
                            <a:schemeClr val="hlink"/>
                          </a:solidFill>
                          <a:effectLst/>
                          <a:latin typeface="Tahoma" panose="020B0604030504040204" pitchFamily="34" charset="0"/>
                          <a:ea typeface="全真行書" pitchFamily="49" charset="-128"/>
                        </a:rPr>
                        <a:t>O(lg n)</a:t>
                      </a:r>
                      <a:endParaRPr kumimoji="1" lang="zh-TW" altLang="en-US" sz="2000" b="1" i="0" u="none" strike="noStrike" cap="none" normalizeH="0" baseline="0" smtClean="0">
                        <a:ln>
                          <a:noFill/>
                        </a:ln>
                        <a:solidFill>
                          <a:schemeClr val="hlink"/>
                        </a:solidFill>
                        <a:effectLst/>
                        <a:latin typeface="Tahoma" panose="020B0604030504040204" pitchFamily="34" charset="0"/>
                        <a:ea typeface="全真行書" pitchFamily="49"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1" i="0" u="none" strike="noStrike" cap="none" normalizeH="0" baseline="0" smtClean="0">
                          <a:ln>
                            <a:noFill/>
                          </a:ln>
                          <a:solidFill>
                            <a:schemeClr val="hlink"/>
                          </a:solidFill>
                          <a:effectLst/>
                          <a:latin typeface="新細明體" pitchFamily="18" charset="-120"/>
                          <a:ea typeface="新細明體" pitchFamily="18" charset="-120"/>
                          <a:sym typeface="Symbol" panose="05050102010706020507" pitchFamily="18" charset="2"/>
                        </a:rPr>
                        <a:t></a:t>
                      </a:r>
                      <a:r>
                        <a:rPr kumimoji="1" lang="zh-TW" altLang="en-US" sz="2000" b="1" i="0" u="none" strike="noStrike" cap="none" normalizeH="0" baseline="0" smtClean="0">
                          <a:ln>
                            <a:noFill/>
                          </a:ln>
                          <a:solidFill>
                            <a:schemeClr val="hlink"/>
                          </a:solidFill>
                          <a:effectLst/>
                          <a:latin typeface="Tahoma" panose="020B0604030504040204" pitchFamily="34" charset="0"/>
                          <a:ea typeface="全真行書" pitchFamily="49" charset="-128"/>
                          <a:sym typeface="Symbol" panose="05050102010706020507" pitchFamily="18" charset="2"/>
                        </a:rPr>
                        <a:t> (1)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269982633"/>
                  </a:ext>
                </a:extLst>
              </a:tr>
              <a:tr h="590550">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2000" b="1" i="0" u="none" strike="noStrike" cap="none" normalizeH="0" baseline="0" smtClean="0">
                          <a:ln>
                            <a:noFill/>
                          </a:ln>
                          <a:solidFill>
                            <a:srgbClr val="000099"/>
                          </a:solidFill>
                          <a:effectLst/>
                          <a:latin typeface="Tahoma" panose="020B0604030504040204" pitchFamily="34" charset="0"/>
                          <a:ea typeface="全真行書" pitchFamily="49" charset="-128"/>
                        </a:rPr>
                        <a:t>MINIMUM</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1" i="0" u="none" strike="noStrike" cap="none" normalizeH="0" baseline="0" smtClean="0">
                          <a:ln>
                            <a:noFill/>
                          </a:ln>
                          <a:solidFill>
                            <a:schemeClr val="hlink"/>
                          </a:solidFill>
                          <a:effectLst/>
                          <a:latin typeface="新細明體" pitchFamily="18" charset="-120"/>
                          <a:ea typeface="新細明體" pitchFamily="18" charset="-120"/>
                          <a:sym typeface="Symbol" panose="05050102010706020507" pitchFamily="18" charset="2"/>
                        </a:rPr>
                        <a:t></a:t>
                      </a:r>
                      <a:r>
                        <a:rPr kumimoji="1" lang="zh-TW" altLang="en-US" sz="2000" b="1" i="0" u="none" strike="noStrike" cap="none" normalizeH="0" baseline="0" smtClean="0">
                          <a:ln>
                            <a:noFill/>
                          </a:ln>
                          <a:solidFill>
                            <a:schemeClr val="hlink"/>
                          </a:solidFill>
                          <a:effectLst/>
                          <a:latin typeface="Tahoma" panose="020B0604030504040204" pitchFamily="34" charset="0"/>
                          <a:ea typeface="全真行書" pitchFamily="49" charset="-128"/>
                        </a:rPr>
                        <a:t> (1)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2000" b="1" i="0" u="none" strike="noStrike" cap="none" normalizeH="0" baseline="0" smtClean="0">
                          <a:ln>
                            <a:noFill/>
                          </a:ln>
                          <a:solidFill>
                            <a:schemeClr val="hlink"/>
                          </a:solidFill>
                          <a:effectLst/>
                          <a:latin typeface="Tahoma" panose="020B0604030504040204" pitchFamily="34" charset="0"/>
                          <a:ea typeface="全真行書" pitchFamily="49" charset="-128"/>
                        </a:rPr>
                        <a:t>O(lg n)</a:t>
                      </a:r>
                      <a:endParaRPr kumimoji="1" lang="zh-TW" altLang="en-US" sz="2000" b="1" i="0" u="none" strike="noStrike" cap="none" normalizeH="0" baseline="0" smtClean="0">
                        <a:ln>
                          <a:noFill/>
                        </a:ln>
                        <a:solidFill>
                          <a:schemeClr val="hlink"/>
                        </a:solidFill>
                        <a:effectLst/>
                        <a:latin typeface="Tahoma" panose="020B0604030504040204" pitchFamily="34" charset="0"/>
                        <a:ea typeface="全真行書" pitchFamily="49"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1" i="0" u="none" strike="noStrike" cap="none" normalizeH="0" baseline="0" smtClean="0">
                          <a:ln>
                            <a:noFill/>
                          </a:ln>
                          <a:solidFill>
                            <a:schemeClr val="hlink"/>
                          </a:solidFill>
                          <a:effectLst/>
                          <a:latin typeface="新細明體" pitchFamily="18" charset="-120"/>
                          <a:ea typeface="新細明體" pitchFamily="18" charset="-120"/>
                          <a:sym typeface="Symbol" panose="05050102010706020507" pitchFamily="18" charset="2"/>
                        </a:rPr>
                        <a:t></a:t>
                      </a:r>
                      <a:r>
                        <a:rPr kumimoji="1" lang="zh-TW" altLang="en-US" sz="2000" b="1" i="0" u="none" strike="noStrike" cap="none" normalizeH="0" baseline="0" smtClean="0">
                          <a:ln>
                            <a:noFill/>
                          </a:ln>
                          <a:solidFill>
                            <a:schemeClr val="hlink"/>
                          </a:solidFill>
                          <a:effectLst/>
                          <a:latin typeface="Tahoma" panose="020B0604030504040204" pitchFamily="34" charset="0"/>
                          <a:ea typeface="全真行書" pitchFamily="49" charset="-128"/>
                          <a:sym typeface="Symbol" panose="05050102010706020507" pitchFamily="18" charset="2"/>
                        </a:rPr>
                        <a:t> (1)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52445883"/>
                  </a:ext>
                </a:extLst>
              </a:tr>
              <a:tr h="592138">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2000" b="1" i="0" u="none" strike="noStrike" cap="none" normalizeH="0" baseline="0" smtClean="0">
                          <a:ln>
                            <a:noFill/>
                          </a:ln>
                          <a:solidFill>
                            <a:srgbClr val="000099"/>
                          </a:solidFill>
                          <a:effectLst/>
                          <a:latin typeface="Tahoma" panose="020B0604030504040204" pitchFamily="34" charset="0"/>
                          <a:ea typeface="全真行書" pitchFamily="49" charset="-128"/>
                        </a:rPr>
                        <a:t>EXTRACT-MIN</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1" i="0" u="none" strike="noStrike" cap="none" normalizeH="0" baseline="0" smtClean="0">
                          <a:ln>
                            <a:noFill/>
                          </a:ln>
                          <a:solidFill>
                            <a:schemeClr val="hlink"/>
                          </a:solidFill>
                          <a:effectLst/>
                          <a:latin typeface="新細明體" pitchFamily="18" charset="-120"/>
                          <a:ea typeface="新細明體" pitchFamily="18" charset="-120"/>
                          <a:sym typeface="Symbol" panose="05050102010706020507" pitchFamily="18" charset="2"/>
                        </a:rPr>
                        <a:t></a:t>
                      </a:r>
                      <a:r>
                        <a:rPr kumimoji="1" lang="zh-TW" altLang="en-US" sz="2000" b="1" i="0" u="none" strike="noStrike" cap="none" normalizeH="0" baseline="0" smtClean="0">
                          <a:ln>
                            <a:noFill/>
                          </a:ln>
                          <a:solidFill>
                            <a:schemeClr val="hlink"/>
                          </a:solidFill>
                          <a:effectLst/>
                          <a:latin typeface="Tahoma" panose="020B0604030504040204" pitchFamily="34" charset="0"/>
                          <a:ea typeface="全真行書" pitchFamily="49" charset="-128"/>
                        </a:rPr>
                        <a:t> (</a:t>
                      </a:r>
                      <a:r>
                        <a:rPr kumimoji="1" lang="en-US" altLang="zh-TW" sz="2000" b="1" i="0" u="none" strike="noStrike" cap="none" normalizeH="0" baseline="0" smtClean="0">
                          <a:ln>
                            <a:noFill/>
                          </a:ln>
                          <a:solidFill>
                            <a:schemeClr val="hlink"/>
                          </a:solidFill>
                          <a:effectLst/>
                          <a:latin typeface="Tahoma" panose="020B0604030504040204" pitchFamily="34" charset="0"/>
                          <a:ea typeface="全真行書" pitchFamily="49" charset="-128"/>
                        </a:rPr>
                        <a:t>lg n)</a:t>
                      </a:r>
                      <a:endParaRPr kumimoji="1" lang="zh-TW" altLang="en-US" sz="2000" b="1" i="0" u="none" strike="noStrike" cap="none" normalizeH="0" baseline="0" smtClean="0">
                        <a:ln>
                          <a:noFill/>
                        </a:ln>
                        <a:solidFill>
                          <a:schemeClr val="hlink"/>
                        </a:solidFill>
                        <a:effectLst/>
                        <a:latin typeface="Tahoma" panose="020B0604030504040204" pitchFamily="34" charset="0"/>
                        <a:ea typeface="全真行書" pitchFamily="49"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1" i="0" u="none" strike="noStrike" cap="none" normalizeH="0" baseline="0" smtClean="0">
                          <a:ln>
                            <a:noFill/>
                          </a:ln>
                          <a:solidFill>
                            <a:schemeClr val="hlink"/>
                          </a:solidFill>
                          <a:effectLst/>
                          <a:latin typeface="新細明體" pitchFamily="18" charset="-120"/>
                          <a:ea typeface="新細明體" pitchFamily="18" charset="-120"/>
                          <a:sym typeface="Symbol" panose="05050102010706020507" pitchFamily="18" charset="2"/>
                        </a:rPr>
                        <a:t></a:t>
                      </a:r>
                      <a:r>
                        <a:rPr kumimoji="1" lang="zh-TW" altLang="en-US" sz="2000" b="1" i="0" u="none" strike="noStrike" cap="none" normalizeH="0" baseline="0" smtClean="0">
                          <a:ln>
                            <a:noFill/>
                          </a:ln>
                          <a:solidFill>
                            <a:schemeClr val="hlink"/>
                          </a:solidFill>
                          <a:effectLst/>
                          <a:latin typeface="Tahoma" panose="020B0604030504040204" pitchFamily="34" charset="0"/>
                          <a:ea typeface="全真行書" pitchFamily="49" charset="-128"/>
                        </a:rPr>
                        <a:t> (</a:t>
                      </a:r>
                      <a:r>
                        <a:rPr kumimoji="1" lang="en-US" altLang="zh-TW" sz="2000" b="1" i="0" u="none" strike="noStrike" cap="none" normalizeH="0" baseline="0" smtClean="0">
                          <a:ln>
                            <a:noFill/>
                          </a:ln>
                          <a:solidFill>
                            <a:schemeClr val="hlink"/>
                          </a:solidFill>
                          <a:effectLst/>
                          <a:latin typeface="Tahoma" panose="020B0604030504040204" pitchFamily="34" charset="0"/>
                          <a:ea typeface="全真行書" pitchFamily="49" charset="-128"/>
                        </a:rPr>
                        <a:t>lg n)</a:t>
                      </a:r>
                      <a:endParaRPr kumimoji="1" lang="zh-TW" altLang="en-US" sz="2000" b="1" i="0" u="none" strike="noStrike" cap="none" normalizeH="0" baseline="0" smtClean="0">
                        <a:ln>
                          <a:noFill/>
                        </a:ln>
                        <a:solidFill>
                          <a:schemeClr val="hlink"/>
                        </a:solidFill>
                        <a:effectLst/>
                        <a:latin typeface="Tahoma" panose="020B0604030504040204" pitchFamily="34" charset="0"/>
                        <a:ea typeface="全真行書" pitchFamily="49"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2000" b="1" i="0" u="none" strike="noStrike" cap="none" normalizeH="0" baseline="0" smtClean="0">
                          <a:ln>
                            <a:noFill/>
                          </a:ln>
                          <a:solidFill>
                            <a:schemeClr val="hlink"/>
                          </a:solidFill>
                          <a:effectLst/>
                          <a:latin typeface="Tahoma" panose="020B0604030504040204" pitchFamily="34" charset="0"/>
                          <a:ea typeface="全真行書" pitchFamily="49" charset="-128"/>
                        </a:rPr>
                        <a:t>O(lg n)</a:t>
                      </a:r>
                      <a:endParaRPr kumimoji="1" lang="zh-TW" altLang="en-US" sz="2000" b="1" i="0" u="none" strike="noStrike" cap="none" normalizeH="0" baseline="0" smtClean="0">
                        <a:ln>
                          <a:noFill/>
                        </a:ln>
                        <a:solidFill>
                          <a:schemeClr val="hlink"/>
                        </a:solidFill>
                        <a:effectLst/>
                        <a:latin typeface="Tahoma" panose="020B0604030504040204" pitchFamily="34" charset="0"/>
                        <a:ea typeface="全真行書" pitchFamily="49" charset="-128"/>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664175346"/>
                  </a:ext>
                </a:extLst>
              </a:tr>
              <a:tr h="590550">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2000" b="1" i="0" u="none" strike="noStrike" cap="none" normalizeH="0" baseline="0" smtClean="0">
                          <a:ln>
                            <a:noFill/>
                          </a:ln>
                          <a:solidFill>
                            <a:srgbClr val="000099"/>
                          </a:solidFill>
                          <a:effectLst/>
                          <a:latin typeface="Tahoma" panose="020B0604030504040204" pitchFamily="34" charset="0"/>
                          <a:ea typeface="全真行書" pitchFamily="49" charset="-128"/>
                        </a:rPr>
                        <a:t>UNION</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1" i="0" u="none" strike="noStrike" cap="none" normalizeH="0" baseline="0" smtClean="0">
                          <a:ln>
                            <a:noFill/>
                          </a:ln>
                          <a:solidFill>
                            <a:schemeClr val="hlink"/>
                          </a:solidFill>
                          <a:effectLst/>
                          <a:latin typeface="新細明體" pitchFamily="18" charset="-120"/>
                          <a:ea typeface="新細明體" pitchFamily="18" charset="-120"/>
                          <a:sym typeface="Symbol" panose="05050102010706020507" pitchFamily="18" charset="2"/>
                        </a:rPr>
                        <a:t></a:t>
                      </a:r>
                      <a:r>
                        <a:rPr kumimoji="1" lang="zh-TW" altLang="en-US" sz="2000" b="1" i="0" u="none" strike="noStrike" cap="none" normalizeH="0" baseline="0" smtClean="0">
                          <a:ln>
                            <a:noFill/>
                          </a:ln>
                          <a:solidFill>
                            <a:schemeClr val="hlink"/>
                          </a:solidFill>
                          <a:effectLst/>
                          <a:latin typeface="Tahoma" panose="020B0604030504040204" pitchFamily="34" charset="0"/>
                          <a:ea typeface="全真行書" pitchFamily="49" charset="-128"/>
                        </a:rPr>
                        <a:t> (</a:t>
                      </a:r>
                      <a:r>
                        <a:rPr kumimoji="1" lang="en-US" altLang="zh-TW" sz="2000" b="1" i="0" u="none" strike="noStrike" cap="none" normalizeH="0" baseline="0" smtClean="0">
                          <a:ln>
                            <a:noFill/>
                          </a:ln>
                          <a:solidFill>
                            <a:schemeClr val="hlink"/>
                          </a:solidFill>
                          <a:effectLst/>
                          <a:latin typeface="Tahoma" panose="020B0604030504040204" pitchFamily="34" charset="0"/>
                          <a:ea typeface="全真行書" pitchFamily="49" charset="-128"/>
                        </a:rPr>
                        <a:t>n)</a:t>
                      </a:r>
                      <a:endParaRPr kumimoji="1" lang="zh-TW" altLang="en-US" sz="2000" b="1" i="0" u="none" strike="noStrike" cap="none" normalizeH="0" baseline="0" smtClean="0">
                        <a:ln>
                          <a:noFill/>
                        </a:ln>
                        <a:solidFill>
                          <a:schemeClr val="hlink"/>
                        </a:solidFill>
                        <a:effectLst/>
                        <a:latin typeface="Tahoma" panose="020B0604030504040204" pitchFamily="34" charset="0"/>
                        <a:ea typeface="全真行書" pitchFamily="49"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2000" b="1" i="0" u="none" strike="noStrike" cap="none" normalizeH="0" baseline="0" smtClean="0">
                          <a:ln>
                            <a:noFill/>
                          </a:ln>
                          <a:solidFill>
                            <a:schemeClr val="hlink"/>
                          </a:solidFill>
                          <a:effectLst/>
                          <a:latin typeface="Tahoma" panose="020B0604030504040204" pitchFamily="34" charset="0"/>
                          <a:ea typeface="全真行書" pitchFamily="49" charset="-128"/>
                        </a:rPr>
                        <a:t>O(lg 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1" i="0" u="none" strike="noStrike" cap="none" normalizeH="0" baseline="0" smtClean="0">
                          <a:ln>
                            <a:noFill/>
                          </a:ln>
                          <a:solidFill>
                            <a:schemeClr val="hlink"/>
                          </a:solidFill>
                          <a:effectLst/>
                          <a:latin typeface="新細明體" pitchFamily="18" charset="-120"/>
                          <a:ea typeface="新細明體" pitchFamily="18" charset="-120"/>
                          <a:sym typeface="Symbol" panose="05050102010706020507" pitchFamily="18" charset="2"/>
                        </a:rPr>
                        <a:t></a:t>
                      </a:r>
                      <a:r>
                        <a:rPr kumimoji="1" lang="zh-TW" altLang="en-US" sz="2000" b="1" i="0" u="none" strike="noStrike" cap="none" normalizeH="0" baseline="0" smtClean="0">
                          <a:ln>
                            <a:noFill/>
                          </a:ln>
                          <a:solidFill>
                            <a:schemeClr val="hlink"/>
                          </a:solidFill>
                          <a:effectLst/>
                          <a:latin typeface="Tahoma" panose="020B0604030504040204" pitchFamily="34" charset="0"/>
                          <a:ea typeface="全真行書" pitchFamily="49" charset="-128"/>
                          <a:sym typeface="Symbol" panose="05050102010706020507" pitchFamily="18" charset="2"/>
                        </a:rPr>
                        <a:t> (1)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488077281"/>
                  </a:ext>
                </a:extLst>
              </a:tr>
              <a:tr h="590550">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2000" b="1" i="0" u="none" strike="noStrike" cap="none" normalizeH="0" baseline="0" smtClean="0">
                          <a:ln>
                            <a:noFill/>
                          </a:ln>
                          <a:solidFill>
                            <a:srgbClr val="000099"/>
                          </a:solidFill>
                          <a:effectLst/>
                          <a:latin typeface="Tahoma" panose="020B0604030504040204" pitchFamily="34" charset="0"/>
                          <a:ea typeface="全真行書" pitchFamily="49" charset="-128"/>
                        </a:rPr>
                        <a:t>DECREASE-KEY </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1" i="0" u="none" strike="noStrike" cap="none" normalizeH="0" baseline="0" smtClean="0">
                          <a:ln>
                            <a:noFill/>
                          </a:ln>
                          <a:solidFill>
                            <a:schemeClr val="hlink"/>
                          </a:solidFill>
                          <a:effectLst/>
                          <a:latin typeface="新細明體" pitchFamily="18" charset="-120"/>
                          <a:ea typeface="新細明體" pitchFamily="18" charset="-120"/>
                          <a:sym typeface="Symbol" panose="05050102010706020507" pitchFamily="18" charset="2"/>
                        </a:rPr>
                        <a:t></a:t>
                      </a:r>
                      <a:r>
                        <a:rPr kumimoji="1" lang="zh-TW" altLang="en-US" sz="2000" b="1" i="0" u="none" strike="noStrike" cap="none" normalizeH="0" baseline="0" smtClean="0">
                          <a:ln>
                            <a:noFill/>
                          </a:ln>
                          <a:solidFill>
                            <a:schemeClr val="hlink"/>
                          </a:solidFill>
                          <a:effectLst/>
                          <a:latin typeface="Tahoma" panose="020B0604030504040204" pitchFamily="34" charset="0"/>
                          <a:ea typeface="全真行書" pitchFamily="49" charset="-128"/>
                        </a:rPr>
                        <a:t> (</a:t>
                      </a:r>
                      <a:r>
                        <a:rPr kumimoji="1" lang="en-US" altLang="zh-TW" sz="2000" b="1" i="0" u="none" strike="noStrike" cap="none" normalizeH="0" baseline="0" smtClean="0">
                          <a:ln>
                            <a:noFill/>
                          </a:ln>
                          <a:solidFill>
                            <a:schemeClr val="hlink"/>
                          </a:solidFill>
                          <a:effectLst/>
                          <a:latin typeface="Tahoma" panose="020B0604030504040204" pitchFamily="34" charset="0"/>
                          <a:ea typeface="全真行書" pitchFamily="49" charset="-128"/>
                        </a:rPr>
                        <a:t>lg n)</a:t>
                      </a:r>
                      <a:endParaRPr kumimoji="1" lang="zh-TW" altLang="en-US" sz="2000" b="1" i="0" u="none" strike="noStrike" cap="none" normalizeH="0" baseline="0" smtClean="0">
                        <a:ln>
                          <a:noFill/>
                        </a:ln>
                        <a:solidFill>
                          <a:schemeClr val="hlink"/>
                        </a:solidFill>
                        <a:effectLst/>
                        <a:latin typeface="Tahoma" panose="020B0604030504040204" pitchFamily="34" charset="0"/>
                        <a:ea typeface="全真行書" pitchFamily="49"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1" i="0" u="none" strike="noStrike" cap="none" normalizeH="0" baseline="0" smtClean="0">
                          <a:ln>
                            <a:noFill/>
                          </a:ln>
                          <a:solidFill>
                            <a:schemeClr val="hlink"/>
                          </a:solidFill>
                          <a:effectLst/>
                          <a:latin typeface="新細明體" pitchFamily="18" charset="-120"/>
                          <a:ea typeface="新細明體" pitchFamily="18" charset="-120"/>
                          <a:sym typeface="Symbol" panose="05050102010706020507" pitchFamily="18" charset="2"/>
                        </a:rPr>
                        <a:t></a:t>
                      </a:r>
                      <a:r>
                        <a:rPr kumimoji="1" lang="zh-TW" altLang="en-US" sz="2000" b="1" i="0" u="none" strike="noStrike" cap="none" normalizeH="0" baseline="0" smtClean="0">
                          <a:ln>
                            <a:noFill/>
                          </a:ln>
                          <a:solidFill>
                            <a:schemeClr val="hlink"/>
                          </a:solidFill>
                          <a:effectLst/>
                          <a:latin typeface="Tahoma" panose="020B0604030504040204" pitchFamily="34" charset="0"/>
                          <a:ea typeface="全真行書" pitchFamily="49" charset="-128"/>
                        </a:rPr>
                        <a:t> (</a:t>
                      </a:r>
                      <a:r>
                        <a:rPr kumimoji="1" lang="en-US" altLang="zh-TW" sz="2000" b="1" i="0" u="none" strike="noStrike" cap="none" normalizeH="0" baseline="0" smtClean="0">
                          <a:ln>
                            <a:noFill/>
                          </a:ln>
                          <a:solidFill>
                            <a:schemeClr val="hlink"/>
                          </a:solidFill>
                          <a:effectLst/>
                          <a:latin typeface="Tahoma" panose="020B0604030504040204" pitchFamily="34" charset="0"/>
                          <a:ea typeface="全真行書" pitchFamily="49" charset="-128"/>
                        </a:rPr>
                        <a:t>lg n)</a:t>
                      </a:r>
                      <a:endParaRPr kumimoji="1" lang="zh-TW" altLang="en-US" sz="2000" b="1" i="0" u="none" strike="noStrike" cap="none" normalizeH="0" baseline="0" smtClean="0">
                        <a:ln>
                          <a:noFill/>
                        </a:ln>
                        <a:solidFill>
                          <a:schemeClr val="hlink"/>
                        </a:solidFill>
                        <a:effectLst/>
                        <a:latin typeface="Tahoma" panose="020B0604030504040204" pitchFamily="34" charset="0"/>
                        <a:ea typeface="全真行書" pitchFamily="49"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1" i="0" u="none" strike="noStrike" cap="none" normalizeH="0" baseline="0" smtClean="0">
                          <a:ln>
                            <a:noFill/>
                          </a:ln>
                          <a:solidFill>
                            <a:schemeClr val="hlink"/>
                          </a:solidFill>
                          <a:effectLst/>
                          <a:latin typeface="新細明體" pitchFamily="18" charset="-120"/>
                          <a:ea typeface="新細明體" pitchFamily="18" charset="-120"/>
                          <a:sym typeface="Symbol" panose="05050102010706020507" pitchFamily="18" charset="2"/>
                        </a:rPr>
                        <a:t></a:t>
                      </a:r>
                      <a:r>
                        <a:rPr kumimoji="1" lang="zh-TW" altLang="en-US" sz="2000" b="1" i="0" u="none" strike="noStrike" cap="none" normalizeH="0" baseline="0" smtClean="0">
                          <a:ln>
                            <a:noFill/>
                          </a:ln>
                          <a:solidFill>
                            <a:schemeClr val="hlink"/>
                          </a:solidFill>
                          <a:effectLst/>
                          <a:latin typeface="Tahoma" panose="020B0604030504040204" pitchFamily="34" charset="0"/>
                          <a:ea typeface="全真行書" pitchFamily="49" charset="-128"/>
                          <a:sym typeface="Symbol" panose="05050102010706020507" pitchFamily="18" charset="2"/>
                        </a:rPr>
                        <a:t> (1)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100995312"/>
                  </a:ext>
                </a:extLst>
              </a:tr>
              <a:tr h="590550">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2000" b="1" i="0" u="none" strike="noStrike" cap="none" normalizeH="0" baseline="0" smtClean="0">
                          <a:ln>
                            <a:noFill/>
                          </a:ln>
                          <a:solidFill>
                            <a:srgbClr val="000099"/>
                          </a:solidFill>
                          <a:effectLst/>
                          <a:latin typeface="Tahoma" panose="020B0604030504040204" pitchFamily="34" charset="0"/>
                          <a:ea typeface="全真行書" pitchFamily="49" charset="-128"/>
                        </a:rPr>
                        <a:t>DELETE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1" i="0" u="none" strike="noStrike" cap="none" normalizeH="0" baseline="0" smtClean="0">
                          <a:ln>
                            <a:noFill/>
                          </a:ln>
                          <a:solidFill>
                            <a:schemeClr val="hlink"/>
                          </a:solidFill>
                          <a:effectLst/>
                          <a:latin typeface="新細明體" pitchFamily="18" charset="-120"/>
                          <a:ea typeface="新細明體" pitchFamily="18" charset="-120"/>
                          <a:sym typeface="Symbol" panose="05050102010706020507" pitchFamily="18" charset="2"/>
                        </a:rPr>
                        <a:t></a:t>
                      </a:r>
                      <a:r>
                        <a:rPr kumimoji="1" lang="zh-TW" altLang="en-US" sz="2000" b="1" i="0" u="none" strike="noStrike" cap="none" normalizeH="0" baseline="0" smtClean="0">
                          <a:ln>
                            <a:noFill/>
                          </a:ln>
                          <a:solidFill>
                            <a:schemeClr val="hlink"/>
                          </a:solidFill>
                          <a:effectLst/>
                          <a:latin typeface="Tahoma" panose="020B0604030504040204" pitchFamily="34" charset="0"/>
                          <a:ea typeface="全真行書" pitchFamily="49" charset="-128"/>
                        </a:rPr>
                        <a:t> (</a:t>
                      </a:r>
                      <a:r>
                        <a:rPr kumimoji="1" lang="en-US" altLang="zh-TW" sz="2000" b="1" i="0" u="none" strike="noStrike" cap="none" normalizeH="0" baseline="0" smtClean="0">
                          <a:ln>
                            <a:noFill/>
                          </a:ln>
                          <a:solidFill>
                            <a:schemeClr val="hlink"/>
                          </a:solidFill>
                          <a:effectLst/>
                          <a:latin typeface="Tahoma" panose="020B0604030504040204" pitchFamily="34" charset="0"/>
                          <a:ea typeface="全真行書" pitchFamily="49" charset="-128"/>
                        </a:rPr>
                        <a:t>lg n)</a:t>
                      </a:r>
                      <a:endParaRPr kumimoji="1" lang="zh-TW" altLang="en-US" sz="2000" b="1" i="0" u="none" strike="noStrike" cap="none" normalizeH="0" baseline="0" smtClean="0">
                        <a:ln>
                          <a:noFill/>
                        </a:ln>
                        <a:solidFill>
                          <a:schemeClr val="hlink"/>
                        </a:solidFill>
                        <a:effectLst/>
                        <a:latin typeface="Tahoma" panose="020B0604030504040204" pitchFamily="34" charset="0"/>
                        <a:ea typeface="全真行書" pitchFamily="49"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TW" altLang="en-US" sz="2000" b="1" i="0" u="none" strike="noStrike" cap="none" normalizeH="0" baseline="0" smtClean="0">
                          <a:ln>
                            <a:noFill/>
                          </a:ln>
                          <a:solidFill>
                            <a:schemeClr val="hlink"/>
                          </a:solidFill>
                          <a:effectLst/>
                          <a:latin typeface="新細明體" pitchFamily="18" charset="-120"/>
                          <a:ea typeface="新細明體" pitchFamily="18" charset="-120"/>
                          <a:sym typeface="Symbol" panose="05050102010706020507" pitchFamily="18" charset="2"/>
                        </a:rPr>
                        <a:t></a:t>
                      </a:r>
                      <a:r>
                        <a:rPr kumimoji="1" lang="zh-TW" altLang="en-US" sz="2000" b="1" i="0" u="none" strike="noStrike" cap="none" normalizeH="0" baseline="0" smtClean="0">
                          <a:ln>
                            <a:noFill/>
                          </a:ln>
                          <a:solidFill>
                            <a:schemeClr val="hlink"/>
                          </a:solidFill>
                          <a:effectLst/>
                          <a:latin typeface="Tahoma" panose="020B0604030504040204" pitchFamily="34" charset="0"/>
                          <a:ea typeface="全真行書" pitchFamily="49" charset="-128"/>
                        </a:rPr>
                        <a:t> (</a:t>
                      </a:r>
                      <a:r>
                        <a:rPr kumimoji="1" lang="en-US" altLang="zh-TW" sz="2000" b="1" i="0" u="none" strike="noStrike" cap="none" normalizeH="0" baseline="0" smtClean="0">
                          <a:ln>
                            <a:noFill/>
                          </a:ln>
                          <a:solidFill>
                            <a:schemeClr val="hlink"/>
                          </a:solidFill>
                          <a:effectLst/>
                          <a:latin typeface="Tahoma" panose="020B0604030504040204" pitchFamily="34" charset="0"/>
                          <a:ea typeface="全真行書" pitchFamily="49" charset="-128"/>
                        </a:rPr>
                        <a:t>lg n)</a:t>
                      </a:r>
                      <a:endParaRPr kumimoji="1" lang="zh-TW" altLang="en-US" sz="2000" b="1" i="0" u="none" strike="noStrike" cap="none" normalizeH="0" baseline="0" smtClean="0">
                        <a:ln>
                          <a:noFill/>
                        </a:ln>
                        <a:solidFill>
                          <a:schemeClr val="hlink"/>
                        </a:solidFill>
                        <a:effectLst/>
                        <a:latin typeface="Tahoma" panose="020B0604030504040204" pitchFamily="34" charset="0"/>
                        <a:ea typeface="全真行書" pitchFamily="49" charset="-128"/>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000" b="1">
                          <a:solidFill>
                            <a:srgbClr val="000099"/>
                          </a:solidFill>
                          <a:latin typeface="Tahoma" panose="020B0604030504040204" pitchFamily="34" charset="0"/>
                          <a:ea typeface="全真行書" pitchFamily="49" charset="-128"/>
                        </a:defRPr>
                      </a:lvl1pPr>
                      <a:lvl2pPr>
                        <a:spcBef>
                          <a:spcPct val="20000"/>
                        </a:spcBef>
                        <a:buClr>
                          <a:schemeClr val="hlink"/>
                        </a:buClr>
                        <a:buSzPct val="55000"/>
                        <a:buFont typeface="Wingdings" panose="05000000000000000000" pitchFamily="2" charset="2"/>
                        <a:defRPr kumimoji="1">
                          <a:solidFill>
                            <a:srgbClr val="CC0000"/>
                          </a:solidFill>
                          <a:latin typeface="Tahoma" panose="020B0604030504040204" pitchFamily="34" charset="0"/>
                          <a:ea typeface="全真古印體" pitchFamily="49" charset="-128"/>
                        </a:defRPr>
                      </a:lvl2pPr>
                      <a:lvl3pPr>
                        <a:spcBef>
                          <a:spcPct val="20000"/>
                        </a:spcBef>
                        <a:buClr>
                          <a:schemeClr val="tx1"/>
                        </a:buClr>
                        <a:buSzPct val="50000"/>
                        <a:buFont typeface="Wingdings" panose="05000000000000000000" pitchFamily="2" charset="2"/>
                        <a:defRPr kumimoji="1" sz="1400">
                          <a:solidFill>
                            <a:schemeClr val="tx1"/>
                          </a:solidFill>
                          <a:latin typeface="Tahoma" panose="020B0604030504040204" pitchFamily="34" charset="0"/>
                          <a:ea typeface="全真中黑體" pitchFamily="49" charset="-128"/>
                        </a:defRPr>
                      </a:lvl3pPr>
                      <a:lvl4pPr>
                        <a:spcBef>
                          <a:spcPct val="20000"/>
                        </a:spcBef>
                        <a:buClr>
                          <a:schemeClr val="accent2"/>
                        </a:buClr>
                        <a:buSzPct val="55000"/>
                        <a:buFont typeface="Wingdings" panose="05000000000000000000" pitchFamily="2" charset="2"/>
                        <a:defRPr kumimoji="1" sz="1200">
                          <a:solidFill>
                            <a:srgbClr val="FF9900"/>
                          </a:solidFill>
                          <a:latin typeface="Tahoma" panose="020B0604030504040204" pitchFamily="34" charset="0"/>
                          <a:ea typeface="新細明體" pitchFamily="18" charset="-120"/>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2000" b="1" i="0" u="none" strike="noStrike" cap="none" normalizeH="0" baseline="0" smtClean="0">
                          <a:ln>
                            <a:noFill/>
                          </a:ln>
                          <a:solidFill>
                            <a:schemeClr val="hlink"/>
                          </a:solidFill>
                          <a:effectLst/>
                          <a:latin typeface="Tahoma" panose="020B0604030504040204" pitchFamily="34" charset="0"/>
                          <a:ea typeface="全真行書" pitchFamily="49" charset="-128"/>
                        </a:rPr>
                        <a:t>O(lg n)</a:t>
                      </a:r>
                      <a:endParaRPr kumimoji="1" lang="zh-TW" altLang="en-US" sz="2000" b="1" i="0" u="none" strike="noStrike" cap="none" normalizeH="0" baseline="0" smtClean="0">
                        <a:ln>
                          <a:noFill/>
                        </a:ln>
                        <a:solidFill>
                          <a:schemeClr val="hlink"/>
                        </a:solidFill>
                        <a:effectLst/>
                        <a:latin typeface="Tahoma" panose="020B0604030504040204" pitchFamily="34" charset="0"/>
                        <a:ea typeface="全真行書" pitchFamily="49" charset="-128"/>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406098820"/>
                  </a:ext>
                </a:extLst>
              </a:tr>
            </a:tbl>
          </a:graphicData>
        </a:graphic>
      </p:graphicFrame>
    </p:spTree>
    <p:extLst>
      <p:ext uri="{BB962C8B-B14F-4D97-AF65-F5344CB8AC3E}">
        <p14:creationId xmlns:p14="http://schemas.microsoft.com/office/powerpoint/2010/main" val="386614316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endParaRPr lang="zh-TW" altLang="en-US"/>
          </a:p>
        </p:txBody>
      </p:sp>
      <p:grpSp>
        <p:nvGrpSpPr>
          <p:cNvPr id="344068" name="Group 4"/>
          <p:cNvGrpSpPr>
            <a:grpSpLocks/>
          </p:cNvGrpSpPr>
          <p:nvPr/>
        </p:nvGrpSpPr>
        <p:grpSpPr bwMode="auto">
          <a:xfrm>
            <a:off x="2133600" y="914401"/>
            <a:ext cx="7620000" cy="2689225"/>
            <a:chOff x="432" y="1274"/>
            <a:chExt cx="4800" cy="1694"/>
          </a:xfrm>
        </p:grpSpPr>
        <p:sp>
          <p:nvSpPr>
            <p:cNvPr id="344069" name="Text Box 5"/>
            <p:cNvSpPr txBox="1">
              <a:spLocks noChangeArrowheads="1"/>
            </p:cNvSpPr>
            <p:nvPr/>
          </p:nvSpPr>
          <p:spPr bwMode="auto">
            <a:xfrm>
              <a:off x="432" y="1632"/>
              <a:ext cx="28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800" b="1"/>
                <a:t>(</a:t>
              </a:r>
              <a:r>
                <a:rPr lang="en-US" altLang="zh-TW" sz="1800" b="1"/>
                <a:t>a)</a:t>
              </a:r>
            </a:p>
          </p:txBody>
        </p:sp>
        <p:sp>
          <p:nvSpPr>
            <p:cNvPr id="344070" name="Oval 6"/>
            <p:cNvSpPr>
              <a:spLocks noChangeArrowheads="1"/>
            </p:cNvSpPr>
            <p:nvPr/>
          </p:nvSpPr>
          <p:spPr bwMode="auto">
            <a:xfrm>
              <a:off x="816" y="1632"/>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23</a:t>
              </a:r>
            </a:p>
          </p:txBody>
        </p:sp>
        <p:sp>
          <p:nvSpPr>
            <p:cNvPr id="344071" name="Oval 7"/>
            <p:cNvSpPr>
              <a:spLocks noChangeArrowheads="1"/>
            </p:cNvSpPr>
            <p:nvPr/>
          </p:nvSpPr>
          <p:spPr bwMode="auto">
            <a:xfrm>
              <a:off x="1440" y="1632"/>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7</a:t>
              </a:r>
            </a:p>
          </p:txBody>
        </p:sp>
        <p:sp>
          <p:nvSpPr>
            <p:cNvPr id="344072" name="Oval 8"/>
            <p:cNvSpPr>
              <a:spLocks noChangeArrowheads="1"/>
            </p:cNvSpPr>
            <p:nvPr/>
          </p:nvSpPr>
          <p:spPr bwMode="auto">
            <a:xfrm>
              <a:off x="3006" y="2728"/>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41</a:t>
              </a:r>
            </a:p>
          </p:txBody>
        </p:sp>
        <p:sp>
          <p:nvSpPr>
            <p:cNvPr id="344073" name="Oval 9"/>
            <p:cNvSpPr>
              <a:spLocks noChangeArrowheads="1"/>
            </p:cNvSpPr>
            <p:nvPr/>
          </p:nvSpPr>
          <p:spPr bwMode="auto">
            <a:xfrm>
              <a:off x="2016" y="2688"/>
              <a:ext cx="240"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39</a:t>
              </a:r>
            </a:p>
          </p:txBody>
        </p:sp>
        <p:sp>
          <p:nvSpPr>
            <p:cNvPr id="344074" name="Oval 10"/>
            <p:cNvSpPr>
              <a:spLocks noChangeArrowheads="1"/>
            </p:cNvSpPr>
            <p:nvPr/>
          </p:nvSpPr>
          <p:spPr bwMode="auto">
            <a:xfrm>
              <a:off x="4752" y="1632"/>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24</a:t>
              </a:r>
            </a:p>
          </p:txBody>
        </p:sp>
        <p:sp>
          <p:nvSpPr>
            <p:cNvPr id="344075" name="Oval 11"/>
            <p:cNvSpPr>
              <a:spLocks noChangeArrowheads="1"/>
            </p:cNvSpPr>
            <p:nvPr/>
          </p:nvSpPr>
          <p:spPr bwMode="auto">
            <a:xfrm>
              <a:off x="3627" y="2177"/>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30</a:t>
              </a:r>
            </a:p>
          </p:txBody>
        </p:sp>
        <p:sp>
          <p:nvSpPr>
            <p:cNvPr id="344076" name="Oval 12"/>
            <p:cNvSpPr>
              <a:spLocks noChangeArrowheads="1"/>
            </p:cNvSpPr>
            <p:nvPr/>
          </p:nvSpPr>
          <p:spPr bwMode="auto">
            <a:xfrm>
              <a:off x="3600" y="1632"/>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17</a:t>
              </a:r>
            </a:p>
          </p:txBody>
        </p:sp>
        <p:sp>
          <p:nvSpPr>
            <p:cNvPr id="344077" name="Oval 13"/>
            <p:cNvSpPr>
              <a:spLocks noChangeArrowheads="1"/>
            </p:cNvSpPr>
            <p:nvPr/>
          </p:nvSpPr>
          <p:spPr bwMode="auto">
            <a:xfrm>
              <a:off x="2976" y="2208"/>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38</a:t>
              </a:r>
            </a:p>
          </p:txBody>
        </p:sp>
        <p:sp>
          <p:nvSpPr>
            <p:cNvPr id="344078" name="Oval 14"/>
            <p:cNvSpPr>
              <a:spLocks noChangeArrowheads="1"/>
            </p:cNvSpPr>
            <p:nvPr/>
          </p:nvSpPr>
          <p:spPr bwMode="auto">
            <a:xfrm>
              <a:off x="2016" y="2208"/>
              <a:ext cx="240"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18</a:t>
              </a:r>
            </a:p>
          </p:txBody>
        </p:sp>
        <p:sp>
          <p:nvSpPr>
            <p:cNvPr id="344079" name="Oval 15"/>
            <p:cNvSpPr>
              <a:spLocks noChangeArrowheads="1"/>
            </p:cNvSpPr>
            <p:nvPr/>
          </p:nvSpPr>
          <p:spPr bwMode="auto">
            <a:xfrm>
              <a:off x="2500" y="2199"/>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52</a:t>
              </a:r>
            </a:p>
          </p:txBody>
        </p:sp>
        <p:sp>
          <p:nvSpPr>
            <p:cNvPr id="344080" name="Oval 16"/>
            <p:cNvSpPr>
              <a:spLocks noChangeArrowheads="1"/>
            </p:cNvSpPr>
            <p:nvPr/>
          </p:nvSpPr>
          <p:spPr bwMode="auto">
            <a:xfrm>
              <a:off x="4464" y="2160"/>
              <a:ext cx="240"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26</a:t>
              </a:r>
            </a:p>
          </p:txBody>
        </p:sp>
        <p:sp>
          <p:nvSpPr>
            <p:cNvPr id="344081" name="Oval 17"/>
            <p:cNvSpPr>
              <a:spLocks noChangeArrowheads="1"/>
            </p:cNvSpPr>
            <p:nvPr/>
          </p:nvSpPr>
          <p:spPr bwMode="auto">
            <a:xfrm>
              <a:off x="2496" y="1632"/>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a:t>
              </a:r>
            </a:p>
          </p:txBody>
        </p:sp>
        <p:sp>
          <p:nvSpPr>
            <p:cNvPr id="344082" name="Oval 18"/>
            <p:cNvSpPr>
              <a:spLocks noChangeArrowheads="1"/>
            </p:cNvSpPr>
            <p:nvPr/>
          </p:nvSpPr>
          <p:spPr bwMode="auto">
            <a:xfrm>
              <a:off x="4992" y="2208"/>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46</a:t>
              </a:r>
            </a:p>
          </p:txBody>
        </p:sp>
        <p:sp>
          <p:nvSpPr>
            <p:cNvPr id="344083" name="Oval 19"/>
            <p:cNvSpPr>
              <a:spLocks noChangeArrowheads="1"/>
            </p:cNvSpPr>
            <p:nvPr/>
          </p:nvSpPr>
          <p:spPr bwMode="auto">
            <a:xfrm>
              <a:off x="4464" y="2682"/>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35</a:t>
              </a:r>
            </a:p>
          </p:txBody>
        </p:sp>
        <p:sp>
          <p:nvSpPr>
            <p:cNvPr id="344084" name="Line 20"/>
            <p:cNvSpPr>
              <a:spLocks noChangeShapeType="1"/>
            </p:cNvSpPr>
            <p:nvPr/>
          </p:nvSpPr>
          <p:spPr bwMode="auto">
            <a:xfrm>
              <a:off x="1056" y="1746"/>
              <a:ext cx="384"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085" name="Line 21"/>
            <p:cNvSpPr>
              <a:spLocks noChangeShapeType="1"/>
            </p:cNvSpPr>
            <p:nvPr/>
          </p:nvSpPr>
          <p:spPr bwMode="auto">
            <a:xfrm>
              <a:off x="1710" y="1754"/>
              <a:ext cx="786"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086" name="Line 22"/>
            <p:cNvSpPr>
              <a:spLocks noChangeShapeType="1"/>
            </p:cNvSpPr>
            <p:nvPr/>
          </p:nvSpPr>
          <p:spPr bwMode="auto">
            <a:xfrm>
              <a:off x="2784" y="1750"/>
              <a:ext cx="816"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087" name="Line 23"/>
            <p:cNvSpPr>
              <a:spLocks noChangeShapeType="1"/>
            </p:cNvSpPr>
            <p:nvPr/>
          </p:nvSpPr>
          <p:spPr bwMode="auto">
            <a:xfrm>
              <a:off x="3855" y="1754"/>
              <a:ext cx="897"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088" name="Line 24"/>
            <p:cNvSpPr>
              <a:spLocks noChangeShapeType="1"/>
            </p:cNvSpPr>
            <p:nvPr/>
          </p:nvSpPr>
          <p:spPr bwMode="auto">
            <a:xfrm flipH="1">
              <a:off x="2160" y="1824"/>
              <a:ext cx="384"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089" name="Line 25"/>
            <p:cNvSpPr>
              <a:spLocks noChangeShapeType="1"/>
            </p:cNvSpPr>
            <p:nvPr/>
          </p:nvSpPr>
          <p:spPr bwMode="auto">
            <a:xfrm>
              <a:off x="2627" y="1873"/>
              <a:ext cx="0"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090" name="Line 26"/>
            <p:cNvSpPr>
              <a:spLocks noChangeShapeType="1"/>
            </p:cNvSpPr>
            <p:nvPr/>
          </p:nvSpPr>
          <p:spPr bwMode="auto">
            <a:xfrm>
              <a:off x="2688" y="1824"/>
              <a:ext cx="384"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091" name="Line 27"/>
            <p:cNvSpPr>
              <a:spLocks noChangeShapeType="1"/>
            </p:cNvSpPr>
            <p:nvPr/>
          </p:nvSpPr>
          <p:spPr bwMode="auto">
            <a:xfrm>
              <a:off x="2148" y="2457"/>
              <a:ext cx="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092" name="Line 28"/>
            <p:cNvSpPr>
              <a:spLocks noChangeShapeType="1"/>
            </p:cNvSpPr>
            <p:nvPr/>
          </p:nvSpPr>
          <p:spPr bwMode="auto">
            <a:xfrm>
              <a:off x="3120" y="2448"/>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093" name="Line 29"/>
            <p:cNvSpPr>
              <a:spLocks noChangeShapeType="1"/>
            </p:cNvSpPr>
            <p:nvPr/>
          </p:nvSpPr>
          <p:spPr bwMode="auto">
            <a:xfrm>
              <a:off x="3723" y="1863"/>
              <a:ext cx="0" cy="30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094" name="Line 30"/>
            <p:cNvSpPr>
              <a:spLocks noChangeShapeType="1"/>
            </p:cNvSpPr>
            <p:nvPr/>
          </p:nvSpPr>
          <p:spPr bwMode="auto">
            <a:xfrm flipH="1">
              <a:off x="4608" y="1854"/>
              <a:ext cx="201" cy="3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095" name="Line 31"/>
            <p:cNvSpPr>
              <a:spLocks noChangeShapeType="1"/>
            </p:cNvSpPr>
            <p:nvPr/>
          </p:nvSpPr>
          <p:spPr bwMode="auto">
            <a:xfrm>
              <a:off x="4935" y="1872"/>
              <a:ext cx="201"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096" name="Line 32"/>
            <p:cNvSpPr>
              <a:spLocks noChangeShapeType="1"/>
            </p:cNvSpPr>
            <p:nvPr/>
          </p:nvSpPr>
          <p:spPr bwMode="auto">
            <a:xfrm>
              <a:off x="4560" y="2400"/>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097" name="Text Box 33"/>
            <p:cNvSpPr txBox="1">
              <a:spLocks noChangeArrowheads="1"/>
            </p:cNvSpPr>
            <p:nvPr/>
          </p:nvSpPr>
          <p:spPr bwMode="auto">
            <a:xfrm>
              <a:off x="2342" y="1274"/>
              <a:ext cx="5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Times New Roman" panose="02020603050405020304" pitchFamily="18" charset="0"/>
                </a:rPr>
                <a:t>H</a:t>
              </a:r>
              <a:r>
                <a:rPr lang="en-US" altLang="zh-TW" i="1">
                  <a:latin typeface="Times New Roman" panose="02020603050405020304" pitchFamily="18" charset="0"/>
                </a:rPr>
                <a:t>.min</a:t>
              </a:r>
              <a:endParaRPr lang="en-US" altLang="zh-TW">
                <a:latin typeface="Times New Roman" panose="02020603050405020304" pitchFamily="18" charset="0"/>
              </a:endParaRPr>
            </a:p>
          </p:txBody>
        </p:sp>
      </p:grpSp>
      <p:grpSp>
        <p:nvGrpSpPr>
          <p:cNvPr id="344098" name="Group 34"/>
          <p:cNvGrpSpPr>
            <a:grpSpLocks/>
          </p:cNvGrpSpPr>
          <p:nvPr/>
        </p:nvGrpSpPr>
        <p:grpSpPr bwMode="auto">
          <a:xfrm>
            <a:off x="2209801" y="3733800"/>
            <a:ext cx="7872413" cy="2743200"/>
            <a:chOff x="432" y="1248"/>
            <a:chExt cx="4959" cy="1728"/>
          </a:xfrm>
        </p:grpSpPr>
        <p:sp>
          <p:nvSpPr>
            <p:cNvPr id="344099" name="AutoShape 35"/>
            <p:cNvSpPr>
              <a:spLocks noChangeArrowheads="1"/>
            </p:cNvSpPr>
            <p:nvPr/>
          </p:nvSpPr>
          <p:spPr bwMode="auto">
            <a:xfrm>
              <a:off x="4317" y="2817"/>
              <a:ext cx="531" cy="123"/>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00" name="AutoShape 36"/>
            <p:cNvSpPr>
              <a:spLocks noChangeArrowheads="1"/>
            </p:cNvSpPr>
            <p:nvPr/>
          </p:nvSpPr>
          <p:spPr bwMode="auto">
            <a:xfrm>
              <a:off x="4326" y="2619"/>
              <a:ext cx="531" cy="123"/>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01" name="AutoShape 37"/>
            <p:cNvSpPr>
              <a:spLocks noChangeArrowheads="1"/>
            </p:cNvSpPr>
            <p:nvPr/>
          </p:nvSpPr>
          <p:spPr bwMode="auto">
            <a:xfrm>
              <a:off x="4335" y="2307"/>
              <a:ext cx="1056" cy="144"/>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02" name="AutoShape 38"/>
            <p:cNvSpPr>
              <a:spLocks noChangeArrowheads="1"/>
            </p:cNvSpPr>
            <p:nvPr/>
          </p:nvSpPr>
          <p:spPr bwMode="auto">
            <a:xfrm>
              <a:off x="4320" y="2130"/>
              <a:ext cx="1056" cy="126"/>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03" name="AutoShape 39"/>
            <p:cNvSpPr>
              <a:spLocks noChangeArrowheads="1"/>
            </p:cNvSpPr>
            <p:nvPr/>
          </p:nvSpPr>
          <p:spPr bwMode="auto">
            <a:xfrm>
              <a:off x="3498" y="2142"/>
              <a:ext cx="531" cy="123"/>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04" name="AutoShape 40"/>
            <p:cNvSpPr>
              <a:spLocks noChangeArrowheads="1"/>
            </p:cNvSpPr>
            <p:nvPr/>
          </p:nvSpPr>
          <p:spPr bwMode="auto">
            <a:xfrm>
              <a:off x="3492" y="2316"/>
              <a:ext cx="531" cy="123"/>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05" name="AutoShape 41"/>
            <p:cNvSpPr>
              <a:spLocks noChangeArrowheads="1"/>
            </p:cNvSpPr>
            <p:nvPr/>
          </p:nvSpPr>
          <p:spPr bwMode="auto">
            <a:xfrm>
              <a:off x="2859" y="2670"/>
              <a:ext cx="531" cy="123"/>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06" name="AutoShape 42"/>
            <p:cNvSpPr>
              <a:spLocks noChangeArrowheads="1"/>
            </p:cNvSpPr>
            <p:nvPr/>
          </p:nvSpPr>
          <p:spPr bwMode="auto">
            <a:xfrm>
              <a:off x="2859" y="2853"/>
              <a:ext cx="531" cy="123"/>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07" name="AutoShape 43"/>
            <p:cNvSpPr>
              <a:spLocks noChangeArrowheads="1"/>
            </p:cNvSpPr>
            <p:nvPr/>
          </p:nvSpPr>
          <p:spPr bwMode="auto">
            <a:xfrm>
              <a:off x="1872" y="2832"/>
              <a:ext cx="531" cy="123"/>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08" name="AutoShape 44"/>
            <p:cNvSpPr>
              <a:spLocks noChangeArrowheads="1"/>
            </p:cNvSpPr>
            <p:nvPr/>
          </p:nvSpPr>
          <p:spPr bwMode="auto">
            <a:xfrm>
              <a:off x="1872" y="2640"/>
              <a:ext cx="531" cy="123"/>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09" name="AutoShape 45"/>
            <p:cNvSpPr>
              <a:spLocks noChangeArrowheads="1"/>
            </p:cNvSpPr>
            <p:nvPr/>
          </p:nvSpPr>
          <p:spPr bwMode="auto">
            <a:xfrm>
              <a:off x="1851" y="2343"/>
              <a:ext cx="1575" cy="150"/>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10" name="AutoShape 46"/>
            <p:cNvSpPr>
              <a:spLocks noChangeArrowheads="1"/>
            </p:cNvSpPr>
            <p:nvPr/>
          </p:nvSpPr>
          <p:spPr bwMode="auto">
            <a:xfrm>
              <a:off x="1845" y="2136"/>
              <a:ext cx="1575" cy="150"/>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11" name="AutoShape 47"/>
            <p:cNvSpPr>
              <a:spLocks noChangeArrowheads="1"/>
            </p:cNvSpPr>
            <p:nvPr/>
          </p:nvSpPr>
          <p:spPr bwMode="auto">
            <a:xfrm>
              <a:off x="720" y="1794"/>
              <a:ext cx="4416" cy="144"/>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12" name="AutoShape 48"/>
            <p:cNvSpPr>
              <a:spLocks noChangeArrowheads="1"/>
            </p:cNvSpPr>
            <p:nvPr/>
          </p:nvSpPr>
          <p:spPr bwMode="auto">
            <a:xfrm>
              <a:off x="711" y="1536"/>
              <a:ext cx="4416" cy="144"/>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113" name="Text Box 49"/>
            <p:cNvSpPr txBox="1">
              <a:spLocks noChangeArrowheads="1"/>
            </p:cNvSpPr>
            <p:nvPr/>
          </p:nvSpPr>
          <p:spPr bwMode="auto">
            <a:xfrm>
              <a:off x="432" y="1632"/>
              <a:ext cx="29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800" b="1"/>
                <a:t>(</a:t>
              </a:r>
              <a:r>
                <a:rPr lang="en-US" altLang="zh-TW" sz="1800" b="1"/>
                <a:t>b)</a:t>
              </a:r>
            </a:p>
          </p:txBody>
        </p:sp>
        <p:sp>
          <p:nvSpPr>
            <p:cNvPr id="344114" name="Oval 50"/>
            <p:cNvSpPr>
              <a:spLocks noChangeArrowheads="1"/>
            </p:cNvSpPr>
            <p:nvPr/>
          </p:nvSpPr>
          <p:spPr bwMode="auto">
            <a:xfrm>
              <a:off x="816" y="1632"/>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23</a:t>
              </a:r>
            </a:p>
          </p:txBody>
        </p:sp>
        <p:sp>
          <p:nvSpPr>
            <p:cNvPr id="344115" name="Oval 51"/>
            <p:cNvSpPr>
              <a:spLocks noChangeArrowheads="1"/>
            </p:cNvSpPr>
            <p:nvPr/>
          </p:nvSpPr>
          <p:spPr bwMode="auto">
            <a:xfrm>
              <a:off x="1440" y="1632"/>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7</a:t>
              </a:r>
            </a:p>
          </p:txBody>
        </p:sp>
        <p:sp>
          <p:nvSpPr>
            <p:cNvPr id="344116" name="Oval 52"/>
            <p:cNvSpPr>
              <a:spLocks noChangeArrowheads="1"/>
            </p:cNvSpPr>
            <p:nvPr/>
          </p:nvSpPr>
          <p:spPr bwMode="auto">
            <a:xfrm>
              <a:off x="3006" y="2728"/>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41</a:t>
              </a:r>
            </a:p>
          </p:txBody>
        </p:sp>
        <p:sp>
          <p:nvSpPr>
            <p:cNvPr id="344117" name="Oval 53"/>
            <p:cNvSpPr>
              <a:spLocks noChangeArrowheads="1"/>
            </p:cNvSpPr>
            <p:nvPr/>
          </p:nvSpPr>
          <p:spPr bwMode="auto">
            <a:xfrm>
              <a:off x="2016" y="2688"/>
              <a:ext cx="240"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39</a:t>
              </a:r>
            </a:p>
          </p:txBody>
        </p:sp>
        <p:sp>
          <p:nvSpPr>
            <p:cNvPr id="344118" name="Oval 54"/>
            <p:cNvSpPr>
              <a:spLocks noChangeArrowheads="1"/>
            </p:cNvSpPr>
            <p:nvPr/>
          </p:nvSpPr>
          <p:spPr bwMode="auto">
            <a:xfrm>
              <a:off x="4752" y="1632"/>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24</a:t>
              </a:r>
            </a:p>
          </p:txBody>
        </p:sp>
        <p:sp>
          <p:nvSpPr>
            <p:cNvPr id="344119" name="Oval 55"/>
            <p:cNvSpPr>
              <a:spLocks noChangeArrowheads="1"/>
            </p:cNvSpPr>
            <p:nvPr/>
          </p:nvSpPr>
          <p:spPr bwMode="auto">
            <a:xfrm>
              <a:off x="3627" y="2177"/>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30</a:t>
              </a:r>
            </a:p>
          </p:txBody>
        </p:sp>
        <p:sp>
          <p:nvSpPr>
            <p:cNvPr id="344120" name="Oval 56"/>
            <p:cNvSpPr>
              <a:spLocks noChangeArrowheads="1"/>
            </p:cNvSpPr>
            <p:nvPr/>
          </p:nvSpPr>
          <p:spPr bwMode="auto">
            <a:xfrm>
              <a:off x="3600" y="1632"/>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17</a:t>
              </a:r>
            </a:p>
          </p:txBody>
        </p:sp>
        <p:sp>
          <p:nvSpPr>
            <p:cNvPr id="344121" name="Oval 57"/>
            <p:cNvSpPr>
              <a:spLocks noChangeArrowheads="1"/>
            </p:cNvSpPr>
            <p:nvPr/>
          </p:nvSpPr>
          <p:spPr bwMode="auto">
            <a:xfrm>
              <a:off x="2976" y="2208"/>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38</a:t>
              </a:r>
            </a:p>
          </p:txBody>
        </p:sp>
        <p:sp>
          <p:nvSpPr>
            <p:cNvPr id="344122" name="Oval 58"/>
            <p:cNvSpPr>
              <a:spLocks noChangeArrowheads="1"/>
            </p:cNvSpPr>
            <p:nvPr/>
          </p:nvSpPr>
          <p:spPr bwMode="auto">
            <a:xfrm>
              <a:off x="2016" y="2208"/>
              <a:ext cx="240"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18</a:t>
              </a:r>
            </a:p>
          </p:txBody>
        </p:sp>
        <p:sp>
          <p:nvSpPr>
            <p:cNvPr id="344123" name="Oval 59"/>
            <p:cNvSpPr>
              <a:spLocks noChangeArrowheads="1"/>
            </p:cNvSpPr>
            <p:nvPr/>
          </p:nvSpPr>
          <p:spPr bwMode="auto">
            <a:xfrm>
              <a:off x="2500" y="2199"/>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52</a:t>
              </a:r>
            </a:p>
          </p:txBody>
        </p:sp>
        <p:sp>
          <p:nvSpPr>
            <p:cNvPr id="344124" name="Oval 60"/>
            <p:cNvSpPr>
              <a:spLocks noChangeArrowheads="1"/>
            </p:cNvSpPr>
            <p:nvPr/>
          </p:nvSpPr>
          <p:spPr bwMode="auto">
            <a:xfrm>
              <a:off x="4464" y="2160"/>
              <a:ext cx="240"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26</a:t>
              </a:r>
            </a:p>
          </p:txBody>
        </p:sp>
        <p:sp>
          <p:nvSpPr>
            <p:cNvPr id="344125" name="Oval 61"/>
            <p:cNvSpPr>
              <a:spLocks noChangeArrowheads="1"/>
            </p:cNvSpPr>
            <p:nvPr/>
          </p:nvSpPr>
          <p:spPr bwMode="auto">
            <a:xfrm>
              <a:off x="2496" y="1632"/>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a:t>
              </a:r>
            </a:p>
          </p:txBody>
        </p:sp>
        <p:sp>
          <p:nvSpPr>
            <p:cNvPr id="344126" name="Oval 62"/>
            <p:cNvSpPr>
              <a:spLocks noChangeArrowheads="1"/>
            </p:cNvSpPr>
            <p:nvPr/>
          </p:nvSpPr>
          <p:spPr bwMode="auto">
            <a:xfrm>
              <a:off x="5022" y="2160"/>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46</a:t>
              </a:r>
            </a:p>
          </p:txBody>
        </p:sp>
        <p:sp>
          <p:nvSpPr>
            <p:cNvPr id="344127" name="Oval 63"/>
            <p:cNvSpPr>
              <a:spLocks noChangeArrowheads="1"/>
            </p:cNvSpPr>
            <p:nvPr/>
          </p:nvSpPr>
          <p:spPr bwMode="auto">
            <a:xfrm>
              <a:off x="4464" y="2682"/>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35</a:t>
              </a:r>
            </a:p>
          </p:txBody>
        </p:sp>
        <p:sp>
          <p:nvSpPr>
            <p:cNvPr id="344128" name="Text Box 64"/>
            <p:cNvSpPr txBox="1">
              <a:spLocks noChangeArrowheads="1"/>
            </p:cNvSpPr>
            <p:nvPr/>
          </p:nvSpPr>
          <p:spPr bwMode="auto">
            <a:xfrm>
              <a:off x="2304" y="1248"/>
              <a:ext cx="5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Times New Roman" panose="02020603050405020304" pitchFamily="18" charset="0"/>
                </a:rPr>
                <a:t>H.</a:t>
              </a:r>
              <a:r>
                <a:rPr lang="en-US" altLang="zh-TW" i="1">
                  <a:latin typeface="Times New Roman" panose="02020603050405020304" pitchFamily="18" charset="0"/>
                </a:rPr>
                <a:t>min</a:t>
              </a:r>
              <a:endParaRPr lang="en-US" altLang="zh-TW">
                <a:latin typeface="Times New Roman" panose="02020603050405020304" pitchFamily="18" charset="0"/>
              </a:endParaRPr>
            </a:p>
          </p:txBody>
        </p:sp>
        <p:sp>
          <p:nvSpPr>
            <p:cNvPr id="344129" name="Line 65"/>
            <p:cNvSpPr>
              <a:spLocks noChangeShapeType="1"/>
            </p:cNvSpPr>
            <p:nvPr/>
          </p:nvSpPr>
          <p:spPr bwMode="auto">
            <a:xfrm>
              <a:off x="768" y="1680"/>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30" name="Line 66"/>
            <p:cNvSpPr>
              <a:spLocks noChangeShapeType="1"/>
            </p:cNvSpPr>
            <p:nvPr/>
          </p:nvSpPr>
          <p:spPr bwMode="auto">
            <a:xfrm>
              <a:off x="1392" y="1680"/>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31" name="Line 67"/>
            <p:cNvSpPr>
              <a:spLocks noChangeShapeType="1"/>
            </p:cNvSpPr>
            <p:nvPr/>
          </p:nvSpPr>
          <p:spPr bwMode="auto">
            <a:xfrm>
              <a:off x="2448" y="1680"/>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32" name="Line 68"/>
            <p:cNvSpPr>
              <a:spLocks noChangeShapeType="1"/>
            </p:cNvSpPr>
            <p:nvPr/>
          </p:nvSpPr>
          <p:spPr bwMode="auto">
            <a:xfrm>
              <a:off x="3600" y="1680"/>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33" name="Line 69"/>
            <p:cNvSpPr>
              <a:spLocks noChangeShapeType="1"/>
            </p:cNvSpPr>
            <p:nvPr/>
          </p:nvSpPr>
          <p:spPr bwMode="auto">
            <a:xfrm>
              <a:off x="4752" y="1680"/>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34" name="Line 70"/>
            <p:cNvSpPr>
              <a:spLocks noChangeShapeType="1"/>
            </p:cNvSpPr>
            <p:nvPr/>
          </p:nvSpPr>
          <p:spPr bwMode="auto">
            <a:xfrm>
              <a:off x="1968" y="2292"/>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35" name="Line 71"/>
            <p:cNvSpPr>
              <a:spLocks noChangeShapeType="1"/>
            </p:cNvSpPr>
            <p:nvPr/>
          </p:nvSpPr>
          <p:spPr bwMode="auto">
            <a:xfrm>
              <a:off x="2466" y="2274"/>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36" name="Line 72"/>
            <p:cNvSpPr>
              <a:spLocks noChangeShapeType="1"/>
            </p:cNvSpPr>
            <p:nvPr/>
          </p:nvSpPr>
          <p:spPr bwMode="auto">
            <a:xfrm>
              <a:off x="2937" y="2283"/>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37" name="Line 73"/>
            <p:cNvSpPr>
              <a:spLocks noChangeShapeType="1"/>
            </p:cNvSpPr>
            <p:nvPr/>
          </p:nvSpPr>
          <p:spPr bwMode="auto">
            <a:xfrm>
              <a:off x="3609" y="2262"/>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38" name="Line 74"/>
            <p:cNvSpPr>
              <a:spLocks noChangeShapeType="1"/>
            </p:cNvSpPr>
            <p:nvPr/>
          </p:nvSpPr>
          <p:spPr bwMode="auto">
            <a:xfrm>
              <a:off x="4446" y="2253"/>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39" name="Line 75"/>
            <p:cNvSpPr>
              <a:spLocks noChangeShapeType="1"/>
            </p:cNvSpPr>
            <p:nvPr/>
          </p:nvSpPr>
          <p:spPr bwMode="auto">
            <a:xfrm>
              <a:off x="5004" y="2253"/>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40" name="Line 76"/>
            <p:cNvSpPr>
              <a:spLocks noChangeShapeType="1"/>
            </p:cNvSpPr>
            <p:nvPr/>
          </p:nvSpPr>
          <p:spPr bwMode="auto">
            <a:xfrm>
              <a:off x="1998" y="2766"/>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41" name="Line 77"/>
            <p:cNvSpPr>
              <a:spLocks noChangeShapeType="1"/>
            </p:cNvSpPr>
            <p:nvPr/>
          </p:nvSpPr>
          <p:spPr bwMode="auto">
            <a:xfrm>
              <a:off x="2988" y="2802"/>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42" name="Line 78"/>
            <p:cNvSpPr>
              <a:spLocks noChangeShapeType="1"/>
            </p:cNvSpPr>
            <p:nvPr/>
          </p:nvSpPr>
          <p:spPr bwMode="auto">
            <a:xfrm>
              <a:off x="4437" y="2739"/>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43" name="Line 79"/>
            <p:cNvSpPr>
              <a:spLocks noChangeShapeType="1"/>
            </p:cNvSpPr>
            <p:nvPr/>
          </p:nvSpPr>
          <p:spPr bwMode="auto">
            <a:xfrm flipH="1">
              <a:off x="2256" y="2832"/>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44" name="Line 80"/>
            <p:cNvSpPr>
              <a:spLocks noChangeShapeType="1"/>
            </p:cNvSpPr>
            <p:nvPr/>
          </p:nvSpPr>
          <p:spPr bwMode="auto">
            <a:xfrm flipH="1">
              <a:off x="3264" y="2844"/>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45" name="Line 81"/>
            <p:cNvSpPr>
              <a:spLocks noChangeShapeType="1"/>
            </p:cNvSpPr>
            <p:nvPr/>
          </p:nvSpPr>
          <p:spPr bwMode="auto">
            <a:xfrm flipH="1">
              <a:off x="4746" y="2820"/>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46" name="Line 82"/>
            <p:cNvSpPr>
              <a:spLocks noChangeShapeType="1"/>
            </p:cNvSpPr>
            <p:nvPr/>
          </p:nvSpPr>
          <p:spPr bwMode="auto">
            <a:xfrm flipH="1">
              <a:off x="3252" y="2334"/>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47" name="Line 83"/>
            <p:cNvSpPr>
              <a:spLocks noChangeShapeType="1"/>
            </p:cNvSpPr>
            <p:nvPr/>
          </p:nvSpPr>
          <p:spPr bwMode="auto">
            <a:xfrm flipH="1">
              <a:off x="2739" y="2343"/>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48" name="Line 84"/>
            <p:cNvSpPr>
              <a:spLocks noChangeShapeType="1"/>
            </p:cNvSpPr>
            <p:nvPr/>
          </p:nvSpPr>
          <p:spPr bwMode="auto">
            <a:xfrm flipH="1">
              <a:off x="2262" y="2334"/>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49" name="Line 85"/>
            <p:cNvSpPr>
              <a:spLocks noChangeShapeType="1"/>
            </p:cNvSpPr>
            <p:nvPr/>
          </p:nvSpPr>
          <p:spPr bwMode="auto">
            <a:xfrm flipH="1">
              <a:off x="3882" y="2307"/>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50" name="Line 86"/>
            <p:cNvSpPr>
              <a:spLocks noChangeShapeType="1"/>
            </p:cNvSpPr>
            <p:nvPr/>
          </p:nvSpPr>
          <p:spPr bwMode="auto">
            <a:xfrm flipH="1">
              <a:off x="5268" y="2298"/>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51" name="Line 87"/>
            <p:cNvSpPr>
              <a:spLocks noChangeShapeType="1"/>
            </p:cNvSpPr>
            <p:nvPr/>
          </p:nvSpPr>
          <p:spPr bwMode="auto">
            <a:xfrm flipH="1">
              <a:off x="4737" y="2298"/>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52" name="Line 88"/>
            <p:cNvSpPr>
              <a:spLocks noChangeShapeType="1"/>
            </p:cNvSpPr>
            <p:nvPr/>
          </p:nvSpPr>
          <p:spPr bwMode="auto">
            <a:xfrm flipH="1">
              <a:off x="5025" y="1794"/>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53" name="Line 89"/>
            <p:cNvSpPr>
              <a:spLocks noChangeShapeType="1"/>
            </p:cNvSpPr>
            <p:nvPr/>
          </p:nvSpPr>
          <p:spPr bwMode="auto">
            <a:xfrm flipH="1">
              <a:off x="3882" y="1785"/>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54" name="Line 90"/>
            <p:cNvSpPr>
              <a:spLocks noChangeShapeType="1"/>
            </p:cNvSpPr>
            <p:nvPr/>
          </p:nvSpPr>
          <p:spPr bwMode="auto">
            <a:xfrm flipH="1">
              <a:off x="2748" y="1794"/>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55" name="Line 91"/>
            <p:cNvSpPr>
              <a:spLocks noChangeShapeType="1"/>
            </p:cNvSpPr>
            <p:nvPr/>
          </p:nvSpPr>
          <p:spPr bwMode="auto">
            <a:xfrm flipH="1">
              <a:off x="1728" y="1776"/>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56" name="Line 92"/>
            <p:cNvSpPr>
              <a:spLocks noChangeShapeType="1"/>
            </p:cNvSpPr>
            <p:nvPr/>
          </p:nvSpPr>
          <p:spPr bwMode="auto">
            <a:xfrm flipH="1">
              <a:off x="1104" y="1776"/>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57" name="Line 93"/>
            <p:cNvSpPr>
              <a:spLocks noChangeShapeType="1"/>
            </p:cNvSpPr>
            <p:nvPr/>
          </p:nvSpPr>
          <p:spPr bwMode="auto">
            <a:xfrm flipV="1">
              <a:off x="2160" y="1824"/>
              <a:ext cx="384"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58" name="Line 94"/>
            <p:cNvSpPr>
              <a:spLocks noChangeShapeType="1"/>
            </p:cNvSpPr>
            <p:nvPr/>
          </p:nvSpPr>
          <p:spPr bwMode="auto">
            <a:xfrm flipV="1">
              <a:off x="2592" y="1872"/>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59" name="Line 95"/>
            <p:cNvSpPr>
              <a:spLocks noChangeShapeType="1"/>
            </p:cNvSpPr>
            <p:nvPr/>
          </p:nvSpPr>
          <p:spPr bwMode="auto">
            <a:xfrm>
              <a:off x="2640" y="1872"/>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60" name="Line 96"/>
            <p:cNvSpPr>
              <a:spLocks noChangeShapeType="1"/>
            </p:cNvSpPr>
            <p:nvPr/>
          </p:nvSpPr>
          <p:spPr bwMode="auto">
            <a:xfrm flipH="1" flipV="1">
              <a:off x="2640" y="1824"/>
              <a:ext cx="432"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61" name="Line 97"/>
            <p:cNvSpPr>
              <a:spLocks noChangeShapeType="1"/>
            </p:cNvSpPr>
            <p:nvPr/>
          </p:nvSpPr>
          <p:spPr bwMode="auto">
            <a:xfrm flipV="1">
              <a:off x="2112" y="2448"/>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62" name="Line 98"/>
            <p:cNvSpPr>
              <a:spLocks noChangeShapeType="1"/>
            </p:cNvSpPr>
            <p:nvPr/>
          </p:nvSpPr>
          <p:spPr bwMode="auto">
            <a:xfrm>
              <a:off x="2160" y="2448"/>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63" name="Line 99"/>
            <p:cNvSpPr>
              <a:spLocks noChangeShapeType="1"/>
            </p:cNvSpPr>
            <p:nvPr/>
          </p:nvSpPr>
          <p:spPr bwMode="auto">
            <a:xfrm flipV="1">
              <a:off x="3072" y="2448"/>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64" name="Line 100"/>
            <p:cNvSpPr>
              <a:spLocks noChangeShapeType="1"/>
            </p:cNvSpPr>
            <p:nvPr/>
          </p:nvSpPr>
          <p:spPr bwMode="auto">
            <a:xfrm>
              <a:off x="3120" y="2448"/>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65" name="Line 101"/>
            <p:cNvSpPr>
              <a:spLocks noChangeShapeType="1"/>
            </p:cNvSpPr>
            <p:nvPr/>
          </p:nvSpPr>
          <p:spPr bwMode="auto">
            <a:xfrm flipV="1">
              <a:off x="4560" y="240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66" name="Line 102"/>
            <p:cNvSpPr>
              <a:spLocks noChangeShapeType="1"/>
            </p:cNvSpPr>
            <p:nvPr/>
          </p:nvSpPr>
          <p:spPr bwMode="auto">
            <a:xfrm>
              <a:off x="4608" y="240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67" name="Line 103"/>
            <p:cNvSpPr>
              <a:spLocks noChangeShapeType="1"/>
            </p:cNvSpPr>
            <p:nvPr/>
          </p:nvSpPr>
          <p:spPr bwMode="auto">
            <a:xfrm>
              <a:off x="3696" y="1872"/>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68" name="Line 104"/>
            <p:cNvSpPr>
              <a:spLocks noChangeShapeType="1"/>
            </p:cNvSpPr>
            <p:nvPr/>
          </p:nvSpPr>
          <p:spPr bwMode="auto">
            <a:xfrm flipV="1">
              <a:off x="3744" y="1872"/>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69" name="Line 105"/>
            <p:cNvSpPr>
              <a:spLocks noChangeShapeType="1"/>
            </p:cNvSpPr>
            <p:nvPr/>
          </p:nvSpPr>
          <p:spPr bwMode="auto">
            <a:xfrm flipH="1" flipV="1">
              <a:off x="4944" y="1872"/>
              <a:ext cx="19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70" name="Line 106"/>
            <p:cNvSpPr>
              <a:spLocks noChangeShapeType="1"/>
            </p:cNvSpPr>
            <p:nvPr/>
          </p:nvSpPr>
          <p:spPr bwMode="auto">
            <a:xfrm flipV="1">
              <a:off x="4560" y="1824"/>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71" name="Line 107"/>
            <p:cNvSpPr>
              <a:spLocks noChangeShapeType="1"/>
            </p:cNvSpPr>
            <p:nvPr/>
          </p:nvSpPr>
          <p:spPr bwMode="auto">
            <a:xfrm flipH="1">
              <a:off x="4608" y="1872"/>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4172" name="Line 108"/>
            <p:cNvSpPr>
              <a:spLocks noChangeShapeType="1"/>
            </p:cNvSpPr>
            <p:nvPr/>
          </p:nvSpPr>
          <p:spPr bwMode="auto">
            <a:xfrm>
              <a:off x="2592" y="148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31137731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endParaRPr lang="zh-TW" altLang="en-US"/>
          </a:p>
        </p:txBody>
      </p:sp>
      <p:grpSp>
        <p:nvGrpSpPr>
          <p:cNvPr id="345092" name="Group 4"/>
          <p:cNvGrpSpPr>
            <a:grpSpLocks/>
          </p:cNvGrpSpPr>
          <p:nvPr/>
        </p:nvGrpSpPr>
        <p:grpSpPr bwMode="auto">
          <a:xfrm>
            <a:off x="2438400" y="990601"/>
            <a:ext cx="7239000" cy="2416175"/>
            <a:chOff x="432" y="1274"/>
            <a:chExt cx="4800" cy="1694"/>
          </a:xfrm>
        </p:grpSpPr>
        <p:sp>
          <p:nvSpPr>
            <p:cNvPr id="345093" name="Text Box 5"/>
            <p:cNvSpPr txBox="1">
              <a:spLocks noChangeArrowheads="1"/>
            </p:cNvSpPr>
            <p:nvPr/>
          </p:nvSpPr>
          <p:spPr bwMode="auto">
            <a:xfrm>
              <a:off x="432" y="1634"/>
              <a:ext cx="301"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800" b="1"/>
                <a:t>(</a:t>
              </a:r>
              <a:r>
                <a:rPr lang="en-US" altLang="zh-TW" sz="1800" b="1"/>
                <a:t>a)</a:t>
              </a:r>
            </a:p>
          </p:txBody>
        </p:sp>
        <p:sp>
          <p:nvSpPr>
            <p:cNvPr id="345094" name="Oval 6"/>
            <p:cNvSpPr>
              <a:spLocks noChangeArrowheads="1"/>
            </p:cNvSpPr>
            <p:nvPr/>
          </p:nvSpPr>
          <p:spPr bwMode="auto">
            <a:xfrm>
              <a:off x="816" y="1632"/>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23</a:t>
              </a:r>
            </a:p>
          </p:txBody>
        </p:sp>
        <p:sp>
          <p:nvSpPr>
            <p:cNvPr id="345095" name="Oval 7"/>
            <p:cNvSpPr>
              <a:spLocks noChangeArrowheads="1"/>
            </p:cNvSpPr>
            <p:nvPr/>
          </p:nvSpPr>
          <p:spPr bwMode="auto">
            <a:xfrm>
              <a:off x="1440" y="1632"/>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7</a:t>
              </a:r>
            </a:p>
          </p:txBody>
        </p:sp>
        <p:sp>
          <p:nvSpPr>
            <p:cNvPr id="345096" name="Oval 8"/>
            <p:cNvSpPr>
              <a:spLocks noChangeArrowheads="1"/>
            </p:cNvSpPr>
            <p:nvPr/>
          </p:nvSpPr>
          <p:spPr bwMode="auto">
            <a:xfrm>
              <a:off x="3006" y="2728"/>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41</a:t>
              </a:r>
            </a:p>
          </p:txBody>
        </p:sp>
        <p:sp>
          <p:nvSpPr>
            <p:cNvPr id="345097" name="Oval 9"/>
            <p:cNvSpPr>
              <a:spLocks noChangeArrowheads="1"/>
            </p:cNvSpPr>
            <p:nvPr/>
          </p:nvSpPr>
          <p:spPr bwMode="auto">
            <a:xfrm>
              <a:off x="2016" y="2688"/>
              <a:ext cx="240"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39</a:t>
              </a:r>
            </a:p>
          </p:txBody>
        </p:sp>
        <p:sp>
          <p:nvSpPr>
            <p:cNvPr id="345098" name="Oval 10"/>
            <p:cNvSpPr>
              <a:spLocks noChangeArrowheads="1"/>
            </p:cNvSpPr>
            <p:nvPr/>
          </p:nvSpPr>
          <p:spPr bwMode="auto">
            <a:xfrm>
              <a:off x="4752" y="1632"/>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24</a:t>
              </a:r>
            </a:p>
          </p:txBody>
        </p:sp>
        <p:sp>
          <p:nvSpPr>
            <p:cNvPr id="345099" name="Oval 11"/>
            <p:cNvSpPr>
              <a:spLocks noChangeArrowheads="1"/>
            </p:cNvSpPr>
            <p:nvPr/>
          </p:nvSpPr>
          <p:spPr bwMode="auto">
            <a:xfrm>
              <a:off x="3627" y="2177"/>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30</a:t>
              </a:r>
            </a:p>
          </p:txBody>
        </p:sp>
        <p:sp>
          <p:nvSpPr>
            <p:cNvPr id="345100" name="Oval 12"/>
            <p:cNvSpPr>
              <a:spLocks noChangeArrowheads="1"/>
            </p:cNvSpPr>
            <p:nvPr/>
          </p:nvSpPr>
          <p:spPr bwMode="auto">
            <a:xfrm>
              <a:off x="3600" y="1632"/>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17</a:t>
              </a:r>
            </a:p>
          </p:txBody>
        </p:sp>
        <p:sp>
          <p:nvSpPr>
            <p:cNvPr id="345101" name="Oval 13"/>
            <p:cNvSpPr>
              <a:spLocks noChangeArrowheads="1"/>
            </p:cNvSpPr>
            <p:nvPr/>
          </p:nvSpPr>
          <p:spPr bwMode="auto">
            <a:xfrm>
              <a:off x="2976" y="2208"/>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38</a:t>
              </a:r>
            </a:p>
          </p:txBody>
        </p:sp>
        <p:sp>
          <p:nvSpPr>
            <p:cNvPr id="345102" name="Oval 14"/>
            <p:cNvSpPr>
              <a:spLocks noChangeArrowheads="1"/>
            </p:cNvSpPr>
            <p:nvPr/>
          </p:nvSpPr>
          <p:spPr bwMode="auto">
            <a:xfrm>
              <a:off x="2016" y="2208"/>
              <a:ext cx="240"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18</a:t>
              </a:r>
            </a:p>
          </p:txBody>
        </p:sp>
        <p:sp>
          <p:nvSpPr>
            <p:cNvPr id="345103" name="Oval 15"/>
            <p:cNvSpPr>
              <a:spLocks noChangeArrowheads="1"/>
            </p:cNvSpPr>
            <p:nvPr/>
          </p:nvSpPr>
          <p:spPr bwMode="auto">
            <a:xfrm>
              <a:off x="2500" y="2199"/>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52</a:t>
              </a:r>
            </a:p>
          </p:txBody>
        </p:sp>
        <p:sp>
          <p:nvSpPr>
            <p:cNvPr id="345104" name="Oval 16"/>
            <p:cNvSpPr>
              <a:spLocks noChangeArrowheads="1"/>
            </p:cNvSpPr>
            <p:nvPr/>
          </p:nvSpPr>
          <p:spPr bwMode="auto">
            <a:xfrm>
              <a:off x="4464" y="2160"/>
              <a:ext cx="240"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26</a:t>
              </a:r>
            </a:p>
          </p:txBody>
        </p:sp>
        <p:sp>
          <p:nvSpPr>
            <p:cNvPr id="345105" name="Oval 17"/>
            <p:cNvSpPr>
              <a:spLocks noChangeArrowheads="1"/>
            </p:cNvSpPr>
            <p:nvPr/>
          </p:nvSpPr>
          <p:spPr bwMode="auto">
            <a:xfrm>
              <a:off x="2496" y="1632"/>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a:t>
              </a:r>
            </a:p>
          </p:txBody>
        </p:sp>
        <p:sp>
          <p:nvSpPr>
            <p:cNvPr id="345106" name="Oval 18"/>
            <p:cNvSpPr>
              <a:spLocks noChangeArrowheads="1"/>
            </p:cNvSpPr>
            <p:nvPr/>
          </p:nvSpPr>
          <p:spPr bwMode="auto">
            <a:xfrm>
              <a:off x="4992" y="2208"/>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46</a:t>
              </a:r>
            </a:p>
          </p:txBody>
        </p:sp>
        <p:sp>
          <p:nvSpPr>
            <p:cNvPr id="345107" name="Oval 19"/>
            <p:cNvSpPr>
              <a:spLocks noChangeArrowheads="1"/>
            </p:cNvSpPr>
            <p:nvPr/>
          </p:nvSpPr>
          <p:spPr bwMode="auto">
            <a:xfrm>
              <a:off x="4464" y="2682"/>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35</a:t>
              </a:r>
            </a:p>
          </p:txBody>
        </p:sp>
        <p:sp>
          <p:nvSpPr>
            <p:cNvPr id="345108" name="Line 20"/>
            <p:cNvSpPr>
              <a:spLocks noChangeShapeType="1"/>
            </p:cNvSpPr>
            <p:nvPr/>
          </p:nvSpPr>
          <p:spPr bwMode="auto">
            <a:xfrm>
              <a:off x="1056" y="1746"/>
              <a:ext cx="384"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09" name="Line 21"/>
            <p:cNvSpPr>
              <a:spLocks noChangeShapeType="1"/>
            </p:cNvSpPr>
            <p:nvPr/>
          </p:nvSpPr>
          <p:spPr bwMode="auto">
            <a:xfrm>
              <a:off x="1710" y="1754"/>
              <a:ext cx="786"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10" name="Line 22"/>
            <p:cNvSpPr>
              <a:spLocks noChangeShapeType="1"/>
            </p:cNvSpPr>
            <p:nvPr/>
          </p:nvSpPr>
          <p:spPr bwMode="auto">
            <a:xfrm>
              <a:off x="2784" y="1750"/>
              <a:ext cx="816"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11" name="Line 23"/>
            <p:cNvSpPr>
              <a:spLocks noChangeShapeType="1"/>
            </p:cNvSpPr>
            <p:nvPr/>
          </p:nvSpPr>
          <p:spPr bwMode="auto">
            <a:xfrm>
              <a:off x="3855" y="1754"/>
              <a:ext cx="897"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12" name="Line 24"/>
            <p:cNvSpPr>
              <a:spLocks noChangeShapeType="1"/>
            </p:cNvSpPr>
            <p:nvPr/>
          </p:nvSpPr>
          <p:spPr bwMode="auto">
            <a:xfrm flipH="1">
              <a:off x="2160" y="1824"/>
              <a:ext cx="384"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13" name="Line 25"/>
            <p:cNvSpPr>
              <a:spLocks noChangeShapeType="1"/>
            </p:cNvSpPr>
            <p:nvPr/>
          </p:nvSpPr>
          <p:spPr bwMode="auto">
            <a:xfrm>
              <a:off x="2627" y="1873"/>
              <a:ext cx="0"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14" name="Line 26"/>
            <p:cNvSpPr>
              <a:spLocks noChangeShapeType="1"/>
            </p:cNvSpPr>
            <p:nvPr/>
          </p:nvSpPr>
          <p:spPr bwMode="auto">
            <a:xfrm>
              <a:off x="2688" y="1824"/>
              <a:ext cx="384"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15" name="Line 27"/>
            <p:cNvSpPr>
              <a:spLocks noChangeShapeType="1"/>
            </p:cNvSpPr>
            <p:nvPr/>
          </p:nvSpPr>
          <p:spPr bwMode="auto">
            <a:xfrm>
              <a:off x="2148" y="2457"/>
              <a:ext cx="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16" name="Line 28"/>
            <p:cNvSpPr>
              <a:spLocks noChangeShapeType="1"/>
            </p:cNvSpPr>
            <p:nvPr/>
          </p:nvSpPr>
          <p:spPr bwMode="auto">
            <a:xfrm>
              <a:off x="3120" y="2448"/>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17" name="Line 29"/>
            <p:cNvSpPr>
              <a:spLocks noChangeShapeType="1"/>
            </p:cNvSpPr>
            <p:nvPr/>
          </p:nvSpPr>
          <p:spPr bwMode="auto">
            <a:xfrm>
              <a:off x="3723" y="1863"/>
              <a:ext cx="0" cy="30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18" name="Line 30"/>
            <p:cNvSpPr>
              <a:spLocks noChangeShapeType="1"/>
            </p:cNvSpPr>
            <p:nvPr/>
          </p:nvSpPr>
          <p:spPr bwMode="auto">
            <a:xfrm flipH="1">
              <a:off x="4608" y="1854"/>
              <a:ext cx="201" cy="3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19" name="Line 31"/>
            <p:cNvSpPr>
              <a:spLocks noChangeShapeType="1"/>
            </p:cNvSpPr>
            <p:nvPr/>
          </p:nvSpPr>
          <p:spPr bwMode="auto">
            <a:xfrm>
              <a:off x="4935" y="1872"/>
              <a:ext cx="201"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20" name="Line 32"/>
            <p:cNvSpPr>
              <a:spLocks noChangeShapeType="1"/>
            </p:cNvSpPr>
            <p:nvPr/>
          </p:nvSpPr>
          <p:spPr bwMode="auto">
            <a:xfrm>
              <a:off x="4560" y="2400"/>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21" name="Text Box 33"/>
            <p:cNvSpPr txBox="1">
              <a:spLocks noChangeArrowheads="1"/>
            </p:cNvSpPr>
            <p:nvPr/>
          </p:nvSpPr>
          <p:spPr bwMode="auto">
            <a:xfrm>
              <a:off x="2343" y="1274"/>
              <a:ext cx="622"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Times New Roman" panose="02020603050405020304" pitchFamily="18" charset="0"/>
                </a:rPr>
                <a:t>H.</a:t>
              </a:r>
              <a:r>
                <a:rPr lang="en-US" altLang="zh-TW" i="1">
                  <a:latin typeface="Times New Roman" panose="02020603050405020304" pitchFamily="18" charset="0"/>
                </a:rPr>
                <a:t>min</a:t>
              </a:r>
              <a:endParaRPr lang="en-US" altLang="zh-TW">
                <a:latin typeface="Times New Roman" panose="02020603050405020304" pitchFamily="18" charset="0"/>
              </a:endParaRPr>
            </a:p>
          </p:txBody>
        </p:sp>
      </p:grpSp>
      <p:sp>
        <p:nvSpPr>
          <p:cNvPr id="345122" name="Text Box 34"/>
          <p:cNvSpPr txBox="1">
            <a:spLocks noChangeArrowheads="1"/>
          </p:cNvSpPr>
          <p:nvPr/>
        </p:nvSpPr>
        <p:spPr bwMode="auto">
          <a:xfrm>
            <a:off x="5160963" y="3886200"/>
            <a:ext cx="938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latin typeface="Times New Roman" panose="02020603050405020304" pitchFamily="18" charset="0"/>
              </a:rPr>
              <a:t>H.</a:t>
            </a:r>
            <a:r>
              <a:rPr lang="en-US" altLang="zh-TW" i="1">
                <a:latin typeface="Times New Roman" panose="02020603050405020304" pitchFamily="18" charset="0"/>
              </a:rPr>
              <a:t>min</a:t>
            </a:r>
            <a:endParaRPr lang="en-US" altLang="zh-TW">
              <a:latin typeface="Times New Roman" panose="02020603050405020304" pitchFamily="18" charset="0"/>
            </a:endParaRPr>
          </a:p>
        </p:txBody>
      </p:sp>
      <p:grpSp>
        <p:nvGrpSpPr>
          <p:cNvPr id="345123" name="Group 35"/>
          <p:cNvGrpSpPr>
            <a:grpSpLocks/>
          </p:cNvGrpSpPr>
          <p:nvPr/>
        </p:nvGrpSpPr>
        <p:grpSpPr bwMode="auto">
          <a:xfrm>
            <a:off x="2590800" y="4343400"/>
            <a:ext cx="7086600" cy="2133600"/>
            <a:chOff x="1008" y="2400"/>
            <a:chExt cx="3465" cy="917"/>
          </a:xfrm>
        </p:grpSpPr>
        <p:sp>
          <p:nvSpPr>
            <p:cNvPr id="345124" name="Text Box 36"/>
            <p:cNvSpPr txBox="1">
              <a:spLocks noChangeArrowheads="1"/>
            </p:cNvSpPr>
            <p:nvPr/>
          </p:nvSpPr>
          <p:spPr bwMode="auto">
            <a:xfrm>
              <a:off x="1008" y="2405"/>
              <a:ext cx="228"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800" b="1"/>
                <a:t>(</a:t>
              </a:r>
              <a:r>
                <a:rPr lang="en-US" altLang="zh-TW" sz="1800" b="1"/>
                <a:t>b)</a:t>
              </a:r>
            </a:p>
          </p:txBody>
        </p:sp>
        <p:sp>
          <p:nvSpPr>
            <p:cNvPr id="345125" name="Oval 37"/>
            <p:cNvSpPr>
              <a:spLocks noChangeArrowheads="1"/>
            </p:cNvSpPr>
            <p:nvPr/>
          </p:nvSpPr>
          <p:spPr bwMode="auto">
            <a:xfrm>
              <a:off x="1285" y="2405"/>
              <a:ext cx="173" cy="163"/>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23</a:t>
              </a:r>
            </a:p>
          </p:txBody>
        </p:sp>
        <p:sp>
          <p:nvSpPr>
            <p:cNvPr id="345126" name="Oval 38"/>
            <p:cNvSpPr>
              <a:spLocks noChangeArrowheads="1"/>
            </p:cNvSpPr>
            <p:nvPr/>
          </p:nvSpPr>
          <p:spPr bwMode="auto">
            <a:xfrm>
              <a:off x="1736" y="2405"/>
              <a:ext cx="173" cy="163"/>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7</a:t>
              </a:r>
            </a:p>
          </p:txBody>
        </p:sp>
        <p:sp>
          <p:nvSpPr>
            <p:cNvPr id="345127" name="Oval 39"/>
            <p:cNvSpPr>
              <a:spLocks noChangeArrowheads="1"/>
            </p:cNvSpPr>
            <p:nvPr/>
          </p:nvSpPr>
          <p:spPr bwMode="auto">
            <a:xfrm>
              <a:off x="2866" y="3153"/>
              <a:ext cx="173" cy="164"/>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41</a:t>
              </a:r>
            </a:p>
          </p:txBody>
        </p:sp>
        <p:sp>
          <p:nvSpPr>
            <p:cNvPr id="345128" name="Oval 40"/>
            <p:cNvSpPr>
              <a:spLocks noChangeArrowheads="1"/>
            </p:cNvSpPr>
            <p:nvPr/>
          </p:nvSpPr>
          <p:spPr bwMode="auto">
            <a:xfrm>
              <a:off x="2151" y="3126"/>
              <a:ext cx="174" cy="164"/>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39</a:t>
              </a:r>
            </a:p>
          </p:txBody>
        </p:sp>
        <p:sp>
          <p:nvSpPr>
            <p:cNvPr id="345129" name="Oval 41"/>
            <p:cNvSpPr>
              <a:spLocks noChangeArrowheads="1"/>
            </p:cNvSpPr>
            <p:nvPr/>
          </p:nvSpPr>
          <p:spPr bwMode="auto">
            <a:xfrm>
              <a:off x="4127" y="2405"/>
              <a:ext cx="173" cy="163"/>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24</a:t>
              </a:r>
            </a:p>
          </p:txBody>
        </p:sp>
        <p:sp>
          <p:nvSpPr>
            <p:cNvPr id="345130" name="Oval 42"/>
            <p:cNvSpPr>
              <a:spLocks noChangeArrowheads="1"/>
            </p:cNvSpPr>
            <p:nvPr/>
          </p:nvSpPr>
          <p:spPr bwMode="auto">
            <a:xfrm>
              <a:off x="3314" y="2777"/>
              <a:ext cx="174" cy="164"/>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30</a:t>
              </a:r>
            </a:p>
          </p:txBody>
        </p:sp>
        <p:sp>
          <p:nvSpPr>
            <p:cNvPr id="345131" name="Oval 43"/>
            <p:cNvSpPr>
              <a:spLocks noChangeArrowheads="1"/>
            </p:cNvSpPr>
            <p:nvPr/>
          </p:nvSpPr>
          <p:spPr bwMode="auto">
            <a:xfrm>
              <a:off x="3295" y="2405"/>
              <a:ext cx="173" cy="163"/>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17</a:t>
              </a:r>
            </a:p>
          </p:txBody>
        </p:sp>
        <p:sp>
          <p:nvSpPr>
            <p:cNvPr id="345132" name="Oval 44"/>
            <p:cNvSpPr>
              <a:spLocks noChangeArrowheads="1"/>
            </p:cNvSpPr>
            <p:nvPr/>
          </p:nvSpPr>
          <p:spPr bwMode="auto">
            <a:xfrm>
              <a:off x="2844" y="2798"/>
              <a:ext cx="174" cy="164"/>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38</a:t>
              </a:r>
            </a:p>
          </p:txBody>
        </p:sp>
        <p:sp>
          <p:nvSpPr>
            <p:cNvPr id="345133" name="Oval 45"/>
            <p:cNvSpPr>
              <a:spLocks noChangeArrowheads="1"/>
            </p:cNvSpPr>
            <p:nvPr/>
          </p:nvSpPr>
          <p:spPr bwMode="auto">
            <a:xfrm>
              <a:off x="2151" y="2798"/>
              <a:ext cx="174" cy="164"/>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18</a:t>
              </a:r>
            </a:p>
          </p:txBody>
        </p:sp>
        <p:sp>
          <p:nvSpPr>
            <p:cNvPr id="345134" name="Oval 46"/>
            <p:cNvSpPr>
              <a:spLocks noChangeArrowheads="1"/>
            </p:cNvSpPr>
            <p:nvPr/>
          </p:nvSpPr>
          <p:spPr bwMode="auto">
            <a:xfrm>
              <a:off x="2501" y="2792"/>
              <a:ext cx="173" cy="164"/>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52</a:t>
              </a:r>
            </a:p>
          </p:txBody>
        </p:sp>
        <p:sp>
          <p:nvSpPr>
            <p:cNvPr id="345135" name="Oval 47"/>
            <p:cNvSpPr>
              <a:spLocks noChangeArrowheads="1"/>
            </p:cNvSpPr>
            <p:nvPr/>
          </p:nvSpPr>
          <p:spPr bwMode="auto">
            <a:xfrm>
              <a:off x="3919" y="2765"/>
              <a:ext cx="173" cy="164"/>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26</a:t>
              </a:r>
            </a:p>
          </p:txBody>
        </p:sp>
        <p:sp>
          <p:nvSpPr>
            <p:cNvPr id="345136" name="Oval 48"/>
            <p:cNvSpPr>
              <a:spLocks noChangeArrowheads="1"/>
            </p:cNvSpPr>
            <p:nvPr/>
          </p:nvSpPr>
          <p:spPr bwMode="auto">
            <a:xfrm>
              <a:off x="2498" y="2405"/>
              <a:ext cx="173" cy="163"/>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a:t>
              </a:r>
            </a:p>
          </p:txBody>
        </p:sp>
        <p:sp>
          <p:nvSpPr>
            <p:cNvPr id="345137" name="Oval 49"/>
            <p:cNvSpPr>
              <a:spLocks noChangeArrowheads="1"/>
            </p:cNvSpPr>
            <p:nvPr/>
          </p:nvSpPr>
          <p:spPr bwMode="auto">
            <a:xfrm>
              <a:off x="4300" y="2798"/>
              <a:ext cx="173" cy="164"/>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46</a:t>
              </a:r>
            </a:p>
          </p:txBody>
        </p:sp>
        <p:sp>
          <p:nvSpPr>
            <p:cNvPr id="345138" name="Oval 50"/>
            <p:cNvSpPr>
              <a:spLocks noChangeArrowheads="1"/>
            </p:cNvSpPr>
            <p:nvPr/>
          </p:nvSpPr>
          <p:spPr bwMode="auto">
            <a:xfrm>
              <a:off x="3919" y="3122"/>
              <a:ext cx="173" cy="164"/>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35</a:t>
              </a:r>
            </a:p>
          </p:txBody>
        </p:sp>
        <p:sp>
          <p:nvSpPr>
            <p:cNvPr id="345139" name="Line 51"/>
            <p:cNvSpPr>
              <a:spLocks noChangeShapeType="1"/>
            </p:cNvSpPr>
            <p:nvPr/>
          </p:nvSpPr>
          <p:spPr bwMode="auto">
            <a:xfrm>
              <a:off x="1458" y="2482"/>
              <a:ext cx="27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40" name="Line 52"/>
            <p:cNvSpPr>
              <a:spLocks noChangeShapeType="1"/>
            </p:cNvSpPr>
            <p:nvPr/>
          </p:nvSpPr>
          <p:spPr bwMode="auto">
            <a:xfrm>
              <a:off x="1931" y="2488"/>
              <a:ext cx="567"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41" name="Line 53"/>
            <p:cNvSpPr>
              <a:spLocks noChangeShapeType="1"/>
            </p:cNvSpPr>
            <p:nvPr/>
          </p:nvSpPr>
          <p:spPr bwMode="auto">
            <a:xfrm>
              <a:off x="2706" y="2485"/>
              <a:ext cx="589"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42" name="Line 54"/>
            <p:cNvSpPr>
              <a:spLocks noChangeShapeType="1"/>
            </p:cNvSpPr>
            <p:nvPr/>
          </p:nvSpPr>
          <p:spPr bwMode="auto">
            <a:xfrm>
              <a:off x="3479" y="2488"/>
              <a:ext cx="64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43" name="Line 55"/>
            <p:cNvSpPr>
              <a:spLocks noChangeShapeType="1"/>
            </p:cNvSpPr>
            <p:nvPr/>
          </p:nvSpPr>
          <p:spPr bwMode="auto">
            <a:xfrm flipH="1">
              <a:off x="2255" y="2536"/>
              <a:ext cx="278" cy="2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44" name="Line 56"/>
            <p:cNvSpPr>
              <a:spLocks noChangeShapeType="1"/>
            </p:cNvSpPr>
            <p:nvPr/>
          </p:nvSpPr>
          <p:spPr bwMode="auto">
            <a:xfrm>
              <a:off x="2593" y="2569"/>
              <a:ext cx="0" cy="23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45" name="Line 57"/>
            <p:cNvSpPr>
              <a:spLocks noChangeShapeType="1"/>
            </p:cNvSpPr>
            <p:nvPr/>
          </p:nvSpPr>
          <p:spPr bwMode="auto">
            <a:xfrm>
              <a:off x="2637" y="2536"/>
              <a:ext cx="277" cy="2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46" name="Line 58"/>
            <p:cNvSpPr>
              <a:spLocks noChangeShapeType="1"/>
            </p:cNvSpPr>
            <p:nvPr/>
          </p:nvSpPr>
          <p:spPr bwMode="auto">
            <a:xfrm>
              <a:off x="2247" y="2968"/>
              <a:ext cx="0" cy="16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47" name="Line 59"/>
            <p:cNvSpPr>
              <a:spLocks noChangeShapeType="1"/>
            </p:cNvSpPr>
            <p:nvPr/>
          </p:nvSpPr>
          <p:spPr bwMode="auto">
            <a:xfrm>
              <a:off x="2948" y="2962"/>
              <a:ext cx="0" cy="19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48" name="Line 60"/>
            <p:cNvSpPr>
              <a:spLocks noChangeShapeType="1"/>
            </p:cNvSpPr>
            <p:nvPr/>
          </p:nvSpPr>
          <p:spPr bwMode="auto">
            <a:xfrm>
              <a:off x="3384" y="2562"/>
              <a:ext cx="0" cy="21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49" name="Line 61"/>
            <p:cNvSpPr>
              <a:spLocks noChangeShapeType="1"/>
            </p:cNvSpPr>
            <p:nvPr/>
          </p:nvSpPr>
          <p:spPr bwMode="auto">
            <a:xfrm flipH="1">
              <a:off x="4023" y="2556"/>
              <a:ext cx="145" cy="20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50" name="Line 62"/>
            <p:cNvSpPr>
              <a:spLocks noChangeShapeType="1"/>
            </p:cNvSpPr>
            <p:nvPr/>
          </p:nvSpPr>
          <p:spPr bwMode="auto">
            <a:xfrm>
              <a:off x="4259" y="2568"/>
              <a:ext cx="145" cy="23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51" name="Line 63"/>
            <p:cNvSpPr>
              <a:spLocks noChangeShapeType="1"/>
            </p:cNvSpPr>
            <p:nvPr/>
          </p:nvSpPr>
          <p:spPr bwMode="auto">
            <a:xfrm>
              <a:off x="3988" y="2929"/>
              <a:ext cx="0" cy="19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5152" name="Oval 64"/>
            <p:cNvSpPr>
              <a:spLocks noChangeArrowheads="1"/>
            </p:cNvSpPr>
            <p:nvPr/>
          </p:nvSpPr>
          <p:spPr bwMode="auto">
            <a:xfrm>
              <a:off x="2064" y="2400"/>
              <a:ext cx="173" cy="163"/>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21</a:t>
              </a:r>
            </a:p>
          </p:txBody>
        </p:sp>
      </p:grpSp>
      <p:sp>
        <p:nvSpPr>
          <p:cNvPr id="345153" name="Text Box 65"/>
          <p:cNvSpPr txBox="1">
            <a:spLocks noChangeArrowheads="1"/>
          </p:cNvSpPr>
          <p:nvPr/>
        </p:nvSpPr>
        <p:spPr bwMode="auto">
          <a:xfrm>
            <a:off x="2590800" y="3467101"/>
            <a:ext cx="1828800" cy="46672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latin typeface="Times New Roman" panose="02020603050405020304" pitchFamily="18" charset="0"/>
              </a:rPr>
              <a:t>Insert key 21 </a:t>
            </a:r>
          </a:p>
        </p:txBody>
      </p:sp>
    </p:spTree>
    <p:extLst>
      <p:ext uri="{BB962C8B-B14F-4D97-AF65-F5344CB8AC3E}">
        <p14:creationId xmlns:p14="http://schemas.microsoft.com/office/powerpoint/2010/main" val="291628987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endParaRPr lang="zh-TW" altLang="en-US"/>
          </a:p>
        </p:txBody>
      </p:sp>
      <p:sp>
        <p:nvSpPr>
          <p:cNvPr id="346115" name="Rectangle 3"/>
          <p:cNvSpPr>
            <a:spLocks noGrp="1" noChangeArrowheads="1"/>
          </p:cNvSpPr>
          <p:nvPr>
            <p:ph type="body" idx="1"/>
          </p:nvPr>
        </p:nvSpPr>
        <p:spPr/>
        <p:txBody>
          <a:bodyPr/>
          <a:lstStyle/>
          <a:p>
            <a:r>
              <a:rPr lang="en-US" altLang="zh-TW">
                <a:sym typeface="Symbol" panose="05050102010706020507" pitchFamily="18" charset="2"/>
              </a:rPr>
              <a:t>Fibonacci Heaps:</a:t>
            </a:r>
            <a:endParaRPr lang="en-US" altLang="zh-TW">
              <a:solidFill>
                <a:schemeClr val="tx1"/>
              </a:solidFill>
              <a:sym typeface="Symbol" panose="05050102010706020507" pitchFamily="18" charset="2"/>
            </a:endParaRPr>
          </a:p>
          <a:p>
            <a:pPr lvl="1">
              <a:buFont typeface="Wingdings" panose="05000000000000000000" pitchFamily="2" charset="2"/>
              <a:buNone/>
            </a:pPr>
            <a:r>
              <a:rPr lang="en-US" altLang="zh-TW">
                <a:solidFill>
                  <a:schemeClr val="tx1"/>
                </a:solidFill>
                <a:sym typeface="Symbol" panose="05050102010706020507" pitchFamily="18" charset="2"/>
              </a:rPr>
              <a:t>A collection of heap-ordered trees.</a:t>
            </a:r>
          </a:p>
          <a:p>
            <a:pPr lvl="1">
              <a:buFont typeface="Wingdings" panose="05000000000000000000" pitchFamily="2" charset="2"/>
              <a:buNone/>
            </a:pPr>
            <a:r>
              <a:rPr lang="en-US" altLang="zh-TW">
                <a:solidFill>
                  <a:srgbClr val="000099"/>
                </a:solidFill>
                <a:sym typeface="Symbol" panose="05050102010706020507" pitchFamily="18" charset="2"/>
              </a:rPr>
              <a:t>trees</a:t>
            </a:r>
            <a:r>
              <a:rPr lang="en-US" altLang="zh-TW">
                <a:solidFill>
                  <a:schemeClr val="tx1"/>
                </a:solidFill>
                <a:sym typeface="Symbol" panose="05050102010706020507" pitchFamily="18" charset="2"/>
              </a:rPr>
              <a:t>: rooted but unordered</a:t>
            </a:r>
            <a:endParaRPr lang="en-US" altLang="zh-TW">
              <a:solidFill>
                <a:srgbClr val="000099"/>
              </a:solidFill>
              <a:sym typeface="Symbol" panose="05050102010706020507" pitchFamily="18" charset="2"/>
            </a:endParaRPr>
          </a:p>
          <a:p>
            <a:pPr lvl="1">
              <a:buFont typeface="Wingdings" panose="05000000000000000000" pitchFamily="2" charset="2"/>
              <a:buNone/>
            </a:pPr>
            <a:r>
              <a:rPr lang="en-US" altLang="zh-TW">
                <a:solidFill>
                  <a:srgbClr val="000099"/>
                </a:solidFill>
                <a:sym typeface="Symbol" panose="05050102010706020507" pitchFamily="18" charset="2"/>
              </a:rPr>
              <a:t>Each node x</a:t>
            </a:r>
            <a:r>
              <a:rPr lang="en-US" altLang="zh-TW">
                <a:solidFill>
                  <a:schemeClr val="tx1"/>
                </a:solidFill>
                <a:sym typeface="Symbol" panose="05050102010706020507" pitchFamily="18" charset="2"/>
              </a:rPr>
              <a:t>: </a:t>
            </a:r>
            <a:r>
              <a:rPr lang="en-US" altLang="zh-TW" b="1">
                <a:solidFill>
                  <a:schemeClr val="hlink"/>
                </a:solidFill>
                <a:sym typeface="Symbol" panose="05050102010706020507" pitchFamily="18" charset="2"/>
              </a:rPr>
              <a:t>x.p</a:t>
            </a:r>
            <a:r>
              <a:rPr lang="en-US" altLang="zh-TW">
                <a:solidFill>
                  <a:schemeClr val="tx1"/>
                </a:solidFill>
                <a:sym typeface="Symbol" panose="05050102010706020507" pitchFamily="18" charset="2"/>
              </a:rPr>
              <a:t> points to its parent</a:t>
            </a:r>
          </a:p>
          <a:p>
            <a:pPr lvl="1">
              <a:buFont typeface="Wingdings" panose="05000000000000000000" pitchFamily="2" charset="2"/>
              <a:buNone/>
            </a:pPr>
            <a:r>
              <a:rPr lang="en-US" altLang="zh-TW">
                <a:solidFill>
                  <a:schemeClr val="tx1"/>
                </a:solidFill>
                <a:sym typeface="Symbol" panose="05050102010706020507" pitchFamily="18" charset="2"/>
              </a:rPr>
              <a:t>                  </a:t>
            </a:r>
            <a:r>
              <a:rPr lang="en-US" altLang="zh-TW" b="1">
                <a:solidFill>
                  <a:schemeClr val="tx1"/>
                </a:solidFill>
                <a:sym typeface="Symbol" panose="05050102010706020507" pitchFamily="18" charset="2"/>
              </a:rPr>
              <a:t> </a:t>
            </a:r>
            <a:r>
              <a:rPr lang="en-US" altLang="zh-TW" b="1">
                <a:sym typeface="Symbol" panose="05050102010706020507" pitchFamily="18" charset="2"/>
              </a:rPr>
              <a:t>x.</a:t>
            </a:r>
            <a:r>
              <a:rPr lang="en-US" altLang="zh-TW" b="1">
                <a:solidFill>
                  <a:schemeClr val="hlink"/>
                </a:solidFill>
                <a:sym typeface="Symbol" panose="05050102010706020507" pitchFamily="18" charset="2"/>
              </a:rPr>
              <a:t>child</a:t>
            </a:r>
            <a:r>
              <a:rPr lang="en-US" altLang="zh-TW">
                <a:solidFill>
                  <a:schemeClr val="tx1"/>
                </a:solidFill>
                <a:sym typeface="Symbol" panose="05050102010706020507" pitchFamily="18" charset="2"/>
              </a:rPr>
              <a:t> points to any one of its children</a:t>
            </a:r>
          </a:p>
          <a:p>
            <a:pPr lvl="1">
              <a:buFont typeface="Wingdings" panose="05000000000000000000" pitchFamily="2" charset="2"/>
              <a:buNone/>
            </a:pPr>
            <a:r>
              <a:rPr lang="en-US" altLang="zh-TW">
                <a:solidFill>
                  <a:schemeClr val="tx1"/>
                </a:solidFill>
                <a:sym typeface="Symbol" panose="05050102010706020507" pitchFamily="18" charset="2"/>
              </a:rPr>
              <a:t>children of x are linked together in a circular doubly linked list</a:t>
            </a:r>
          </a:p>
          <a:p>
            <a:pPr lvl="1">
              <a:buFont typeface="Wingdings" panose="05000000000000000000" pitchFamily="2" charset="2"/>
              <a:buNone/>
            </a:pPr>
            <a:r>
              <a:rPr lang="en-US" altLang="zh-TW" b="1">
                <a:sym typeface="Symbol" panose="05050102010706020507" pitchFamily="18" charset="2"/>
              </a:rPr>
              <a:t>x.Left, x.right</a:t>
            </a:r>
            <a:r>
              <a:rPr lang="en-US" altLang="zh-TW">
                <a:solidFill>
                  <a:schemeClr val="tx1"/>
                </a:solidFill>
                <a:sym typeface="Symbol" panose="05050102010706020507" pitchFamily="18" charset="2"/>
              </a:rPr>
              <a:t>: points to its left and right siblings.</a:t>
            </a:r>
            <a:endParaRPr lang="en-US" altLang="zh-TW" b="1">
              <a:solidFill>
                <a:schemeClr val="hlink"/>
              </a:solidFill>
              <a:sym typeface="Symbol" panose="05050102010706020507" pitchFamily="18" charset="2"/>
            </a:endParaRPr>
          </a:p>
          <a:p>
            <a:pPr lvl="1">
              <a:buFont typeface="Wingdings" panose="05000000000000000000" pitchFamily="2" charset="2"/>
              <a:buNone/>
            </a:pPr>
            <a:r>
              <a:rPr lang="en-US" altLang="zh-TW" b="1">
                <a:solidFill>
                  <a:schemeClr val="hlink"/>
                </a:solidFill>
                <a:sym typeface="Symbol" panose="05050102010706020507" pitchFamily="18" charset="2"/>
              </a:rPr>
              <a:t>x.degree</a:t>
            </a:r>
            <a:r>
              <a:rPr lang="en-US" altLang="zh-TW">
                <a:solidFill>
                  <a:schemeClr val="tx1"/>
                </a:solidFill>
                <a:sym typeface="Symbol" panose="05050102010706020507" pitchFamily="18" charset="2"/>
              </a:rPr>
              <a:t>: number of children in the child list of x</a:t>
            </a:r>
            <a:endParaRPr lang="en-US" altLang="zh-TW" b="1">
              <a:solidFill>
                <a:schemeClr val="hlink"/>
              </a:solidFill>
              <a:sym typeface="Symbol" panose="05050102010706020507" pitchFamily="18" charset="2"/>
            </a:endParaRPr>
          </a:p>
          <a:p>
            <a:pPr lvl="1">
              <a:buFont typeface="Wingdings" panose="05000000000000000000" pitchFamily="2" charset="2"/>
              <a:buNone/>
            </a:pPr>
            <a:r>
              <a:rPr lang="en-US" altLang="zh-TW" b="1">
                <a:solidFill>
                  <a:schemeClr val="hlink"/>
                </a:solidFill>
                <a:sym typeface="Symbol" panose="05050102010706020507" pitchFamily="18" charset="2"/>
              </a:rPr>
              <a:t>x.mark</a:t>
            </a:r>
            <a:r>
              <a:rPr lang="en-US" altLang="zh-TW">
                <a:solidFill>
                  <a:schemeClr val="tx1"/>
                </a:solidFill>
                <a:sym typeface="Symbol" panose="05050102010706020507" pitchFamily="18" charset="2"/>
              </a:rPr>
              <a:t>: indicate whether node x has lost a child since the last time x was mode the child of another node</a:t>
            </a:r>
            <a:endParaRPr lang="en-US" altLang="zh-TW" b="1">
              <a:solidFill>
                <a:schemeClr val="hlink"/>
              </a:solidFill>
              <a:sym typeface="Symbol" panose="05050102010706020507" pitchFamily="18" charset="2"/>
            </a:endParaRPr>
          </a:p>
          <a:p>
            <a:pPr lvl="1">
              <a:buFont typeface="Wingdings" panose="05000000000000000000" pitchFamily="2" charset="2"/>
              <a:buNone/>
            </a:pPr>
            <a:r>
              <a:rPr lang="en-US" altLang="zh-TW" b="1">
                <a:solidFill>
                  <a:schemeClr val="hlink"/>
                </a:solidFill>
                <a:sym typeface="Symbol" panose="05050102010706020507" pitchFamily="18" charset="2"/>
              </a:rPr>
              <a:t>H.min</a:t>
            </a:r>
            <a:r>
              <a:rPr lang="en-US" altLang="zh-TW">
                <a:solidFill>
                  <a:schemeClr val="tx1"/>
                </a:solidFill>
                <a:sym typeface="Symbol" panose="05050102010706020507" pitchFamily="18" charset="2"/>
              </a:rPr>
              <a:t>: points to the root of the tree containing a minimum key</a:t>
            </a:r>
            <a:endParaRPr lang="en-US" altLang="zh-TW" b="1">
              <a:solidFill>
                <a:schemeClr val="hlink"/>
              </a:solidFill>
              <a:sym typeface="Symbol" panose="05050102010706020507" pitchFamily="18" charset="2"/>
            </a:endParaRPr>
          </a:p>
          <a:p>
            <a:pPr lvl="1">
              <a:buFont typeface="Wingdings" panose="05000000000000000000" pitchFamily="2" charset="2"/>
              <a:buNone/>
            </a:pPr>
            <a:r>
              <a:rPr lang="en-US" altLang="zh-TW" b="1">
                <a:solidFill>
                  <a:schemeClr val="hlink"/>
                </a:solidFill>
                <a:sym typeface="Symbol" panose="05050102010706020507" pitchFamily="18" charset="2"/>
              </a:rPr>
              <a:t>H.n</a:t>
            </a:r>
            <a:r>
              <a:rPr lang="en-US" altLang="zh-TW">
                <a:solidFill>
                  <a:schemeClr val="tx1"/>
                </a:solidFill>
                <a:sym typeface="Symbol" panose="05050102010706020507" pitchFamily="18" charset="2"/>
              </a:rPr>
              <a:t>: number of nodes in H</a:t>
            </a:r>
          </a:p>
        </p:txBody>
      </p:sp>
    </p:spTree>
    <p:extLst>
      <p:ext uri="{BB962C8B-B14F-4D97-AF65-F5344CB8AC3E}">
        <p14:creationId xmlns:p14="http://schemas.microsoft.com/office/powerpoint/2010/main" val="1392108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smtClean="0">
                <a:ea typeface="ＭＳ Ｐゴシック" panose="020B0600070205080204" pitchFamily="34" charset="-128"/>
              </a:rPr>
              <a:t>Rotation Review – R to Root</a:t>
            </a:r>
          </a:p>
        </p:txBody>
      </p:sp>
      <p:grpSp>
        <p:nvGrpSpPr>
          <p:cNvPr id="26627" name="Group 22"/>
          <p:cNvGrpSpPr>
            <a:grpSpLocks/>
          </p:cNvGrpSpPr>
          <p:nvPr/>
        </p:nvGrpSpPr>
        <p:grpSpPr bwMode="auto">
          <a:xfrm>
            <a:off x="2138364" y="2135189"/>
            <a:ext cx="2662237" cy="2568277"/>
            <a:chOff x="986832" y="2135647"/>
            <a:chExt cx="2662237" cy="2568277"/>
          </a:xfrm>
        </p:grpSpPr>
        <p:cxnSp>
          <p:nvCxnSpPr>
            <p:cNvPr id="4" name="Straight Connector 3"/>
            <p:cNvCxnSpPr/>
            <p:nvPr/>
          </p:nvCxnSpPr>
          <p:spPr>
            <a:xfrm flipH="1">
              <a:off x="1240832" y="2446797"/>
              <a:ext cx="820737" cy="887412"/>
            </a:xfrm>
            <a:prstGeom prst="line">
              <a:avLst/>
            </a:prstGeom>
            <a:ln w="74041">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rot="16200000" flipV="1">
              <a:off x="2860082" y="3645359"/>
              <a:ext cx="615950" cy="425450"/>
            </a:xfrm>
            <a:prstGeom prst="line">
              <a:avLst/>
            </a:prstGeom>
            <a:ln w="74041">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rot="16200000" flipV="1">
              <a:off x="2156026" y="2707940"/>
              <a:ext cx="577850" cy="347663"/>
            </a:xfrm>
            <a:prstGeom prst="line">
              <a:avLst/>
            </a:prstGeom>
            <a:ln w="74041">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bwMode="auto">
            <a:xfrm>
              <a:off x="986832" y="3026234"/>
              <a:ext cx="536575" cy="53657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p>
          </p:txBody>
        </p:sp>
        <p:sp>
          <p:nvSpPr>
            <p:cNvPr id="9" name="TextBox 9"/>
            <p:cNvSpPr txBox="1">
              <a:spLocks noChangeArrowheads="1"/>
            </p:cNvSpPr>
            <p:nvPr/>
          </p:nvSpPr>
          <p:spPr bwMode="auto">
            <a:xfrm>
              <a:off x="1088432" y="3092909"/>
              <a:ext cx="389850" cy="46166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t>A</a:t>
              </a:r>
              <a:endParaRPr lang="en-US" baseline="-25000" dirty="0"/>
            </a:p>
          </p:txBody>
        </p:sp>
        <p:sp>
          <p:nvSpPr>
            <p:cNvPr id="11" name="Oval 10"/>
            <p:cNvSpPr/>
            <p:nvPr/>
          </p:nvSpPr>
          <p:spPr bwMode="auto">
            <a:xfrm>
              <a:off x="1813919" y="2135647"/>
              <a:ext cx="534988" cy="53498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2" name="TextBox 12"/>
            <p:cNvSpPr txBox="1">
              <a:spLocks noChangeArrowheads="1"/>
            </p:cNvSpPr>
            <p:nvPr/>
          </p:nvSpPr>
          <p:spPr bwMode="auto">
            <a:xfrm>
              <a:off x="1936157" y="2180097"/>
              <a:ext cx="338554" cy="46166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t>x</a:t>
              </a:r>
              <a:endParaRPr lang="en-US" baseline="-25000" dirty="0"/>
            </a:p>
          </p:txBody>
        </p:sp>
        <p:sp>
          <p:nvSpPr>
            <p:cNvPr id="14" name="Oval 13"/>
            <p:cNvSpPr/>
            <p:nvPr/>
          </p:nvSpPr>
          <p:spPr bwMode="auto">
            <a:xfrm>
              <a:off x="2496544" y="3092909"/>
              <a:ext cx="536575" cy="53657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p>
          </p:txBody>
        </p:sp>
        <p:sp>
          <p:nvSpPr>
            <p:cNvPr id="15" name="TextBox 15"/>
            <p:cNvSpPr txBox="1">
              <a:spLocks noChangeArrowheads="1"/>
            </p:cNvSpPr>
            <p:nvPr/>
          </p:nvSpPr>
          <p:spPr bwMode="auto">
            <a:xfrm>
              <a:off x="2641007" y="3146884"/>
              <a:ext cx="287258" cy="46166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t>r</a:t>
              </a:r>
              <a:endParaRPr lang="en-US" baseline="-25000" dirty="0"/>
            </a:p>
          </p:txBody>
        </p:sp>
        <p:cxnSp>
          <p:nvCxnSpPr>
            <p:cNvPr id="16" name="Straight Connector 15"/>
            <p:cNvCxnSpPr/>
            <p:nvPr/>
          </p:nvCxnSpPr>
          <p:spPr>
            <a:xfrm rot="5400000" flipH="1" flipV="1">
              <a:off x="1994894" y="3650122"/>
              <a:ext cx="681038" cy="481012"/>
            </a:xfrm>
            <a:prstGeom prst="line">
              <a:avLst/>
            </a:prstGeom>
            <a:ln w="74041">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bwMode="auto">
            <a:xfrm>
              <a:off x="1813919" y="4166059"/>
              <a:ext cx="534988" cy="53498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p>
          </p:txBody>
        </p:sp>
        <p:sp>
          <p:nvSpPr>
            <p:cNvPr id="19" name="TextBox 32"/>
            <p:cNvSpPr txBox="1">
              <a:spLocks noChangeArrowheads="1"/>
            </p:cNvSpPr>
            <p:nvPr/>
          </p:nvSpPr>
          <p:spPr bwMode="auto">
            <a:xfrm>
              <a:off x="1926632" y="4242259"/>
              <a:ext cx="389850" cy="46166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t>B</a:t>
              </a:r>
              <a:endParaRPr lang="en-US" baseline="-25000" dirty="0"/>
            </a:p>
          </p:txBody>
        </p:sp>
        <p:sp>
          <p:nvSpPr>
            <p:cNvPr id="21" name="Oval 20"/>
            <p:cNvSpPr/>
            <p:nvPr/>
          </p:nvSpPr>
          <p:spPr bwMode="auto">
            <a:xfrm>
              <a:off x="3114082" y="4166059"/>
              <a:ext cx="534987" cy="53498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p>
          </p:txBody>
        </p:sp>
        <p:sp>
          <p:nvSpPr>
            <p:cNvPr id="22" name="TextBox 35"/>
            <p:cNvSpPr txBox="1">
              <a:spLocks noChangeArrowheads="1"/>
            </p:cNvSpPr>
            <p:nvPr/>
          </p:nvSpPr>
          <p:spPr bwMode="auto">
            <a:xfrm>
              <a:off x="3204569" y="4242259"/>
              <a:ext cx="407484" cy="46166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t>C</a:t>
              </a:r>
              <a:endParaRPr lang="en-US" baseline="-25000" dirty="0"/>
            </a:p>
          </p:txBody>
        </p:sp>
      </p:grpSp>
      <p:sp>
        <p:nvSpPr>
          <p:cNvPr id="24" name="Right Arrow 23"/>
          <p:cNvSpPr/>
          <p:nvPr/>
        </p:nvSpPr>
        <p:spPr>
          <a:xfrm>
            <a:off x="5071017" y="3026234"/>
            <a:ext cx="1466981" cy="511316"/>
          </a:xfrm>
          <a:prstGeom prst="rightArrow">
            <a:avLst/>
          </a:prstGeom>
        </p:spPr>
        <p:style>
          <a:lnRef idx="3">
            <a:schemeClr val="lt1"/>
          </a:lnRef>
          <a:fillRef idx="1">
            <a:schemeClr val="accent3"/>
          </a:fillRef>
          <a:effectRef idx="1">
            <a:schemeClr val="accent3"/>
          </a:effectRef>
          <a:fontRef idx="minor">
            <a:schemeClr val="lt1"/>
          </a:fontRef>
        </p:style>
        <p:txBody>
          <a:bodyPr anchor="ctr"/>
          <a:lstStyle/>
          <a:p>
            <a:pPr algn="ctr">
              <a:defRPr/>
            </a:pPr>
            <a:endParaRPr lang="en-US"/>
          </a:p>
        </p:txBody>
      </p:sp>
      <p:grpSp>
        <p:nvGrpSpPr>
          <p:cNvPr id="26631" name="Group 24"/>
          <p:cNvGrpSpPr>
            <a:grpSpLocks/>
          </p:cNvGrpSpPr>
          <p:nvPr/>
        </p:nvGrpSpPr>
        <p:grpSpPr bwMode="auto">
          <a:xfrm flipH="1">
            <a:off x="7086600" y="2147888"/>
            <a:ext cx="2662238" cy="2565400"/>
            <a:chOff x="986832" y="2135647"/>
            <a:chExt cx="2662237" cy="2565400"/>
          </a:xfrm>
        </p:grpSpPr>
        <p:cxnSp>
          <p:nvCxnSpPr>
            <p:cNvPr id="26" name="Straight Connector 25"/>
            <p:cNvCxnSpPr/>
            <p:nvPr/>
          </p:nvCxnSpPr>
          <p:spPr>
            <a:xfrm flipH="1">
              <a:off x="1240832" y="2446797"/>
              <a:ext cx="820738" cy="887412"/>
            </a:xfrm>
            <a:prstGeom prst="line">
              <a:avLst/>
            </a:prstGeom>
            <a:ln w="74041">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16200000" flipV="1">
              <a:off x="2860081" y="3645359"/>
              <a:ext cx="615950" cy="425450"/>
            </a:xfrm>
            <a:prstGeom prst="line">
              <a:avLst/>
            </a:prstGeom>
            <a:ln w="74041">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rot="16200000" flipV="1">
              <a:off x="2156025" y="2707941"/>
              <a:ext cx="577850" cy="347662"/>
            </a:xfrm>
            <a:prstGeom prst="line">
              <a:avLst/>
            </a:prstGeom>
            <a:ln w="74041">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9" name="Oval 28"/>
            <p:cNvSpPr/>
            <p:nvPr/>
          </p:nvSpPr>
          <p:spPr bwMode="auto">
            <a:xfrm>
              <a:off x="986832" y="3026234"/>
              <a:ext cx="536575" cy="53657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p>
          </p:txBody>
        </p:sp>
        <p:sp>
          <p:nvSpPr>
            <p:cNvPr id="30" name="TextBox 9"/>
            <p:cNvSpPr txBox="1">
              <a:spLocks noChangeArrowheads="1"/>
            </p:cNvSpPr>
            <p:nvPr/>
          </p:nvSpPr>
          <p:spPr bwMode="auto">
            <a:xfrm>
              <a:off x="1020673" y="3092909"/>
              <a:ext cx="407484" cy="46166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t>C</a:t>
              </a:r>
              <a:endParaRPr lang="en-US" baseline="-25000" dirty="0"/>
            </a:p>
          </p:txBody>
        </p:sp>
        <p:sp>
          <p:nvSpPr>
            <p:cNvPr id="31" name="Oval 30"/>
            <p:cNvSpPr/>
            <p:nvPr/>
          </p:nvSpPr>
          <p:spPr bwMode="auto">
            <a:xfrm>
              <a:off x="1813920" y="2135647"/>
              <a:ext cx="534987" cy="53498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2" name="TextBox 12"/>
            <p:cNvSpPr txBox="1">
              <a:spLocks noChangeArrowheads="1"/>
            </p:cNvSpPr>
            <p:nvPr/>
          </p:nvSpPr>
          <p:spPr bwMode="auto">
            <a:xfrm>
              <a:off x="1915599" y="2189622"/>
              <a:ext cx="287258" cy="46166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t>r</a:t>
              </a:r>
              <a:endParaRPr lang="en-US" baseline="-25000" dirty="0"/>
            </a:p>
          </p:txBody>
        </p:sp>
        <p:sp>
          <p:nvSpPr>
            <p:cNvPr id="33" name="Oval 32"/>
            <p:cNvSpPr/>
            <p:nvPr/>
          </p:nvSpPr>
          <p:spPr bwMode="auto">
            <a:xfrm>
              <a:off x="2496544" y="3092909"/>
              <a:ext cx="536575" cy="53657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p>
          </p:txBody>
        </p:sp>
        <p:sp>
          <p:nvSpPr>
            <p:cNvPr id="34" name="TextBox 15"/>
            <p:cNvSpPr txBox="1">
              <a:spLocks noChangeArrowheads="1"/>
            </p:cNvSpPr>
            <p:nvPr/>
          </p:nvSpPr>
          <p:spPr bwMode="auto">
            <a:xfrm>
              <a:off x="2575502" y="3135772"/>
              <a:ext cx="338554" cy="46166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t>x</a:t>
              </a:r>
              <a:endParaRPr lang="en-US" baseline="-25000" dirty="0"/>
            </a:p>
          </p:txBody>
        </p:sp>
        <p:cxnSp>
          <p:nvCxnSpPr>
            <p:cNvPr id="35" name="Straight Connector 34"/>
            <p:cNvCxnSpPr/>
            <p:nvPr/>
          </p:nvCxnSpPr>
          <p:spPr>
            <a:xfrm rot="5400000" flipH="1" flipV="1">
              <a:off x="1994893" y="3650121"/>
              <a:ext cx="681038" cy="481013"/>
            </a:xfrm>
            <a:prstGeom prst="line">
              <a:avLst/>
            </a:prstGeom>
            <a:ln w="74041">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36" name="Oval 35"/>
            <p:cNvSpPr/>
            <p:nvPr/>
          </p:nvSpPr>
          <p:spPr bwMode="auto">
            <a:xfrm>
              <a:off x="1813920" y="4166059"/>
              <a:ext cx="534987" cy="53498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p>
          </p:txBody>
        </p:sp>
        <p:sp>
          <p:nvSpPr>
            <p:cNvPr id="37" name="TextBox 32"/>
            <p:cNvSpPr txBox="1">
              <a:spLocks noChangeArrowheads="1"/>
            </p:cNvSpPr>
            <p:nvPr/>
          </p:nvSpPr>
          <p:spPr bwMode="auto">
            <a:xfrm>
              <a:off x="1841582" y="4231147"/>
              <a:ext cx="389850" cy="46166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t>B</a:t>
              </a:r>
              <a:endParaRPr lang="en-US" baseline="-25000" dirty="0"/>
            </a:p>
          </p:txBody>
        </p:sp>
        <p:sp>
          <p:nvSpPr>
            <p:cNvPr id="38" name="Oval 37"/>
            <p:cNvSpPr/>
            <p:nvPr/>
          </p:nvSpPr>
          <p:spPr bwMode="auto">
            <a:xfrm>
              <a:off x="3114081" y="4166059"/>
              <a:ext cx="534988" cy="53498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p>
          </p:txBody>
        </p:sp>
        <p:sp>
          <p:nvSpPr>
            <p:cNvPr id="39" name="TextBox 35"/>
            <p:cNvSpPr txBox="1">
              <a:spLocks noChangeArrowheads="1"/>
            </p:cNvSpPr>
            <p:nvPr/>
          </p:nvSpPr>
          <p:spPr bwMode="auto">
            <a:xfrm>
              <a:off x="3143331" y="4231147"/>
              <a:ext cx="389850" cy="46166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t>A</a:t>
              </a:r>
              <a:endParaRPr lang="en-US" baseline="-25000" dirty="0"/>
            </a:p>
          </p:txBody>
        </p:sp>
      </p:grpSp>
    </p:spTree>
    <p:extLst>
      <p:ext uri="{BB962C8B-B14F-4D97-AF65-F5344CB8AC3E}">
        <p14:creationId xmlns:p14="http://schemas.microsoft.com/office/powerpoint/2010/main" val="177308695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endParaRPr lang="zh-TW" altLang="en-US"/>
          </a:p>
        </p:txBody>
      </p:sp>
      <p:sp>
        <p:nvSpPr>
          <p:cNvPr id="347139" name="Rectangle 3"/>
          <p:cNvSpPr>
            <a:spLocks noGrp="1" noChangeArrowheads="1"/>
          </p:cNvSpPr>
          <p:nvPr>
            <p:ph type="body" idx="1"/>
          </p:nvPr>
        </p:nvSpPr>
        <p:spPr/>
        <p:txBody>
          <a:bodyPr/>
          <a:lstStyle/>
          <a:p>
            <a:r>
              <a:rPr lang="en-US" altLang="zh-TW">
                <a:sym typeface="Symbol" panose="05050102010706020507" pitchFamily="18" charset="2"/>
              </a:rPr>
              <a:t>Potential function:</a:t>
            </a:r>
          </a:p>
          <a:p>
            <a:pPr lvl="1">
              <a:buFont typeface="Wingdings" panose="05000000000000000000" pitchFamily="2" charset="2"/>
              <a:buNone/>
            </a:pPr>
            <a:r>
              <a:rPr lang="en-US" altLang="zh-TW">
                <a:latin typeface="新細明體" pitchFamily="18" charset="-120"/>
                <a:ea typeface="新細明體" pitchFamily="18" charset="-120"/>
                <a:sym typeface="Symbol" panose="05050102010706020507" pitchFamily="18" charset="2"/>
              </a:rPr>
              <a:t>	</a:t>
            </a:r>
            <a:endParaRPr lang="en-US" altLang="zh-TW">
              <a:sym typeface="Symbol" panose="05050102010706020507" pitchFamily="18" charset="2"/>
            </a:endParaRPr>
          </a:p>
        </p:txBody>
      </p:sp>
      <p:sp>
        <p:nvSpPr>
          <p:cNvPr id="347148" name="Text Box 12"/>
          <p:cNvSpPr txBox="1">
            <a:spLocks noChangeArrowheads="1"/>
          </p:cNvSpPr>
          <p:nvPr/>
        </p:nvSpPr>
        <p:spPr bwMode="auto">
          <a:xfrm>
            <a:off x="2971801" y="3429000"/>
            <a:ext cx="5379999" cy="707886"/>
          </a:xfrm>
          <a:prstGeom prst="rect">
            <a:avLst/>
          </a:prstGeom>
          <a:solidFill>
            <a:srgbClr val="FAEE0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solidFill>
                  <a:srgbClr val="CC0000"/>
                </a:solidFill>
              </a:rPr>
              <a:t>D(n): upper bound on the max degree of any node </a:t>
            </a:r>
          </a:p>
          <a:p>
            <a:r>
              <a:rPr lang="en-US" altLang="zh-TW" sz="2000">
                <a:solidFill>
                  <a:srgbClr val="CC0000"/>
                </a:solidFill>
              </a:rPr>
              <a:t>	in an n-node Fibonacci heap</a:t>
            </a:r>
          </a:p>
        </p:txBody>
      </p:sp>
      <p:sp>
        <p:nvSpPr>
          <p:cNvPr id="347140" name="Text Box 4"/>
          <p:cNvSpPr txBox="1">
            <a:spLocks noChangeArrowheads="1"/>
          </p:cNvSpPr>
          <p:nvPr/>
        </p:nvSpPr>
        <p:spPr bwMode="auto">
          <a:xfrm>
            <a:off x="2667001" y="2590800"/>
            <a:ext cx="17427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solidFill>
                  <a:srgbClr val="006600"/>
                </a:solidFill>
              </a:rPr>
              <a:t>Fibonacci heap</a:t>
            </a:r>
          </a:p>
        </p:txBody>
      </p:sp>
      <p:sp>
        <p:nvSpPr>
          <p:cNvPr id="347141" name="Text Box 5"/>
          <p:cNvSpPr txBox="1">
            <a:spLocks noChangeArrowheads="1"/>
          </p:cNvSpPr>
          <p:nvPr/>
        </p:nvSpPr>
        <p:spPr bwMode="auto">
          <a:xfrm>
            <a:off x="5334000" y="2514600"/>
            <a:ext cx="3397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solidFill>
                  <a:srgbClr val="006600"/>
                </a:solidFill>
              </a:rPr>
              <a:t># of trees in the rooted list of H</a:t>
            </a:r>
          </a:p>
        </p:txBody>
      </p:sp>
      <p:sp>
        <p:nvSpPr>
          <p:cNvPr id="347142" name="Text Box 6"/>
          <p:cNvSpPr txBox="1">
            <a:spLocks noChangeArrowheads="1"/>
          </p:cNvSpPr>
          <p:nvPr/>
        </p:nvSpPr>
        <p:spPr bwMode="auto">
          <a:xfrm>
            <a:off x="6477000" y="1828800"/>
            <a:ext cx="25971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solidFill>
                  <a:srgbClr val="006600"/>
                </a:solidFill>
              </a:rPr>
              <a:t># of marked nodes in H</a:t>
            </a:r>
          </a:p>
        </p:txBody>
      </p:sp>
      <p:sp>
        <p:nvSpPr>
          <p:cNvPr id="347143" name="Line 7"/>
          <p:cNvSpPr>
            <a:spLocks noChangeShapeType="1"/>
          </p:cNvSpPr>
          <p:nvPr/>
        </p:nvSpPr>
        <p:spPr bwMode="auto">
          <a:xfrm flipV="1">
            <a:off x="4114800" y="2514600"/>
            <a:ext cx="152400" cy="152400"/>
          </a:xfrm>
          <a:prstGeom prst="line">
            <a:avLst/>
          </a:prstGeom>
          <a:noFill/>
          <a:ln w="9525">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7144" name="Line 8"/>
          <p:cNvSpPr>
            <a:spLocks noChangeShapeType="1"/>
          </p:cNvSpPr>
          <p:nvPr/>
        </p:nvSpPr>
        <p:spPr bwMode="auto">
          <a:xfrm flipH="1" flipV="1">
            <a:off x="5105400" y="2514600"/>
            <a:ext cx="304800" cy="152400"/>
          </a:xfrm>
          <a:prstGeom prst="line">
            <a:avLst/>
          </a:prstGeom>
          <a:noFill/>
          <a:ln w="9525">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7147" name="Line 11"/>
          <p:cNvSpPr>
            <a:spLocks noChangeShapeType="1"/>
          </p:cNvSpPr>
          <p:nvPr/>
        </p:nvSpPr>
        <p:spPr bwMode="auto">
          <a:xfrm flipH="1">
            <a:off x="6324600" y="2057400"/>
            <a:ext cx="152400" cy="152400"/>
          </a:xfrm>
          <a:prstGeom prst="line">
            <a:avLst/>
          </a:prstGeom>
          <a:noFill/>
          <a:ln w="9525">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7149" name="Text Box 13"/>
          <p:cNvSpPr txBox="1">
            <a:spLocks noChangeArrowheads="1"/>
          </p:cNvSpPr>
          <p:nvPr/>
        </p:nvSpPr>
        <p:spPr bwMode="auto">
          <a:xfrm>
            <a:off x="3657600" y="2133600"/>
            <a:ext cx="25250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a:solidFill>
                  <a:srgbClr val="CC0000"/>
                </a:solidFill>
                <a:sym typeface="Symbol" panose="05050102010706020507" pitchFamily="18" charset="2"/>
              </a:rPr>
              <a:t></a:t>
            </a:r>
            <a:r>
              <a:rPr lang="en-US" altLang="zh-TW" sz="2000" b="1">
                <a:solidFill>
                  <a:srgbClr val="CC0000"/>
                </a:solidFill>
                <a:ea typeface="全真行書" pitchFamily="49" charset="-128"/>
                <a:sym typeface="Symbol" panose="05050102010706020507" pitchFamily="18" charset="2"/>
              </a:rPr>
              <a:t> (H) = t(H) + 2m(H)</a:t>
            </a:r>
            <a:endParaRPr lang="zh-TW" altLang="en-US" sz="2000" b="1">
              <a:solidFill>
                <a:srgbClr val="CC0000"/>
              </a:solidFill>
              <a:ea typeface="全真行書" pitchFamily="49" charset="-128"/>
              <a:sym typeface="Symbol" panose="05050102010706020507" pitchFamily="18" charset="2"/>
            </a:endParaRPr>
          </a:p>
        </p:txBody>
      </p:sp>
    </p:spTree>
    <p:extLst>
      <p:ext uri="{BB962C8B-B14F-4D97-AF65-F5344CB8AC3E}">
        <p14:creationId xmlns:p14="http://schemas.microsoft.com/office/powerpoint/2010/main" val="2248194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endParaRPr lang="zh-TW" altLang="en-US"/>
          </a:p>
        </p:txBody>
      </p:sp>
      <p:sp>
        <p:nvSpPr>
          <p:cNvPr id="348163" name="Rectangle 3"/>
          <p:cNvSpPr>
            <a:spLocks noGrp="1" noChangeArrowheads="1"/>
          </p:cNvSpPr>
          <p:nvPr>
            <p:ph type="body" idx="1"/>
          </p:nvPr>
        </p:nvSpPr>
        <p:spPr>
          <a:xfrm>
            <a:off x="838200" y="1772816"/>
            <a:ext cx="10515600" cy="4351338"/>
          </a:xfrm>
        </p:spPr>
        <p:txBody>
          <a:bodyPr/>
          <a:lstStyle/>
          <a:p>
            <a:r>
              <a:rPr lang="en-US" altLang="zh-TW" dirty="0">
                <a:sym typeface="Symbol" panose="05050102010706020507" pitchFamily="18" charset="2"/>
              </a:rPr>
              <a:t>Unordered binomial tree:</a:t>
            </a:r>
            <a:endParaRPr lang="en-US" altLang="zh-TW" dirty="0">
              <a:solidFill>
                <a:schemeClr val="tx1"/>
              </a:solidFill>
              <a:sym typeface="Symbol" panose="05050102010706020507" pitchFamily="18" charset="2"/>
            </a:endParaRPr>
          </a:p>
          <a:p>
            <a:pPr lvl="1">
              <a:buFont typeface="Wingdings" panose="05000000000000000000" pitchFamily="2" charset="2"/>
              <a:buNone/>
            </a:pPr>
            <a:r>
              <a:rPr lang="en-US" altLang="zh-TW" dirty="0">
                <a:sym typeface="Symbol" panose="05050102010706020507" pitchFamily="18" charset="2"/>
              </a:rPr>
              <a:t>U</a:t>
            </a:r>
            <a:r>
              <a:rPr lang="en-US" altLang="zh-TW" baseline="-25000" dirty="0">
                <a:sym typeface="Symbol" panose="05050102010706020507" pitchFamily="18" charset="2"/>
              </a:rPr>
              <a:t>0</a:t>
            </a:r>
            <a:r>
              <a:rPr lang="en-US" altLang="zh-TW" dirty="0">
                <a:solidFill>
                  <a:schemeClr val="tx1"/>
                </a:solidFill>
                <a:sym typeface="Symbol" panose="05050102010706020507" pitchFamily="18" charset="2"/>
              </a:rPr>
              <a:t>: a single node</a:t>
            </a:r>
          </a:p>
          <a:p>
            <a:pPr lvl="1">
              <a:buFont typeface="Wingdings" panose="05000000000000000000" pitchFamily="2" charset="2"/>
              <a:buNone/>
            </a:pPr>
            <a:r>
              <a:rPr lang="en-US" altLang="zh-TW" dirty="0" err="1">
                <a:sym typeface="Symbol" panose="05050102010706020507" pitchFamily="18" charset="2"/>
              </a:rPr>
              <a:t>U</a:t>
            </a:r>
            <a:r>
              <a:rPr lang="en-US" altLang="zh-TW" baseline="-25000" dirty="0" err="1">
                <a:sym typeface="Symbol" panose="05050102010706020507" pitchFamily="18" charset="2"/>
              </a:rPr>
              <a:t>k</a:t>
            </a:r>
            <a:r>
              <a:rPr lang="en-US" altLang="zh-TW" dirty="0">
                <a:solidFill>
                  <a:schemeClr val="tx1"/>
                </a:solidFill>
                <a:sym typeface="Symbol" panose="05050102010706020507" pitchFamily="18" charset="2"/>
              </a:rPr>
              <a:t>: consists of 2 unordered binomial trees </a:t>
            </a:r>
            <a:r>
              <a:rPr lang="en-US" altLang="zh-TW" dirty="0">
                <a:sym typeface="Symbol" panose="05050102010706020507" pitchFamily="18" charset="2"/>
              </a:rPr>
              <a:t>U</a:t>
            </a:r>
            <a:r>
              <a:rPr lang="en-US" altLang="zh-TW" baseline="-25000" dirty="0">
                <a:sym typeface="Symbol" panose="05050102010706020507" pitchFamily="18" charset="2"/>
              </a:rPr>
              <a:t>k-1</a:t>
            </a:r>
            <a:r>
              <a:rPr lang="en-US" altLang="zh-TW" dirty="0">
                <a:solidFill>
                  <a:schemeClr val="tx1"/>
                </a:solidFill>
                <a:sym typeface="Symbol" panose="05050102010706020507" pitchFamily="18" charset="2"/>
              </a:rPr>
              <a:t> for which the root of one is made into </a:t>
            </a:r>
            <a:r>
              <a:rPr lang="en-US" altLang="zh-TW" dirty="0">
                <a:solidFill>
                  <a:srgbClr val="000099"/>
                </a:solidFill>
                <a:sym typeface="Symbol" panose="05050102010706020507" pitchFamily="18" charset="2"/>
              </a:rPr>
              <a:t>any child</a:t>
            </a:r>
            <a:r>
              <a:rPr lang="en-US" altLang="zh-TW" dirty="0">
                <a:solidFill>
                  <a:schemeClr val="tx1"/>
                </a:solidFill>
                <a:sym typeface="Symbol" panose="05050102010706020507" pitchFamily="18" charset="2"/>
              </a:rPr>
              <a:t> of the root of the other</a:t>
            </a:r>
          </a:p>
          <a:p>
            <a:pPr lvl="1">
              <a:buFont typeface="Wingdings" panose="05000000000000000000" pitchFamily="2" charset="2"/>
              <a:buNone/>
            </a:pPr>
            <a:endParaRPr lang="en-US" altLang="zh-TW" dirty="0">
              <a:solidFill>
                <a:schemeClr val="tx1"/>
              </a:solidFill>
              <a:sym typeface="Symbol" panose="05050102010706020507" pitchFamily="18" charset="2"/>
            </a:endParaRPr>
          </a:p>
          <a:p>
            <a:pPr lvl="1">
              <a:buFont typeface="Wingdings" panose="05000000000000000000" pitchFamily="2" charset="2"/>
              <a:buNone/>
            </a:pPr>
            <a:r>
              <a:rPr lang="en-US" altLang="zh-TW" dirty="0" smtClean="0">
                <a:solidFill>
                  <a:schemeClr val="tx2"/>
                </a:solidFill>
                <a:sym typeface="Symbol" panose="05050102010706020507" pitchFamily="18" charset="2"/>
              </a:rPr>
              <a:t>Make-Heap</a:t>
            </a:r>
            <a:r>
              <a:rPr lang="en-US" altLang="zh-TW" dirty="0">
                <a:solidFill>
                  <a:schemeClr val="tx2"/>
                </a:solidFill>
                <a:sym typeface="Symbol" panose="05050102010706020507" pitchFamily="18" charset="2"/>
              </a:rPr>
              <a:t>, Insert, Minimum, Extract-Min &amp; Union.</a:t>
            </a:r>
          </a:p>
          <a:p>
            <a:pPr lvl="1">
              <a:buFont typeface="Wingdings" panose="05000000000000000000" pitchFamily="2" charset="2"/>
              <a:buNone/>
            </a:pPr>
            <a:r>
              <a:rPr lang="en-US" altLang="zh-TW" dirty="0">
                <a:solidFill>
                  <a:schemeClr val="tx2"/>
                </a:solidFill>
                <a:sym typeface="Symbol" panose="05050102010706020507" pitchFamily="18" charset="2"/>
              </a:rPr>
              <a:t>Fibonacci heap </a:t>
            </a:r>
            <a:r>
              <a:rPr lang="en-US" altLang="zh-TW" dirty="0" smtClean="0">
                <a:solidFill>
                  <a:schemeClr val="tx2"/>
                </a:solidFill>
                <a:sym typeface="Symbol" panose="05050102010706020507" pitchFamily="18" charset="2"/>
              </a:rPr>
              <a:t>unordered </a:t>
            </a:r>
            <a:r>
              <a:rPr lang="en-US" altLang="zh-TW" dirty="0">
                <a:solidFill>
                  <a:schemeClr val="tx2"/>
                </a:solidFill>
                <a:sym typeface="Symbol" panose="05050102010706020507" pitchFamily="18" charset="2"/>
              </a:rPr>
              <a:t>binomial trees.</a:t>
            </a:r>
          </a:p>
          <a:p>
            <a:pPr lvl="1">
              <a:buFont typeface="Wingdings" panose="05000000000000000000" pitchFamily="2" charset="2"/>
              <a:buNone/>
            </a:pPr>
            <a:r>
              <a:rPr lang="en-US" altLang="zh-TW" dirty="0" smtClean="0">
                <a:solidFill>
                  <a:schemeClr val="bg2"/>
                </a:solidFill>
                <a:sym typeface="Symbol" panose="05050102010706020507" pitchFamily="18" charset="2"/>
              </a:rPr>
              <a:t>cost</a:t>
            </a:r>
            <a:r>
              <a:rPr lang="en-US" altLang="zh-TW" dirty="0">
                <a:solidFill>
                  <a:schemeClr val="bg2"/>
                </a:solidFill>
                <a:sym typeface="Symbol" panose="05050102010706020507" pitchFamily="18" charset="2"/>
              </a:rPr>
              <a:t>.</a:t>
            </a:r>
          </a:p>
        </p:txBody>
      </p:sp>
      <p:sp>
        <p:nvSpPr>
          <p:cNvPr id="2" name="Rectangle 1"/>
          <p:cNvSpPr/>
          <p:nvPr/>
        </p:nvSpPr>
        <p:spPr>
          <a:xfrm>
            <a:off x="1127448" y="4565062"/>
            <a:ext cx="9937104" cy="2308324"/>
          </a:xfrm>
          <a:prstGeom prst="rect">
            <a:avLst/>
          </a:prstGeom>
        </p:spPr>
        <p:txBody>
          <a:bodyPr wrap="square">
            <a:spAutoFit/>
          </a:bodyPr>
          <a:lstStyle/>
          <a:p>
            <a:pPr lvl="1">
              <a:buFont typeface="Wingdings" panose="05000000000000000000" pitchFamily="2" charset="2"/>
              <a:buNone/>
            </a:pPr>
            <a:r>
              <a:rPr lang="en-US" altLang="zh-TW" dirty="0">
                <a:solidFill>
                  <a:srgbClr val="C00000"/>
                </a:solidFill>
                <a:sym typeface="Symbol" panose="05050102010706020507" pitchFamily="18" charset="2"/>
              </a:rPr>
              <a:t>Make-Heap, Make-Fib-Heap(H):</a:t>
            </a:r>
          </a:p>
          <a:p>
            <a:pPr lvl="1">
              <a:buFont typeface="Wingdings" panose="05000000000000000000" pitchFamily="2" charset="2"/>
              <a:buNone/>
            </a:pPr>
            <a:r>
              <a:rPr lang="en-US" altLang="zh-TW" dirty="0">
                <a:sym typeface="Symbol" panose="05050102010706020507" pitchFamily="18" charset="2"/>
              </a:rPr>
              <a:t>	Allocate and return the Fibonacci heap object H with </a:t>
            </a:r>
            <a:r>
              <a:rPr lang="en-US" altLang="zh-TW" dirty="0" err="1">
                <a:sym typeface="Symbol" panose="05050102010706020507" pitchFamily="18" charset="2"/>
              </a:rPr>
              <a:t>H.n</a:t>
            </a:r>
            <a:r>
              <a:rPr lang="en-US" altLang="zh-TW" dirty="0">
                <a:sym typeface="Symbol" panose="05050102010706020507" pitchFamily="18" charset="2"/>
              </a:rPr>
              <a:t>=0 and </a:t>
            </a:r>
            <a:r>
              <a:rPr lang="en-US" altLang="zh-TW" dirty="0" err="1">
                <a:sym typeface="Symbol" panose="05050102010706020507" pitchFamily="18" charset="2"/>
              </a:rPr>
              <a:t>H.min</a:t>
            </a:r>
            <a:r>
              <a:rPr lang="en-US" altLang="zh-TW" dirty="0">
                <a:sym typeface="Symbol" panose="05050102010706020507" pitchFamily="18" charset="2"/>
              </a:rPr>
              <a:t>=nil</a:t>
            </a:r>
          </a:p>
          <a:p>
            <a:pPr lvl="1">
              <a:buFont typeface="Wingdings" panose="05000000000000000000" pitchFamily="2" charset="2"/>
              <a:buNone/>
            </a:pPr>
            <a:r>
              <a:rPr lang="en-US" altLang="zh-TW" dirty="0">
                <a:sym typeface="Symbol" panose="05050102010706020507" pitchFamily="18" charset="2"/>
              </a:rPr>
              <a:t>	     t(H)=0 , m(H)=0 so </a:t>
            </a:r>
            <a:r>
              <a:rPr lang="en-US" altLang="zh-TW" dirty="0">
                <a:latin typeface="新細明體" pitchFamily="18" charset="-120"/>
                <a:ea typeface="新細明體" pitchFamily="18" charset="-120"/>
                <a:sym typeface="Symbol" panose="05050102010706020507" pitchFamily="18" charset="2"/>
              </a:rPr>
              <a:t></a:t>
            </a:r>
            <a:r>
              <a:rPr lang="en-US" altLang="zh-TW" dirty="0">
                <a:sym typeface="Symbol" panose="05050102010706020507" pitchFamily="18" charset="2"/>
              </a:rPr>
              <a:t> (H)=0</a:t>
            </a:r>
          </a:p>
          <a:p>
            <a:pPr lvl="1">
              <a:buFont typeface="Wingdings" panose="05000000000000000000" pitchFamily="2" charset="2"/>
              <a:buNone/>
            </a:pPr>
            <a:r>
              <a:rPr lang="en-US" altLang="zh-TW" dirty="0">
                <a:sym typeface="Symbol" panose="05050102010706020507" pitchFamily="18" charset="2"/>
              </a:rPr>
              <a:t>      </a:t>
            </a:r>
            <a:r>
              <a:rPr lang="en-US" altLang="zh-TW" dirty="0">
                <a:latin typeface="Times New Roman" panose="02020603050405020304" pitchFamily="18" charset="0"/>
                <a:ea typeface="新細明體" pitchFamily="18" charset="-120"/>
                <a:sym typeface="Symbol" panose="05050102010706020507" pitchFamily="18" charset="2"/>
              </a:rPr>
              <a:t></a:t>
            </a:r>
            <a:r>
              <a:rPr lang="en-US" altLang="zh-TW" dirty="0">
                <a:sym typeface="Symbol" panose="05050102010706020507" pitchFamily="18" charset="2"/>
              </a:rPr>
              <a:t> The amortized cost of Make-Fib-Heap is equal to </a:t>
            </a:r>
          </a:p>
          <a:p>
            <a:pPr lvl="1">
              <a:buFont typeface="Wingdings" panose="05000000000000000000" pitchFamily="2" charset="2"/>
              <a:buNone/>
            </a:pPr>
            <a:r>
              <a:rPr lang="en-US" altLang="zh-TW" dirty="0">
                <a:sym typeface="Symbol" panose="05050102010706020507" pitchFamily="18" charset="2"/>
              </a:rPr>
              <a:t>		     its O(1) actual cost.</a:t>
            </a:r>
          </a:p>
        </p:txBody>
      </p:sp>
    </p:spTree>
    <p:extLst>
      <p:ext uri="{BB962C8B-B14F-4D97-AF65-F5344CB8AC3E}">
        <p14:creationId xmlns:p14="http://schemas.microsoft.com/office/powerpoint/2010/main" val="409004052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endParaRPr lang="zh-TW" altLang="en-US"/>
          </a:p>
        </p:txBody>
      </p:sp>
      <p:sp>
        <p:nvSpPr>
          <p:cNvPr id="349187" name="Rectangle 3"/>
          <p:cNvSpPr>
            <a:spLocks noGrp="1" noChangeArrowheads="1"/>
          </p:cNvSpPr>
          <p:nvPr>
            <p:ph type="body" idx="1"/>
          </p:nvPr>
        </p:nvSpPr>
        <p:spPr/>
        <p:txBody>
          <a:bodyPr/>
          <a:lstStyle/>
          <a:p>
            <a:pPr marL="838200" lvl="1" indent="-381000">
              <a:buNone/>
            </a:pPr>
            <a:r>
              <a:rPr lang="en-US" altLang="zh-TW">
                <a:sym typeface="Symbol" panose="05050102010706020507" pitchFamily="18" charset="2"/>
              </a:rPr>
              <a:t>Fib-Heap-Insert(H, x)</a:t>
            </a:r>
          </a:p>
          <a:p>
            <a:pPr marL="838200" lvl="1" indent="-381000">
              <a:buSzPct val="90000"/>
              <a:buFont typeface="Wingdings" panose="05000000000000000000" pitchFamily="2" charset="2"/>
              <a:buAutoNum type="arabicPeriod"/>
            </a:pPr>
            <a:r>
              <a:rPr lang="en-US" altLang="zh-TW">
                <a:sym typeface="Symbol" panose="05050102010706020507" pitchFamily="18" charset="2"/>
              </a:rPr>
              <a:t>x.degree</a:t>
            </a:r>
            <a:r>
              <a:rPr lang="en-US" altLang="zh-TW">
                <a:solidFill>
                  <a:schemeClr val="tx1"/>
                </a:solidFill>
                <a:sym typeface="Symbol" panose="05050102010706020507" pitchFamily="18" charset="2"/>
              </a:rPr>
              <a:t> </a:t>
            </a:r>
            <a:r>
              <a:rPr lang="en-US" altLang="zh-TW">
                <a:solidFill>
                  <a:schemeClr val="tx1"/>
                </a:solidFill>
                <a:latin typeface="Times New Roman" panose="02020603050405020304" pitchFamily="18" charset="0"/>
                <a:ea typeface="新細明體" pitchFamily="18" charset="-120"/>
                <a:sym typeface="Symbol" panose="05050102010706020507" pitchFamily="18" charset="2"/>
              </a:rPr>
              <a:t> =</a:t>
            </a:r>
            <a:r>
              <a:rPr lang="en-US" altLang="zh-TW">
                <a:solidFill>
                  <a:schemeClr val="tx1"/>
                </a:solidFill>
                <a:sym typeface="Symbol" panose="05050102010706020507" pitchFamily="18" charset="2"/>
              </a:rPr>
              <a:t> 0</a:t>
            </a:r>
          </a:p>
          <a:p>
            <a:pPr marL="838200" lvl="1" indent="-381000">
              <a:buSzPct val="90000"/>
              <a:buFont typeface="Wingdings" panose="05000000000000000000" pitchFamily="2" charset="2"/>
              <a:buAutoNum type="arabicPeriod"/>
            </a:pPr>
            <a:r>
              <a:rPr lang="en-US" altLang="zh-TW">
                <a:sym typeface="Symbol" panose="05050102010706020507" pitchFamily="18" charset="2"/>
              </a:rPr>
              <a:t>x.p</a:t>
            </a:r>
            <a:r>
              <a:rPr lang="en-US" altLang="zh-TW">
                <a:solidFill>
                  <a:schemeClr val="tx1"/>
                </a:solidFill>
                <a:sym typeface="Symbol" panose="05050102010706020507" pitchFamily="18" charset="2"/>
              </a:rPr>
              <a:t> </a:t>
            </a:r>
            <a:r>
              <a:rPr lang="en-US" altLang="zh-TW">
                <a:solidFill>
                  <a:schemeClr val="tx1"/>
                </a:solidFill>
                <a:latin typeface="Times New Roman" panose="02020603050405020304" pitchFamily="18" charset="0"/>
                <a:ea typeface="新細明體" pitchFamily="18" charset="-120"/>
                <a:sym typeface="Symbol" panose="05050102010706020507" pitchFamily="18" charset="2"/>
              </a:rPr>
              <a:t> = </a:t>
            </a:r>
            <a:r>
              <a:rPr lang="en-US" altLang="zh-TW">
                <a:solidFill>
                  <a:schemeClr val="tx1"/>
                </a:solidFill>
                <a:sym typeface="Symbol" panose="05050102010706020507" pitchFamily="18" charset="2"/>
              </a:rPr>
              <a:t>NIL</a:t>
            </a:r>
          </a:p>
          <a:p>
            <a:pPr marL="838200" lvl="1" indent="-381000">
              <a:buSzPct val="90000"/>
              <a:buFont typeface="Wingdings" panose="05000000000000000000" pitchFamily="2" charset="2"/>
              <a:buAutoNum type="arabicPeriod"/>
            </a:pPr>
            <a:r>
              <a:rPr lang="en-US" altLang="zh-TW">
                <a:sym typeface="Symbol" panose="05050102010706020507" pitchFamily="18" charset="2"/>
              </a:rPr>
              <a:t>x.child</a:t>
            </a:r>
            <a:r>
              <a:rPr lang="en-US" altLang="zh-TW">
                <a:solidFill>
                  <a:schemeClr val="tx1"/>
                </a:solidFill>
                <a:sym typeface="Symbol" panose="05050102010706020507" pitchFamily="18" charset="2"/>
              </a:rPr>
              <a:t> </a:t>
            </a:r>
            <a:r>
              <a:rPr lang="en-US" altLang="zh-TW">
                <a:solidFill>
                  <a:schemeClr val="tx1"/>
                </a:solidFill>
                <a:latin typeface="Times New Roman" panose="02020603050405020304" pitchFamily="18" charset="0"/>
                <a:ea typeface="新細明體" pitchFamily="18" charset="-120"/>
                <a:sym typeface="Symbol" panose="05050102010706020507" pitchFamily="18" charset="2"/>
              </a:rPr>
              <a:t>=</a:t>
            </a:r>
            <a:r>
              <a:rPr lang="en-US" altLang="zh-TW">
                <a:solidFill>
                  <a:schemeClr val="tx1"/>
                </a:solidFill>
                <a:sym typeface="Symbol" panose="05050102010706020507" pitchFamily="18" charset="2"/>
              </a:rPr>
              <a:t> NIL</a:t>
            </a:r>
          </a:p>
          <a:p>
            <a:pPr marL="838200" lvl="1" indent="-381000">
              <a:buSzPct val="90000"/>
              <a:buFont typeface="Wingdings" panose="05000000000000000000" pitchFamily="2" charset="2"/>
              <a:buAutoNum type="arabicPeriod"/>
            </a:pPr>
            <a:r>
              <a:rPr lang="en-US" altLang="zh-TW">
                <a:sym typeface="Symbol" panose="05050102010706020507" pitchFamily="18" charset="2"/>
              </a:rPr>
              <a:t>x.mark</a:t>
            </a:r>
            <a:r>
              <a:rPr lang="en-US" altLang="zh-TW">
                <a:solidFill>
                  <a:schemeClr val="tx1"/>
                </a:solidFill>
                <a:sym typeface="Symbol" panose="05050102010706020507" pitchFamily="18" charset="2"/>
              </a:rPr>
              <a:t> </a:t>
            </a:r>
            <a:r>
              <a:rPr lang="en-US" altLang="zh-TW">
                <a:solidFill>
                  <a:schemeClr val="tx1"/>
                </a:solidFill>
                <a:latin typeface="Times New Roman" panose="02020603050405020304" pitchFamily="18" charset="0"/>
                <a:ea typeface="新細明體" pitchFamily="18" charset="-120"/>
                <a:sym typeface="Symbol" panose="05050102010706020507" pitchFamily="18" charset="2"/>
              </a:rPr>
              <a:t>=</a:t>
            </a:r>
            <a:r>
              <a:rPr lang="en-US" altLang="zh-TW">
                <a:solidFill>
                  <a:schemeClr val="tx1"/>
                </a:solidFill>
                <a:sym typeface="Symbol" panose="05050102010706020507" pitchFamily="18" charset="2"/>
              </a:rPr>
              <a:t> FALSE</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if </a:t>
            </a:r>
            <a:r>
              <a:rPr lang="en-US" altLang="zh-TW">
                <a:solidFill>
                  <a:schemeClr val="folHlink"/>
                </a:solidFill>
                <a:sym typeface="Symbol" panose="05050102010706020507" pitchFamily="18" charset="2"/>
              </a:rPr>
              <a:t>H.min == NIL</a:t>
            </a:r>
            <a:r>
              <a:rPr lang="en-US" altLang="zh-TW">
                <a:solidFill>
                  <a:schemeClr val="tx1"/>
                </a:solidFill>
                <a:sym typeface="Symbol" panose="05050102010706020507" pitchFamily="18" charset="2"/>
              </a:rPr>
              <a:t> </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create a root list for H containing just x</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H.min = x</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else insert x into H’s root list</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if  </a:t>
            </a:r>
            <a:r>
              <a:rPr lang="en-US" altLang="zh-TW">
                <a:solidFill>
                  <a:schemeClr val="folHlink"/>
                </a:solidFill>
                <a:sym typeface="Symbol" panose="05050102010706020507" pitchFamily="18" charset="2"/>
              </a:rPr>
              <a:t>x.key &lt; H.min.key</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H.min </a:t>
            </a:r>
            <a:r>
              <a:rPr lang="en-US" altLang="zh-TW">
                <a:solidFill>
                  <a:schemeClr val="tx1"/>
                </a:solidFill>
                <a:latin typeface="Times New Roman" panose="02020603050405020304" pitchFamily="18" charset="0"/>
                <a:ea typeface="新細明體" pitchFamily="18" charset="-120"/>
                <a:sym typeface="Symbol" panose="05050102010706020507" pitchFamily="18" charset="2"/>
              </a:rPr>
              <a:t>= </a:t>
            </a:r>
            <a:r>
              <a:rPr lang="en-US" altLang="zh-TW">
                <a:solidFill>
                  <a:schemeClr val="tx1"/>
                </a:solidFill>
                <a:sym typeface="Symbol" panose="05050102010706020507" pitchFamily="18" charset="2"/>
              </a:rPr>
              <a:t>x</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H.n </a:t>
            </a:r>
            <a:r>
              <a:rPr lang="en-US" altLang="zh-TW">
                <a:solidFill>
                  <a:schemeClr val="tx1"/>
                </a:solidFill>
                <a:latin typeface="Times New Roman" panose="02020603050405020304" pitchFamily="18" charset="0"/>
                <a:ea typeface="新細明體" pitchFamily="18" charset="-120"/>
                <a:sym typeface="Symbol" panose="05050102010706020507" pitchFamily="18" charset="2"/>
              </a:rPr>
              <a:t> =</a:t>
            </a:r>
            <a:r>
              <a:rPr lang="en-US" altLang="zh-TW">
                <a:solidFill>
                  <a:schemeClr val="tx1"/>
                </a:solidFill>
                <a:sym typeface="Symbol" panose="05050102010706020507" pitchFamily="18" charset="2"/>
              </a:rPr>
              <a:t> H.n +1</a:t>
            </a:r>
          </a:p>
          <a:p>
            <a:pPr marL="838200" lvl="1" indent="-381000">
              <a:buNone/>
            </a:pPr>
            <a:r>
              <a:rPr lang="en-US" altLang="zh-TW">
                <a:solidFill>
                  <a:schemeClr val="tx1"/>
                </a:solidFill>
                <a:sym typeface="Symbol" panose="05050102010706020507" pitchFamily="18" charset="2"/>
              </a:rPr>
              <a:t> </a:t>
            </a:r>
          </a:p>
          <a:p>
            <a:pPr marL="838200" lvl="1" indent="-381000">
              <a:buNone/>
            </a:pPr>
            <a:r>
              <a:rPr lang="en-US" altLang="zh-TW">
                <a:solidFill>
                  <a:schemeClr val="tx1"/>
                </a:solidFill>
                <a:sym typeface="Symbol" panose="05050102010706020507" pitchFamily="18" charset="2"/>
              </a:rPr>
              <a:t>Actual cost: O(1); Amortized cost: O(1) + 1</a:t>
            </a:r>
          </a:p>
        </p:txBody>
      </p:sp>
    </p:spTree>
    <p:extLst>
      <p:ext uri="{BB962C8B-B14F-4D97-AF65-F5344CB8AC3E}">
        <p14:creationId xmlns:p14="http://schemas.microsoft.com/office/powerpoint/2010/main" val="79826834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endParaRPr lang="zh-TW" altLang="en-US"/>
          </a:p>
        </p:txBody>
      </p:sp>
      <p:sp>
        <p:nvSpPr>
          <p:cNvPr id="350211" name="Rectangle 3"/>
          <p:cNvSpPr>
            <a:spLocks noGrp="1" noChangeArrowheads="1"/>
          </p:cNvSpPr>
          <p:nvPr>
            <p:ph type="body" idx="1"/>
          </p:nvPr>
        </p:nvSpPr>
        <p:spPr>
          <a:xfrm>
            <a:off x="1774825" y="981075"/>
            <a:ext cx="8610600" cy="5638800"/>
          </a:xfrm>
        </p:spPr>
        <p:txBody>
          <a:bodyPr/>
          <a:lstStyle/>
          <a:p>
            <a:pPr marL="838200" lvl="1" indent="-381000"/>
            <a:r>
              <a:rPr lang="en-US" altLang="zh-TW" b="1">
                <a:sym typeface="Symbol" panose="05050102010706020507" pitchFamily="18" charset="2"/>
              </a:rPr>
              <a:t>Finding the minimum node:</a:t>
            </a:r>
          </a:p>
          <a:p>
            <a:pPr marL="838200" lvl="1" indent="-381000">
              <a:buNone/>
            </a:pPr>
            <a:r>
              <a:rPr lang="en-US" altLang="zh-TW">
                <a:sym typeface="Symbol" panose="05050102010706020507" pitchFamily="18" charset="2"/>
              </a:rPr>
              <a:t>	</a:t>
            </a:r>
            <a:r>
              <a:rPr lang="en-US" altLang="zh-TW">
                <a:solidFill>
                  <a:schemeClr val="folHlink"/>
                </a:solidFill>
                <a:sym typeface="Symbol" panose="05050102010706020507" pitchFamily="18" charset="2"/>
              </a:rPr>
              <a:t>	min[H]    O(1)  Amortized cost O(1)</a:t>
            </a:r>
          </a:p>
          <a:p>
            <a:pPr marL="838200" lvl="1" indent="-381000">
              <a:buNone/>
            </a:pPr>
            <a:r>
              <a:rPr lang="en-US" altLang="zh-TW">
                <a:solidFill>
                  <a:schemeClr val="folHlink"/>
                </a:solidFill>
                <a:sym typeface="Symbol" panose="05050102010706020507" pitchFamily="18" charset="2"/>
              </a:rPr>
              <a:t>				 </a:t>
            </a:r>
            <a:r>
              <a:rPr lang="en-US" altLang="zh-TW">
                <a:solidFill>
                  <a:schemeClr val="folHlink"/>
                </a:solidFill>
                <a:latin typeface="新細明體" pitchFamily="18" charset="-120"/>
                <a:ea typeface="新細明體" pitchFamily="18" charset="-120"/>
                <a:sym typeface="Symbol" panose="05050102010706020507" pitchFamily="18" charset="2"/>
              </a:rPr>
              <a:t></a:t>
            </a:r>
            <a:r>
              <a:rPr lang="en-US" altLang="zh-TW">
                <a:solidFill>
                  <a:schemeClr val="folHlink"/>
                </a:solidFill>
                <a:sym typeface="Symbol" panose="05050102010706020507" pitchFamily="18" charset="2"/>
              </a:rPr>
              <a:t> is not changed</a:t>
            </a:r>
          </a:p>
          <a:p>
            <a:pPr marL="838200" lvl="1" indent="-381000">
              <a:buNone/>
            </a:pPr>
            <a:endParaRPr lang="en-US" altLang="zh-TW" b="1">
              <a:solidFill>
                <a:schemeClr val="folHlink"/>
              </a:solidFill>
              <a:sym typeface="Symbol" panose="05050102010706020507" pitchFamily="18" charset="2"/>
            </a:endParaRPr>
          </a:p>
          <a:p>
            <a:pPr marL="838200" lvl="1" indent="-381000"/>
            <a:r>
              <a:rPr lang="en-US" altLang="zh-TW" b="1">
                <a:solidFill>
                  <a:schemeClr val="folHlink"/>
                </a:solidFill>
                <a:sym typeface="Symbol" panose="05050102010706020507" pitchFamily="18" charset="2"/>
              </a:rPr>
              <a:t>Uniting 2 Fibonacci heaps:</a:t>
            </a:r>
          </a:p>
          <a:p>
            <a:pPr marL="838200" lvl="1" indent="-381000">
              <a:buNone/>
            </a:pPr>
            <a:r>
              <a:rPr lang="en-US" altLang="zh-TW">
                <a:sym typeface="Symbol" panose="05050102010706020507" pitchFamily="18" charset="2"/>
              </a:rPr>
              <a:t>	Fib-Heap-Union(H</a:t>
            </a:r>
            <a:r>
              <a:rPr lang="en-US" altLang="zh-TW" baseline="-25000">
                <a:sym typeface="Symbol" panose="05050102010706020507" pitchFamily="18" charset="2"/>
              </a:rPr>
              <a:t>1</a:t>
            </a:r>
            <a:r>
              <a:rPr lang="en-US" altLang="zh-TW">
                <a:sym typeface="Symbol" panose="05050102010706020507" pitchFamily="18" charset="2"/>
              </a:rPr>
              <a:t>, H</a:t>
            </a:r>
            <a:r>
              <a:rPr lang="en-US" altLang="zh-TW" baseline="-25000">
                <a:sym typeface="Symbol" panose="05050102010706020507" pitchFamily="18" charset="2"/>
              </a:rPr>
              <a:t>2</a:t>
            </a:r>
            <a:r>
              <a:rPr lang="en-US" altLang="zh-TW">
                <a:sym typeface="Symbol" panose="05050102010706020507" pitchFamily="18" charset="2"/>
              </a:rPr>
              <a:t>)</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H</a:t>
            </a:r>
            <a:r>
              <a:rPr lang="en-US" altLang="zh-TW">
                <a:solidFill>
                  <a:schemeClr val="tx1"/>
                </a:solidFill>
                <a:latin typeface="Times New Roman" panose="02020603050405020304" pitchFamily="18" charset="0"/>
                <a:ea typeface="新細明體" pitchFamily="18" charset="-120"/>
                <a:sym typeface="Symbol" panose="05050102010706020507" pitchFamily="18" charset="2"/>
              </a:rPr>
              <a:t> =</a:t>
            </a:r>
            <a:r>
              <a:rPr lang="en-US" altLang="zh-TW">
                <a:solidFill>
                  <a:schemeClr val="tx1"/>
                </a:solidFill>
                <a:sym typeface="Symbol" panose="05050102010706020507" pitchFamily="18" charset="2"/>
              </a:rPr>
              <a:t> </a:t>
            </a:r>
            <a:r>
              <a:rPr lang="en-US" altLang="zh-TW">
                <a:sym typeface="Symbol" panose="05050102010706020507" pitchFamily="18" charset="2"/>
              </a:rPr>
              <a:t>Make-Fib-Heap( )</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H.min </a:t>
            </a:r>
            <a:r>
              <a:rPr lang="en-US" altLang="zh-TW">
                <a:solidFill>
                  <a:schemeClr val="tx1"/>
                </a:solidFill>
                <a:latin typeface="Times New Roman" panose="02020603050405020304" pitchFamily="18" charset="0"/>
                <a:ea typeface="新細明體" pitchFamily="18" charset="-120"/>
                <a:sym typeface="Symbol" panose="05050102010706020507" pitchFamily="18" charset="2"/>
              </a:rPr>
              <a:t>=</a:t>
            </a:r>
            <a:r>
              <a:rPr lang="en-US" altLang="zh-TW">
                <a:solidFill>
                  <a:schemeClr val="tx1"/>
                </a:solidFill>
                <a:sym typeface="Symbol" panose="05050102010706020507" pitchFamily="18" charset="2"/>
              </a:rPr>
              <a:t> H</a:t>
            </a:r>
            <a:r>
              <a:rPr lang="en-US" altLang="zh-TW" baseline="-25000">
                <a:solidFill>
                  <a:schemeClr val="tx1"/>
                </a:solidFill>
                <a:sym typeface="Symbol" panose="05050102010706020507" pitchFamily="18" charset="2"/>
              </a:rPr>
              <a:t>1</a:t>
            </a:r>
            <a:r>
              <a:rPr lang="en-US" altLang="zh-TW">
                <a:solidFill>
                  <a:schemeClr val="tx1"/>
                </a:solidFill>
                <a:sym typeface="Symbol" panose="05050102010706020507" pitchFamily="18" charset="2"/>
              </a:rPr>
              <a:t>.min</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concatenate the root list of H</a:t>
            </a:r>
            <a:r>
              <a:rPr lang="en-US" altLang="zh-TW" baseline="-25000">
                <a:solidFill>
                  <a:schemeClr val="tx1"/>
                </a:solidFill>
                <a:sym typeface="Symbol" panose="05050102010706020507" pitchFamily="18" charset="2"/>
              </a:rPr>
              <a:t>2</a:t>
            </a:r>
            <a:r>
              <a:rPr lang="en-US" altLang="zh-TW">
                <a:solidFill>
                  <a:schemeClr val="tx1"/>
                </a:solidFill>
                <a:sym typeface="Symbol" panose="05050102010706020507" pitchFamily="18" charset="2"/>
              </a:rPr>
              <a:t> with the root list of H</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if </a:t>
            </a:r>
            <a:r>
              <a:rPr lang="en-US" altLang="zh-TW">
                <a:solidFill>
                  <a:schemeClr val="folHlink"/>
                </a:solidFill>
                <a:sym typeface="Symbol" panose="05050102010706020507" pitchFamily="18" charset="2"/>
              </a:rPr>
              <a:t>(H</a:t>
            </a:r>
            <a:r>
              <a:rPr lang="en-US" altLang="zh-TW" baseline="-25000">
                <a:solidFill>
                  <a:schemeClr val="folHlink"/>
                </a:solidFill>
                <a:sym typeface="Symbol" panose="05050102010706020507" pitchFamily="18" charset="2"/>
              </a:rPr>
              <a:t>1</a:t>
            </a:r>
            <a:r>
              <a:rPr lang="en-US" altLang="zh-TW">
                <a:solidFill>
                  <a:schemeClr val="folHlink"/>
                </a:solidFill>
                <a:sym typeface="Symbol" panose="05050102010706020507" pitchFamily="18" charset="2"/>
              </a:rPr>
              <a:t>.min == NIL)</a:t>
            </a:r>
            <a:r>
              <a:rPr lang="en-US" altLang="zh-TW">
                <a:solidFill>
                  <a:schemeClr val="tx1"/>
                </a:solidFill>
                <a:sym typeface="Symbol" panose="05050102010706020507" pitchFamily="18" charset="2"/>
              </a:rPr>
              <a:t> or </a:t>
            </a:r>
            <a:r>
              <a:rPr lang="en-US" altLang="zh-TW">
                <a:solidFill>
                  <a:schemeClr val="folHlink"/>
                </a:solidFill>
                <a:sym typeface="Symbol" panose="05050102010706020507" pitchFamily="18" charset="2"/>
              </a:rPr>
              <a:t>(H</a:t>
            </a:r>
            <a:r>
              <a:rPr lang="en-US" altLang="zh-TW" baseline="-25000">
                <a:solidFill>
                  <a:schemeClr val="folHlink"/>
                </a:solidFill>
                <a:sym typeface="Symbol" panose="05050102010706020507" pitchFamily="18" charset="2"/>
              </a:rPr>
              <a:t>2</a:t>
            </a:r>
            <a:r>
              <a:rPr lang="en-US" altLang="zh-TW">
                <a:solidFill>
                  <a:schemeClr val="folHlink"/>
                </a:solidFill>
                <a:sym typeface="Symbol" panose="05050102010706020507" pitchFamily="18" charset="2"/>
              </a:rPr>
              <a:t>.min </a:t>
            </a:r>
            <a:r>
              <a:rPr lang="en-US" altLang="zh-TW">
                <a:solidFill>
                  <a:schemeClr val="folHlink"/>
                </a:solidFill>
                <a:latin typeface="Times New Roman" panose="02020603050405020304" pitchFamily="18" charset="0"/>
                <a:ea typeface="新細明體" pitchFamily="18" charset="-120"/>
                <a:sym typeface="Symbol" panose="05050102010706020507" pitchFamily="18" charset="2"/>
              </a:rPr>
              <a:t></a:t>
            </a:r>
            <a:r>
              <a:rPr lang="en-US" altLang="zh-TW">
                <a:solidFill>
                  <a:schemeClr val="folHlink"/>
                </a:solidFill>
                <a:sym typeface="Symbol" panose="05050102010706020507" pitchFamily="18" charset="2"/>
              </a:rPr>
              <a:t> NIL and H</a:t>
            </a:r>
            <a:r>
              <a:rPr lang="en-US" altLang="zh-TW" baseline="-25000">
                <a:solidFill>
                  <a:schemeClr val="folHlink"/>
                </a:solidFill>
                <a:sym typeface="Symbol" panose="05050102010706020507" pitchFamily="18" charset="2"/>
              </a:rPr>
              <a:t>2</a:t>
            </a:r>
            <a:r>
              <a:rPr lang="en-US" altLang="zh-TW">
                <a:solidFill>
                  <a:schemeClr val="folHlink"/>
                </a:solidFill>
                <a:sym typeface="Symbol" panose="05050102010706020507" pitchFamily="18" charset="2"/>
              </a:rPr>
              <a:t>.min.key&lt;H</a:t>
            </a:r>
            <a:r>
              <a:rPr lang="en-US" altLang="zh-TW" baseline="-25000">
                <a:solidFill>
                  <a:schemeClr val="folHlink"/>
                </a:solidFill>
                <a:sym typeface="Symbol" panose="05050102010706020507" pitchFamily="18" charset="2"/>
              </a:rPr>
              <a:t>1</a:t>
            </a:r>
            <a:r>
              <a:rPr lang="en-US" altLang="zh-TW">
                <a:solidFill>
                  <a:schemeClr val="folHlink"/>
                </a:solidFill>
                <a:sym typeface="Symbol" panose="05050102010706020507" pitchFamily="18" charset="2"/>
              </a:rPr>
              <a:t>.min.key)</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H.min </a:t>
            </a:r>
            <a:r>
              <a:rPr lang="en-US" altLang="zh-TW">
                <a:solidFill>
                  <a:schemeClr val="tx1"/>
                </a:solidFill>
                <a:latin typeface="Times New Roman" panose="02020603050405020304" pitchFamily="18" charset="0"/>
                <a:ea typeface="新細明體" pitchFamily="18" charset="-120"/>
                <a:sym typeface="Symbol" panose="05050102010706020507" pitchFamily="18" charset="2"/>
              </a:rPr>
              <a:t>=</a:t>
            </a:r>
            <a:r>
              <a:rPr lang="en-US" altLang="zh-TW">
                <a:solidFill>
                  <a:schemeClr val="tx1"/>
                </a:solidFill>
                <a:sym typeface="Symbol" panose="05050102010706020507" pitchFamily="18" charset="2"/>
              </a:rPr>
              <a:t> H</a:t>
            </a:r>
            <a:r>
              <a:rPr lang="en-US" altLang="zh-TW" baseline="-25000">
                <a:solidFill>
                  <a:schemeClr val="tx1"/>
                </a:solidFill>
                <a:sym typeface="Symbol" panose="05050102010706020507" pitchFamily="18" charset="2"/>
              </a:rPr>
              <a:t>2</a:t>
            </a:r>
            <a:r>
              <a:rPr lang="en-US" altLang="zh-TW">
                <a:solidFill>
                  <a:schemeClr val="tx1"/>
                </a:solidFill>
                <a:sym typeface="Symbol" panose="05050102010706020507" pitchFamily="18" charset="2"/>
              </a:rPr>
              <a:t>.min</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H.n  </a:t>
            </a:r>
            <a:r>
              <a:rPr lang="en-US" altLang="zh-TW">
                <a:solidFill>
                  <a:schemeClr val="tx1"/>
                </a:solidFill>
                <a:latin typeface="Times New Roman" panose="02020603050405020304" pitchFamily="18" charset="0"/>
                <a:ea typeface="新細明體" pitchFamily="18" charset="-120"/>
                <a:sym typeface="Symbol" panose="05050102010706020507" pitchFamily="18" charset="2"/>
              </a:rPr>
              <a:t>=</a:t>
            </a:r>
            <a:r>
              <a:rPr lang="en-US" altLang="zh-TW">
                <a:solidFill>
                  <a:schemeClr val="tx1"/>
                </a:solidFill>
                <a:sym typeface="Symbol" panose="05050102010706020507" pitchFamily="18" charset="2"/>
              </a:rPr>
              <a:t> H</a:t>
            </a:r>
            <a:r>
              <a:rPr lang="en-US" altLang="zh-TW" baseline="-25000">
                <a:solidFill>
                  <a:schemeClr val="tx1"/>
                </a:solidFill>
                <a:sym typeface="Symbol" panose="05050102010706020507" pitchFamily="18" charset="2"/>
              </a:rPr>
              <a:t>1</a:t>
            </a:r>
            <a:r>
              <a:rPr lang="en-US" altLang="zh-TW">
                <a:solidFill>
                  <a:schemeClr val="tx1"/>
                </a:solidFill>
                <a:sym typeface="Symbol" panose="05050102010706020507" pitchFamily="18" charset="2"/>
              </a:rPr>
              <a:t>.n + H</a:t>
            </a:r>
            <a:r>
              <a:rPr lang="en-US" altLang="zh-TW" baseline="-25000">
                <a:solidFill>
                  <a:schemeClr val="tx1"/>
                </a:solidFill>
                <a:sym typeface="Symbol" panose="05050102010706020507" pitchFamily="18" charset="2"/>
              </a:rPr>
              <a:t>2</a:t>
            </a:r>
            <a:r>
              <a:rPr lang="en-US" altLang="zh-TW">
                <a:solidFill>
                  <a:schemeClr val="tx1"/>
                </a:solidFill>
                <a:sym typeface="Symbol" panose="05050102010706020507" pitchFamily="18" charset="2"/>
              </a:rPr>
              <a:t>.n</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return H</a:t>
            </a:r>
          </a:p>
          <a:p>
            <a:pPr marL="838200" lvl="1" indent="-381000">
              <a:buNone/>
            </a:pPr>
            <a:r>
              <a:rPr lang="en-US" altLang="zh-TW">
                <a:solidFill>
                  <a:schemeClr val="tx1"/>
                </a:solidFill>
                <a:sym typeface="Symbol" panose="05050102010706020507" pitchFamily="18" charset="2"/>
              </a:rPr>
              <a:t>		</a:t>
            </a:r>
          </a:p>
        </p:txBody>
      </p:sp>
    </p:spTree>
    <p:extLst>
      <p:ext uri="{BB962C8B-B14F-4D97-AF65-F5344CB8AC3E}">
        <p14:creationId xmlns:p14="http://schemas.microsoft.com/office/powerpoint/2010/main" val="14211531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endParaRPr lang="zh-TW" altLang="en-US"/>
          </a:p>
        </p:txBody>
      </p:sp>
      <p:sp>
        <p:nvSpPr>
          <p:cNvPr id="351235" name="Rectangle 3"/>
          <p:cNvSpPr>
            <a:spLocks noGrp="1" noChangeArrowheads="1"/>
          </p:cNvSpPr>
          <p:nvPr>
            <p:ph type="body" idx="1"/>
          </p:nvPr>
        </p:nvSpPr>
        <p:spPr/>
        <p:txBody>
          <a:bodyPr/>
          <a:lstStyle/>
          <a:p>
            <a:pPr lvl="1"/>
            <a:r>
              <a:rPr lang="en-US" altLang="zh-TW">
                <a:ea typeface="新細明體" pitchFamily="18" charset="-120"/>
                <a:sym typeface="Symbol" panose="05050102010706020507" pitchFamily="18" charset="2"/>
              </a:rPr>
              <a:t></a:t>
            </a:r>
            <a:r>
              <a:rPr lang="en-US" altLang="zh-TW">
                <a:sym typeface="Symbol" panose="05050102010706020507" pitchFamily="18" charset="2"/>
              </a:rPr>
              <a:t>(H) - (</a:t>
            </a:r>
            <a:r>
              <a:rPr lang="en-US" altLang="zh-TW">
                <a:ea typeface="新細明體" pitchFamily="18" charset="-120"/>
                <a:sym typeface="Symbol" panose="05050102010706020507" pitchFamily="18" charset="2"/>
              </a:rPr>
              <a:t>(H</a:t>
            </a:r>
            <a:r>
              <a:rPr lang="en-US" altLang="zh-TW" baseline="-25000">
                <a:ea typeface="新細明體" pitchFamily="18" charset="-120"/>
                <a:sym typeface="Symbol" panose="05050102010706020507" pitchFamily="18" charset="2"/>
              </a:rPr>
              <a:t>1</a:t>
            </a:r>
            <a:r>
              <a:rPr lang="en-US" altLang="zh-TW">
                <a:ea typeface="新細明體" pitchFamily="18" charset="-120"/>
                <a:sym typeface="Symbol" panose="05050102010706020507" pitchFamily="18" charset="2"/>
              </a:rPr>
              <a:t>)+</a:t>
            </a:r>
            <a:r>
              <a:rPr lang="en-US" altLang="zh-TW">
                <a:latin typeface="新細明體" pitchFamily="18" charset="-120"/>
                <a:ea typeface="新細明體" pitchFamily="18" charset="-120"/>
                <a:sym typeface="Symbol" panose="05050102010706020507" pitchFamily="18" charset="2"/>
              </a:rPr>
              <a:t></a:t>
            </a:r>
            <a:r>
              <a:rPr lang="en-US" altLang="zh-TW">
                <a:ea typeface="新細明體" pitchFamily="18" charset="-120"/>
                <a:sym typeface="Symbol" panose="05050102010706020507" pitchFamily="18" charset="2"/>
              </a:rPr>
              <a:t>(H</a:t>
            </a:r>
            <a:r>
              <a:rPr lang="en-US" altLang="zh-TW" baseline="-25000">
                <a:ea typeface="新細明體" pitchFamily="18" charset="-120"/>
                <a:sym typeface="Symbol" panose="05050102010706020507" pitchFamily="18" charset="2"/>
              </a:rPr>
              <a:t>2</a:t>
            </a:r>
            <a:r>
              <a:rPr lang="en-US" altLang="zh-TW">
                <a:ea typeface="新細明體" pitchFamily="18" charset="-120"/>
                <a:sym typeface="Symbol" panose="05050102010706020507" pitchFamily="18" charset="2"/>
              </a:rPr>
              <a:t>))</a:t>
            </a:r>
          </a:p>
          <a:p>
            <a:pPr lvl="1">
              <a:buFont typeface="Wingdings" panose="05000000000000000000" pitchFamily="2" charset="2"/>
              <a:buNone/>
            </a:pPr>
            <a:r>
              <a:rPr lang="en-US" altLang="zh-TW">
                <a:sym typeface="Symbol" panose="05050102010706020507" pitchFamily="18" charset="2"/>
              </a:rPr>
              <a:t>		= (t(H)+2m(H)) – ((t(H</a:t>
            </a:r>
            <a:r>
              <a:rPr lang="en-US" altLang="zh-TW" baseline="-25000">
                <a:sym typeface="Symbol" panose="05050102010706020507" pitchFamily="18" charset="2"/>
              </a:rPr>
              <a:t>1</a:t>
            </a:r>
            <a:r>
              <a:rPr lang="en-US" altLang="zh-TW">
                <a:sym typeface="Symbol" panose="05050102010706020507" pitchFamily="18" charset="2"/>
              </a:rPr>
              <a:t>)+2m(H</a:t>
            </a:r>
            <a:r>
              <a:rPr lang="en-US" altLang="zh-TW" baseline="-25000">
                <a:sym typeface="Symbol" panose="05050102010706020507" pitchFamily="18" charset="2"/>
              </a:rPr>
              <a:t>1</a:t>
            </a:r>
            <a:r>
              <a:rPr lang="en-US" altLang="zh-TW">
                <a:sym typeface="Symbol" panose="05050102010706020507" pitchFamily="18" charset="2"/>
              </a:rPr>
              <a:t>)) + (t(H</a:t>
            </a:r>
            <a:r>
              <a:rPr lang="en-US" altLang="zh-TW" baseline="-25000">
                <a:sym typeface="Symbol" panose="05050102010706020507" pitchFamily="18" charset="2"/>
              </a:rPr>
              <a:t>2</a:t>
            </a:r>
            <a:r>
              <a:rPr lang="en-US" altLang="zh-TW">
                <a:sym typeface="Symbol" panose="05050102010706020507" pitchFamily="18" charset="2"/>
              </a:rPr>
              <a:t>)+2m(H</a:t>
            </a:r>
            <a:r>
              <a:rPr lang="en-US" altLang="zh-TW" baseline="-25000">
                <a:sym typeface="Symbol" panose="05050102010706020507" pitchFamily="18" charset="2"/>
              </a:rPr>
              <a:t>2</a:t>
            </a:r>
            <a:r>
              <a:rPr lang="en-US" altLang="zh-TW">
                <a:sym typeface="Symbol" panose="05050102010706020507" pitchFamily="18" charset="2"/>
              </a:rPr>
              <a:t>)))</a:t>
            </a:r>
          </a:p>
          <a:p>
            <a:pPr lvl="1">
              <a:buFont typeface="Wingdings" panose="05000000000000000000" pitchFamily="2" charset="2"/>
              <a:buNone/>
            </a:pPr>
            <a:r>
              <a:rPr lang="en-US" altLang="zh-TW">
                <a:sym typeface="Symbol" panose="05050102010706020507" pitchFamily="18" charset="2"/>
              </a:rPr>
              <a:t>	  = 0</a:t>
            </a:r>
          </a:p>
          <a:p>
            <a:pPr lvl="1">
              <a:buFont typeface="Wingdings" panose="05000000000000000000" pitchFamily="2" charset="2"/>
              <a:buNone/>
            </a:pPr>
            <a:endParaRPr lang="en-US" altLang="zh-TW">
              <a:sym typeface="Symbol" panose="05050102010706020507" pitchFamily="18" charset="2"/>
            </a:endParaRPr>
          </a:p>
        </p:txBody>
      </p:sp>
      <p:grpSp>
        <p:nvGrpSpPr>
          <p:cNvPr id="351238" name="Group 6"/>
          <p:cNvGrpSpPr>
            <a:grpSpLocks/>
          </p:cNvGrpSpPr>
          <p:nvPr/>
        </p:nvGrpSpPr>
        <p:grpSpPr bwMode="auto">
          <a:xfrm>
            <a:off x="3352801" y="2514600"/>
            <a:ext cx="5038725" cy="406400"/>
            <a:chOff x="1152" y="1584"/>
            <a:chExt cx="3174" cy="256"/>
          </a:xfrm>
        </p:grpSpPr>
        <p:sp>
          <p:nvSpPr>
            <p:cNvPr id="351236" name="Text Box 4"/>
            <p:cNvSpPr txBox="1">
              <a:spLocks noChangeArrowheads="1"/>
            </p:cNvSpPr>
            <p:nvPr/>
          </p:nvSpPr>
          <p:spPr bwMode="auto">
            <a:xfrm>
              <a:off x="1334" y="1588"/>
              <a:ext cx="299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solidFill>
                    <a:srgbClr val="006600"/>
                  </a:solidFill>
                </a:rPr>
                <a:t>t(H) = t(H</a:t>
              </a:r>
              <a:r>
                <a:rPr lang="en-US" altLang="zh-TW" sz="2000" baseline="-25000">
                  <a:solidFill>
                    <a:srgbClr val="006600"/>
                  </a:solidFill>
                </a:rPr>
                <a:t>1</a:t>
              </a:r>
              <a:r>
                <a:rPr lang="en-US" altLang="zh-TW" sz="2000">
                  <a:solidFill>
                    <a:srgbClr val="006600"/>
                  </a:solidFill>
                </a:rPr>
                <a:t>) + t(H</a:t>
              </a:r>
              <a:r>
                <a:rPr lang="en-US" altLang="zh-TW" sz="2000" baseline="-25000">
                  <a:solidFill>
                    <a:srgbClr val="006600"/>
                  </a:solidFill>
                </a:rPr>
                <a:t>2</a:t>
              </a:r>
              <a:r>
                <a:rPr lang="en-US" altLang="zh-TW" sz="2000">
                  <a:solidFill>
                    <a:srgbClr val="006600"/>
                  </a:solidFill>
                </a:rPr>
                <a:t>) , m(H) = m(H</a:t>
              </a:r>
              <a:r>
                <a:rPr lang="en-US" altLang="zh-TW" sz="2000" baseline="-25000">
                  <a:solidFill>
                    <a:srgbClr val="006600"/>
                  </a:solidFill>
                </a:rPr>
                <a:t>1</a:t>
              </a:r>
              <a:r>
                <a:rPr lang="en-US" altLang="zh-TW" sz="2000">
                  <a:solidFill>
                    <a:srgbClr val="006600"/>
                  </a:solidFill>
                </a:rPr>
                <a:t>) + m(H</a:t>
              </a:r>
              <a:r>
                <a:rPr lang="en-US" altLang="zh-TW" sz="2000" baseline="-25000">
                  <a:solidFill>
                    <a:srgbClr val="006600"/>
                  </a:solidFill>
                </a:rPr>
                <a:t>2</a:t>
              </a:r>
              <a:r>
                <a:rPr lang="en-US" altLang="zh-TW" sz="2000">
                  <a:solidFill>
                    <a:srgbClr val="006600"/>
                  </a:solidFill>
                </a:rPr>
                <a:t>)</a:t>
              </a:r>
            </a:p>
          </p:txBody>
        </p:sp>
        <p:graphicFrame>
          <p:nvGraphicFramePr>
            <p:cNvPr id="351237" name="Object 5"/>
            <p:cNvGraphicFramePr>
              <a:graphicFrameLocks noChangeAspect="1"/>
            </p:cNvGraphicFramePr>
            <p:nvPr/>
          </p:nvGraphicFramePr>
          <p:xfrm>
            <a:off x="1152" y="1584"/>
            <a:ext cx="240" cy="218"/>
          </p:xfrm>
          <a:graphic>
            <a:graphicData uri="http://schemas.openxmlformats.org/presentationml/2006/ole">
              <mc:AlternateContent xmlns:mc="http://schemas.openxmlformats.org/markup-compatibility/2006">
                <mc:Choice xmlns:v="urn:schemas-microsoft-com:vml" Requires="v">
                  <p:oleObj spid="_x0000_s15363" name="Equation" r:id="rId3" imgW="139680" imgH="126720" progId="Equation.DSMT4">
                    <p:embed/>
                  </p:oleObj>
                </mc:Choice>
                <mc:Fallback>
                  <p:oleObj name="Equation" r:id="rId3" imgW="139680" imgH="126720" progId="Equation.DSMT4">
                    <p:embed/>
                    <p:pic>
                      <p:nvPicPr>
                        <p:cNvPr id="35123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1584"/>
                          <a:ext cx="240"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1239" name="Text Box 7"/>
          <p:cNvSpPr txBox="1">
            <a:spLocks noChangeArrowheads="1"/>
          </p:cNvSpPr>
          <p:nvPr/>
        </p:nvSpPr>
        <p:spPr bwMode="auto">
          <a:xfrm>
            <a:off x="3505201" y="3200400"/>
            <a:ext cx="49712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solidFill>
                  <a:schemeClr val="folHlink"/>
                </a:solidFill>
              </a:rPr>
              <a:t>Thus the amortized cost of Fib-Heap-Union is </a:t>
            </a:r>
          </a:p>
          <a:p>
            <a:r>
              <a:rPr lang="en-US" altLang="zh-TW" sz="2000">
                <a:solidFill>
                  <a:schemeClr val="folHlink"/>
                </a:solidFill>
              </a:rPr>
              <a:t>therefore </a:t>
            </a:r>
            <a:r>
              <a:rPr lang="en-US" altLang="zh-TW" sz="2000">
                <a:solidFill>
                  <a:srgbClr val="CC0000"/>
                </a:solidFill>
              </a:rPr>
              <a:t>O(1)</a:t>
            </a:r>
            <a:r>
              <a:rPr lang="en-US" altLang="zh-TW" sz="2000">
                <a:solidFill>
                  <a:schemeClr val="folHlink"/>
                </a:solidFill>
              </a:rPr>
              <a:t> </a:t>
            </a:r>
            <a:r>
              <a:rPr lang="en-US" altLang="zh-TW" sz="2000">
                <a:solidFill>
                  <a:schemeClr val="folHlink"/>
                </a:solidFill>
                <a:ea typeface="全真行書" pitchFamily="49" charset="-128"/>
                <a:sym typeface="Symbol" panose="05050102010706020507" pitchFamily="18" charset="2"/>
              </a:rPr>
              <a:t> actual cost</a:t>
            </a:r>
          </a:p>
        </p:txBody>
      </p:sp>
    </p:spTree>
    <p:extLst>
      <p:ext uri="{BB962C8B-B14F-4D97-AF65-F5344CB8AC3E}">
        <p14:creationId xmlns:p14="http://schemas.microsoft.com/office/powerpoint/2010/main" val="342116357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endParaRPr lang="zh-TW" altLang="en-US"/>
          </a:p>
        </p:txBody>
      </p:sp>
      <p:sp>
        <p:nvSpPr>
          <p:cNvPr id="352259" name="Rectangle 3"/>
          <p:cNvSpPr>
            <a:spLocks noGrp="1" noChangeArrowheads="1"/>
          </p:cNvSpPr>
          <p:nvPr>
            <p:ph type="body" idx="1"/>
          </p:nvPr>
        </p:nvSpPr>
        <p:spPr>
          <a:xfrm>
            <a:off x="2590800" y="990600"/>
            <a:ext cx="7696200" cy="5715000"/>
          </a:xfrm>
        </p:spPr>
        <p:txBody>
          <a:bodyPr/>
          <a:lstStyle/>
          <a:p>
            <a:pPr marL="838200" lvl="1" indent="-381000"/>
            <a:r>
              <a:rPr lang="en-US" altLang="zh-TW" b="1">
                <a:solidFill>
                  <a:schemeClr val="folHlink"/>
                </a:solidFill>
                <a:sym typeface="Symbol" panose="05050102010706020507" pitchFamily="18" charset="2"/>
              </a:rPr>
              <a:t>Extracting the minimum node:</a:t>
            </a:r>
          </a:p>
          <a:p>
            <a:pPr marL="838200" lvl="1" indent="-381000">
              <a:buNone/>
            </a:pPr>
            <a:r>
              <a:rPr lang="en-US" altLang="zh-TW">
                <a:sym typeface="Symbol" panose="05050102010706020507" pitchFamily="18" charset="2"/>
              </a:rPr>
              <a:t>	Fib-Heap-Extract-Min(H)</a:t>
            </a:r>
          </a:p>
          <a:p>
            <a:pPr marL="838200" lvl="1" indent="-381000">
              <a:buSzPct val="90000"/>
              <a:buFont typeface="Wingdings" panose="05000000000000000000" pitchFamily="2" charset="2"/>
              <a:buAutoNum type="arabicPeriod"/>
            </a:pPr>
            <a:r>
              <a:rPr lang="en-US" altLang="zh-TW">
                <a:sym typeface="Symbol" panose="05050102010706020507" pitchFamily="18" charset="2"/>
              </a:rPr>
              <a:t>	</a:t>
            </a:r>
            <a:r>
              <a:rPr lang="en-US" altLang="zh-TW">
                <a:solidFill>
                  <a:schemeClr val="tx1"/>
                </a:solidFill>
                <a:sym typeface="Symbol" panose="05050102010706020507" pitchFamily="18" charset="2"/>
              </a:rPr>
              <a:t>z = H.min</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if z </a:t>
            </a:r>
            <a:r>
              <a:rPr lang="en-US" altLang="zh-TW">
                <a:solidFill>
                  <a:schemeClr val="tx1"/>
                </a:solidFill>
                <a:latin typeface="Times New Roman" panose="02020603050405020304" pitchFamily="18" charset="0"/>
                <a:ea typeface="新細明體" pitchFamily="18" charset="-120"/>
                <a:sym typeface="Symbol" panose="05050102010706020507" pitchFamily="18" charset="2"/>
              </a:rPr>
              <a:t></a:t>
            </a:r>
            <a:r>
              <a:rPr lang="en-US" altLang="zh-TW">
                <a:solidFill>
                  <a:schemeClr val="tx1"/>
                </a:solidFill>
                <a:sym typeface="Symbol" panose="05050102010706020507" pitchFamily="18" charset="2"/>
              </a:rPr>
              <a:t> NIL</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for each child x of z</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do { add x to the root list of H</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a:t>
            </a:r>
            <a:r>
              <a:rPr lang="en-US" altLang="zh-TW">
                <a:sym typeface="Symbol" panose="05050102010706020507" pitchFamily="18" charset="2"/>
              </a:rPr>
              <a:t>x.p</a:t>
            </a:r>
            <a:r>
              <a:rPr lang="en-US" altLang="zh-TW">
                <a:solidFill>
                  <a:schemeClr val="tx1"/>
                </a:solidFill>
                <a:sym typeface="Symbol" panose="05050102010706020507" pitchFamily="18" charset="2"/>
              </a:rPr>
              <a:t> = NIL }</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remove z from the root list of H</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if z == z.right</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H. min  = NIL</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else H.min = z.right</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a:t>
            </a:r>
            <a:r>
              <a:rPr lang="en-US" altLang="zh-TW">
                <a:sym typeface="Symbol" panose="05050102010706020507" pitchFamily="18" charset="2"/>
              </a:rPr>
              <a:t>Consolidate(H)</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H.n = H.n – 1</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return z</a:t>
            </a:r>
          </a:p>
          <a:p>
            <a:pPr marL="838200" lvl="1" indent="-381000">
              <a:buNone/>
            </a:pPr>
            <a:r>
              <a:rPr lang="en-US" altLang="zh-TW">
                <a:solidFill>
                  <a:schemeClr val="tx1"/>
                </a:solidFill>
                <a:sym typeface="Symbol" panose="05050102010706020507" pitchFamily="18" charset="2"/>
              </a:rPr>
              <a:t>		  </a:t>
            </a:r>
          </a:p>
        </p:txBody>
      </p:sp>
    </p:spTree>
    <p:extLst>
      <p:ext uri="{BB962C8B-B14F-4D97-AF65-F5344CB8AC3E}">
        <p14:creationId xmlns:p14="http://schemas.microsoft.com/office/powerpoint/2010/main" val="327225422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6" name="Text Box 6"/>
          <p:cNvSpPr txBox="1">
            <a:spLocks noChangeArrowheads="1"/>
          </p:cNvSpPr>
          <p:nvPr/>
        </p:nvSpPr>
        <p:spPr bwMode="auto">
          <a:xfrm>
            <a:off x="7467600" y="533401"/>
            <a:ext cx="3200400" cy="2024063"/>
          </a:xfrm>
          <a:prstGeom prst="rect">
            <a:avLst/>
          </a:prstGeom>
          <a:solidFill>
            <a:srgbClr val="FAEE0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800">
                <a:solidFill>
                  <a:srgbClr val="CC0000"/>
                </a:solidFill>
              </a:rPr>
              <a:t>Fib-Heap-Link(H, y, x)</a:t>
            </a:r>
          </a:p>
          <a:p>
            <a:r>
              <a:rPr lang="en-US" altLang="zh-TW" sz="1800">
                <a:solidFill>
                  <a:srgbClr val="006600"/>
                </a:solidFill>
              </a:rPr>
              <a:t> </a:t>
            </a:r>
            <a:r>
              <a:rPr lang="en-US" altLang="zh-TW" sz="1800"/>
              <a:t>{1. remove y from</a:t>
            </a:r>
          </a:p>
          <a:p>
            <a:r>
              <a:rPr lang="en-US" altLang="zh-TW" sz="1800"/>
              <a:t>          the root list of H;</a:t>
            </a:r>
          </a:p>
          <a:p>
            <a:r>
              <a:rPr lang="en-US" altLang="zh-TW" sz="1800"/>
              <a:t>   2. make y a child of x;</a:t>
            </a:r>
          </a:p>
          <a:p>
            <a:r>
              <a:rPr lang="en-US" altLang="zh-TW" sz="1800"/>
              <a:t>       x.degree =x.degree+1;</a:t>
            </a:r>
          </a:p>
          <a:p>
            <a:r>
              <a:rPr lang="en-US" altLang="zh-TW" sz="1800"/>
              <a:t>   3. </a:t>
            </a:r>
            <a:r>
              <a:rPr lang="en-US" altLang="zh-TW" sz="1800">
                <a:solidFill>
                  <a:srgbClr val="CC0000"/>
                </a:solidFill>
              </a:rPr>
              <a:t>y.mark =</a:t>
            </a:r>
            <a:r>
              <a:rPr lang="en-US" altLang="zh-TW" sz="1800">
                <a:sym typeface="Symbol" panose="05050102010706020507" pitchFamily="18" charset="2"/>
              </a:rPr>
              <a:t> FALSE;</a:t>
            </a:r>
          </a:p>
          <a:p>
            <a:r>
              <a:rPr lang="en-US" altLang="zh-TW" sz="1800">
                <a:sym typeface="Symbol" panose="05050102010706020507" pitchFamily="18" charset="2"/>
              </a:rPr>
              <a:t>  }</a:t>
            </a:r>
          </a:p>
        </p:txBody>
      </p:sp>
      <p:sp>
        <p:nvSpPr>
          <p:cNvPr id="353283" name="Rectangle 3"/>
          <p:cNvSpPr>
            <a:spLocks noGrp="1" noChangeArrowheads="1"/>
          </p:cNvSpPr>
          <p:nvPr>
            <p:ph type="body" idx="1"/>
          </p:nvPr>
        </p:nvSpPr>
        <p:spPr>
          <a:xfrm>
            <a:off x="2209800" y="990600"/>
            <a:ext cx="8229600" cy="5867400"/>
          </a:xfrm>
        </p:spPr>
        <p:txBody>
          <a:bodyPr/>
          <a:lstStyle/>
          <a:p>
            <a:pPr marL="838200" lvl="1" indent="-381000">
              <a:buNone/>
            </a:pPr>
            <a:r>
              <a:rPr lang="en-US" altLang="zh-TW" sz="1800">
                <a:sym typeface="Symbol" panose="05050102010706020507" pitchFamily="18" charset="2"/>
              </a:rPr>
              <a:t>Consolidate(H)</a:t>
            </a:r>
          </a:p>
          <a:p>
            <a:pPr marL="838200" lvl="1" indent="-381000">
              <a:buSzPct val="90000"/>
              <a:buFont typeface="Wingdings" panose="05000000000000000000" pitchFamily="2" charset="2"/>
              <a:buAutoNum type="arabicPeriod"/>
            </a:pPr>
            <a:r>
              <a:rPr lang="en-US" altLang="zh-TW" sz="1800">
                <a:sym typeface="Symbol" panose="05050102010706020507" pitchFamily="18" charset="2"/>
              </a:rPr>
              <a:t>let A[0..D(H.n)] be a new array</a:t>
            </a:r>
          </a:p>
          <a:p>
            <a:pPr marL="838200" lvl="1" indent="-381000">
              <a:buSzPct val="90000"/>
              <a:buFont typeface="Wingdings" panose="05000000000000000000" pitchFamily="2" charset="2"/>
              <a:buAutoNum type="arabicPeriod"/>
            </a:pPr>
            <a:r>
              <a:rPr lang="en-US" altLang="zh-TW" sz="1800">
                <a:sym typeface="Symbol" panose="05050102010706020507" pitchFamily="18" charset="2"/>
              </a:rPr>
              <a:t>for i = 0 to D(n[H]) do A[i]=NIL</a:t>
            </a:r>
          </a:p>
          <a:p>
            <a:pPr marL="838200" lvl="1" indent="-381000">
              <a:buSzPct val="90000"/>
              <a:buFont typeface="Wingdings" panose="05000000000000000000" pitchFamily="2" charset="2"/>
              <a:buAutoNum type="arabicPeriod"/>
            </a:pPr>
            <a:r>
              <a:rPr lang="en-US" altLang="zh-TW" sz="1800">
                <a:sym typeface="Symbol" panose="05050102010706020507" pitchFamily="18" charset="2"/>
              </a:rPr>
              <a:t>for each node w in the root list of H </a:t>
            </a:r>
          </a:p>
          <a:p>
            <a:pPr marL="838200" lvl="1" indent="-381000">
              <a:buSzPct val="90000"/>
              <a:buFont typeface="Wingdings" panose="05000000000000000000" pitchFamily="2" charset="2"/>
              <a:buAutoNum type="arabicPeriod"/>
            </a:pPr>
            <a:r>
              <a:rPr lang="en-US" altLang="zh-TW" sz="1800">
                <a:sym typeface="Symbol" panose="05050102010706020507" pitchFamily="18" charset="2"/>
              </a:rPr>
              <a:t>	    do { x = w ; d = x.degree;</a:t>
            </a:r>
          </a:p>
          <a:p>
            <a:pPr marL="838200" lvl="1" indent="-381000">
              <a:buSzPct val="90000"/>
              <a:buFont typeface="Wingdings" panose="05000000000000000000" pitchFamily="2" charset="2"/>
              <a:buAutoNum type="arabicPeriod"/>
            </a:pPr>
            <a:r>
              <a:rPr lang="en-US" altLang="zh-TW" sz="1800">
                <a:sym typeface="Symbol" panose="05050102010706020507" pitchFamily="18" charset="2"/>
              </a:rPr>
              <a:t>		while A[d] </a:t>
            </a:r>
            <a:r>
              <a:rPr lang="en-US" altLang="zh-TW" sz="1800">
                <a:latin typeface="Times New Roman" panose="02020603050405020304" pitchFamily="18" charset="0"/>
                <a:ea typeface="新細明體" pitchFamily="18" charset="-120"/>
                <a:sym typeface="Symbol" panose="05050102010706020507" pitchFamily="18" charset="2"/>
              </a:rPr>
              <a:t></a:t>
            </a:r>
            <a:r>
              <a:rPr lang="en-US" altLang="zh-TW" sz="1800">
                <a:sym typeface="Symbol" panose="05050102010706020507" pitchFamily="18" charset="2"/>
              </a:rPr>
              <a:t> NIL</a:t>
            </a:r>
          </a:p>
          <a:p>
            <a:pPr marL="838200" lvl="1" indent="-381000">
              <a:buSzPct val="90000"/>
              <a:buFont typeface="Wingdings" panose="05000000000000000000" pitchFamily="2" charset="2"/>
              <a:buAutoNum type="arabicPeriod"/>
            </a:pPr>
            <a:r>
              <a:rPr lang="en-US" altLang="zh-TW" sz="1800">
                <a:sym typeface="Symbol" panose="05050102010706020507" pitchFamily="18" charset="2"/>
              </a:rPr>
              <a:t>		   do {  y = A[d]</a:t>
            </a:r>
          </a:p>
          <a:p>
            <a:pPr marL="838200" lvl="1" indent="-381000">
              <a:buSzPct val="90000"/>
              <a:buFont typeface="Wingdings" panose="05000000000000000000" pitchFamily="2" charset="2"/>
              <a:buAutoNum type="arabicPeriod"/>
            </a:pPr>
            <a:r>
              <a:rPr lang="en-US" altLang="zh-TW" sz="1800">
                <a:sym typeface="Symbol" panose="05050102010706020507" pitchFamily="18" charset="2"/>
              </a:rPr>
              <a:t>			if </a:t>
            </a:r>
            <a:r>
              <a:rPr lang="en-US" altLang="zh-TW" sz="1800">
                <a:solidFill>
                  <a:schemeClr val="folHlink"/>
                </a:solidFill>
                <a:sym typeface="Symbol" panose="05050102010706020507" pitchFamily="18" charset="2"/>
              </a:rPr>
              <a:t>x.key &gt; y.key</a:t>
            </a:r>
            <a:r>
              <a:rPr lang="en-US" altLang="zh-TW" sz="1800">
                <a:sym typeface="Symbol" panose="05050102010706020507" pitchFamily="18" charset="2"/>
              </a:rPr>
              <a:t>  exchange xy</a:t>
            </a:r>
          </a:p>
          <a:p>
            <a:pPr marL="838200" lvl="1" indent="-381000">
              <a:buSzPct val="90000"/>
              <a:buFont typeface="Wingdings" panose="05000000000000000000" pitchFamily="2" charset="2"/>
              <a:buAutoNum type="arabicPeriod"/>
            </a:pPr>
            <a:r>
              <a:rPr lang="en-US" altLang="zh-TW" sz="1800">
                <a:sym typeface="Symbol" panose="05050102010706020507" pitchFamily="18" charset="2"/>
              </a:rPr>
              <a:t>			Fib-Heap-Link(H, y, x)</a:t>
            </a:r>
          </a:p>
          <a:p>
            <a:pPr marL="838200" lvl="1" indent="-381000">
              <a:buSzPct val="90000"/>
              <a:buFont typeface="Wingdings" panose="05000000000000000000" pitchFamily="2" charset="2"/>
              <a:buAutoNum type="arabicPeriod"/>
            </a:pPr>
            <a:r>
              <a:rPr lang="en-US" altLang="zh-TW" sz="1800">
                <a:sym typeface="Symbol" panose="05050102010706020507" pitchFamily="18" charset="2"/>
              </a:rPr>
              <a:t>			A[d] = NIL ; d = d+1;  }</a:t>
            </a:r>
          </a:p>
          <a:p>
            <a:pPr marL="838200" lvl="1" indent="-381000">
              <a:buSzPct val="90000"/>
              <a:buFont typeface="Wingdings" panose="05000000000000000000" pitchFamily="2" charset="2"/>
              <a:buAutoNum type="arabicPeriod"/>
            </a:pPr>
            <a:r>
              <a:rPr lang="en-US" altLang="zh-TW" sz="1800">
                <a:sym typeface="Symbol" panose="05050102010706020507" pitchFamily="18" charset="2"/>
              </a:rPr>
              <a:t>             A[d] = x;  }</a:t>
            </a:r>
          </a:p>
          <a:p>
            <a:pPr marL="838200" lvl="1" indent="-381000">
              <a:buSzPct val="90000"/>
              <a:buFont typeface="Wingdings" panose="05000000000000000000" pitchFamily="2" charset="2"/>
              <a:buAutoNum type="arabicPeriod"/>
            </a:pPr>
            <a:r>
              <a:rPr lang="en-US" altLang="zh-TW" sz="1800">
                <a:sym typeface="Symbol" panose="05050102010706020507" pitchFamily="18" charset="2"/>
              </a:rPr>
              <a:t>    H.min = NIL</a:t>
            </a:r>
          </a:p>
          <a:p>
            <a:pPr marL="838200" lvl="1" indent="-381000">
              <a:buSzPct val="90000"/>
              <a:buFont typeface="Wingdings" panose="05000000000000000000" pitchFamily="2" charset="2"/>
              <a:buAutoNum type="arabicPeriod"/>
            </a:pPr>
            <a:r>
              <a:rPr lang="en-US" altLang="zh-TW" sz="1800">
                <a:sym typeface="Symbol" panose="05050102010706020507" pitchFamily="18" charset="2"/>
              </a:rPr>
              <a:t>	  for i = 0 to D(H.n) do</a:t>
            </a:r>
          </a:p>
          <a:p>
            <a:pPr marL="838200" lvl="1" indent="-381000">
              <a:buSzPct val="90000"/>
              <a:buFont typeface="Wingdings" panose="05000000000000000000" pitchFamily="2" charset="2"/>
              <a:buAutoNum type="arabicPeriod"/>
            </a:pPr>
            <a:r>
              <a:rPr lang="en-US" altLang="zh-TW" sz="1800">
                <a:sym typeface="Symbol" panose="05050102010706020507" pitchFamily="18" charset="2"/>
              </a:rPr>
              <a:t>	      if A[i] </a:t>
            </a:r>
            <a:r>
              <a:rPr lang="en-US" altLang="zh-TW" sz="1800">
                <a:latin typeface="Times New Roman" panose="02020603050405020304" pitchFamily="18" charset="0"/>
                <a:ea typeface="新細明體" pitchFamily="18" charset="-120"/>
                <a:sym typeface="Symbol" panose="05050102010706020507" pitchFamily="18" charset="2"/>
              </a:rPr>
              <a:t></a:t>
            </a:r>
            <a:r>
              <a:rPr lang="en-US" altLang="zh-TW" sz="1800">
                <a:sym typeface="Symbol" panose="05050102010706020507" pitchFamily="18" charset="2"/>
              </a:rPr>
              <a:t> NIL  </a:t>
            </a:r>
          </a:p>
          <a:p>
            <a:pPr marL="838200" lvl="1" indent="-381000">
              <a:buSzPct val="90000"/>
              <a:buFont typeface="Wingdings" panose="05000000000000000000" pitchFamily="2" charset="2"/>
              <a:buAutoNum type="arabicPeriod"/>
            </a:pPr>
            <a:r>
              <a:rPr lang="en-US" altLang="zh-TW" sz="1800">
                <a:sym typeface="Symbol" panose="05050102010706020507" pitchFamily="18" charset="2"/>
              </a:rPr>
              <a:t>            if H.</a:t>
            </a:r>
            <a:r>
              <a:rPr lang="en-US" altLang="zh-TW" sz="1800">
                <a:solidFill>
                  <a:schemeClr val="folHlink"/>
                </a:solidFill>
                <a:sym typeface="Symbol" panose="05050102010706020507" pitchFamily="18" charset="2"/>
              </a:rPr>
              <a:t>min==NIL</a:t>
            </a:r>
          </a:p>
          <a:p>
            <a:pPr marL="838200" lvl="1" indent="-381000">
              <a:buSzPct val="90000"/>
              <a:buFont typeface="Wingdings" panose="05000000000000000000" pitchFamily="2" charset="2"/>
              <a:buAutoNum type="arabicPeriod"/>
            </a:pPr>
            <a:r>
              <a:rPr lang="en-US" altLang="zh-TW" sz="1800">
                <a:sym typeface="Symbol" panose="05050102010706020507" pitchFamily="18" charset="2"/>
              </a:rPr>
              <a:t>                  create a root list for H containing just A[i]; H.min =A[i];</a:t>
            </a:r>
          </a:p>
          <a:p>
            <a:pPr marL="838200" lvl="1" indent="-381000">
              <a:buSzPct val="90000"/>
              <a:buFont typeface="Wingdings" panose="05000000000000000000" pitchFamily="2" charset="2"/>
              <a:buAutoNum type="arabicPeriod"/>
            </a:pPr>
            <a:r>
              <a:rPr lang="en-US" altLang="zh-TW" sz="1800">
                <a:sym typeface="Symbol" panose="05050102010706020507" pitchFamily="18" charset="2"/>
              </a:rPr>
              <a:t>            else insert A[i] into H’s root list</a:t>
            </a:r>
          </a:p>
          <a:p>
            <a:pPr marL="838200" lvl="1" indent="-381000">
              <a:buSzPct val="90000"/>
              <a:buFont typeface="Wingdings" panose="05000000000000000000" pitchFamily="2" charset="2"/>
              <a:buAutoNum type="arabicPeriod"/>
            </a:pPr>
            <a:r>
              <a:rPr lang="en-US" altLang="zh-TW" sz="1800">
                <a:sym typeface="Symbol" panose="05050102010706020507" pitchFamily="18" charset="2"/>
              </a:rPr>
              <a:t>                  if  </a:t>
            </a:r>
            <a:r>
              <a:rPr lang="en-US" altLang="zh-TW" sz="1800">
                <a:solidFill>
                  <a:schemeClr val="folHlink"/>
                </a:solidFill>
                <a:sym typeface="Symbol" panose="05050102010706020507" pitchFamily="18" charset="2"/>
              </a:rPr>
              <a:t>A[i].key &lt; H.min.key</a:t>
            </a:r>
            <a:r>
              <a:rPr lang="en-US" altLang="zh-TW" sz="1800">
                <a:sym typeface="Symbol" panose="05050102010706020507" pitchFamily="18" charset="2"/>
              </a:rPr>
              <a:t>     H.min = A[i]</a:t>
            </a:r>
          </a:p>
          <a:p>
            <a:pPr marL="838200" lvl="1" indent="-381000">
              <a:buNone/>
            </a:pPr>
            <a:r>
              <a:rPr lang="en-US" altLang="zh-TW" sz="1800">
                <a:sym typeface="Symbol" panose="05050102010706020507" pitchFamily="18" charset="2"/>
              </a:rPr>
              <a:t>      </a:t>
            </a:r>
          </a:p>
        </p:txBody>
      </p:sp>
    </p:spTree>
    <p:extLst>
      <p:ext uri="{BB962C8B-B14F-4D97-AF65-F5344CB8AC3E}">
        <p14:creationId xmlns:p14="http://schemas.microsoft.com/office/powerpoint/2010/main" val="254111064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endParaRPr lang="zh-TW" altLang="en-US"/>
          </a:p>
        </p:txBody>
      </p:sp>
      <p:grpSp>
        <p:nvGrpSpPr>
          <p:cNvPr id="354309" name="Group 5"/>
          <p:cNvGrpSpPr>
            <a:grpSpLocks/>
          </p:cNvGrpSpPr>
          <p:nvPr/>
        </p:nvGrpSpPr>
        <p:grpSpPr bwMode="auto">
          <a:xfrm>
            <a:off x="2700338" y="1417638"/>
            <a:ext cx="7086600" cy="2133600"/>
            <a:chOff x="1008" y="2400"/>
            <a:chExt cx="3465" cy="917"/>
          </a:xfrm>
        </p:grpSpPr>
        <p:sp>
          <p:nvSpPr>
            <p:cNvPr id="354310" name="Text Box 6"/>
            <p:cNvSpPr txBox="1">
              <a:spLocks noChangeArrowheads="1"/>
            </p:cNvSpPr>
            <p:nvPr/>
          </p:nvSpPr>
          <p:spPr bwMode="auto">
            <a:xfrm>
              <a:off x="1008" y="2405"/>
              <a:ext cx="222"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800" b="1"/>
                <a:t>(</a:t>
              </a:r>
              <a:r>
                <a:rPr lang="en-US" altLang="zh-TW" sz="1800" b="1"/>
                <a:t>a)</a:t>
              </a:r>
            </a:p>
          </p:txBody>
        </p:sp>
        <p:sp>
          <p:nvSpPr>
            <p:cNvPr id="354311" name="Oval 7"/>
            <p:cNvSpPr>
              <a:spLocks noChangeArrowheads="1"/>
            </p:cNvSpPr>
            <p:nvPr/>
          </p:nvSpPr>
          <p:spPr bwMode="auto">
            <a:xfrm>
              <a:off x="1285" y="2405"/>
              <a:ext cx="173" cy="163"/>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23</a:t>
              </a:r>
            </a:p>
          </p:txBody>
        </p:sp>
        <p:sp>
          <p:nvSpPr>
            <p:cNvPr id="354312" name="Oval 8"/>
            <p:cNvSpPr>
              <a:spLocks noChangeArrowheads="1"/>
            </p:cNvSpPr>
            <p:nvPr/>
          </p:nvSpPr>
          <p:spPr bwMode="auto">
            <a:xfrm>
              <a:off x="1736" y="2405"/>
              <a:ext cx="173" cy="163"/>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7</a:t>
              </a:r>
            </a:p>
          </p:txBody>
        </p:sp>
        <p:sp>
          <p:nvSpPr>
            <p:cNvPr id="354313" name="Oval 9"/>
            <p:cNvSpPr>
              <a:spLocks noChangeArrowheads="1"/>
            </p:cNvSpPr>
            <p:nvPr/>
          </p:nvSpPr>
          <p:spPr bwMode="auto">
            <a:xfrm>
              <a:off x="2866" y="3153"/>
              <a:ext cx="173" cy="164"/>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41</a:t>
              </a:r>
            </a:p>
          </p:txBody>
        </p:sp>
        <p:sp>
          <p:nvSpPr>
            <p:cNvPr id="354314" name="Oval 10"/>
            <p:cNvSpPr>
              <a:spLocks noChangeArrowheads="1"/>
            </p:cNvSpPr>
            <p:nvPr/>
          </p:nvSpPr>
          <p:spPr bwMode="auto">
            <a:xfrm>
              <a:off x="2151" y="3126"/>
              <a:ext cx="174" cy="164"/>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39</a:t>
              </a:r>
            </a:p>
          </p:txBody>
        </p:sp>
        <p:sp>
          <p:nvSpPr>
            <p:cNvPr id="354315" name="Oval 11"/>
            <p:cNvSpPr>
              <a:spLocks noChangeArrowheads="1"/>
            </p:cNvSpPr>
            <p:nvPr/>
          </p:nvSpPr>
          <p:spPr bwMode="auto">
            <a:xfrm>
              <a:off x="4127" y="2405"/>
              <a:ext cx="173" cy="163"/>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24</a:t>
              </a:r>
            </a:p>
          </p:txBody>
        </p:sp>
        <p:sp>
          <p:nvSpPr>
            <p:cNvPr id="354316" name="Oval 12"/>
            <p:cNvSpPr>
              <a:spLocks noChangeArrowheads="1"/>
            </p:cNvSpPr>
            <p:nvPr/>
          </p:nvSpPr>
          <p:spPr bwMode="auto">
            <a:xfrm>
              <a:off x="3314" y="2777"/>
              <a:ext cx="174" cy="164"/>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30</a:t>
              </a:r>
            </a:p>
          </p:txBody>
        </p:sp>
        <p:sp>
          <p:nvSpPr>
            <p:cNvPr id="354317" name="Oval 13"/>
            <p:cNvSpPr>
              <a:spLocks noChangeArrowheads="1"/>
            </p:cNvSpPr>
            <p:nvPr/>
          </p:nvSpPr>
          <p:spPr bwMode="auto">
            <a:xfrm>
              <a:off x="3295" y="2405"/>
              <a:ext cx="173" cy="163"/>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17</a:t>
              </a:r>
            </a:p>
          </p:txBody>
        </p:sp>
        <p:sp>
          <p:nvSpPr>
            <p:cNvPr id="354318" name="Oval 14"/>
            <p:cNvSpPr>
              <a:spLocks noChangeArrowheads="1"/>
            </p:cNvSpPr>
            <p:nvPr/>
          </p:nvSpPr>
          <p:spPr bwMode="auto">
            <a:xfrm>
              <a:off x="2844" y="2798"/>
              <a:ext cx="174" cy="164"/>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38</a:t>
              </a:r>
            </a:p>
          </p:txBody>
        </p:sp>
        <p:sp>
          <p:nvSpPr>
            <p:cNvPr id="354319" name="Oval 15"/>
            <p:cNvSpPr>
              <a:spLocks noChangeArrowheads="1"/>
            </p:cNvSpPr>
            <p:nvPr/>
          </p:nvSpPr>
          <p:spPr bwMode="auto">
            <a:xfrm>
              <a:off x="2151" y="2798"/>
              <a:ext cx="174" cy="164"/>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18</a:t>
              </a:r>
            </a:p>
          </p:txBody>
        </p:sp>
        <p:sp>
          <p:nvSpPr>
            <p:cNvPr id="354320" name="Oval 16"/>
            <p:cNvSpPr>
              <a:spLocks noChangeArrowheads="1"/>
            </p:cNvSpPr>
            <p:nvPr/>
          </p:nvSpPr>
          <p:spPr bwMode="auto">
            <a:xfrm>
              <a:off x="2501" y="2792"/>
              <a:ext cx="173" cy="164"/>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52</a:t>
              </a:r>
            </a:p>
          </p:txBody>
        </p:sp>
        <p:sp>
          <p:nvSpPr>
            <p:cNvPr id="354321" name="Oval 17"/>
            <p:cNvSpPr>
              <a:spLocks noChangeArrowheads="1"/>
            </p:cNvSpPr>
            <p:nvPr/>
          </p:nvSpPr>
          <p:spPr bwMode="auto">
            <a:xfrm>
              <a:off x="3919" y="2765"/>
              <a:ext cx="173" cy="164"/>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26</a:t>
              </a:r>
            </a:p>
          </p:txBody>
        </p:sp>
        <p:sp>
          <p:nvSpPr>
            <p:cNvPr id="354322" name="Oval 18"/>
            <p:cNvSpPr>
              <a:spLocks noChangeArrowheads="1"/>
            </p:cNvSpPr>
            <p:nvPr/>
          </p:nvSpPr>
          <p:spPr bwMode="auto">
            <a:xfrm>
              <a:off x="2498" y="2405"/>
              <a:ext cx="173" cy="163"/>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a:t>
              </a:r>
            </a:p>
          </p:txBody>
        </p:sp>
        <p:sp>
          <p:nvSpPr>
            <p:cNvPr id="354323" name="Oval 19"/>
            <p:cNvSpPr>
              <a:spLocks noChangeArrowheads="1"/>
            </p:cNvSpPr>
            <p:nvPr/>
          </p:nvSpPr>
          <p:spPr bwMode="auto">
            <a:xfrm>
              <a:off x="4300" y="2798"/>
              <a:ext cx="173" cy="164"/>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46</a:t>
              </a:r>
            </a:p>
          </p:txBody>
        </p:sp>
        <p:sp>
          <p:nvSpPr>
            <p:cNvPr id="354324" name="Oval 20"/>
            <p:cNvSpPr>
              <a:spLocks noChangeArrowheads="1"/>
            </p:cNvSpPr>
            <p:nvPr/>
          </p:nvSpPr>
          <p:spPr bwMode="auto">
            <a:xfrm>
              <a:off x="3919" y="3122"/>
              <a:ext cx="173" cy="164"/>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35</a:t>
              </a:r>
            </a:p>
          </p:txBody>
        </p:sp>
        <p:sp>
          <p:nvSpPr>
            <p:cNvPr id="354325" name="Line 21"/>
            <p:cNvSpPr>
              <a:spLocks noChangeShapeType="1"/>
            </p:cNvSpPr>
            <p:nvPr/>
          </p:nvSpPr>
          <p:spPr bwMode="auto">
            <a:xfrm>
              <a:off x="1458" y="2482"/>
              <a:ext cx="27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26" name="Line 22"/>
            <p:cNvSpPr>
              <a:spLocks noChangeShapeType="1"/>
            </p:cNvSpPr>
            <p:nvPr/>
          </p:nvSpPr>
          <p:spPr bwMode="auto">
            <a:xfrm>
              <a:off x="1931" y="2488"/>
              <a:ext cx="567"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27" name="Line 23"/>
            <p:cNvSpPr>
              <a:spLocks noChangeShapeType="1"/>
            </p:cNvSpPr>
            <p:nvPr/>
          </p:nvSpPr>
          <p:spPr bwMode="auto">
            <a:xfrm>
              <a:off x="2706" y="2485"/>
              <a:ext cx="589"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28" name="Line 24"/>
            <p:cNvSpPr>
              <a:spLocks noChangeShapeType="1"/>
            </p:cNvSpPr>
            <p:nvPr/>
          </p:nvSpPr>
          <p:spPr bwMode="auto">
            <a:xfrm>
              <a:off x="3479" y="2488"/>
              <a:ext cx="64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29" name="Line 25"/>
            <p:cNvSpPr>
              <a:spLocks noChangeShapeType="1"/>
            </p:cNvSpPr>
            <p:nvPr/>
          </p:nvSpPr>
          <p:spPr bwMode="auto">
            <a:xfrm flipH="1">
              <a:off x="2255" y="2536"/>
              <a:ext cx="278" cy="2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30" name="Line 26"/>
            <p:cNvSpPr>
              <a:spLocks noChangeShapeType="1"/>
            </p:cNvSpPr>
            <p:nvPr/>
          </p:nvSpPr>
          <p:spPr bwMode="auto">
            <a:xfrm>
              <a:off x="2593" y="2569"/>
              <a:ext cx="0" cy="23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31" name="Line 27"/>
            <p:cNvSpPr>
              <a:spLocks noChangeShapeType="1"/>
            </p:cNvSpPr>
            <p:nvPr/>
          </p:nvSpPr>
          <p:spPr bwMode="auto">
            <a:xfrm>
              <a:off x="2637" y="2536"/>
              <a:ext cx="277" cy="2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32" name="Line 28"/>
            <p:cNvSpPr>
              <a:spLocks noChangeShapeType="1"/>
            </p:cNvSpPr>
            <p:nvPr/>
          </p:nvSpPr>
          <p:spPr bwMode="auto">
            <a:xfrm>
              <a:off x="2247" y="2968"/>
              <a:ext cx="0" cy="16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33" name="Line 29"/>
            <p:cNvSpPr>
              <a:spLocks noChangeShapeType="1"/>
            </p:cNvSpPr>
            <p:nvPr/>
          </p:nvSpPr>
          <p:spPr bwMode="auto">
            <a:xfrm>
              <a:off x="2948" y="2962"/>
              <a:ext cx="0" cy="19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34" name="Line 30"/>
            <p:cNvSpPr>
              <a:spLocks noChangeShapeType="1"/>
            </p:cNvSpPr>
            <p:nvPr/>
          </p:nvSpPr>
          <p:spPr bwMode="auto">
            <a:xfrm>
              <a:off x="3384" y="2562"/>
              <a:ext cx="0" cy="21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35" name="Line 31"/>
            <p:cNvSpPr>
              <a:spLocks noChangeShapeType="1"/>
            </p:cNvSpPr>
            <p:nvPr/>
          </p:nvSpPr>
          <p:spPr bwMode="auto">
            <a:xfrm flipH="1">
              <a:off x="4023" y="2556"/>
              <a:ext cx="145" cy="20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36" name="Line 32"/>
            <p:cNvSpPr>
              <a:spLocks noChangeShapeType="1"/>
            </p:cNvSpPr>
            <p:nvPr/>
          </p:nvSpPr>
          <p:spPr bwMode="auto">
            <a:xfrm>
              <a:off x="4259" y="2568"/>
              <a:ext cx="145" cy="23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37" name="Line 33"/>
            <p:cNvSpPr>
              <a:spLocks noChangeShapeType="1"/>
            </p:cNvSpPr>
            <p:nvPr/>
          </p:nvSpPr>
          <p:spPr bwMode="auto">
            <a:xfrm>
              <a:off x="3988" y="2929"/>
              <a:ext cx="0" cy="19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38" name="Oval 34"/>
            <p:cNvSpPr>
              <a:spLocks noChangeArrowheads="1"/>
            </p:cNvSpPr>
            <p:nvPr/>
          </p:nvSpPr>
          <p:spPr bwMode="auto">
            <a:xfrm>
              <a:off x="2064" y="2400"/>
              <a:ext cx="173" cy="163"/>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21</a:t>
              </a:r>
            </a:p>
          </p:txBody>
        </p:sp>
      </p:grpSp>
      <p:grpSp>
        <p:nvGrpSpPr>
          <p:cNvPr id="354339" name="Group 35"/>
          <p:cNvGrpSpPr>
            <a:grpSpLocks/>
          </p:cNvGrpSpPr>
          <p:nvPr/>
        </p:nvGrpSpPr>
        <p:grpSpPr bwMode="auto">
          <a:xfrm>
            <a:off x="2852738" y="4618038"/>
            <a:ext cx="7086600" cy="2062162"/>
            <a:chOff x="768" y="2448"/>
            <a:chExt cx="4464" cy="1299"/>
          </a:xfrm>
        </p:grpSpPr>
        <p:sp>
          <p:nvSpPr>
            <p:cNvPr id="354340" name="Text Box 36"/>
            <p:cNvSpPr txBox="1">
              <a:spLocks noChangeArrowheads="1"/>
            </p:cNvSpPr>
            <p:nvPr/>
          </p:nvSpPr>
          <p:spPr bwMode="auto">
            <a:xfrm>
              <a:off x="768" y="2455"/>
              <a:ext cx="29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800" b="1"/>
                <a:t>(</a:t>
              </a:r>
              <a:r>
                <a:rPr lang="en-US" altLang="zh-TW" sz="1800" b="1"/>
                <a:t>b)</a:t>
              </a:r>
            </a:p>
          </p:txBody>
        </p:sp>
        <p:sp>
          <p:nvSpPr>
            <p:cNvPr id="354341" name="Oval 37"/>
            <p:cNvSpPr>
              <a:spLocks noChangeArrowheads="1"/>
            </p:cNvSpPr>
            <p:nvPr/>
          </p:nvSpPr>
          <p:spPr bwMode="auto">
            <a:xfrm>
              <a:off x="1125" y="2455"/>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23</a:t>
              </a:r>
            </a:p>
          </p:txBody>
        </p:sp>
        <p:sp>
          <p:nvSpPr>
            <p:cNvPr id="354342" name="Oval 38"/>
            <p:cNvSpPr>
              <a:spLocks noChangeArrowheads="1"/>
            </p:cNvSpPr>
            <p:nvPr/>
          </p:nvSpPr>
          <p:spPr bwMode="auto">
            <a:xfrm>
              <a:off x="1706" y="2455"/>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7</a:t>
              </a:r>
            </a:p>
          </p:txBody>
        </p:sp>
        <p:sp>
          <p:nvSpPr>
            <p:cNvPr id="354343" name="Oval 39"/>
            <p:cNvSpPr>
              <a:spLocks noChangeArrowheads="1"/>
            </p:cNvSpPr>
            <p:nvPr/>
          </p:nvSpPr>
          <p:spPr bwMode="auto">
            <a:xfrm>
              <a:off x="4786" y="2455"/>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24</a:t>
              </a:r>
            </a:p>
          </p:txBody>
        </p:sp>
        <p:sp>
          <p:nvSpPr>
            <p:cNvPr id="354344" name="Oval 40"/>
            <p:cNvSpPr>
              <a:spLocks noChangeArrowheads="1"/>
            </p:cNvSpPr>
            <p:nvPr/>
          </p:nvSpPr>
          <p:spPr bwMode="auto">
            <a:xfrm>
              <a:off x="4518" y="2983"/>
              <a:ext cx="223"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26</a:t>
              </a:r>
            </a:p>
          </p:txBody>
        </p:sp>
        <p:sp>
          <p:nvSpPr>
            <p:cNvPr id="354345" name="Oval 41"/>
            <p:cNvSpPr>
              <a:spLocks noChangeArrowheads="1"/>
            </p:cNvSpPr>
            <p:nvPr/>
          </p:nvSpPr>
          <p:spPr bwMode="auto">
            <a:xfrm>
              <a:off x="5009" y="3031"/>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46</a:t>
              </a:r>
            </a:p>
          </p:txBody>
        </p:sp>
        <p:sp>
          <p:nvSpPr>
            <p:cNvPr id="354346" name="Oval 42"/>
            <p:cNvSpPr>
              <a:spLocks noChangeArrowheads="1"/>
            </p:cNvSpPr>
            <p:nvPr/>
          </p:nvSpPr>
          <p:spPr bwMode="auto">
            <a:xfrm>
              <a:off x="4518" y="3506"/>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35</a:t>
              </a:r>
            </a:p>
          </p:txBody>
        </p:sp>
        <p:sp>
          <p:nvSpPr>
            <p:cNvPr id="354347" name="Line 43"/>
            <p:cNvSpPr>
              <a:spLocks noChangeShapeType="1"/>
            </p:cNvSpPr>
            <p:nvPr/>
          </p:nvSpPr>
          <p:spPr bwMode="auto">
            <a:xfrm>
              <a:off x="1348" y="2568"/>
              <a:ext cx="35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48" name="Line 44"/>
            <p:cNvSpPr>
              <a:spLocks noChangeShapeType="1"/>
            </p:cNvSpPr>
            <p:nvPr/>
          </p:nvSpPr>
          <p:spPr bwMode="auto">
            <a:xfrm>
              <a:off x="1957" y="2577"/>
              <a:ext cx="731"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49" name="Line 45"/>
            <p:cNvSpPr>
              <a:spLocks noChangeShapeType="1"/>
            </p:cNvSpPr>
            <p:nvPr/>
          </p:nvSpPr>
          <p:spPr bwMode="auto">
            <a:xfrm>
              <a:off x="2956" y="2573"/>
              <a:ext cx="75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50" name="Line 46"/>
            <p:cNvSpPr>
              <a:spLocks noChangeShapeType="1"/>
            </p:cNvSpPr>
            <p:nvPr/>
          </p:nvSpPr>
          <p:spPr bwMode="auto">
            <a:xfrm>
              <a:off x="3648" y="2560"/>
              <a:ext cx="1138" cy="35"/>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54351" name="Group 47"/>
            <p:cNvGrpSpPr>
              <a:grpSpLocks/>
            </p:cNvGrpSpPr>
            <p:nvPr/>
          </p:nvGrpSpPr>
          <p:grpSpPr bwMode="auto">
            <a:xfrm>
              <a:off x="2688" y="2448"/>
              <a:ext cx="224" cy="721"/>
              <a:chOff x="2241" y="3031"/>
              <a:chExt cx="224" cy="721"/>
            </a:xfrm>
          </p:grpSpPr>
          <p:sp>
            <p:nvSpPr>
              <p:cNvPr id="354352" name="Oval 48"/>
              <p:cNvSpPr>
                <a:spLocks noChangeArrowheads="1"/>
              </p:cNvSpPr>
              <p:nvPr/>
            </p:nvSpPr>
            <p:spPr bwMode="auto">
              <a:xfrm>
                <a:off x="2241" y="3512"/>
                <a:ext cx="224"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39</a:t>
                </a:r>
              </a:p>
            </p:txBody>
          </p:sp>
          <p:sp>
            <p:nvSpPr>
              <p:cNvPr id="354353" name="Oval 49"/>
              <p:cNvSpPr>
                <a:spLocks noChangeArrowheads="1"/>
              </p:cNvSpPr>
              <p:nvPr/>
            </p:nvSpPr>
            <p:spPr bwMode="auto">
              <a:xfrm>
                <a:off x="2241" y="3031"/>
                <a:ext cx="224" cy="241"/>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18</a:t>
                </a:r>
              </a:p>
            </p:txBody>
          </p:sp>
          <p:sp>
            <p:nvSpPr>
              <p:cNvPr id="354354" name="Line 50"/>
              <p:cNvSpPr>
                <a:spLocks noChangeShapeType="1"/>
              </p:cNvSpPr>
              <p:nvPr/>
            </p:nvSpPr>
            <p:spPr bwMode="auto">
              <a:xfrm>
                <a:off x="2364" y="3280"/>
                <a:ext cx="0" cy="24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4355" name="Group 51"/>
            <p:cNvGrpSpPr>
              <a:grpSpLocks/>
            </p:cNvGrpSpPr>
            <p:nvPr/>
          </p:nvGrpSpPr>
          <p:grpSpPr bwMode="auto">
            <a:xfrm>
              <a:off x="3456" y="2448"/>
              <a:ext cx="252" cy="761"/>
              <a:chOff x="3133" y="3031"/>
              <a:chExt cx="252" cy="761"/>
            </a:xfrm>
          </p:grpSpPr>
          <p:sp>
            <p:nvSpPr>
              <p:cNvPr id="354356" name="Oval 52"/>
              <p:cNvSpPr>
                <a:spLocks noChangeArrowheads="1"/>
              </p:cNvSpPr>
              <p:nvPr/>
            </p:nvSpPr>
            <p:spPr bwMode="auto">
              <a:xfrm>
                <a:off x="3162" y="3552"/>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41</a:t>
                </a:r>
              </a:p>
            </p:txBody>
          </p:sp>
          <p:sp>
            <p:nvSpPr>
              <p:cNvPr id="354357" name="Oval 53"/>
              <p:cNvSpPr>
                <a:spLocks noChangeArrowheads="1"/>
              </p:cNvSpPr>
              <p:nvPr/>
            </p:nvSpPr>
            <p:spPr bwMode="auto">
              <a:xfrm>
                <a:off x="3133" y="3031"/>
                <a:ext cx="225"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38</a:t>
                </a:r>
              </a:p>
            </p:txBody>
          </p:sp>
          <p:sp>
            <p:nvSpPr>
              <p:cNvPr id="354358" name="Line 54"/>
              <p:cNvSpPr>
                <a:spLocks noChangeShapeType="1"/>
              </p:cNvSpPr>
              <p:nvPr/>
            </p:nvSpPr>
            <p:spPr bwMode="auto">
              <a:xfrm>
                <a:off x="3267" y="3272"/>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4359" name="Group 55"/>
            <p:cNvGrpSpPr>
              <a:grpSpLocks/>
            </p:cNvGrpSpPr>
            <p:nvPr/>
          </p:nvGrpSpPr>
          <p:grpSpPr bwMode="auto">
            <a:xfrm>
              <a:off x="4032" y="2448"/>
              <a:ext cx="249" cy="786"/>
              <a:chOff x="3714" y="2455"/>
              <a:chExt cx="249" cy="786"/>
            </a:xfrm>
          </p:grpSpPr>
          <p:sp>
            <p:nvSpPr>
              <p:cNvPr id="354360" name="Oval 56"/>
              <p:cNvSpPr>
                <a:spLocks noChangeArrowheads="1"/>
              </p:cNvSpPr>
              <p:nvPr/>
            </p:nvSpPr>
            <p:spPr bwMode="auto">
              <a:xfrm>
                <a:off x="3739" y="3001"/>
                <a:ext cx="224"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30</a:t>
                </a:r>
              </a:p>
            </p:txBody>
          </p:sp>
          <p:sp>
            <p:nvSpPr>
              <p:cNvPr id="354361" name="Oval 57"/>
              <p:cNvSpPr>
                <a:spLocks noChangeArrowheads="1"/>
              </p:cNvSpPr>
              <p:nvPr/>
            </p:nvSpPr>
            <p:spPr bwMode="auto">
              <a:xfrm>
                <a:off x="3714" y="2455"/>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17</a:t>
                </a:r>
              </a:p>
            </p:txBody>
          </p:sp>
          <p:sp>
            <p:nvSpPr>
              <p:cNvPr id="354362" name="Line 58"/>
              <p:cNvSpPr>
                <a:spLocks noChangeShapeType="1"/>
              </p:cNvSpPr>
              <p:nvPr/>
            </p:nvSpPr>
            <p:spPr bwMode="auto">
              <a:xfrm>
                <a:off x="3829" y="2685"/>
                <a:ext cx="0" cy="31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4363" name="Line 59"/>
            <p:cNvSpPr>
              <a:spLocks noChangeShapeType="1"/>
            </p:cNvSpPr>
            <p:nvPr/>
          </p:nvSpPr>
          <p:spPr bwMode="auto">
            <a:xfrm flipH="1">
              <a:off x="4652" y="2677"/>
              <a:ext cx="187" cy="3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64" name="Line 60"/>
            <p:cNvSpPr>
              <a:spLocks noChangeShapeType="1"/>
            </p:cNvSpPr>
            <p:nvPr/>
          </p:nvSpPr>
          <p:spPr bwMode="auto">
            <a:xfrm>
              <a:off x="4956" y="2694"/>
              <a:ext cx="187" cy="3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65" name="Line 61"/>
            <p:cNvSpPr>
              <a:spLocks noChangeShapeType="1"/>
            </p:cNvSpPr>
            <p:nvPr/>
          </p:nvSpPr>
          <p:spPr bwMode="auto">
            <a:xfrm>
              <a:off x="4607" y="3223"/>
              <a:ext cx="0" cy="28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66" name="Oval 62"/>
            <p:cNvSpPr>
              <a:spLocks noChangeArrowheads="1"/>
            </p:cNvSpPr>
            <p:nvPr/>
          </p:nvSpPr>
          <p:spPr bwMode="auto">
            <a:xfrm>
              <a:off x="2128" y="2448"/>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21</a:t>
              </a:r>
            </a:p>
          </p:txBody>
        </p:sp>
        <p:sp>
          <p:nvSpPr>
            <p:cNvPr id="354367" name="Oval 63"/>
            <p:cNvSpPr>
              <a:spLocks noChangeArrowheads="1"/>
            </p:cNvSpPr>
            <p:nvPr/>
          </p:nvSpPr>
          <p:spPr bwMode="auto">
            <a:xfrm>
              <a:off x="3093" y="2478"/>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52</a:t>
              </a:r>
            </a:p>
          </p:txBody>
        </p:sp>
      </p:grpSp>
      <p:sp>
        <p:nvSpPr>
          <p:cNvPr id="354368" name="Text Box 64"/>
          <p:cNvSpPr txBox="1">
            <a:spLocks noChangeArrowheads="1"/>
          </p:cNvSpPr>
          <p:nvPr/>
        </p:nvSpPr>
        <p:spPr bwMode="auto">
          <a:xfrm>
            <a:off x="5410200" y="838201"/>
            <a:ext cx="852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i="1">
                <a:latin typeface="Times New Roman" panose="02020603050405020304" pitchFamily="18" charset="0"/>
              </a:rPr>
              <a:t>H.min</a:t>
            </a:r>
            <a:endParaRPr lang="en-US" altLang="zh-TW" sz="2000" b="1">
              <a:latin typeface="Times New Roman" panose="02020603050405020304" pitchFamily="18" charset="0"/>
            </a:endParaRPr>
          </a:p>
        </p:txBody>
      </p:sp>
      <p:sp>
        <p:nvSpPr>
          <p:cNvPr id="354369" name="Line 65"/>
          <p:cNvSpPr>
            <a:spLocks noChangeShapeType="1"/>
          </p:cNvSpPr>
          <p:nvPr/>
        </p:nvSpPr>
        <p:spPr bwMode="auto">
          <a:xfrm>
            <a:off x="5943601" y="1231901"/>
            <a:ext cx="4763" cy="157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70" name="Text Box 66"/>
          <p:cNvSpPr txBox="1">
            <a:spLocks noChangeArrowheads="1"/>
          </p:cNvSpPr>
          <p:nvPr/>
        </p:nvSpPr>
        <p:spPr bwMode="auto">
          <a:xfrm>
            <a:off x="7653339" y="4008439"/>
            <a:ext cx="852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i="1">
                <a:latin typeface="Times New Roman" panose="02020603050405020304" pitchFamily="18" charset="0"/>
              </a:rPr>
              <a:t>H.min</a:t>
            </a:r>
            <a:endParaRPr lang="en-US" altLang="zh-TW" sz="2000" b="1">
              <a:latin typeface="Times New Roman" panose="02020603050405020304" pitchFamily="18" charset="0"/>
            </a:endParaRPr>
          </a:p>
        </p:txBody>
      </p:sp>
      <p:sp>
        <p:nvSpPr>
          <p:cNvPr id="354371" name="Line 67"/>
          <p:cNvSpPr>
            <a:spLocks noChangeShapeType="1"/>
          </p:cNvSpPr>
          <p:nvPr/>
        </p:nvSpPr>
        <p:spPr bwMode="auto">
          <a:xfrm>
            <a:off x="8186738" y="4402138"/>
            <a:ext cx="4762" cy="157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52340330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endParaRPr lang="zh-TW" altLang="en-US"/>
          </a:p>
        </p:txBody>
      </p:sp>
      <p:grpSp>
        <p:nvGrpSpPr>
          <p:cNvPr id="355418" name="Group 90"/>
          <p:cNvGrpSpPr>
            <a:grpSpLocks/>
          </p:cNvGrpSpPr>
          <p:nvPr/>
        </p:nvGrpSpPr>
        <p:grpSpPr bwMode="auto">
          <a:xfrm>
            <a:off x="2819400" y="381001"/>
            <a:ext cx="7162800" cy="6329363"/>
            <a:chOff x="624" y="333"/>
            <a:chExt cx="4512" cy="3987"/>
          </a:xfrm>
        </p:grpSpPr>
        <p:grpSp>
          <p:nvGrpSpPr>
            <p:cNvPr id="355332" name="Group 4"/>
            <p:cNvGrpSpPr>
              <a:grpSpLocks/>
            </p:cNvGrpSpPr>
            <p:nvPr/>
          </p:nvGrpSpPr>
          <p:grpSpPr bwMode="auto">
            <a:xfrm>
              <a:off x="624" y="333"/>
              <a:ext cx="4464" cy="1971"/>
              <a:chOff x="768" y="1776"/>
              <a:chExt cx="4464" cy="1971"/>
            </a:xfrm>
          </p:grpSpPr>
          <p:grpSp>
            <p:nvGrpSpPr>
              <p:cNvPr id="355333" name="Group 5"/>
              <p:cNvGrpSpPr>
                <a:grpSpLocks/>
              </p:cNvGrpSpPr>
              <p:nvPr/>
            </p:nvGrpSpPr>
            <p:grpSpPr bwMode="auto">
              <a:xfrm>
                <a:off x="768" y="2448"/>
                <a:ext cx="4464" cy="1299"/>
                <a:chOff x="768" y="2448"/>
                <a:chExt cx="4464" cy="1299"/>
              </a:xfrm>
            </p:grpSpPr>
            <p:sp>
              <p:nvSpPr>
                <p:cNvPr id="355334" name="Text Box 6"/>
                <p:cNvSpPr txBox="1">
                  <a:spLocks noChangeArrowheads="1"/>
                </p:cNvSpPr>
                <p:nvPr/>
              </p:nvSpPr>
              <p:spPr bwMode="auto">
                <a:xfrm>
                  <a:off x="768" y="2455"/>
                  <a:ext cx="2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800" b="1"/>
                    <a:t>(</a:t>
                  </a:r>
                  <a:r>
                    <a:rPr lang="en-US" altLang="zh-TW" sz="1800" b="1"/>
                    <a:t>c)</a:t>
                  </a:r>
                </a:p>
              </p:txBody>
            </p:sp>
            <p:sp>
              <p:nvSpPr>
                <p:cNvPr id="355335" name="Oval 7"/>
                <p:cNvSpPr>
                  <a:spLocks noChangeArrowheads="1"/>
                </p:cNvSpPr>
                <p:nvPr/>
              </p:nvSpPr>
              <p:spPr bwMode="auto">
                <a:xfrm>
                  <a:off x="1125" y="2455"/>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23</a:t>
                  </a:r>
                </a:p>
              </p:txBody>
            </p:sp>
            <p:sp>
              <p:nvSpPr>
                <p:cNvPr id="355336" name="Oval 8"/>
                <p:cNvSpPr>
                  <a:spLocks noChangeArrowheads="1"/>
                </p:cNvSpPr>
                <p:nvPr/>
              </p:nvSpPr>
              <p:spPr bwMode="auto">
                <a:xfrm>
                  <a:off x="1706" y="2455"/>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7</a:t>
                  </a:r>
                </a:p>
              </p:txBody>
            </p:sp>
            <p:sp>
              <p:nvSpPr>
                <p:cNvPr id="355337" name="Oval 9"/>
                <p:cNvSpPr>
                  <a:spLocks noChangeArrowheads="1"/>
                </p:cNvSpPr>
                <p:nvPr/>
              </p:nvSpPr>
              <p:spPr bwMode="auto">
                <a:xfrm>
                  <a:off x="4786" y="2455"/>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24</a:t>
                  </a:r>
                </a:p>
              </p:txBody>
            </p:sp>
            <p:sp>
              <p:nvSpPr>
                <p:cNvPr id="355338" name="Oval 10"/>
                <p:cNvSpPr>
                  <a:spLocks noChangeArrowheads="1"/>
                </p:cNvSpPr>
                <p:nvPr/>
              </p:nvSpPr>
              <p:spPr bwMode="auto">
                <a:xfrm>
                  <a:off x="4518" y="2983"/>
                  <a:ext cx="223"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26</a:t>
                  </a:r>
                </a:p>
              </p:txBody>
            </p:sp>
            <p:sp>
              <p:nvSpPr>
                <p:cNvPr id="355339" name="Oval 11"/>
                <p:cNvSpPr>
                  <a:spLocks noChangeArrowheads="1"/>
                </p:cNvSpPr>
                <p:nvPr/>
              </p:nvSpPr>
              <p:spPr bwMode="auto">
                <a:xfrm>
                  <a:off x="5009" y="3031"/>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46</a:t>
                  </a:r>
                </a:p>
              </p:txBody>
            </p:sp>
            <p:sp>
              <p:nvSpPr>
                <p:cNvPr id="355340" name="Oval 12"/>
                <p:cNvSpPr>
                  <a:spLocks noChangeArrowheads="1"/>
                </p:cNvSpPr>
                <p:nvPr/>
              </p:nvSpPr>
              <p:spPr bwMode="auto">
                <a:xfrm>
                  <a:off x="4518" y="3506"/>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35</a:t>
                  </a:r>
                </a:p>
              </p:txBody>
            </p:sp>
            <p:sp>
              <p:nvSpPr>
                <p:cNvPr id="355341" name="Line 13"/>
                <p:cNvSpPr>
                  <a:spLocks noChangeShapeType="1"/>
                </p:cNvSpPr>
                <p:nvPr/>
              </p:nvSpPr>
              <p:spPr bwMode="auto">
                <a:xfrm>
                  <a:off x="1348" y="2568"/>
                  <a:ext cx="35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342" name="Line 14"/>
                <p:cNvSpPr>
                  <a:spLocks noChangeShapeType="1"/>
                </p:cNvSpPr>
                <p:nvPr/>
              </p:nvSpPr>
              <p:spPr bwMode="auto">
                <a:xfrm>
                  <a:off x="1957" y="2577"/>
                  <a:ext cx="731"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343" name="Line 15"/>
                <p:cNvSpPr>
                  <a:spLocks noChangeShapeType="1"/>
                </p:cNvSpPr>
                <p:nvPr/>
              </p:nvSpPr>
              <p:spPr bwMode="auto">
                <a:xfrm>
                  <a:off x="2956" y="2573"/>
                  <a:ext cx="75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344" name="Line 16"/>
                <p:cNvSpPr>
                  <a:spLocks noChangeShapeType="1"/>
                </p:cNvSpPr>
                <p:nvPr/>
              </p:nvSpPr>
              <p:spPr bwMode="auto">
                <a:xfrm>
                  <a:off x="3648" y="2560"/>
                  <a:ext cx="1138" cy="35"/>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55345" name="Group 17"/>
                <p:cNvGrpSpPr>
                  <a:grpSpLocks/>
                </p:cNvGrpSpPr>
                <p:nvPr/>
              </p:nvGrpSpPr>
              <p:grpSpPr bwMode="auto">
                <a:xfrm>
                  <a:off x="2688" y="2448"/>
                  <a:ext cx="224" cy="721"/>
                  <a:chOff x="2241" y="3031"/>
                  <a:chExt cx="224" cy="721"/>
                </a:xfrm>
              </p:grpSpPr>
              <p:sp>
                <p:nvSpPr>
                  <p:cNvPr id="355346" name="Oval 18"/>
                  <p:cNvSpPr>
                    <a:spLocks noChangeArrowheads="1"/>
                  </p:cNvSpPr>
                  <p:nvPr/>
                </p:nvSpPr>
                <p:spPr bwMode="auto">
                  <a:xfrm>
                    <a:off x="2241" y="3512"/>
                    <a:ext cx="224"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39</a:t>
                    </a:r>
                  </a:p>
                </p:txBody>
              </p:sp>
              <p:sp>
                <p:nvSpPr>
                  <p:cNvPr id="355347" name="Oval 19"/>
                  <p:cNvSpPr>
                    <a:spLocks noChangeArrowheads="1"/>
                  </p:cNvSpPr>
                  <p:nvPr/>
                </p:nvSpPr>
                <p:spPr bwMode="auto">
                  <a:xfrm>
                    <a:off x="2241" y="3031"/>
                    <a:ext cx="224" cy="241"/>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18</a:t>
                    </a:r>
                  </a:p>
                </p:txBody>
              </p:sp>
              <p:sp>
                <p:nvSpPr>
                  <p:cNvPr id="355348" name="Line 20"/>
                  <p:cNvSpPr>
                    <a:spLocks noChangeShapeType="1"/>
                  </p:cNvSpPr>
                  <p:nvPr/>
                </p:nvSpPr>
                <p:spPr bwMode="auto">
                  <a:xfrm>
                    <a:off x="2364" y="3280"/>
                    <a:ext cx="0" cy="24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5349" name="Group 21"/>
                <p:cNvGrpSpPr>
                  <a:grpSpLocks/>
                </p:cNvGrpSpPr>
                <p:nvPr/>
              </p:nvGrpSpPr>
              <p:grpSpPr bwMode="auto">
                <a:xfrm>
                  <a:off x="3456" y="2448"/>
                  <a:ext cx="252" cy="761"/>
                  <a:chOff x="3133" y="3031"/>
                  <a:chExt cx="252" cy="761"/>
                </a:xfrm>
              </p:grpSpPr>
              <p:sp>
                <p:nvSpPr>
                  <p:cNvPr id="355350" name="Oval 22"/>
                  <p:cNvSpPr>
                    <a:spLocks noChangeArrowheads="1"/>
                  </p:cNvSpPr>
                  <p:nvPr/>
                </p:nvSpPr>
                <p:spPr bwMode="auto">
                  <a:xfrm>
                    <a:off x="3162" y="3552"/>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41</a:t>
                    </a:r>
                  </a:p>
                </p:txBody>
              </p:sp>
              <p:sp>
                <p:nvSpPr>
                  <p:cNvPr id="355351" name="Oval 23"/>
                  <p:cNvSpPr>
                    <a:spLocks noChangeArrowheads="1"/>
                  </p:cNvSpPr>
                  <p:nvPr/>
                </p:nvSpPr>
                <p:spPr bwMode="auto">
                  <a:xfrm>
                    <a:off x="3133" y="3031"/>
                    <a:ext cx="225"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38</a:t>
                    </a:r>
                  </a:p>
                </p:txBody>
              </p:sp>
              <p:sp>
                <p:nvSpPr>
                  <p:cNvPr id="355352" name="Line 24"/>
                  <p:cNvSpPr>
                    <a:spLocks noChangeShapeType="1"/>
                  </p:cNvSpPr>
                  <p:nvPr/>
                </p:nvSpPr>
                <p:spPr bwMode="auto">
                  <a:xfrm>
                    <a:off x="3267" y="3272"/>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5353" name="Group 25"/>
                <p:cNvGrpSpPr>
                  <a:grpSpLocks/>
                </p:cNvGrpSpPr>
                <p:nvPr/>
              </p:nvGrpSpPr>
              <p:grpSpPr bwMode="auto">
                <a:xfrm>
                  <a:off x="4032" y="2448"/>
                  <a:ext cx="249" cy="786"/>
                  <a:chOff x="3714" y="2455"/>
                  <a:chExt cx="249" cy="786"/>
                </a:xfrm>
              </p:grpSpPr>
              <p:sp>
                <p:nvSpPr>
                  <p:cNvPr id="355354" name="Oval 26"/>
                  <p:cNvSpPr>
                    <a:spLocks noChangeArrowheads="1"/>
                  </p:cNvSpPr>
                  <p:nvPr/>
                </p:nvSpPr>
                <p:spPr bwMode="auto">
                  <a:xfrm>
                    <a:off x="3739" y="3001"/>
                    <a:ext cx="224"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30</a:t>
                    </a:r>
                  </a:p>
                </p:txBody>
              </p:sp>
              <p:sp>
                <p:nvSpPr>
                  <p:cNvPr id="355355" name="Oval 27"/>
                  <p:cNvSpPr>
                    <a:spLocks noChangeArrowheads="1"/>
                  </p:cNvSpPr>
                  <p:nvPr/>
                </p:nvSpPr>
                <p:spPr bwMode="auto">
                  <a:xfrm>
                    <a:off x="3714" y="2455"/>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17</a:t>
                    </a:r>
                  </a:p>
                </p:txBody>
              </p:sp>
              <p:sp>
                <p:nvSpPr>
                  <p:cNvPr id="355356" name="Line 28"/>
                  <p:cNvSpPr>
                    <a:spLocks noChangeShapeType="1"/>
                  </p:cNvSpPr>
                  <p:nvPr/>
                </p:nvSpPr>
                <p:spPr bwMode="auto">
                  <a:xfrm>
                    <a:off x="3829" y="2685"/>
                    <a:ext cx="0" cy="31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5357" name="Line 29"/>
                <p:cNvSpPr>
                  <a:spLocks noChangeShapeType="1"/>
                </p:cNvSpPr>
                <p:nvPr/>
              </p:nvSpPr>
              <p:spPr bwMode="auto">
                <a:xfrm flipH="1">
                  <a:off x="4652" y="2677"/>
                  <a:ext cx="187" cy="3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358" name="Line 30"/>
                <p:cNvSpPr>
                  <a:spLocks noChangeShapeType="1"/>
                </p:cNvSpPr>
                <p:nvPr/>
              </p:nvSpPr>
              <p:spPr bwMode="auto">
                <a:xfrm>
                  <a:off x="4956" y="2694"/>
                  <a:ext cx="187" cy="3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359" name="Line 31"/>
                <p:cNvSpPr>
                  <a:spLocks noChangeShapeType="1"/>
                </p:cNvSpPr>
                <p:nvPr/>
              </p:nvSpPr>
              <p:spPr bwMode="auto">
                <a:xfrm>
                  <a:off x="4607" y="3223"/>
                  <a:ext cx="0" cy="28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360" name="Oval 32"/>
                <p:cNvSpPr>
                  <a:spLocks noChangeArrowheads="1"/>
                </p:cNvSpPr>
                <p:nvPr/>
              </p:nvSpPr>
              <p:spPr bwMode="auto">
                <a:xfrm>
                  <a:off x="2128" y="2448"/>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21</a:t>
                  </a:r>
                </a:p>
              </p:txBody>
            </p:sp>
            <p:sp>
              <p:nvSpPr>
                <p:cNvPr id="355361" name="Oval 33"/>
                <p:cNvSpPr>
                  <a:spLocks noChangeArrowheads="1"/>
                </p:cNvSpPr>
                <p:nvPr/>
              </p:nvSpPr>
              <p:spPr bwMode="auto">
                <a:xfrm>
                  <a:off x="3093" y="2478"/>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52</a:t>
                  </a:r>
                </a:p>
              </p:txBody>
            </p:sp>
          </p:grpSp>
          <p:grpSp>
            <p:nvGrpSpPr>
              <p:cNvPr id="355362" name="Group 34"/>
              <p:cNvGrpSpPr>
                <a:grpSpLocks/>
              </p:cNvGrpSpPr>
              <p:nvPr/>
            </p:nvGrpSpPr>
            <p:grpSpPr bwMode="auto">
              <a:xfrm>
                <a:off x="3216" y="1776"/>
                <a:ext cx="1404" cy="450"/>
                <a:chOff x="1488" y="1536"/>
                <a:chExt cx="1404" cy="450"/>
              </a:xfrm>
            </p:grpSpPr>
            <p:grpSp>
              <p:nvGrpSpPr>
                <p:cNvPr id="355363" name="Group 35"/>
                <p:cNvGrpSpPr>
                  <a:grpSpLocks/>
                </p:cNvGrpSpPr>
                <p:nvPr/>
              </p:nvGrpSpPr>
              <p:grpSpPr bwMode="auto">
                <a:xfrm>
                  <a:off x="1671" y="1737"/>
                  <a:ext cx="825" cy="135"/>
                  <a:chOff x="1680" y="1728"/>
                  <a:chExt cx="1200" cy="240"/>
                </a:xfrm>
              </p:grpSpPr>
              <p:sp>
                <p:nvSpPr>
                  <p:cNvPr id="355364" name="Rectangle 36"/>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5365" name="Rectangle 37"/>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5366" name="Rectangle 38"/>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5367" name="Rectangle 39"/>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5368" name="Rectangle 40"/>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5369" name="Text Box 41"/>
                <p:cNvSpPr txBox="1">
                  <a:spLocks noChangeArrowheads="1"/>
                </p:cNvSpPr>
                <p:nvPr/>
              </p:nvSpPr>
              <p:spPr bwMode="auto">
                <a:xfrm>
                  <a:off x="1661" y="1536"/>
                  <a:ext cx="1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b="1">
                      <a:latin typeface="Times New Roman" panose="02020603050405020304" pitchFamily="18" charset="0"/>
                    </a:rPr>
                    <a:t>0    1   2   3   4</a:t>
                  </a:r>
                </a:p>
              </p:txBody>
            </p:sp>
            <p:sp>
              <p:nvSpPr>
                <p:cNvPr id="355370" name="Text Box 42"/>
                <p:cNvSpPr txBox="1">
                  <a:spLocks noChangeArrowheads="1"/>
                </p:cNvSpPr>
                <p:nvPr/>
              </p:nvSpPr>
              <p:spPr bwMode="auto">
                <a:xfrm>
                  <a:off x="1488" y="1695"/>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latin typeface="Times New Roman" panose="02020603050405020304" pitchFamily="18" charset="0"/>
                    </a:rPr>
                    <a:t>A</a:t>
                  </a:r>
                </a:p>
              </p:txBody>
            </p:sp>
          </p:grpSp>
          <p:cxnSp>
            <p:nvCxnSpPr>
              <p:cNvPr id="355371" name="AutoShape 43"/>
              <p:cNvCxnSpPr>
                <a:cxnSpLocks noChangeShapeType="1"/>
                <a:stCxn id="355365" idx="2"/>
                <a:endCxn id="355355" idx="0"/>
              </p:cNvCxnSpPr>
              <p:nvPr/>
            </p:nvCxnSpPr>
            <p:spPr bwMode="auto">
              <a:xfrm rot="16200000" flipH="1">
                <a:off x="3728" y="2031"/>
                <a:ext cx="336" cy="497"/>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5372" name="Line 44"/>
              <p:cNvSpPr>
                <a:spLocks noChangeShapeType="1"/>
              </p:cNvSpPr>
              <p:nvPr/>
            </p:nvSpPr>
            <p:spPr bwMode="auto">
              <a:xfrm>
                <a:off x="3648" y="2064"/>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373" name="Text Box 45"/>
              <p:cNvSpPr txBox="1">
                <a:spLocks noChangeArrowheads="1"/>
              </p:cNvSpPr>
              <p:nvPr/>
            </p:nvSpPr>
            <p:spPr bwMode="auto">
              <a:xfrm>
                <a:off x="4176" y="2256"/>
                <a:ext cx="3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a:latin typeface="Times New Roman" panose="02020603050405020304" pitchFamily="18" charset="0"/>
                  </a:rPr>
                  <a:t>w,x</a:t>
                </a:r>
              </a:p>
            </p:txBody>
          </p:sp>
        </p:grpSp>
        <p:grpSp>
          <p:nvGrpSpPr>
            <p:cNvPr id="355374" name="Group 46"/>
            <p:cNvGrpSpPr>
              <a:grpSpLocks/>
            </p:cNvGrpSpPr>
            <p:nvPr/>
          </p:nvGrpSpPr>
          <p:grpSpPr bwMode="auto">
            <a:xfrm>
              <a:off x="672" y="2349"/>
              <a:ext cx="4464" cy="1971"/>
              <a:chOff x="864" y="240"/>
              <a:chExt cx="4464" cy="1971"/>
            </a:xfrm>
          </p:grpSpPr>
          <p:grpSp>
            <p:nvGrpSpPr>
              <p:cNvPr id="355375" name="Group 47"/>
              <p:cNvGrpSpPr>
                <a:grpSpLocks/>
              </p:cNvGrpSpPr>
              <p:nvPr/>
            </p:nvGrpSpPr>
            <p:grpSpPr bwMode="auto">
              <a:xfrm>
                <a:off x="3312" y="240"/>
                <a:ext cx="1404" cy="450"/>
                <a:chOff x="1488" y="1536"/>
                <a:chExt cx="1404" cy="450"/>
              </a:xfrm>
            </p:grpSpPr>
            <p:grpSp>
              <p:nvGrpSpPr>
                <p:cNvPr id="355376" name="Group 48"/>
                <p:cNvGrpSpPr>
                  <a:grpSpLocks/>
                </p:cNvGrpSpPr>
                <p:nvPr/>
              </p:nvGrpSpPr>
              <p:grpSpPr bwMode="auto">
                <a:xfrm>
                  <a:off x="1671" y="1737"/>
                  <a:ext cx="825" cy="135"/>
                  <a:chOff x="1680" y="1728"/>
                  <a:chExt cx="1200" cy="240"/>
                </a:xfrm>
              </p:grpSpPr>
              <p:sp>
                <p:nvSpPr>
                  <p:cNvPr id="355377" name="Rectangle 49"/>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5378" name="Rectangle 50"/>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5379" name="Rectangle 51"/>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5380" name="Rectangle 52"/>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5381" name="Rectangle 53"/>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5382" name="Text Box 54"/>
                <p:cNvSpPr txBox="1">
                  <a:spLocks noChangeArrowheads="1"/>
                </p:cNvSpPr>
                <p:nvPr/>
              </p:nvSpPr>
              <p:spPr bwMode="auto">
                <a:xfrm>
                  <a:off x="1661" y="1536"/>
                  <a:ext cx="1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b="1">
                      <a:latin typeface="Times New Roman" panose="02020603050405020304" pitchFamily="18" charset="0"/>
                    </a:rPr>
                    <a:t>0    1   2   3   4</a:t>
                  </a:r>
                </a:p>
              </p:txBody>
            </p:sp>
            <p:sp>
              <p:nvSpPr>
                <p:cNvPr id="355383" name="Text Box 55"/>
                <p:cNvSpPr txBox="1">
                  <a:spLocks noChangeArrowheads="1"/>
                </p:cNvSpPr>
                <p:nvPr/>
              </p:nvSpPr>
              <p:spPr bwMode="auto">
                <a:xfrm>
                  <a:off x="1488" y="1695"/>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latin typeface="Times New Roman" panose="02020603050405020304" pitchFamily="18" charset="0"/>
                    </a:rPr>
                    <a:t>A</a:t>
                  </a:r>
                </a:p>
              </p:txBody>
            </p:sp>
          </p:grpSp>
          <p:grpSp>
            <p:nvGrpSpPr>
              <p:cNvPr id="355384" name="Group 56"/>
              <p:cNvGrpSpPr>
                <a:grpSpLocks/>
              </p:cNvGrpSpPr>
              <p:nvPr/>
            </p:nvGrpSpPr>
            <p:grpSpPr bwMode="auto">
              <a:xfrm>
                <a:off x="864" y="528"/>
                <a:ext cx="4464" cy="1683"/>
                <a:chOff x="864" y="528"/>
                <a:chExt cx="4464" cy="1683"/>
              </a:xfrm>
            </p:grpSpPr>
            <p:grpSp>
              <p:nvGrpSpPr>
                <p:cNvPr id="355385" name="Group 57"/>
                <p:cNvGrpSpPr>
                  <a:grpSpLocks/>
                </p:cNvGrpSpPr>
                <p:nvPr/>
              </p:nvGrpSpPr>
              <p:grpSpPr bwMode="auto">
                <a:xfrm>
                  <a:off x="864" y="912"/>
                  <a:ext cx="4464" cy="1299"/>
                  <a:chOff x="768" y="2448"/>
                  <a:chExt cx="4464" cy="1299"/>
                </a:xfrm>
              </p:grpSpPr>
              <p:sp>
                <p:nvSpPr>
                  <p:cNvPr id="355386" name="Text Box 58"/>
                  <p:cNvSpPr txBox="1">
                    <a:spLocks noChangeArrowheads="1"/>
                  </p:cNvSpPr>
                  <p:nvPr/>
                </p:nvSpPr>
                <p:spPr bwMode="auto">
                  <a:xfrm>
                    <a:off x="768" y="2455"/>
                    <a:ext cx="29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800" b="1"/>
                      <a:t>(</a:t>
                    </a:r>
                    <a:r>
                      <a:rPr lang="en-US" altLang="zh-TW" sz="1800" b="1"/>
                      <a:t>d)</a:t>
                    </a:r>
                  </a:p>
                </p:txBody>
              </p:sp>
              <p:sp>
                <p:nvSpPr>
                  <p:cNvPr id="355387" name="Oval 59"/>
                  <p:cNvSpPr>
                    <a:spLocks noChangeArrowheads="1"/>
                  </p:cNvSpPr>
                  <p:nvPr/>
                </p:nvSpPr>
                <p:spPr bwMode="auto">
                  <a:xfrm>
                    <a:off x="1125" y="2455"/>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23</a:t>
                    </a:r>
                  </a:p>
                </p:txBody>
              </p:sp>
              <p:sp>
                <p:nvSpPr>
                  <p:cNvPr id="355388" name="Oval 60"/>
                  <p:cNvSpPr>
                    <a:spLocks noChangeArrowheads="1"/>
                  </p:cNvSpPr>
                  <p:nvPr/>
                </p:nvSpPr>
                <p:spPr bwMode="auto">
                  <a:xfrm>
                    <a:off x="1706" y="2455"/>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7</a:t>
                    </a:r>
                  </a:p>
                </p:txBody>
              </p:sp>
              <p:sp>
                <p:nvSpPr>
                  <p:cNvPr id="355389" name="Oval 61"/>
                  <p:cNvSpPr>
                    <a:spLocks noChangeArrowheads="1"/>
                  </p:cNvSpPr>
                  <p:nvPr/>
                </p:nvSpPr>
                <p:spPr bwMode="auto">
                  <a:xfrm>
                    <a:off x="4786" y="2455"/>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24</a:t>
                    </a:r>
                  </a:p>
                </p:txBody>
              </p:sp>
              <p:sp>
                <p:nvSpPr>
                  <p:cNvPr id="355390" name="Oval 62"/>
                  <p:cNvSpPr>
                    <a:spLocks noChangeArrowheads="1"/>
                  </p:cNvSpPr>
                  <p:nvPr/>
                </p:nvSpPr>
                <p:spPr bwMode="auto">
                  <a:xfrm>
                    <a:off x="4518" y="2983"/>
                    <a:ext cx="223"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26</a:t>
                    </a:r>
                  </a:p>
                </p:txBody>
              </p:sp>
              <p:sp>
                <p:nvSpPr>
                  <p:cNvPr id="355391" name="Oval 63"/>
                  <p:cNvSpPr>
                    <a:spLocks noChangeArrowheads="1"/>
                  </p:cNvSpPr>
                  <p:nvPr/>
                </p:nvSpPr>
                <p:spPr bwMode="auto">
                  <a:xfrm>
                    <a:off x="5009" y="3031"/>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46</a:t>
                    </a:r>
                  </a:p>
                </p:txBody>
              </p:sp>
              <p:sp>
                <p:nvSpPr>
                  <p:cNvPr id="355392" name="Oval 64"/>
                  <p:cNvSpPr>
                    <a:spLocks noChangeArrowheads="1"/>
                  </p:cNvSpPr>
                  <p:nvPr/>
                </p:nvSpPr>
                <p:spPr bwMode="auto">
                  <a:xfrm>
                    <a:off x="4518" y="3506"/>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35</a:t>
                    </a:r>
                  </a:p>
                </p:txBody>
              </p:sp>
              <p:sp>
                <p:nvSpPr>
                  <p:cNvPr id="355393" name="Line 65"/>
                  <p:cNvSpPr>
                    <a:spLocks noChangeShapeType="1"/>
                  </p:cNvSpPr>
                  <p:nvPr/>
                </p:nvSpPr>
                <p:spPr bwMode="auto">
                  <a:xfrm>
                    <a:off x="1348" y="2568"/>
                    <a:ext cx="35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394" name="Line 66"/>
                  <p:cNvSpPr>
                    <a:spLocks noChangeShapeType="1"/>
                  </p:cNvSpPr>
                  <p:nvPr/>
                </p:nvSpPr>
                <p:spPr bwMode="auto">
                  <a:xfrm>
                    <a:off x="1957" y="2577"/>
                    <a:ext cx="731"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395" name="Line 67"/>
                  <p:cNvSpPr>
                    <a:spLocks noChangeShapeType="1"/>
                  </p:cNvSpPr>
                  <p:nvPr/>
                </p:nvSpPr>
                <p:spPr bwMode="auto">
                  <a:xfrm>
                    <a:off x="2956" y="2573"/>
                    <a:ext cx="75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396" name="Line 68"/>
                  <p:cNvSpPr>
                    <a:spLocks noChangeShapeType="1"/>
                  </p:cNvSpPr>
                  <p:nvPr/>
                </p:nvSpPr>
                <p:spPr bwMode="auto">
                  <a:xfrm>
                    <a:off x="3648" y="2560"/>
                    <a:ext cx="1138" cy="35"/>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55397" name="Group 69"/>
                  <p:cNvGrpSpPr>
                    <a:grpSpLocks/>
                  </p:cNvGrpSpPr>
                  <p:nvPr/>
                </p:nvGrpSpPr>
                <p:grpSpPr bwMode="auto">
                  <a:xfrm>
                    <a:off x="2688" y="2448"/>
                    <a:ext cx="224" cy="721"/>
                    <a:chOff x="2241" y="3031"/>
                    <a:chExt cx="224" cy="721"/>
                  </a:xfrm>
                </p:grpSpPr>
                <p:sp>
                  <p:nvSpPr>
                    <p:cNvPr id="355398" name="Oval 70"/>
                    <p:cNvSpPr>
                      <a:spLocks noChangeArrowheads="1"/>
                    </p:cNvSpPr>
                    <p:nvPr/>
                  </p:nvSpPr>
                  <p:spPr bwMode="auto">
                    <a:xfrm>
                      <a:off x="2241" y="3512"/>
                      <a:ext cx="224"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39</a:t>
                      </a:r>
                    </a:p>
                  </p:txBody>
                </p:sp>
                <p:sp>
                  <p:nvSpPr>
                    <p:cNvPr id="355399" name="Oval 71"/>
                    <p:cNvSpPr>
                      <a:spLocks noChangeArrowheads="1"/>
                    </p:cNvSpPr>
                    <p:nvPr/>
                  </p:nvSpPr>
                  <p:spPr bwMode="auto">
                    <a:xfrm>
                      <a:off x="2241" y="3031"/>
                      <a:ext cx="224" cy="241"/>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18</a:t>
                      </a:r>
                    </a:p>
                  </p:txBody>
                </p:sp>
                <p:sp>
                  <p:nvSpPr>
                    <p:cNvPr id="355400" name="Line 72"/>
                    <p:cNvSpPr>
                      <a:spLocks noChangeShapeType="1"/>
                    </p:cNvSpPr>
                    <p:nvPr/>
                  </p:nvSpPr>
                  <p:spPr bwMode="auto">
                    <a:xfrm>
                      <a:off x="2364" y="3280"/>
                      <a:ext cx="0" cy="24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5401" name="Group 73"/>
                  <p:cNvGrpSpPr>
                    <a:grpSpLocks/>
                  </p:cNvGrpSpPr>
                  <p:nvPr/>
                </p:nvGrpSpPr>
                <p:grpSpPr bwMode="auto">
                  <a:xfrm>
                    <a:off x="3456" y="2448"/>
                    <a:ext cx="252" cy="761"/>
                    <a:chOff x="3133" y="3031"/>
                    <a:chExt cx="252" cy="761"/>
                  </a:xfrm>
                </p:grpSpPr>
                <p:sp>
                  <p:nvSpPr>
                    <p:cNvPr id="355402" name="Oval 74"/>
                    <p:cNvSpPr>
                      <a:spLocks noChangeArrowheads="1"/>
                    </p:cNvSpPr>
                    <p:nvPr/>
                  </p:nvSpPr>
                  <p:spPr bwMode="auto">
                    <a:xfrm>
                      <a:off x="3162" y="3552"/>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41</a:t>
                      </a:r>
                    </a:p>
                  </p:txBody>
                </p:sp>
                <p:sp>
                  <p:nvSpPr>
                    <p:cNvPr id="355403" name="Oval 75"/>
                    <p:cNvSpPr>
                      <a:spLocks noChangeArrowheads="1"/>
                    </p:cNvSpPr>
                    <p:nvPr/>
                  </p:nvSpPr>
                  <p:spPr bwMode="auto">
                    <a:xfrm>
                      <a:off x="3133" y="3031"/>
                      <a:ext cx="225"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38</a:t>
                      </a:r>
                    </a:p>
                  </p:txBody>
                </p:sp>
                <p:sp>
                  <p:nvSpPr>
                    <p:cNvPr id="355404" name="Line 76"/>
                    <p:cNvSpPr>
                      <a:spLocks noChangeShapeType="1"/>
                    </p:cNvSpPr>
                    <p:nvPr/>
                  </p:nvSpPr>
                  <p:spPr bwMode="auto">
                    <a:xfrm>
                      <a:off x="3267" y="3272"/>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5405" name="Group 77"/>
                  <p:cNvGrpSpPr>
                    <a:grpSpLocks/>
                  </p:cNvGrpSpPr>
                  <p:nvPr/>
                </p:nvGrpSpPr>
                <p:grpSpPr bwMode="auto">
                  <a:xfrm>
                    <a:off x="4032" y="2448"/>
                    <a:ext cx="249" cy="786"/>
                    <a:chOff x="3714" y="2455"/>
                    <a:chExt cx="249" cy="786"/>
                  </a:xfrm>
                </p:grpSpPr>
                <p:sp>
                  <p:nvSpPr>
                    <p:cNvPr id="355406" name="Oval 78"/>
                    <p:cNvSpPr>
                      <a:spLocks noChangeArrowheads="1"/>
                    </p:cNvSpPr>
                    <p:nvPr/>
                  </p:nvSpPr>
                  <p:spPr bwMode="auto">
                    <a:xfrm>
                      <a:off x="3739" y="3001"/>
                      <a:ext cx="224"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30</a:t>
                      </a:r>
                    </a:p>
                  </p:txBody>
                </p:sp>
                <p:sp>
                  <p:nvSpPr>
                    <p:cNvPr id="355407" name="Oval 79"/>
                    <p:cNvSpPr>
                      <a:spLocks noChangeArrowheads="1"/>
                    </p:cNvSpPr>
                    <p:nvPr/>
                  </p:nvSpPr>
                  <p:spPr bwMode="auto">
                    <a:xfrm>
                      <a:off x="3714" y="2455"/>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17</a:t>
                      </a:r>
                    </a:p>
                  </p:txBody>
                </p:sp>
                <p:sp>
                  <p:nvSpPr>
                    <p:cNvPr id="355408" name="Line 80"/>
                    <p:cNvSpPr>
                      <a:spLocks noChangeShapeType="1"/>
                    </p:cNvSpPr>
                    <p:nvPr/>
                  </p:nvSpPr>
                  <p:spPr bwMode="auto">
                    <a:xfrm>
                      <a:off x="3829" y="2685"/>
                      <a:ext cx="0" cy="31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5409" name="Line 81"/>
                  <p:cNvSpPr>
                    <a:spLocks noChangeShapeType="1"/>
                  </p:cNvSpPr>
                  <p:nvPr/>
                </p:nvSpPr>
                <p:spPr bwMode="auto">
                  <a:xfrm flipH="1">
                    <a:off x="4652" y="2677"/>
                    <a:ext cx="187" cy="3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410" name="Line 82"/>
                  <p:cNvSpPr>
                    <a:spLocks noChangeShapeType="1"/>
                  </p:cNvSpPr>
                  <p:nvPr/>
                </p:nvSpPr>
                <p:spPr bwMode="auto">
                  <a:xfrm>
                    <a:off x="4956" y="2694"/>
                    <a:ext cx="187" cy="3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411" name="Line 83"/>
                  <p:cNvSpPr>
                    <a:spLocks noChangeShapeType="1"/>
                  </p:cNvSpPr>
                  <p:nvPr/>
                </p:nvSpPr>
                <p:spPr bwMode="auto">
                  <a:xfrm>
                    <a:off x="4607" y="3223"/>
                    <a:ext cx="0" cy="28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412" name="Oval 84"/>
                  <p:cNvSpPr>
                    <a:spLocks noChangeArrowheads="1"/>
                  </p:cNvSpPr>
                  <p:nvPr/>
                </p:nvSpPr>
                <p:spPr bwMode="auto">
                  <a:xfrm>
                    <a:off x="2128" y="2448"/>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21</a:t>
                    </a:r>
                  </a:p>
                </p:txBody>
              </p:sp>
              <p:sp>
                <p:nvSpPr>
                  <p:cNvPr id="355413" name="Oval 85"/>
                  <p:cNvSpPr>
                    <a:spLocks noChangeArrowheads="1"/>
                  </p:cNvSpPr>
                  <p:nvPr/>
                </p:nvSpPr>
                <p:spPr bwMode="auto">
                  <a:xfrm>
                    <a:off x="3093" y="2478"/>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52</a:t>
                    </a:r>
                  </a:p>
                </p:txBody>
              </p:sp>
            </p:grpSp>
            <p:cxnSp>
              <p:nvCxnSpPr>
                <p:cNvPr id="355414" name="AutoShape 86"/>
                <p:cNvCxnSpPr>
                  <a:cxnSpLocks noChangeShapeType="1"/>
                  <a:stCxn id="355378" idx="2"/>
                  <a:endCxn id="355407" idx="0"/>
                </p:cNvCxnSpPr>
                <p:nvPr/>
              </p:nvCxnSpPr>
              <p:spPr bwMode="auto">
                <a:xfrm rot="16200000" flipH="1">
                  <a:off x="3824" y="495"/>
                  <a:ext cx="336" cy="497"/>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5415" name="Line 87"/>
                <p:cNvSpPr>
                  <a:spLocks noChangeShapeType="1"/>
                </p:cNvSpPr>
                <p:nvPr/>
              </p:nvSpPr>
              <p:spPr bwMode="auto">
                <a:xfrm>
                  <a:off x="3744" y="528"/>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5416" name="Text Box 88"/>
                <p:cNvSpPr txBox="1">
                  <a:spLocks noChangeArrowheads="1"/>
                </p:cNvSpPr>
                <p:nvPr/>
              </p:nvSpPr>
              <p:spPr bwMode="auto">
                <a:xfrm>
                  <a:off x="4992" y="720"/>
                  <a:ext cx="3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a:latin typeface="Times New Roman" panose="02020603050405020304" pitchFamily="18" charset="0"/>
                    </a:rPr>
                    <a:t>w,x</a:t>
                  </a:r>
                </a:p>
              </p:txBody>
            </p:sp>
            <p:cxnSp>
              <p:nvCxnSpPr>
                <p:cNvPr id="355417" name="AutoShape 89"/>
                <p:cNvCxnSpPr>
                  <a:cxnSpLocks noChangeShapeType="1"/>
                  <a:stCxn id="355379" idx="2"/>
                  <a:endCxn id="355389" idx="0"/>
                </p:cNvCxnSpPr>
                <p:nvPr/>
              </p:nvCxnSpPr>
              <p:spPr bwMode="auto">
                <a:xfrm rot="16200000" flipH="1">
                  <a:off x="4279" y="205"/>
                  <a:ext cx="343" cy="1086"/>
                </a:xfrm>
                <a:prstGeom prst="bentConnector3">
                  <a:avLst>
                    <a:gd name="adj1" fmla="val 2331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spTree>
    <p:extLst>
      <p:ext uri="{BB962C8B-B14F-4D97-AF65-F5344CB8AC3E}">
        <p14:creationId xmlns:p14="http://schemas.microsoft.com/office/powerpoint/2010/main" val="50756462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endParaRPr lang="zh-TW" altLang="en-US"/>
          </a:p>
        </p:txBody>
      </p:sp>
      <p:grpSp>
        <p:nvGrpSpPr>
          <p:cNvPr id="367619" name="Group 3"/>
          <p:cNvGrpSpPr>
            <a:grpSpLocks/>
          </p:cNvGrpSpPr>
          <p:nvPr/>
        </p:nvGrpSpPr>
        <p:grpSpPr bwMode="auto">
          <a:xfrm>
            <a:off x="2819400" y="381001"/>
            <a:ext cx="7164388" cy="6253163"/>
            <a:chOff x="864" y="240"/>
            <a:chExt cx="4513" cy="3939"/>
          </a:xfrm>
        </p:grpSpPr>
        <p:grpSp>
          <p:nvGrpSpPr>
            <p:cNvPr id="367620" name="Group 4"/>
            <p:cNvGrpSpPr>
              <a:grpSpLocks/>
            </p:cNvGrpSpPr>
            <p:nvPr/>
          </p:nvGrpSpPr>
          <p:grpSpPr bwMode="auto">
            <a:xfrm>
              <a:off x="3312" y="240"/>
              <a:ext cx="1404" cy="450"/>
              <a:chOff x="1488" y="1536"/>
              <a:chExt cx="1404" cy="450"/>
            </a:xfrm>
          </p:grpSpPr>
          <p:grpSp>
            <p:nvGrpSpPr>
              <p:cNvPr id="367621" name="Group 5"/>
              <p:cNvGrpSpPr>
                <a:grpSpLocks/>
              </p:cNvGrpSpPr>
              <p:nvPr/>
            </p:nvGrpSpPr>
            <p:grpSpPr bwMode="auto">
              <a:xfrm>
                <a:off x="1671" y="1737"/>
                <a:ext cx="825" cy="135"/>
                <a:chOff x="1680" y="1728"/>
                <a:chExt cx="1200" cy="240"/>
              </a:xfrm>
            </p:grpSpPr>
            <p:sp>
              <p:nvSpPr>
                <p:cNvPr id="367622" name="Rectangle 6"/>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23" name="Rectangle 7"/>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24" name="Rectangle 8"/>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25" name="Rectangle 9"/>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26" name="Rectangle 10"/>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67627" name="Text Box 11"/>
              <p:cNvSpPr txBox="1">
                <a:spLocks noChangeArrowheads="1"/>
              </p:cNvSpPr>
              <p:nvPr/>
            </p:nvSpPr>
            <p:spPr bwMode="auto">
              <a:xfrm>
                <a:off x="1661" y="1536"/>
                <a:ext cx="1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b="1">
                    <a:latin typeface="Times New Roman" panose="02020603050405020304" pitchFamily="18" charset="0"/>
                  </a:rPr>
                  <a:t>0    1   2   3   4</a:t>
                </a:r>
              </a:p>
            </p:txBody>
          </p:sp>
          <p:sp>
            <p:nvSpPr>
              <p:cNvPr id="367628" name="Text Box 12"/>
              <p:cNvSpPr txBox="1">
                <a:spLocks noChangeArrowheads="1"/>
              </p:cNvSpPr>
              <p:nvPr/>
            </p:nvSpPr>
            <p:spPr bwMode="auto">
              <a:xfrm>
                <a:off x="1488" y="1695"/>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latin typeface="Times New Roman" panose="02020603050405020304" pitchFamily="18" charset="0"/>
                  </a:rPr>
                  <a:t>A</a:t>
                </a:r>
              </a:p>
            </p:txBody>
          </p:sp>
        </p:grpSp>
        <p:grpSp>
          <p:nvGrpSpPr>
            <p:cNvPr id="367629" name="Group 13"/>
            <p:cNvGrpSpPr>
              <a:grpSpLocks/>
            </p:cNvGrpSpPr>
            <p:nvPr/>
          </p:nvGrpSpPr>
          <p:grpSpPr bwMode="auto">
            <a:xfrm>
              <a:off x="864" y="912"/>
              <a:ext cx="4464" cy="1299"/>
              <a:chOff x="768" y="2448"/>
              <a:chExt cx="4464" cy="1299"/>
            </a:xfrm>
          </p:grpSpPr>
          <p:sp>
            <p:nvSpPr>
              <p:cNvPr id="367630" name="Text Box 14"/>
              <p:cNvSpPr txBox="1">
                <a:spLocks noChangeArrowheads="1"/>
              </p:cNvSpPr>
              <p:nvPr/>
            </p:nvSpPr>
            <p:spPr bwMode="auto">
              <a:xfrm>
                <a:off x="768" y="2455"/>
                <a:ext cx="2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800" b="1"/>
                  <a:t>(</a:t>
                </a:r>
                <a:r>
                  <a:rPr lang="en-US" altLang="zh-TW" sz="1800" b="1"/>
                  <a:t>e)</a:t>
                </a:r>
              </a:p>
            </p:txBody>
          </p:sp>
          <p:sp>
            <p:nvSpPr>
              <p:cNvPr id="367631" name="Oval 15"/>
              <p:cNvSpPr>
                <a:spLocks noChangeArrowheads="1"/>
              </p:cNvSpPr>
              <p:nvPr/>
            </p:nvSpPr>
            <p:spPr bwMode="auto">
              <a:xfrm>
                <a:off x="1125" y="2455"/>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23</a:t>
                </a:r>
              </a:p>
            </p:txBody>
          </p:sp>
          <p:sp>
            <p:nvSpPr>
              <p:cNvPr id="367632" name="Oval 16"/>
              <p:cNvSpPr>
                <a:spLocks noChangeArrowheads="1"/>
              </p:cNvSpPr>
              <p:nvPr/>
            </p:nvSpPr>
            <p:spPr bwMode="auto">
              <a:xfrm>
                <a:off x="1706" y="2455"/>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7</a:t>
                </a:r>
              </a:p>
            </p:txBody>
          </p:sp>
          <p:sp>
            <p:nvSpPr>
              <p:cNvPr id="367633" name="Oval 17"/>
              <p:cNvSpPr>
                <a:spLocks noChangeArrowheads="1"/>
              </p:cNvSpPr>
              <p:nvPr/>
            </p:nvSpPr>
            <p:spPr bwMode="auto">
              <a:xfrm>
                <a:off x="4786" y="2455"/>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24</a:t>
                </a:r>
              </a:p>
            </p:txBody>
          </p:sp>
          <p:sp>
            <p:nvSpPr>
              <p:cNvPr id="367634" name="Oval 18"/>
              <p:cNvSpPr>
                <a:spLocks noChangeArrowheads="1"/>
              </p:cNvSpPr>
              <p:nvPr/>
            </p:nvSpPr>
            <p:spPr bwMode="auto">
              <a:xfrm>
                <a:off x="4518" y="2983"/>
                <a:ext cx="223"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26</a:t>
                </a:r>
              </a:p>
            </p:txBody>
          </p:sp>
          <p:sp>
            <p:nvSpPr>
              <p:cNvPr id="367635" name="Oval 19"/>
              <p:cNvSpPr>
                <a:spLocks noChangeArrowheads="1"/>
              </p:cNvSpPr>
              <p:nvPr/>
            </p:nvSpPr>
            <p:spPr bwMode="auto">
              <a:xfrm>
                <a:off x="5009" y="3031"/>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46</a:t>
                </a:r>
              </a:p>
            </p:txBody>
          </p:sp>
          <p:sp>
            <p:nvSpPr>
              <p:cNvPr id="367636" name="Oval 20"/>
              <p:cNvSpPr>
                <a:spLocks noChangeArrowheads="1"/>
              </p:cNvSpPr>
              <p:nvPr/>
            </p:nvSpPr>
            <p:spPr bwMode="auto">
              <a:xfrm>
                <a:off x="4518" y="3506"/>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35</a:t>
                </a:r>
              </a:p>
            </p:txBody>
          </p:sp>
          <p:sp>
            <p:nvSpPr>
              <p:cNvPr id="367637" name="Line 21"/>
              <p:cNvSpPr>
                <a:spLocks noChangeShapeType="1"/>
              </p:cNvSpPr>
              <p:nvPr/>
            </p:nvSpPr>
            <p:spPr bwMode="auto">
              <a:xfrm>
                <a:off x="1348" y="2568"/>
                <a:ext cx="35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638" name="Line 22"/>
              <p:cNvSpPr>
                <a:spLocks noChangeShapeType="1"/>
              </p:cNvSpPr>
              <p:nvPr/>
            </p:nvSpPr>
            <p:spPr bwMode="auto">
              <a:xfrm>
                <a:off x="1957" y="2577"/>
                <a:ext cx="731"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639" name="Line 23"/>
              <p:cNvSpPr>
                <a:spLocks noChangeShapeType="1"/>
              </p:cNvSpPr>
              <p:nvPr/>
            </p:nvSpPr>
            <p:spPr bwMode="auto">
              <a:xfrm>
                <a:off x="2956" y="2573"/>
                <a:ext cx="75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640" name="Line 24"/>
              <p:cNvSpPr>
                <a:spLocks noChangeShapeType="1"/>
              </p:cNvSpPr>
              <p:nvPr/>
            </p:nvSpPr>
            <p:spPr bwMode="auto">
              <a:xfrm>
                <a:off x="3648" y="2560"/>
                <a:ext cx="1138" cy="35"/>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67641" name="Group 25"/>
              <p:cNvGrpSpPr>
                <a:grpSpLocks/>
              </p:cNvGrpSpPr>
              <p:nvPr/>
            </p:nvGrpSpPr>
            <p:grpSpPr bwMode="auto">
              <a:xfrm>
                <a:off x="2688" y="2448"/>
                <a:ext cx="224" cy="721"/>
                <a:chOff x="2241" y="3031"/>
                <a:chExt cx="224" cy="721"/>
              </a:xfrm>
            </p:grpSpPr>
            <p:sp>
              <p:nvSpPr>
                <p:cNvPr id="367642" name="Oval 26"/>
                <p:cNvSpPr>
                  <a:spLocks noChangeArrowheads="1"/>
                </p:cNvSpPr>
                <p:nvPr/>
              </p:nvSpPr>
              <p:spPr bwMode="auto">
                <a:xfrm>
                  <a:off x="2241" y="3512"/>
                  <a:ext cx="224"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39</a:t>
                  </a:r>
                </a:p>
              </p:txBody>
            </p:sp>
            <p:sp>
              <p:nvSpPr>
                <p:cNvPr id="367643" name="Oval 27"/>
                <p:cNvSpPr>
                  <a:spLocks noChangeArrowheads="1"/>
                </p:cNvSpPr>
                <p:nvPr/>
              </p:nvSpPr>
              <p:spPr bwMode="auto">
                <a:xfrm>
                  <a:off x="2241" y="3031"/>
                  <a:ext cx="224" cy="241"/>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18</a:t>
                  </a:r>
                </a:p>
              </p:txBody>
            </p:sp>
            <p:sp>
              <p:nvSpPr>
                <p:cNvPr id="367644" name="Line 28"/>
                <p:cNvSpPr>
                  <a:spLocks noChangeShapeType="1"/>
                </p:cNvSpPr>
                <p:nvPr/>
              </p:nvSpPr>
              <p:spPr bwMode="auto">
                <a:xfrm>
                  <a:off x="2364" y="3280"/>
                  <a:ext cx="0" cy="24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7645" name="Group 29"/>
              <p:cNvGrpSpPr>
                <a:grpSpLocks/>
              </p:cNvGrpSpPr>
              <p:nvPr/>
            </p:nvGrpSpPr>
            <p:grpSpPr bwMode="auto">
              <a:xfrm>
                <a:off x="3456" y="2448"/>
                <a:ext cx="252" cy="761"/>
                <a:chOff x="3133" y="3031"/>
                <a:chExt cx="252" cy="761"/>
              </a:xfrm>
            </p:grpSpPr>
            <p:sp>
              <p:nvSpPr>
                <p:cNvPr id="367646" name="Oval 30"/>
                <p:cNvSpPr>
                  <a:spLocks noChangeArrowheads="1"/>
                </p:cNvSpPr>
                <p:nvPr/>
              </p:nvSpPr>
              <p:spPr bwMode="auto">
                <a:xfrm>
                  <a:off x="3162" y="3552"/>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41</a:t>
                  </a:r>
                </a:p>
              </p:txBody>
            </p:sp>
            <p:sp>
              <p:nvSpPr>
                <p:cNvPr id="367647" name="Oval 31"/>
                <p:cNvSpPr>
                  <a:spLocks noChangeArrowheads="1"/>
                </p:cNvSpPr>
                <p:nvPr/>
              </p:nvSpPr>
              <p:spPr bwMode="auto">
                <a:xfrm>
                  <a:off x="3133" y="3031"/>
                  <a:ext cx="225"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38</a:t>
                  </a:r>
                </a:p>
              </p:txBody>
            </p:sp>
            <p:sp>
              <p:nvSpPr>
                <p:cNvPr id="367648" name="Line 32"/>
                <p:cNvSpPr>
                  <a:spLocks noChangeShapeType="1"/>
                </p:cNvSpPr>
                <p:nvPr/>
              </p:nvSpPr>
              <p:spPr bwMode="auto">
                <a:xfrm>
                  <a:off x="3267" y="3272"/>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7649" name="Group 33"/>
              <p:cNvGrpSpPr>
                <a:grpSpLocks/>
              </p:cNvGrpSpPr>
              <p:nvPr/>
            </p:nvGrpSpPr>
            <p:grpSpPr bwMode="auto">
              <a:xfrm>
                <a:off x="4032" y="2448"/>
                <a:ext cx="249" cy="786"/>
                <a:chOff x="3714" y="2455"/>
                <a:chExt cx="249" cy="786"/>
              </a:xfrm>
            </p:grpSpPr>
            <p:sp>
              <p:nvSpPr>
                <p:cNvPr id="367650" name="Oval 34"/>
                <p:cNvSpPr>
                  <a:spLocks noChangeArrowheads="1"/>
                </p:cNvSpPr>
                <p:nvPr/>
              </p:nvSpPr>
              <p:spPr bwMode="auto">
                <a:xfrm>
                  <a:off x="3739" y="3001"/>
                  <a:ext cx="224"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30</a:t>
                  </a:r>
                </a:p>
              </p:txBody>
            </p:sp>
            <p:sp>
              <p:nvSpPr>
                <p:cNvPr id="367651" name="Oval 35"/>
                <p:cNvSpPr>
                  <a:spLocks noChangeArrowheads="1"/>
                </p:cNvSpPr>
                <p:nvPr/>
              </p:nvSpPr>
              <p:spPr bwMode="auto">
                <a:xfrm>
                  <a:off x="3714" y="2455"/>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17</a:t>
                  </a:r>
                </a:p>
              </p:txBody>
            </p:sp>
            <p:sp>
              <p:nvSpPr>
                <p:cNvPr id="367652" name="Line 36"/>
                <p:cNvSpPr>
                  <a:spLocks noChangeShapeType="1"/>
                </p:cNvSpPr>
                <p:nvPr/>
              </p:nvSpPr>
              <p:spPr bwMode="auto">
                <a:xfrm>
                  <a:off x="3829" y="2685"/>
                  <a:ext cx="0" cy="31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7653" name="Line 37"/>
              <p:cNvSpPr>
                <a:spLocks noChangeShapeType="1"/>
              </p:cNvSpPr>
              <p:nvPr/>
            </p:nvSpPr>
            <p:spPr bwMode="auto">
              <a:xfrm flipH="1">
                <a:off x="4652" y="2677"/>
                <a:ext cx="187" cy="3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654" name="Line 38"/>
              <p:cNvSpPr>
                <a:spLocks noChangeShapeType="1"/>
              </p:cNvSpPr>
              <p:nvPr/>
            </p:nvSpPr>
            <p:spPr bwMode="auto">
              <a:xfrm>
                <a:off x="4956" y="2694"/>
                <a:ext cx="187" cy="3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655" name="Line 39"/>
              <p:cNvSpPr>
                <a:spLocks noChangeShapeType="1"/>
              </p:cNvSpPr>
              <p:nvPr/>
            </p:nvSpPr>
            <p:spPr bwMode="auto">
              <a:xfrm>
                <a:off x="4607" y="3223"/>
                <a:ext cx="0" cy="28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656" name="Oval 40"/>
              <p:cNvSpPr>
                <a:spLocks noChangeArrowheads="1"/>
              </p:cNvSpPr>
              <p:nvPr/>
            </p:nvSpPr>
            <p:spPr bwMode="auto">
              <a:xfrm>
                <a:off x="2128" y="2448"/>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21</a:t>
                </a:r>
              </a:p>
            </p:txBody>
          </p:sp>
          <p:sp>
            <p:nvSpPr>
              <p:cNvPr id="367657" name="Oval 41"/>
              <p:cNvSpPr>
                <a:spLocks noChangeArrowheads="1"/>
              </p:cNvSpPr>
              <p:nvPr/>
            </p:nvSpPr>
            <p:spPr bwMode="auto">
              <a:xfrm>
                <a:off x="3093" y="2478"/>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52</a:t>
                </a:r>
              </a:p>
            </p:txBody>
          </p:sp>
        </p:grpSp>
        <p:cxnSp>
          <p:nvCxnSpPr>
            <p:cNvPr id="367658" name="AutoShape 42"/>
            <p:cNvCxnSpPr>
              <a:cxnSpLocks noChangeShapeType="1"/>
              <a:stCxn id="367623" idx="2"/>
              <a:endCxn id="367651" idx="0"/>
            </p:cNvCxnSpPr>
            <p:nvPr/>
          </p:nvCxnSpPr>
          <p:spPr bwMode="auto">
            <a:xfrm rot="16200000" flipH="1">
              <a:off x="3824" y="495"/>
              <a:ext cx="336" cy="497"/>
            </a:xfrm>
            <a:prstGeom prst="bentConnector3">
              <a:avLst>
                <a:gd name="adj1" fmla="val 6606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7659" name="Line 43"/>
            <p:cNvSpPr>
              <a:spLocks noChangeShapeType="1"/>
            </p:cNvSpPr>
            <p:nvPr/>
          </p:nvSpPr>
          <p:spPr bwMode="auto">
            <a:xfrm>
              <a:off x="3744" y="528"/>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367660" name="AutoShape 44"/>
            <p:cNvCxnSpPr>
              <a:cxnSpLocks noChangeShapeType="1"/>
              <a:stCxn id="367624" idx="2"/>
              <a:endCxn id="367633" idx="0"/>
            </p:cNvCxnSpPr>
            <p:nvPr/>
          </p:nvCxnSpPr>
          <p:spPr bwMode="auto">
            <a:xfrm rot="16200000" flipH="1">
              <a:off x="4279" y="205"/>
              <a:ext cx="343" cy="1086"/>
            </a:xfrm>
            <a:prstGeom prst="bentConnector3">
              <a:avLst>
                <a:gd name="adj1" fmla="val 4985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7661" name="AutoShape 45"/>
            <p:cNvCxnSpPr>
              <a:cxnSpLocks noChangeShapeType="1"/>
              <a:stCxn id="367622" idx="2"/>
              <a:endCxn id="367631" idx="0"/>
            </p:cNvCxnSpPr>
            <p:nvPr/>
          </p:nvCxnSpPr>
          <p:spPr bwMode="auto">
            <a:xfrm rot="5400000">
              <a:off x="2284" y="-375"/>
              <a:ext cx="343" cy="2245"/>
            </a:xfrm>
            <a:prstGeom prst="bentConnector3">
              <a:avLst>
                <a:gd name="adj1" fmla="val 4985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7662" name="Text Box 46"/>
            <p:cNvSpPr txBox="1">
              <a:spLocks noChangeArrowheads="1"/>
            </p:cNvSpPr>
            <p:nvPr/>
          </p:nvSpPr>
          <p:spPr bwMode="auto">
            <a:xfrm>
              <a:off x="1392" y="768"/>
              <a:ext cx="3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a:latin typeface="Times New Roman" panose="02020603050405020304" pitchFamily="18" charset="0"/>
                </a:rPr>
                <a:t>w,x</a:t>
              </a:r>
            </a:p>
          </p:txBody>
        </p:sp>
        <p:sp>
          <p:nvSpPr>
            <p:cNvPr id="367663" name="Text Box 47"/>
            <p:cNvSpPr txBox="1">
              <a:spLocks noChangeArrowheads="1"/>
            </p:cNvSpPr>
            <p:nvPr/>
          </p:nvSpPr>
          <p:spPr bwMode="auto">
            <a:xfrm>
              <a:off x="913" y="2887"/>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800" b="1"/>
                <a:t>(</a:t>
              </a:r>
              <a:r>
                <a:rPr lang="en-US" altLang="zh-TW" sz="1800" b="1"/>
                <a:t>f)</a:t>
              </a:r>
            </a:p>
          </p:txBody>
        </p:sp>
        <p:sp>
          <p:nvSpPr>
            <p:cNvPr id="367664" name="Oval 48"/>
            <p:cNvSpPr>
              <a:spLocks noChangeArrowheads="1"/>
            </p:cNvSpPr>
            <p:nvPr/>
          </p:nvSpPr>
          <p:spPr bwMode="auto">
            <a:xfrm>
              <a:off x="1296" y="3312"/>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23</a:t>
              </a:r>
            </a:p>
          </p:txBody>
        </p:sp>
        <p:sp>
          <p:nvSpPr>
            <p:cNvPr id="367665" name="Oval 49"/>
            <p:cNvSpPr>
              <a:spLocks noChangeArrowheads="1"/>
            </p:cNvSpPr>
            <p:nvPr/>
          </p:nvSpPr>
          <p:spPr bwMode="auto">
            <a:xfrm>
              <a:off x="1296" y="2880"/>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7</a:t>
              </a:r>
            </a:p>
          </p:txBody>
        </p:sp>
        <p:grpSp>
          <p:nvGrpSpPr>
            <p:cNvPr id="367666" name="Group 50"/>
            <p:cNvGrpSpPr>
              <a:grpSpLocks/>
            </p:cNvGrpSpPr>
            <p:nvPr/>
          </p:nvGrpSpPr>
          <p:grpSpPr bwMode="auto">
            <a:xfrm>
              <a:off x="3361" y="2208"/>
              <a:ext cx="1404" cy="450"/>
              <a:chOff x="1488" y="1536"/>
              <a:chExt cx="1404" cy="450"/>
            </a:xfrm>
          </p:grpSpPr>
          <p:grpSp>
            <p:nvGrpSpPr>
              <p:cNvPr id="367667" name="Group 51"/>
              <p:cNvGrpSpPr>
                <a:grpSpLocks/>
              </p:cNvGrpSpPr>
              <p:nvPr/>
            </p:nvGrpSpPr>
            <p:grpSpPr bwMode="auto">
              <a:xfrm>
                <a:off x="1671" y="1737"/>
                <a:ext cx="825" cy="135"/>
                <a:chOff x="1680" y="1728"/>
                <a:chExt cx="1200" cy="240"/>
              </a:xfrm>
            </p:grpSpPr>
            <p:sp>
              <p:nvSpPr>
                <p:cNvPr id="367668" name="Rectangle 52"/>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69" name="Rectangle 53"/>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70" name="Rectangle 54"/>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71" name="Rectangle 55"/>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672" name="Rectangle 56"/>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67673" name="Text Box 57"/>
              <p:cNvSpPr txBox="1">
                <a:spLocks noChangeArrowheads="1"/>
              </p:cNvSpPr>
              <p:nvPr/>
            </p:nvSpPr>
            <p:spPr bwMode="auto">
              <a:xfrm>
                <a:off x="1661" y="1536"/>
                <a:ext cx="1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b="1">
                    <a:latin typeface="Times New Roman" panose="02020603050405020304" pitchFamily="18" charset="0"/>
                  </a:rPr>
                  <a:t>0    1   2   3   4</a:t>
                </a:r>
              </a:p>
            </p:txBody>
          </p:sp>
          <p:sp>
            <p:nvSpPr>
              <p:cNvPr id="367674" name="Text Box 58"/>
              <p:cNvSpPr txBox="1">
                <a:spLocks noChangeArrowheads="1"/>
              </p:cNvSpPr>
              <p:nvPr/>
            </p:nvSpPr>
            <p:spPr bwMode="auto">
              <a:xfrm>
                <a:off x="1488" y="1695"/>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latin typeface="Times New Roman" panose="02020603050405020304" pitchFamily="18" charset="0"/>
                  </a:rPr>
                  <a:t>A</a:t>
                </a:r>
              </a:p>
            </p:txBody>
          </p:sp>
        </p:grpSp>
        <p:sp>
          <p:nvSpPr>
            <p:cNvPr id="367675" name="Oval 59"/>
            <p:cNvSpPr>
              <a:spLocks noChangeArrowheads="1"/>
            </p:cNvSpPr>
            <p:nvPr/>
          </p:nvSpPr>
          <p:spPr bwMode="auto">
            <a:xfrm>
              <a:off x="4931" y="2887"/>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24</a:t>
              </a:r>
            </a:p>
          </p:txBody>
        </p:sp>
        <p:sp>
          <p:nvSpPr>
            <p:cNvPr id="367676" name="Oval 60"/>
            <p:cNvSpPr>
              <a:spLocks noChangeArrowheads="1"/>
            </p:cNvSpPr>
            <p:nvPr/>
          </p:nvSpPr>
          <p:spPr bwMode="auto">
            <a:xfrm>
              <a:off x="4663" y="3415"/>
              <a:ext cx="223"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26</a:t>
              </a:r>
            </a:p>
          </p:txBody>
        </p:sp>
        <p:sp>
          <p:nvSpPr>
            <p:cNvPr id="367677" name="Oval 61"/>
            <p:cNvSpPr>
              <a:spLocks noChangeArrowheads="1"/>
            </p:cNvSpPr>
            <p:nvPr/>
          </p:nvSpPr>
          <p:spPr bwMode="auto">
            <a:xfrm>
              <a:off x="5154" y="3463"/>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46</a:t>
              </a:r>
            </a:p>
          </p:txBody>
        </p:sp>
        <p:sp>
          <p:nvSpPr>
            <p:cNvPr id="367678" name="Oval 62"/>
            <p:cNvSpPr>
              <a:spLocks noChangeArrowheads="1"/>
            </p:cNvSpPr>
            <p:nvPr/>
          </p:nvSpPr>
          <p:spPr bwMode="auto">
            <a:xfrm>
              <a:off x="4663" y="3938"/>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35</a:t>
              </a:r>
            </a:p>
          </p:txBody>
        </p:sp>
        <p:sp>
          <p:nvSpPr>
            <p:cNvPr id="367679" name="Line 63"/>
            <p:cNvSpPr>
              <a:spLocks noChangeShapeType="1"/>
            </p:cNvSpPr>
            <p:nvPr/>
          </p:nvSpPr>
          <p:spPr bwMode="auto">
            <a:xfrm>
              <a:off x="1536" y="3009"/>
              <a:ext cx="1297"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680" name="Line 64"/>
            <p:cNvSpPr>
              <a:spLocks noChangeShapeType="1"/>
            </p:cNvSpPr>
            <p:nvPr/>
          </p:nvSpPr>
          <p:spPr bwMode="auto">
            <a:xfrm>
              <a:off x="3101" y="3005"/>
              <a:ext cx="75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681" name="Line 65"/>
            <p:cNvSpPr>
              <a:spLocks noChangeShapeType="1"/>
            </p:cNvSpPr>
            <p:nvPr/>
          </p:nvSpPr>
          <p:spPr bwMode="auto">
            <a:xfrm>
              <a:off x="3793" y="2992"/>
              <a:ext cx="1138" cy="35"/>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67682" name="Group 66"/>
            <p:cNvGrpSpPr>
              <a:grpSpLocks/>
            </p:cNvGrpSpPr>
            <p:nvPr/>
          </p:nvGrpSpPr>
          <p:grpSpPr bwMode="auto">
            <a:xfrm>
              <a:off x="2833" y="2880"/>
              <a:ext cx="224" cy="721"/>
              <a:chOff x="2241" y="3031"/>
              <a:chExt cx="224" cy="721"/>
            </a:xfrm>
          </p:grpSpPr>
          <p:sp>
            <p:nvSpPr>
              <p:cNvPr id="367683" name="Oval 67"/>
              <p:cNvSpPr>
                <a:spLocks noChangeArrowheads="1"/>
              </p:cNvSpPr>
              <p:nvPr/>
            </p:nvSpPr>
            <p:spPr bwMode="auto">
              <a:xfrm>
                <a:off x="2241" y="3512"/>
                <a:ext cx="224"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39</a:t>
                </a:r>
              </a:p>
            </p:txBody>
          </p:sp>
          <p:sp>
            <p:nvSpPr>
              <p:cNvPr id="367684" name="Oval 68"/>
              <p:cNvSpPr>
                <a:spLocks noChangeArrowheads="1"/>
              </p:cNvSpPr>
              <p:nvPr/>
            </p:nvSpPr>
            <p:spPr bwMode="auto">
              <a:xfrm>
                <a:off x="2241" y="3031"/>
                <a:ext cx="224" cy="241"/>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18</a:t>
                </a:r>
              </a:p>
            </p:txBody>
          </p:sp>
          <p:sp>
            <p:nvSpPr>
              <p:cNvPr id="367685" name="Line 69"/>
              <p:cNvSpPr>
                <a:spLocks noChangeShapeType="1"/>
              </p:cNvSpPr>
              <p:nvPr/>
            </p:nvSpPr>
            <p:spPr bwMode="auto">
              <a:xfrm>
                <a:off x="2364" y="3280"/>
                <a:ext cx="0" cy="24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7686" name="Group 70"/>
            <p:cNvGrpSpPr>
              <a:grpSpLocks/>
            </p:cNvGrpSpPr>
            <p:nvPr/>
          </p:nvGrpSpPr>
          <p:grpSpPr bwMode="auto">
            <a:xfrm>
              <a:off x="3601" y="2880"/>
              <a:ext cx="252" cy="761"/>
              <a:chOff x="3133" y="3031"/>
              <a:chExt cx="252" cy="761"/>
            </a:xfrm>
          </p:grpSpPr>
          <p:sp>
            <p:nvSpPr>
              <p:cNvPr id="367687" name="Oval 71"/>
              <p:cNvSpPr>
                <a:spLocks noChangeArrowheads="1"/>
              </p:cNvSpPr>
              <p:nvPr/>
            </p:nvSpPr>
            <p:spPr bwMode="auto">
              <a:xfrm>
                <a:off x="3162" y="3552"/>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41</a:t>
                </a:r>
              </a:p>
            </p:txBody>
          </p:sp>
          <p:sp>
            <p:nvSpPr>
              <p:cNvPr id="367688" name="Oval 72"/>
              <p:cNvSpPr>
                <a:spLocks noChangeArrowheads="1"/>
              </p:cNvSpPr>
              <p:nvPr/>
            </p:nvSpPr>
            <p:spPr bwMode="auto">
              <a:xfrm>
                <a:off x="3133" y="3031"/>
                <a:ext cx="225"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38</a:t>
                </a:r>
              </a:p>
            </p:txBody>
          </p:sp>
          <p:sp>
            <p:nvSpPr>
              <p:cNvPr id="367689" name="Line 73"/>
              <p:cNvSpPr>
                <a:spLocks noChangeShapeType="1"/>
              </p:cNvSpPr>
              <p:nvPr/>
            </p:nvSpPr>
            <p:spPr bwMode="auto">
              <a:xfrm>
                <a:off x="3267" y="3272"/>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7690" name="Group 74"/>
            <p:cNvGrpSpPr>
              <a:grpSpLocks/>
            </p:cNvGrpSpPr>
            <p:nvPr/>
          </p:nvGrpSpPr>
          <p:grpSpPr bwMode="auto">
            <a:xfrm>
              <a:off x="4177" y="2880"/>
              <a:ext cx="249" cy="786"/>
              <a:chOff x="3714" y="2455"/>
              <a:chExt cx="249" cy="786"/>
            </a:xfrm>
          </p:grpSpPr>
          <p:sp>
            <p:nvSpPr>
              <p:cNvPr id="367691" name="Oval 75"/>
              <p:cNvSpPr>
                <a:spLocks noChangeArrowheads="1"/>
              </p:cNvSpPr>
              <p:nvPr/>
            </p:nvSpPr>
            <p:spPr bwMode="auto">
              <a:xfrm>
                <a:off x="3739" y="3001"/>
                <a:ext cx="224"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30</a:t>
                </a:r>
              </a:p>
            </p:txBody>
          </p:sp>
          <p:sp>
            <p:nvSpPr>
              <p:cNvPr id="367692" name="Oval 76"/>
              <p:cNvSpPr>
                <a:spLocks noChangeArrowheads="1"/>
              </p:cNvSpPr>
              <p:nvPr/>
            </p:nvSpPr>
            <p:spPr bwMode="auto">
              <a:xfrm>
                <a:off x="3714" y="2455"/>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17</a:t>
                </a:r>
              </a:p>
            </p:txBody>
          </p:sp>
          <p:sp>
            <p:nvSpPr>
              <p:cNvPr id="367693" name="Line 77"/>
              <p:cNvSpPr>
                <a:spLocks noChangeShapeType="1"/>
              </p:cNvSpPr>
              <p:nvPr/>
            </p:nvSpPr>
            <p:spPr bwMode="auto">
              <a:xfrm>
                <a:off x="3829" y="2685"/>
                <a:ext cx="0" cy="31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7694" name="Line 78"/>
            <p:cNvSpPr>
              <a:spLocks noChangeShapeType="1"/>
            </p:cNvSpPr>
            <p:nvPr/>
          </p:nvSpPr>
          <p:spPr bwMode="auto">
            <a:xfrm flipH="1">
              <a:off x="4797" y="3109"/>
              <a:ext cx="187" cy="3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695" name="Line 79"/>
            <p:cNvSpPr>
              <a:spLocks noChangeShapeType="1"/>
            </p:cNvSpPr>
            <p:nvPr/>
          </p:nvSpPr>
          <p:spPr bwMode="auto">
            <a:xfrm>
              <a:off x="5101" y="3126"/>
              <a:ext cx="187" cy="3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696" name="Line 80"/>
            <p:cNvSpPr>
              <a:spLocks noChangeShapeType="1"/>
            </p:cNvSpPr>
            <p:nvPr/>
          </p:nvSpPr>
          <p:spPr bwMode="auto">
            <a:xfrm>
              <a:off x="4752" y="3655"/>
              <a:ext cx="0" cy="28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697" name="Oval 81"/>
            <p:cNvSpPr>
              <a:spLocks noChangeArrowheads="1"/>
            </p:cNvSpPr>
            <p:nvPr/>
          </p:nvSpPr>
          <p:spPr bwMode="auto">
            <a:xfrm>
              <a:off x="2111" y="2889"/>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21</a:t>
              </a:r>
            </a:p>
          </p:txBody>
        </p:sp>
        <p:sp>
          <p:nvSpPr>
            <p:cNvPr id="367698" name="Oval 82"/>
            <p:cNvSpPr>
              <a:spLocks noChangeArrowheads="1"/>
            </p:cNvSpPr>
            <p:nvPr/>
          </p:nvSpPr>
          <p:spPr bwMode="auto">
            <a:xfrm>
              <a:off x="3238" y="2910"/>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52</a:t>
              </a:r>
            </a:p>
          </p:txBody>
        </p:sp>
        <p:cxnSp>
          <p:nvCxnSpPr>
            <p:cNvPr id="367699" name="AutoShape 83"/>
            <p:cNvCxnSpPr>
              <a:cxnSpLocks noChangeShapeType="1"/>
              <a:stCxn id="367669" idx="2"/>
              <a:endCxn id="367692" idx="0"/>
            </p:cNvCxnSpPr>
            <p:nvPr/>
          </p:nvCxnSpPr>
          <p:spPr bwMode="auto">
            <a:xfrm rot="16200000" flipH="1">
              <a:off x="3873" y="2463"/>
              <a:ext cx="336" cy="497"/>
            </a:xfrm>
            <a:prstGeom prst="bentConnector3">
              <a:avLst>
                <a:gd name="adj1" fmla="val 6874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7700" name="Line 84"/>
            <p:cNvSpPr>
              <a:spLocks noChangeShapeType="1"/>
            </p:cNvSpPr>
            <p:nvPr/>
          </p:nvSpPr>
          <p:spPr bwMode="auto">
            <a:xfrm>
              <a:off x="3793" y="2496"/>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367701" name="AutoShape 85"/>
            <p:cNvCxnSpPr>
              <a:cxnSpLocks noChangeShapeType="1"/>
              <a:stCxn id="367670" idx="2"/>
              <a:endCxn id="367675" idx="0"/>
            </p:cNvCxnSpPr>
            <p:nvPr/>
          </p:nvCxnSpPr>
          <p:spPr bwMode="auto">
            <a:xfrm rot="16200000" flipH="1">
              <a:off x="4328" y="2173"/>
              <a:ext cx="343" cy="1086"/>
            </a:xfrm>
            <a:prstGeom prst="bentConnector3">
              <a:avLst>
                <a:gd name="adj1" fmla="val 4985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7702" name="Text Box 86"/>
            <p:cNvSpPr txBox="1">
              <a:spLocks noChangeArrowheads="1"/>
            </p:cNvSpPr>
            <p:nvPr/>
          </p:nvSpPr>
          <p:spPr bwMode="auto">
            <a:xfrm>
              <a:off x="1441" y="2736"/>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a:latin typeface="Times New Roman" panose="02020603050405020304" pitchFamily="18" charset="0"/>
                </a:rPr>
                <a:t>x</a:t>
              </a:r>
            </a:p>
          </p:txBody>
        </p:sp>
        <p:sp>
          <p:nvSpPr>
            <p:cNvPr id="367703" name="Text Box 87"/>
            <p:cNvSpPr txBox="1">
              <a:spLocks noChangeArrowheads="1"/>
            </p:cNvSpPr>
            <p:nvPr/>
          </p:nvSpPr>
          <p:spPr bwMode="auto">
            <a:xfrm>
              <a:off x="1488" y="3168"/>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a:latin typeface="Times New Roman" panose="02020603050405020304" pitchFamily="18" charset="0"/>
                </a:rPr>
                <a:t>w</a:t>
              </a:r>
            </a:p>
          </p:txBody>
        </p:sp>
        <p:sp>
          <p:nvSpPr>
            <p:cNvPr id="367704" name="Line 88"/>
            <p:cNvSpPr>
              <a:spLocks noChangeShapeType="1"/>
            </p:cNvSpPr>
            <p:nvPr/>
          </p:nvSpPr>
          <p:spPr bwMode="auto">
            <a:xfrm>
              <a:off x="1392" y="3120"/>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994037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smtClean="0">
                <a:ea typeface="ＭＳ Ｐゴシック" panose="020B0600070205080204" pitchFamily="34" charset="-128"/>
              </a:rPr>
              <a:t>Rotation Review – R to Root </a:t>
            </a:r>
          </a:p>
        </p:txBody>
      </p:sp>
      <p:grpSp>
        <p:nvGrpSpPr>
          <p:cNvPr id="27651" name="Group 22"/>
          <p:cNvGrpSpPr>
            <a:grpSpLocks/>
          </p:cNvGrpSpPr>
          <p:nvPr/>
        </p:nvGrpSpPr>
        <p:grpSpPr bwMode="auto">
          <a:xfrm flipH="1">
            <a:off x="2138364" y="2135189"/>
            <a:ext cx="2662237" cy="2568277"/>
            <a:chOff x="986832" y="2135647"/>
            <a:chExt cx="2662237" cy="2568277"/>
          </a:xfrm>
        </p:grpSpPr>
        <p:cxnSp>
          <p:nvCxnSpPr>
            <p:cNvPr id="4" name="Straight Connector 3"/>
            <p:cNvCxnSpPr/>
            <p:nvPr/>
          </p:nvCxnSpPr>
          <p:spPr>
            <a:xfrm flipH="1">
              <a:off x="1240832" y="2446797"/>
              <a:ext cx="820737" cy="887412"/>
            </a:xfrm>
            <a:prstGeom prst="line">
              <a:avLst/>
            </a:prstGeom>
            <a:ln w="74041">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rot="16200000" flipV="1">
              <a:off x="2860082" y="3645359"/>
              <a:ext cx="615950" cy="425450"/>
            </a:xfrm>
            <a:prstGeom prst="line">
              <a:avLst/>
            </a:prstGeom>
            <a:ln w="74041">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rot="16200000" flipV="1">
              <a:off x="2156025" y="2707940"/>
              <a:ext cx="577850" cy="347663"/>
            </a:xfrm>
            <a:prstGeom prst="line">
              <a:avLst/>
            </a:prstGeom>
            <a:ln w="74041">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bwMode="auto">
            <a:xfrm>
              <a:off x="986832" y="3026234"/>
              <a:ext cx="536575" cy="53657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p>
          </p:txBody>
        </p:sp>
        <p:sp>
          <p:nvSpPr>
            <p:cNvPr id="9" name="TextBox 9"/>
            <p:cNvSpPr txBox="1">
              <a:spLocks noChangeArrowheads="1"/>
            </p:cNvSpPr>
            <p:nvPr/>
          </p:nvSpPr>
          <p:spPr bwMode="auto">
            <a:xfrm>
              <a:off x="1016082" y="3092909"/>
              <a:ext cx="389850" cy="46166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t>A</a:t>
              </a:r>
              <a:endParaRPr lang="en-US" baseline="-25000" dirty="0"/>
            </a:p>
          </p:txBody>
        </p:sp>
        <p:sp>
          <p:nvSpPr>
            <p:cNvPr id="11" name="Oval 10"/>
            <p:cNvSpPr/>
            <p:nvPr/>
          </p:nvSpPr>
          <p:spPr bwMode="auto">
            <a:xfrm>
              <a:off x="1813919" y="2135647"/>
              <a:ext cx="534988" cy="53498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2" name="TextBox 12"/>
            <p:cNvSpPr txBox="1">
              <a:spLocks noChangeArrowheads="1"/>
            </p:cNvSpPr>
            <p:nvPr/>
          </p:nvSpPr>
          <p:spPr bwMode="auto">
            <a:xfrm>
              <a:off x="1886528" y="2180097"/>
              <a:ext cx="338554" cy="46166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t>x</a:t>
              </a:r>
              <a:endParaRPr lang="en-US" baseline="-25000" dirty="0"/>
            </a:p>
          </p:txBody>
        </p:sp>
        <p:sp>
          <p:nvSpPr>
            <p:cNvPr id="14" name="Oval 13"/>
            <p:cNvSpPr/>
            <p:nvPr/>
          </p:nvSpPr>
          <p:spPr bwMode="auto">
            <a:xfrm>
              <a:off x="2496544" y="3092909"/>
              <a:ext cx="536575" cy="53657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p>
          </p:txBody>
        </p:sp>
        <p:sp>
          <p:nvSpPr>
            <p:cNvPr id="15" name="TextBox 15"/>
            <p:cNvSpPr txBox="1">
              <a:spLocks noChangeArrowheads="1"/>
            </p:cNvSpPr>
            <p:nvPr/>
          </p:nvSpPr>
          <p:spPr bwMode="auto">
            <a:xfrm>
              <a:off x="2615686" y="3146884"/>
              <a:ext cx="287258" cy="46166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t>r</a:t>
              </a:r>
              <a:endParaRPr lang="en-US" baseline="-25000" dirty="0"/>
            </a:p>
          </p:txBody>
        </p:sp>
        <p:cxnSp>
          <p:nvCxnSpPr>
            <p:cNvPr id="16" name="Straight Connector 15"/>
            <p:cNvCxnSpPr/>
            <p:nvPr/>
          </p:nvCxnSpPr>
          <p:spPr>
            <a:xfrm rot="5400000" flipH="1" flipV="1">
              <a:off x="1994894" y="3650122"/>
              <a:ext cx="681038" cy="481012"/>
            </a:xfrm>
            <a:prstGeom prst="line">
              <a:avLst/>
            </a:prstGeom>
            <a:ln w="74041">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bwMode="auto">
            <a:xfrm>
              <a:off x="1813919" y="4166059"/>
              <a:ext cx="534988" cy="53498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p>
          </p:txBody>
        </p:sp>
        <p:sp>
          <p:nvSpPr>
            <p:cNvPr id="19" name="TextBox 32"/>
            <p:cNvSpPr txBox="1">
              <a:spLocks noChangeArrowheads="1"/>
            </p:cNvSpPr>
            <p:nvPr/>
          </p:nvSpPr>
          <p:spPr bwMode="auto">
            <a:xfrm>
              <a:off x="1852694" y="4242259"/>
              <a:ext cx="389850" cy="46166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t>B</a:t>
              </a:r>
              <a:endParaRPr lang="en-US" baseline="-25000" dirty="0"/>
            </a:p>
          </p:txBody>
        </p:sp>
        <p:sp>
          <p:nvSpPr>
            <p:cNvPr id="21" name="Oval 20"/>
            <p:cNvSpPr/>
            <p:nvPr/>
          </p:nvSpPr>
          <p:spPr bwMode="auto">
            <a:xfrm>
              <a:off x="3114082" y="4166059"/>
              <a:ext cx="534987" cy="53498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p>
          </p:txBody>
        </p:sp>
        <p:sp>
          <p:nvSpPr>
            <p:cNvPr id="22" name="TextBox 35"/>
            <p:cNvSpPr txBox="1">
              <a:spLocks noChangeArrowheads="1"/>
            </p:cNvSpPr>
            <p:nvPr/>
          </p:nvSpPr>
          <p:spPr bwMode="auto">
            <a:xfrm>
              <a:off x="3147923" y="4242259"/>
              <a:ext cx="407484" cy="46166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t>C</a:t>
              </a:r>
              <a:endParaRPr lang="en-US" baseline="-25000" dirty="0"/>
            </a:p>
          </p:txBody>
        </p:sp>
      </p:grpSp>
      <p:sp>
        <p:nvSpPr>
          <p:cNvPr id="24" name="Right Arrow 23"/>
          <p:cNvSpPr/>
          <p:nvPr/>
        </p:nvSpPr>
        <p:spPr>
          <a:xfrm>
            <a:off x="5071017" y="3026234"/>
            <a:ext cx="1466981" cy="511316"/>
          </a:xfrm>
          <a:prstGeom prst="rightArrow">
            <a:avLst/>
          </a:prstGeom>
        </p:spPr>
        <p:style>
          <a:lnRef idx="3">
            <a:schemeClr val="lt1"/>
          </a:lnRef>
          <a:fillRef idx="1">
            <a:schemeClr val="accent3"/>
          </a:fillRef>
          <a:effectRef idx="1">
            <a:schemeClr val="accent3"/>
          </a:effectRef>
          <a:fontRef idx="minor">
            <a:schemeClr val="lt1"/>
          </a:fontRef>
        </p:style>
        <p:txBody>
          <a:bodyPr anchor="ctr"/>
          <a:lstStyle/>
          <a:p>
            <a:pPr algn="ctr">
              <a:defRPr/>
            </a:pPr>
            <a:endParaRPr lang="en-US"/>
          </a:p>
        </p:txBody>
      </p:sp>
      <p:grpSp>
        <p:nvGrpSpPr>
          <p:cNvPr id="27655" name="Group 24"/>
          <p:cNvGrpSpPr>
            <a:grpSpLocks/>
          </p:cNvGrpSpPr>
          <p:nvPr/>
        </p:nvGrpSpPr>
        <p:grpSpPr bwMode="auto">
          <a:xfrm>
            <a:off x="7086600" y="2147889"/>
            <a:ext cx="2662238" cy="2568277"/>
            <a:chOff x="986832" y="2135647"/>
            <a:chExt cx="2662237" cy="2568277"/>
          </a:xfrm>
        </p:grpSpPr>
        <p:cxnSp>
          <p:nvCxnSpPr>
            <p:cNvPr id="26" name="Straight Connector 25"/>
            <p:cNvCxnSpPr/>
            <p:nvPr/>
          </p:nvCxnSpPr>
          <p:spPr>
            <a:xfrm flipH="1">
              <a:off x="1240832" y="2446797"/>
              <a:ext cx="820738" cy="887412"/>
            </a:xfrm>
            <a:prstGeom prst="line">
              <a:avLst/>
            </a:prstGeom>
            <a:ln w="74041">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16200000" flipV="1">
              <a:off x="2860081" y="3645359"/>
              <a:ext cx="615950" cy="425450"/>
            </a:xfrm>
            <a:prstGeom prst="line">
              <a:avLst/>
            </a:prstGeom>
            <a:ln w="74041">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rot="16200000" flipV="1">
              <a:off x="2156025" y="2707941"/>
              <a:ext cx="577850" cy="347662"/>
            </a:xfrm>
            <a:prstGeom prst="line">
              <a:avLst/>
            </a:prstGeom>
            <a:ln w="74041">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9" name="Oval 28"/>
            <p:cNvSpPr/>
            <p:nvPr/>
          </p:nvSpPr>
          <p:spPr bwMode="auto">
            <a:xfrm>
              <a:off x="986832" y="3026234"/>
              <a:ext cx="536575" cy="53657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p>
          </p:txBody>
        </p:sp>
        <p:sp>
          <p:nvSpPr>
            <p:cNvPr id="30" name="TextBox 9"/>
            <p:cNvSpPr txBox="1">
              <a:spLocks noChangeArrowheads="1"/>
            </p:cNvSpPr>
            <p:nvPr/>
          </p:nvSpPr>
          <p:spPr bwMode="auto">
            <a:xfrm>
              <a:off x="1075732" y="3092909"/>
              <a:ext cx="407484" cy="46166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t>C</a:t>
              </a:r>
              <a:endParaRPr lang="en-US" baseline="-25000" dirty="0"/>
            </a:p>
          </p:txBody>
        </p:sp>
        <p:sp>
          <p:nvSpPr>
            <p:cNvPr id="31" name="Oval 30"/>
            <p:cNvSpPr/>
            <p:nvPr/>
          </p:nvSpPr>
          <p:spPr bwMode="auto">
            <a:xfrm>
              <a:off x="1813920" y="2135647"/>
              <a:ext cx="534987" cy="53498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2" name="TextBox 12"/>
            <p:cNvSpPr txBox="1">
              <a:spLocks noChangeArrowheads="1"/>
            </p:cNvSpPr>
            <p:nvPr/>
          </p:nvSpPr>
          <p:spPr bwMode="auto">
            <a:xfrm>
              <a:off x="1952032" y="2180097"/>
              <a:ext cx="287258" cy="46166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t>r</a:t>
              </a:r>
              <a:endParaRPr lang="en-US" baseline="-25000" dirty="0"/>
            </a:p>
          </p:txBody>
        </p:sp>
        <p:sp>
          <p:nvSpPr>
            <p:cNvPr id="33" name="Oval 32"/>
            <p:cNvSpPr/>
            <p:nvPr/>
          </p:nvSpPr>
          <p:spPr bwMode="auto">
            <a:xfrm>
              <a:off x="2496544" y="3092909"/>
              <a:ext cx="536575" cy="53657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p>
          </p:txBody>
        </p:sp>
        <p:sp>
          <p:nvSpPr>
            <p:cNvPr id="34" name="TextBox 15"/>
            <p:cNvSpPr txBox="1">
              <a:spLocks noChangeArrowheads="1"/>
            </p:cNvSpPr>
            <p:nvPr/>
          </p:nvSpPr>
          <p:spPr bwMode="auto">
            <a:xfrm>
              <a:off x="2623544" y="3146884"/>
              <a:ext cx="338554" cy="46166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t>x</a:t>
              </a:r>
              <a:endParaRPr lang="en-US" baseline="-25000" dirty="0"/>
            </a:p>
          </p:txBody>
        </p:sp>
        <p:cxnSp>
          <p:nvCxnSpPr>
            <p:cNvPr id="35" name="Straight Connector 34"/>
            <p:cNvCxnSpPr/>
            <p:nvPr/>
          </p:nvCxnSpPr>
          <p:spPr>
            <a:xfrm rot="5400000" flipH="1" flipV="1">
              <a:off x="1994894" y="3650121"/>
              <a:ext cx="681038" cy="481013"/>
            </a:xfrm>
            <a:prstGeom prst="line">
              <a:avLst/>
            </a:prstGeom>
            <a:ln w="74041">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36" name="Oval 35"/>
            <p:cNvSpPr/>
            <p:nvPr/>
          </p:nvSpPr>
          <p:spPr bwMode="auto">
            <a:xfrm>
              <a:off x="1813920" y="4166059"/>
              <a:ext cx="534987" cy="53498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p>
          </p:txBody>
        </p:sp>
        <p:sp>
          <p:nvSpPr>
            <p:cNvPr id="37" name="TextBox 32"/>
            <p:cNvSpPr txBox="1">
              <a:spLocks noChangeArrowheads="1"/>
            </p:cNvSpPr>
            <p:nvPr/>
          </p:nvSpPr>
          <p:spPr bwMode="auto">
            <a:xfrm>
              <a:off x="1915520" y="4242259"/>
              <a:ext cx="389850" cy="46166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t>B</a:t>
              </a:r>
              <a:endParaRPr lang="en-US" baseline="-25000" dirty="0"/>
            </a:p>
          </p:txBody>
        </p:sp>
        <p:sp>
          <p:nvSpPr>
            <p:cNvPr id="38" name="Oval 37"/>
            <p:cNvSpPr/>
            <p:nvPr/>
          </p:nvSpPr>
          <p:spPr bwMode="auto">
            <a:xfrm>
              <a:off x="3114081" y="4166059"/>
              <a:ext cx="534988" cy="53498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endParaRPr lang="en-US"/>
            </a:p>
          </p:txBody>
        </p:sp>
        <p:sp>
          <p:nvSpPr>
            <p:cNvPr id="39" name="TextBox 35"/>
            <p:cNvSpPr txBox="1">
              <a:spLocks noChangeArrowheads="1"/>
            </p:cNvSpPr>
            <p:nvPr/>
          </p:nvSpPr>
          <p:spPr bwMode="auto">
            <a:xfrm>
              <a:off x="3225206" y="4231147"/>
              <a:ext cx="389850" cy="46166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t>A</a:t>
              </a:r>
              <a:endParaRPr lang="en-US" baseline="-25000" dirty="0"/>
            </a:p>
          </p:txBody>
        </p:sp>
      </p:grpSp>
    </p:spTree>
    <p:extLst>
      <p:ext uri="{BB962C8B-B14F-4D97-AF65-F5344CB8AC3E}">
        <p14:creationId xmlns:p14="http://schemas.microsoft.com/office/powerpoint/2010/main" val="321209408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endParaRPr lang="zh-TW" altLang="en-US"/>
          </a:p>
        </p:txBody>
      </p:sp>
      <p:grpSp>
        <p:nvGrpSpPr>
          <p:cNvPr id="368643" name="Group 3"/>
          <p:cNvGrpSpPr>
            <a:grpSpLocks/>
          </p:cNvGrpSpPr>
          <p:nvPr/>
        </p:nvGrpSpPr>
        <p:grpSpPr bwMode="auto">
          <a:xfrm>
            <a:off x="2895600" y="228601"/>
            <a:ext cx="7086600" cy="6423025"/>
            <a:chOff x="864" y="144"/>
            <a:chExt cx="4464" cy="4046"/>
          </a:xfrm>
        </p:grpSpPr>
        <p:grpSp>
          <p:nvGrpSpPr>
            <p:cNvPr id="368644" name="Group 4"/>
            <p:cNvGrpSpPr>
              <a:grpSpLocks/>
            </p:cNvGrpSpPr>
            <p:nvPr/>
          </p:nvGrpSpPr>
          <p:grpSpPr bwMode="auto">
            <a:xfrm>
              <a:off x="864" y="144"/>
              <a:ext cx="4464" cy="1971"/>
              <a:chOff x="864" y="144"/>
              <a:chExt cx="4464" cy="1971"/>
            </a:xfrm>
          </p:grpSpPr>
          <p:grpSp>
            <p:nvGrpSpPr>
              <p:cNvPr id="368645" name="Group 5"/>
              <p:cNvGrpSpPr>
                <a:grpSpLocks/>
              </p:cNvGrpSpPr>
              <p:nvPr/>
            </p:nvGrpSpPr>
            <p:grpSpPr bwMode="auto">
              <a:xfrm>
                <a:off x="3312" y="144"/>
                <a:ext cx="1404" cy="450"/>
                <a:chOff x="1488" y="1536"/>
                <a:chExt cx="1404" cy="450"/>
              </a:xfrm>
            </p:grpSpPr>
            <p:grpSp>
              <p:nvGrpSpPr>
                <p:cNvPr id="368646" name="Group 6"/>
                <p:cNvGrpSpPr>
                  <a:grpSpLocks/>
                </p:cNvGrpSpPr>
                <p:nvPr/>
              </p:nvGrpSpPr>
              <p:grpSpPr bwMode="auto">
                <a:xfrm>
                  <a:off x="1671" y="1737"/>
                  <a:ext cx="825" cy="135"/>
                  <a:chOff x="1680" y="1728"/>
                  <a:chExt cx="1200" cy="240"/>
                </a:xfrm>
              </p:grpSpPr>
              <p:sp>
                <p:nvSpPr>
                  <p:cNvPr id="368647" name="Rectangle 7"/>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48" name="Rectangle 8"/>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49" name="Rectangle 9"/>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50" name="Rectangle 10"/>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51" name="Rectangle 11"/>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68652" name="Text Box 12"/>
                <p:cNvSpPr txBox="1">
                  <a:spLocks noChangeArrowheads="1"/>
                </p:cNvSpPr>
                <p:nvPr/>
              </p:nvSpPr>
              <p:spPr bwMode="auto">
                <a:xfrm>
                  <a:off x="1661" y="1536"/>
                  <a:ext cx="1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b="1">
                      <a:latin typeface="Times New Roman" panose="02020603050405020304" pitchFamily="18" charset="0"/>
                    </a:rPr>
                    <a:t>0    1   2   3   4</a:t>
                  </a:r>
                </a:p>
              </p:txBody>
            </p:sp>
            <p:sp>
              <p:nvSpPr>
                <p:cNvPr id="368653" name="Text Box 13"/>
                <p:cNvSpPr txBox="1">
                  <a:spLocks noChangeArrowheads="1"/>
                </p:cNvSpPr>
                <p:nvPr/>
              </p:nvSpPr>
              <p:spPr bwMode="auto">
                <a:xfrm>
                  <a:off x="1488" y="1695"/>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latin typeface="Times New Roman" panose="02020603050405020304" pitchFamily="18" charset="0"/>
                    </a:rPr>
                    <a:t>A</a:t>
                  </a:r>
                </a:p>
              </p:txBody>
            </p:sp>
          </p:grpSp>
          <p:grpSp>
            <p:nvGrpSpPr>
              <p:cNvPr id="368654" name="Group 14"/>
              <p:cNvGrpSpPr>
                <a:grpSpLocks/>
              </p:cNvGrpSpPr>
              <p:nvPr/>
            </p:nvGrpSpPr>
            <p:grpSpPr bwMode="auto">
              <a:xfrm>
                <a:off x="864" y="480"/>
                <a:ext cx="4464" cy="1635"/>
                <a:chOff x="864" y="480"/>
                <a:chExt cx="4464" cy="1635"/>
              </a:xfrm>
            </p:grpSpPr>
            <p:sp>
              <p:nvSpPr>
                <p:cNvPr id="368655" name="Text Box 15"/>
                <p:cNvSpPr txBox="1">
                  <a:spLocks noChangeArrowheads="1"/>
                </p:cNvSpPr>
                <p:nvPr/>
              </p:nvSpPr>
              <p:spPr bwMode="auto">
                <a:xfrm>
                  <a:off x="864" y="823"/>
                  <a:ext cx="28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800" b="1"/>
                    <a:t>(</a:t>
                  </a:r>
                  <a:r>
                    <a:rPr lang="en-US" altLang="zh-TW" sz="1800" b="1"/>
                    <a:t>g)</a:t>
                  </a:r>
                </a:p>
              </p:txBody>
            </p:sp>
            <p:sp>
              <p:nvSpPr>
                <p:cNvPr id="368656" name="Oval 16"/>
                <p:cNvSpPr>
                  <a:spLocks noChangeArrowheads="1"/>
                </p:cNvSpPr>
                <p:nvPr/>
              </p:nvSpPr>
              <p:spPr bwMode="auto">
                <a:xfrm>
                  <a:off x="1247" y="1248"/>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23</a:t>
                  </a:r>
                </a:p>
              </p:txBody>
            </p:sp>
            <p:sp>
              <p:nvSpPr>
                <p:cNvPr id="368657" name="Oval 17"/>
                <p:cNvSpPr>
                  <a:spLocks noChangeArrowheads="1"/>
                </p:cNvSpPr>
                <p:nvPr/>
              </p:nvSpPr>
              <p:spPr bwMode="auto">
                <a:xfrm>
                  <a:off x="1440" y="816"/>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7</a:t>
                  </a:r>
                </a:p>
              </p:txBody>
            </p:sp>
            <p:sp>
              <p:nvSpPr>
                <p:cNvPr id="368658" name="Oval 18"/>
                <p:cNvSpPr>
                  <a:spLocks noChangeArrowheads="1"/>
                </p:cNvSpPr>
                <p:nvPr/>
              </p:nvSpPr>
              <p:spPr bwMode="auto">
                <a:xfrm>
                  <a:off x="4882" y="823"/>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24</a:t>
                  </a:r>
                </a:p>
              </p:txBody>
            </p:sp>
            <p:sp>
              <p:nvSpPr>
                <p:cNvPr id="368659" name="Oval 19"/>
                <p:cNvSpPr>
                  <a:spLocks noChangeArrowheads="1"/>
                </p:cNvSpPr>
                <p:nvPr/>
              </p:nvSpPr>
              <p:spPr bwMode="auto">
                <a:xfrm>
                  <a:off x="4614" y="1351"/>
                  <a:ext cx="223"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26</a:t>
                  </a:r>
                </a:p>
              </p:txBody>
            </p:sp>
            <p:sp>
              <p:nvSpPr>
                <p:cNvPr id="368660" name="Oval 20"/>
                <p:cNvSpPr>
                  <a:spLocks noChangeArrowheads="1"/>
                </p:cNvSpPr>
                <p:nvPr/>
              </p:nvSpPr>
              <p:spPr bwMode="auto">
                <a:xfrm>
                  <a:off x="5105" y="1399"/>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46</a:t>
                  </a:r>
                </a:p>
              </p:txBody>
            </p:sp>
            <p:sp>
              <p:nvSpPr>
                <p:cNvPr id="368661" name="Oval 21"/>
                <p:cNvSpPr>
                  <a:spLocks noChangeArrowheads="1"/>
                </p:cNvSpPr>
                <p:nvPr/>
              </p:nvSpPr>
              <p:spPr bwMode="auto">
                <a:xfrm>
                  <a:off x="4614" y="1874"/>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35</a:t>
                  </a:r>
                </a:p>
              </p:txBody>
            </p:sp>
            <p:sp>
              <p:nvSpPr>
                <p:cNvPr id="368662" name="Line 22"/>
                <p:cNvSpPr>
                  <a:spLocks noChangeShapeType="1"/>
                </p:cNvSpPr>
                <p:nvPr/>
              </p:nvSpPr>
              <p:spPr bwMode="auto">
                <a:xfrm>
                  <a:off x="1680" y="959"/>
                  <a:ext cx="1392" cy="1"/>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663" name="Line 23"/>
                <p:cNvSpPr>
                  <a:spLocks noChangeShapeType="1"/>
                </p:cNvSpPr>
                <p:nvPr/>
              </p:nvSpPr>
              <p:spPr bwMode="auto">
                <a:xfrm>
                  <a:off x="3052" y="941"/>
                  <a:ext cx="75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664" name="Line 24"/>
                <p:cNvSpPr>
                  <a:spLocks noChangeShapeType="1"/>
                </p:cNvSpPr>
                <p:nvPr/>
              </p:nvSpPr>
              <p:spPr bwMode="auto">
                <a:xfrm>
                  <a:off x="3744" y="928"/>
                  <a:ext cx="1138" cy="35"/>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68665" name="Group 25"/>
                <p:cNvGrpSpPr>
                  <a:grpSpLocks/>
                </p:cNvGrpSpPr>
                <p:nvPr/>
              </p:nvGrpSpPr>
              <p:grpSpPr bwMode="auto">
                <a:xfrm>
                  <a:off x="3027" y="825"/>
                  <a:ext cx="224" cy="721"/>
                  <a:chOff x="2241" y="3031"/>
                  <a:chExt cx="224" cy="721"/>
                </a:xfrm>
              </p:grpSpPr>
              <p:sp>
                <p:nvSpPr>
                  <p:cNvPr id="368666" name="Oval 26"/>
                  <p:cNvSpPr>
                    <a:spLocks noChangeArrowheads="1"/>
                  </p:cNvSpPr>
                  <p:nvPr/>
                </p:nvSpPr>
                <p:spPr bwMode="auto">
                  <a:xfrm>
                    <a:off x="2241" y="3512"/>
                    <a:ext cx="224"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39</a:t>
                    </a:r>
                  </a:p>
                </p:txBody>
              </p:sp>
              <p:sp>
                <p:nvSpPr>
                  <p:cNvPr id="368667" name="Oval 27"/>
                  <p:cNvSpPr>
                    <a:spLocks noChangeArrowheads="1"/>
                  </p:cNvSpPr>
                  <p:nvPr/>
                </p:nvSpPr>
                <p:spPr bwMode="auto">
                  <a:xfrm>
                    <a:off x="2241" y="3031"/>
                    <a:ext cx="224" cy="241"/>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18</a:t>
                    </a:r>
                  </a:p>
                </p:txBody>
              </p:sp>
              <p:sp>
                <p:nvSpPr>
                  <p:cNvPr id="368668" name="Line 28"/>
                  <p:cNvSpPr>
                    <a:spLocks noChangeShapeType="1"/>
                  </p:cNvSpPr>
                  <p:nvPr/>
                </p:nvSpPr>
                <p:spPr bwMode="auto">
                  <a:xfrm>
                    <a:off x="2364" y="3280"/>
                    <a:ext cx="0" cy="24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8669" name="Group 29"/>
                <p:cNvGrpSpPr>
                  <a:grpSpLocks/>
                </p:cNvGrpSpPr>
                <p:nvPr/>
              </p:nvGrpSpPr>
              <p:grpSpPr bwMode="auto">
                <a:xfrm>
                  <a:off x="4128" y="816"/>
                  <a:ext cx="252" cy="761"/>
                  <a:chOff x="3133" y="3031"/>
                  <a:chExt cx="252" cy="761"/>
                </a:xfrm>
              </p:grpSpPr>
              <p:sp>
                <p:nvSpPr>
                  <p:cNvPr id="368670" name="Oval 30"/>
                  <p:cNvSpPr>
                    <a:spLocks noChangeArrowheads="1"/>
                  </p:cNvSpPr>
                  <p:nvPr/>
                </p:nvSpPr>
                <p:spPr bwMode="auto">
                  <a:xfrm>
                    <a:off x="3162" y="3552"/>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41</a:t>
                    </a:r>
                  </a:p>
                </p:txBody>
              </p:sp>
              <p:sp>
                <p:nvSpPr>
                  <p:cNvPr id="368671" name="Oval 31"/>
                  <p:cNvSpPr>
                    <a:spLocks noChangeArrowheads="1"/>
                  </p:cNvSpPr>
                  <p:nvPr/>
                </p:nvSpPr>
                <p:spPr bwMode="auto">
                  <a:xfrm>
                    <a:off x="3133" y="3031"/>
                    <a:ext cx="225"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38</a:t>
                    </a:r>
                  </a:p>
                </p:txBody>
              </p:sp>
              <p:sp>
                <p:nvSpPr>
                  <p:cNvPr id="368672" name="Line 32"/>
                  <p:cNvSpPr>
                    <a:spLocks noChangeShapeType="1"/>
                  </p:cNvSpPr>
                  <p:nvPr/>
                </p:nvSpPr>
                <p:spPr bwMode="auto">
                  <a:xfrm>
                    <a:off x="3267" y="3272"/>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8673" name="Group 33"/>
                <p:cNvGrpSpPr>
                  <a:grpSpLocks/>
                </p:cNvGrpSpPr>
                <p:nvPr/>
              </p:nvGrpSpPr>
              <p:grpSpPr bwMode="auto">
                <a:xfrm>
                  <a:off x="1743" y="1257"/>
                  <a:ext cx="249" cy="786"/>
                  <a:chOff x="3714" y="2455"/>
                  <a:chExt cx="249" cy="786"/>
                </a:xfrm>
              </p:grpSpPr>
              <p:sp>
                <p:nvSpPr>
                  <p:cNvPr id="368674" name="Oval 34"/>
                  <p:cNvSpPr>
                    <a:spLocks noChangeArrowheads="1"/>
                  </p:cNvSpPr>
                  <p:nvPr/>
                </p:nvSpPr>
                <p:spPr bwMode="auto">
                  <a:xfrm>
                    <a:off x="3739" y="3001"/>
                    <a:ext cx="224"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30</a:t>
                    </a:r>
                  </a:p>
                </p:txBody>
              </p:sp>
              <p:sp>
                <p:nvSpPr>
                  <p:cNvPr id="368675" name="Oval 35"/>
                  <p:cNvSpPr>
                    <a:spLocks noChangeArrowheads="1"/>
                  </p:cNvSpPr>
                  <p:nvPr/>
                </p:nvSpPr>
                <p:spPr bwMode="auto">
                  <a:xfrm>
                    <a:off x="3714" y="2455"/>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17</a:t>
                    </a:r>
                  </a:p>
                </p:txBody>
              </p:sp>
              <p:sp>
                <p:nvSpPr>
                  <p:cNvPr id="368676" name="Line 36"/>
                  <p:cNvSpPr>
                    <a:spLocks noChangeShapeType="1"/>
                  </p:cNvSpPr>
                  <p:nvPr/>
                </p:nvSpPr>
                <p:spPr bwMode="auto">
                  <a:xfrm>
                    <a:off x="3829" y="2685"/>
                    <a:ext cx="0" cy="31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8677" name="Line 37"/>
                <p:cNvSpPr>
                  <a:spLocks noChangeShapeType="1"/>
                </p:cNvSpPr>
                <p:nvPr/>
              </p:nvSpPr>
              <p:spPr bwMode="auto">
                <a:xfrm flipH="1">
                  <a:off x="4748" y="1045"/>
                  <a:ext cx="187" cy="3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678" name="Line 38"/>
                <p:cNvSpPr>
                  <a:spLocks noChangeShapeType="1"/>
                </p:cNvSpPr>
                <p:nvPr/>
              </p:nvSpPr>
              <p:spPr bwMode="auto">
                <a:xfrm>
                  <a:off x="5052" y="1062"/>
                  <a:ext cx="187" cy="3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679" name="Line 39"/>
                <p:cNvSpPr>
                  <a:spLocks noChangeShapeType="1"/>
                </p:cNvSpPr>
                <p:nvPr/>
              </p:nvSpPr>
              <p:spPr bwMode="auto">
                <a:xfrm>
                  <a:off x="4703" y="1591"/>
                  <a:ext cx="0" cy="28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680" name="Oval 40"/>
                <p:cNvSpPr>
                  <a:spLocks noChangeArrowheads="1"/>
                </p:cNvSpPr>
                <p:nvPr/>
              </p:nvSpPr>
              <p:spPr bwMode="auto">
                <a:xfrm>
                  <a:off x="2377" y="825"/>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21</a:t>
                  </a:r>
                </a:p>
              </p:txBody>
            </p:sp>
            <p:sp>
              <p:nvSpPr>
                <p:cNvPr id="368681" name="Oval 41"/>
                <p:cNvSpPr>
                  <a:spLocks noChangeArrowheads="1"/>
                </p:cNvSpPr>
                <p:nvPr/>
              </p:nvSpPr>
              <p:spPr bwMode="auto">
                <a:xfrm>
                  <a:off x="3648" y="828"/>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52</a:t>
                  </a:r>
                </a:p>
              </p:txBody>
            </p:sp>
            <p:cxnSp>
              <p:nvCxnSpPr>
                <p:cNvPr id="368682" name="AutoShape 42"/>
                <p:cNvCxnSpPr>
                  <a:cxnSpLocks noChangeShapeType="1"/>
                  <a:stCxn id="368649" idx="2"/>
                  <a:endCxn id="368658" idx="0"/>
                </p:cNvCxnSpPr>
                <p:nvPr/>
              </p:nvCxnSpPr>
              <p:spPr bwMode="auto">
                <a:xfrm rot="16200000" flipH="1">
                  <a:off x="4279" y="109"/>
                  <a:ext cx="343" cy="1086"/>
                </a:xfrm>
                <a:prstGeom prst="bentConnector3">
                  <a:avLst>
                    <a:gd name="adj1" fmla="val 4985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683" name="Text Box 43"/>
                <p:cNvSpPr txBox="1">
                  <a:spLocks noChangeArrowheads="1"/>
                </p:cNvSpPr>
                <p:nvPr/>
              </p:nvSpPr>
              <p:spPr bwMode="auto">
                <a:xfrm>
                  <a:off x="1584" y="672"/>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a:latin typeface="Times New Roman" panose="02020603050405020304" pitchFamily="18" charset="0"/>
                    </a:rPr>
                    <a:t>x</a:t>
                  </a:r>
                </a:p>
              </p:txBody>
            </p:sp>
            <p:sp>
              <p:nvSpPr>
                <p:cNvPr id="368684" name="Text Box 44"/>
                <p:cNvSpPr txBox="1">
                  <a:spLocks noChangeArrowheads="1"/>
                </p:cNvSpPr>
                <p:nvPr/>
              </p:nvSpPr>
              <p:spPr bwMode="auto">
                <a:xfrm>
                  <a:off x="1920" y="1200"/>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a:latin typeface="Times New Roman" panose="02020603050405020304" pitchFamily="18" charset="0"/>
                    </a:rPr>
                    <a:t>w</a:t>
                  </a:r>
                </a:p>
              </p:txBody>
            </p:sp>
            <p:sp>
              <p:nvSpPr>
                <p:cNvPr id="368685" name="Line 45"/>
                <p:cNvSpPr>
                  <a:spLocks noChangeShapeType="1"/>
                </p:cNvSpPr>
                <p:nvPr/>
              </p:nvSpPr>
              <p:spPr bwMode="auto">
                <a:xfrm flipH="1">
                  <a:off x="1343" y="1047"/>
                  <a:ext cx="135" cy="20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686" name="Line 46"/>
                <p:cNvSpPr>
                  <a:spLocks noChangeShapeType="1"/>
                </p:cNvSpPr>
                <p:nvPr/>
              </p:nvSpPr>
              <p:spPr bwMode="auto">
                <a:xfrm>
                  <a:off x="1596" y="1029"/>
                  <a:ext cx="228" cy="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368687" name="Group 47"/>
            <p:cNvGrpSpPr>
              <a:grpSpLocks/>
            </p:cNvGrpSpPr>
            <p:nvPr/>
          </p:nvGrpSpPr>
          <p:grpSpPr bwMode="auto">
            <a:xfrm>
              <a:off x="864" y="2112"/>
              <a:ext cx="4281" cy="2078"/>
              <a:chOff x="864" y="2112"/>
              <a:chExt cx="4281" cy="2078"/>
            </a:xfrm>
          </p:grpSpPr>
          <p:sp>
            <p:nvSpPr>
              <p:cNvPr id="368688" name="Oval 48"/>
              <p:cNvSpPr>
                <a:spLocks noChangeArrowheads="1"/>
              </p:cNvSpPr>
              <p:nvPr/>
            </p:nvSpPr>
            <p:spPr bwMode="auto">
              <a:xfrm>
                <a:off x="1488" y="3949"/>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35</a:t>
                </a:r>
              </a:p>
            </p:txBody>
          </p:sp>
          <p:grpSp>
            <p:nvGrpSpPr>
              <p:cNvPr id="368689" name="Group 49"/>
              <p:cNvGrpSpPr>
                <a:grpSpLocks/>
              </p:cNvGrpSpPr>
              <p:nvPr/>
            </p:nvGrpSpPr>
            <p:grpSpPr bwMode="auto">
              <a:xfrm>
                <a:off x="864" y="2112"/>
                <a:ext cx="4281" cy="1872"/>
                <a:chOff x="864" y="2112"/>
                <a:chExt cx="4281" cy="1872"/>
              </a:xfrm>
            </p:grpSpPr>
            <p:sp>
              <p:nvSpPr>
                <p:cNvPr id="368690" name="Text Box 50"/>
                <p:cNvSpPr txBox="1">
                  <a:spLocks noChangeArrowheads="1"/>
                </p:cNvSpPr>
                <p:nvPr/>
              </p:nvSpPr>
              <p:spPr bwMode="auto">
                <a:xfrm>
                  <a:off x="864" y="2839"/>
                  <a:ext cx="29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800" b="1"/>
                    <a:t>(</a:t>
                  </a:r>
                  <a:r>
                    <a:rPr lang="en-US" altLang="zh-TW" sz="1800" b="1"/>
                    <a:t>h)</a:t>
                  </a:r>
                </a:p>
              </p:txBody>
            </p:sp>
            <p:sp>
              <p:nvSpPr>
                <p:cNvPr id="368691" name="Text Box 51"/>
                <p:cNvSpPr txBox="1">
                  <a:spLocks noChangeArrowheads="1"/>
                </p:cNvSpPr>
                <p:nvPr/>
              </p:nvSpPr>
              <p:spPr bwMode="auto">
                <a:xfrm>
                  <a:off x="3914" y="2112"/>
                  <a:ext cx="1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b="1">
                      <a:latin typeface="Times New Roman" panose="02020603050405020304" pitchFamily="18" charset="0"/>
                    </a:rPr>
                    <a:t>0    1   2   3   4</a:t>
                  </a:r>
                </a:p>
              </p:txBody>
            </p:sp>
            <p:grpSp>
              <p:nvGrpSpPr>
                <p:cNvPr id="368692" name="Group 52"/>
                <p:cNvGrpSpPr>
                  <a:grpSpLocks/>
                </p:cNvGrpSpPr>
                <p:nvPr/>
              </p:nvGrpSpPr>
              <p:grpSpPr bwMode="auto">
                <a:xfrm>
                  <a:off x="3924" y="2313"/>
                  <a:ext cx="825" cy="135"/>
                  <a:chOff x="1680" y="1728"/>
                  <a:chExt cx="1200" cy="240"/>
                </a:xfrm>
              </p:grpSpPr>
              <p:sp>
                <p:nvSpPr>
                  <p:cNvPr id="368693" name="Rectangle 53"/>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94" name="Rectangle 54"/>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95" name="Rectangle 55"/>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96" name="Rectangle 56"/>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97" name="Rectangle 57"/>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68698" name="Text Box 58"/>
                <p:cNvSpPr txBox="1">
                  <a:spLocks noChangeArrowheads="1"/>
                </p:cNvSpPr>
                <p:nvPr/>
              </p:nvSpPr>
              <p:spPr bwMode="auto">
                <a:xfrm>
                  <a:off x="3741" y="2271"/>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latin typeface="Times New Roman" panose="02020603050405020304" pitchFamily="18" charset="0"/>
                    </a:rPr>
                    <a:t>A</a:t>
                  </a:r>
                </a:p>
              </p:txBody>
            </p:sp>
            <p:sp>
              <p:nvSpPr>
                <p:cNvPr id="368699" name="Oval 59"/>
                <p:cNvSpPr>
                  <a:spLocks noChangeArrowheads="1"/>
                </p:cNvSpPr>
                <p:nvPr/>
              </p:nvSpPr>
              <p:spPr bwMode="auto">
                <a:xfrm>
                  <a:off x="2421" y="3207"/>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23</a:t>
                  </a:r>
                </a:p>
              </p:txBody>
            </p:sp>
            <p:sp>
              <p:nvSpPr>
                <p:cNvPr id="368700" name="Oval 60"/>
                <p:cNvSpPr>
                  <a:spLocks noChangeArrowheads="1"/>
                </p:cNvSpPr>
                <p:nvPr/>
              </p:nvSpPr>
              <p:spPr bwMode="auto">
                <a:xfrm>
                  <a:off x="2109" y="2784"/>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7</a:t>
                  </a:r>
                </a:p>
              </p:txBody>
            </p:sp>
            <p:sp>
              <p:nvSpPr>
                <p:cNvPr id="368701" name="Line 61"/>
                <p:cNvSpPr>
                  <a:spLocks noChangeShapeType="1"/>
                </p:cNvSpPr>
                <p:nvPr/>
              </p:nvSpPr>
              <p:spPr bwMode="auto">
                <a:xfrm>
                  <a:off x="2349" y="2928"/>
                  <a:ext cx="1152"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02" name="Line 62"/>
                <p:cNvSpPr>
                  <a:spLocks noChangeShapeType="1"/>
                </p:cNvSpPr>
                <p:nvPr/>
              </p:nvSpPr>
              <p:spPr bwMode="auto">
                <a:xfrm>
                  <a:off x="3481" y="2909"/>
                  <a:ext cx="75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03" name="Line 63"/>
                <p:cNvSpPr>
                  <a:spLocks noChangeShapeType="1"/>
                </p:cNvSpPr>
                <p:nvPr/>
              </p:nvSpPr>
              <p:spPr bwMode="auto">
                <a:xfrm flipV="1">
                  <a:off x="4173" y="2880"/>
                  <a:ext cx="384" cy="16"/>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68704" name="Group 64"/>
                <p:cNvGrpSpPr>
                  <a:grpSpLocks/>
                </p:cNvGrpSpPr>
                <p:nvPr/>
              </p:nvGrpSpPr>
              <p:grpSpPr bwMode="auto">
                <a:xfrm>
                  <a:off x="3456" y="2793"/>
                  <a:ext cx="224" cy="721"/>
                  <a:chOff x="2241" y="3031"/>
                  <a:chExt cx="224" cy="721"/>
                </a:xfrm>
              </p:grpSpPr>
              <p:sp>
                <p:nvSpPr>
                  <p:cNvPr id="368705" name="Oval 65"/>
                  <p:cNvSpPr>
                    <a:spLocks noChangeArrowheads="1"/>
                  </p:cNvSpPr>
                  <p:nvPr/>
                </p:nvSpPr>
                <p:spPr bwMode="auto">
                  <a:xfrm>
                    <a:off x="2241" y="3512"/>
                    <a:ext cx="224"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39</a:t>
                    </a:r>
                  </a:p>
                </p:txBody>
              </p:sp>
              <p:sp>
                <p:nvSpPr>
                  <p:cNvPr id="368706" name="Oval 66"/>
                  <p:cNvSpPr>
                    <a:spLocks noChangeArrowheads="1"/>
                  </p:cNvSpPr>
                  <p:nvPr/>
                </p:nvSpPr>
                <p:spPr bwMode="auto">
                  <a:xfrm>
                    <a:off x="2241" y="3031"/>
                    <a:ext cx="224" cy="241"/>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18</a:t>
                    </a:r>
                  </a:p>
                </p:txBody>
              </p:sp>
              <p:sp>
                <p:nvSpPr>
                  <p:cNvPr id="368707" name="Line 67"/>
                  <p:cNvSpPr>
                    <a:spLocks noChangeShapeType="1"/>
                  </p:cNvSpPr>
                  <p:nvPr/>
                </p:nvSpPr>
                <p:spPr bwMode="auto">
                  <a:xfrm>
                    <a:off x="2364" y="3280"/>
                    <a:ext cx="0" cy="24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8708" name="Group 68"/>
                <p:cNvGrpSpPr>
                  <a:grpSpLocks/>
                </p:cNvGrpSpPr>
                <p:nvPr/>
              </p:nvGrpSpPr>
              <p:grpSpPr bwMode="auto">
                <a:xfrm>
                  <a:off x="4557" y="2784"/>
                  <a:ext cx="252" cy="761"/>
                  <a:chOff x="3133" y="3031"/>
                  <a:chExt cx="252" cy="761"/>
                </a:xfrm>
              </p:grpSpPr>
              <p:sp>
                <p:nvSpPr>
                  <p:cNvPr id="368709" name="Oval 69"/>
                  <p:cNvSpPr>
                    <a:spLocks noChangeArrowheads="1"/>
                  </p:cNvSpPr>
                  <p:nvPr/>
                </p:nvSpPr>
                <p:spPr bwMode="auto">
                  <a:xfrm>
                    <a:off x="3162" y="3552"/>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41</a:t>
                    </a:r>
                  </a:p>
                </p:txBody>
              </p:sp>
              <p:sp>
                <p:nvSpPr>
                  <p:cNvPr id="368710" name="Oval 70"/>
                  <p:cNvSpPr>
                    <a:spLocks noChangeArrowheads="1"/>
                  </p:cNvSpPr>
                  <p:nvPr/>
                </p:nvSpPr>
                <p:spPr bwMode="auto">
                  <a:xfrm>
                    <a:off x="3133" y="3031"/>
                    <a:ext cx="225"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38</a:t>
                    </a:r>
                  </a:p>
                </p:txBody>
              </p:sp>
              <p:sp>
                <p:nvSpPr>
                  <p:cNvPr id="368711" name="Line 71"/>
                  <p:cNvSpPr>
                    <a:spLocks noChangeShapeType="1"/>
                  </p:cNvSpPr>
                  <p:nvPr/>
                </p:nvSpPr>
                <p:spPr bwMode="auto">
                  <a:xfrm>
                    <a:off x="3267" y="3272"/>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8712" name="Oval 72"/>
                <p:cNvSpPr>
                  <a:spLocks noChangeArrowheads="1"/>
                </p:cNvSpPr>
                <p:nvPr/>
              </p:nvSpPr>
              <p:spPr bwMode="auto">
                <a:xfrm>
                  <a:off x="2107" y="3636"/>
                  <a:ext cx="224"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30</a:t>
                  </a:r>
                </a:p>
              </p:txBody>
            </p:sp>
            <p:sp>
              <p:nvSpPr>
                <p:cNvPr id="368713" name="Oval 73"/>
                <p:cNvSpPr>
                  <a:spLocks noChangeArrowheads="1"/>
                </p:cNvSpPr>
                <p:nvPr/>
              </p:nvSpPr>
              <p:spPr bwMode="auto">
                <a:xfrm>
                  <a:off x="2091" y="3225"/>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17</a:t>
                  </a:r>
                </a:p>
              </p:txBody>
            </p:sp>
            <p:sp>
              <p:nvSpPr>
                <p:cNvPr id="368714" name="Line 74"/>
                <p:cNvSpPr>
                  <a:spLocks noChangeShapeType="1"/>
                </p:cNvSpPr>
                <p:nvPr/>
              </p:nvSpPr>
              <p:spPr bwMode="auto">
                <a:xfrm>
                  <a:off x="2206" y="3455"/>
                  <a:ext cx="0" cy="1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15" name="Oval 75"/>
                <p:cNvSpPr>
                  <a:spLocks noChangeArrowheads="1"/>
                </p:cNvSpPr>
                <p:nvPr/>
              </p:nvSpPr>
              <p:spPr bwMode="auto">
                <a:xfrm>
                  <a:off x="1774" y="3213"/>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24</a:t>
                  </a:r>
                </a:p>
              </p:txBody>
            </p:sp>
            <p:sp>
              <p:nvSpPr>
                <p:cNvPr id="368716" name="Oval 76"/>
                <p:cNvSpPr>
                  <a:spLocks noChangeArrowheads="1"/>
                </p:cNvSpPr>
                <p:nvPr/>
              </p:nvSpPr>
              <p:spPr bwMode="auto">
                <a:xfrm>
                  <a:off x="1488" y="3615"/>
                  <a:ext cx="223"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26</a:t>
                  </a:r>
                </a:p>
              </p:txBody>
            </p:sp>
            <p:sp>
              <p:nvSpPr>
                <p:cNvPr id="368717" name="Oval 77"/>
                <p:cNvSpPr>
                  <a:spLocks noChangeArrowheads="1"/>
                </p:cNvSpPr>
                <p:nvPr/>
              </p:nvSpPr>
              <p:spPr bwMode="auto">
                <a:xfrm>
                  <a:off x="1785" y="3639"/>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46</a:t>
                  </a:r>
                </a:p>
              </p:txBody>
            </p:sp>
            <p:sp>
              <p:nvSpPr>
                <p:cNvPr id="368718" name="Line 78"/>
                <p:cNvSpPr>
                  <a:spLocks noChangeShapeType="1"/>
                </p:cNvSpPr>
                <p:nvPr/>
              </p:nvSpPr>
              <p:spPr bwMode="auto">
                <a:xfrm flipH="1">
                  <a:off x="1629" y="3408"/>
                  <a:ext cx="192"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19" name="Line 79"/>
                <p:cNvSpPr>
                  <a:spLocks noChangeShapeType="1"/>
                </p:cNvSpPr>
                <p:nvPr/>
              </p:nvSpPr>
              <p:spPr bwMode="auto">
                <a:xfrm>
                  <a:off x="1869" y="3456"/>
                  <a:ext cx="28"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20" name="Line 80"/>
                <p:cNvSpPr>
                  <a:spLocks noChangeShapeType="1"/>
                </p:cNvSpPr>
                <p:nvPr/>
              </p:nvSpPr>
              <p:spPr bwMode="auto">
                <a:xfrm>
                  <a:off x="1581" y="3840"/>
                  <a:ext cx="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21" name="Oval 81"/>
                <p:cNvSpPr>
                  <a:spLocks noChangeArrowheads="1"/>
                </p:cNvSpPr>
                <p:nvPr/>
              </p:nvSpPr>
              <p:spPr bwMode="auto">
                <a:xfrm>
                  <a:off x="2806" y="2793"/>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21</a:t>
                  </a:r>
                </a:p>
              </p:txBody>
            </p:sp>
            <p:sp>
              <p:nvSpPr>
                <p:cNvPr id="368722" name="Oval 82"/>
                <p:cNvSpPr>
                  <a:spLocks noChangeArrowheads="1"/>
                </p:cNvSpPr>
                <p:nvPr/>
              </p:nvSpPr>
              <p:spPr bwMode="auto">
                <a:xfrm>
                  <a:off x="4077" y="2796"/>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52</a:t>
                  </a:r>
                </a:p>
              </p:txBody>
            </p:sp>
            <p:sp>
              <p:nvSpPr>
                <p:cNvPr id="368723" name="Text Box 83"/>
                <p:cNvSpPr txBox="1">
                  <a:spLocks noChangeArrowheads="1"/>
                </p:cNvSpPr>
                <p:nvPr/>
              </p:nvSpPr>
              <p:spPr bwMode="auto">
                <a:xfrm>
                  <a:off x="2013" y="264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a:latin typeface="Times New Roman" panose="02020603050405020304" pitchFamily="18" charset="0"/>
                    </a:rPr>
                    <a:t>x</a:t>
                  </a:r>
                </a:p>
              </p:txBody>
            </p:sp>
            <p:sp>
              <p:nvSpPr>
                <p:cNvPr id="368724" name="Text Box 84"/>
                <p:cNvSpPr txBox="1">
                  <a:spLocks noChangeArrowheads="1"/>
                </p:cNvSpPr>
                <p:nvPr/>
              </p:nvSpPr>
              <p:spPr bwMode="auto">
                <a:xfrm>
                  <a:off x="2637" y="3168"/>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a:latin typeface="Times New Roman" panose="02020603050405020304" pitchFamily="18" charset="0"/>
                    </a:rPr>
                    <a:t>w</a:t>
                  </a:r>
                </a:p>
              </p:txBody>
            </p:sp>
            <p:sp>
              <p:nvSpPr>
                <p:cNvPr id="368725" name="Line 85"/>
                <p:cNvSpPr>
                  <a:spLocks noChangeShapeType="1"/>
                </p:cNvSpPr>
                <p:nvPr/>
              </p:nvSpPr>
              <p:spPr bwMode="auto">
                <a:xfrm flipH="1">
                  <a:off x="2199" y="3024"/>
                  <a:ext cx="6"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26" name="Line 86"/>
                <p:cNvSpPr>
                  <a:spLocks noChangeShapeType="1"/>
                </p:cNvSpPr>
                <p:nvPr/>
              </p:nvSpPr>
              <p:spPr bwMode="auto">
                <a:xfrm>
                  <a:off x="2295" y="2988"/>
                  <a:ext cx="228" cy="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27" name="Line 87"/>
                <p:cNvSpPr>
                  <a:spLocks noChangeShapeType="1"/>
                </p:cNvSpPr>
                <p:nvPr/>
              </p:nvSpPr>
              <p:spPr bwMode="auto">
                <a:xfrm flipH="1">
                  <a:off x="1917" y="2976"/>
                  <a:ext cx="24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368728" name="AutoShape 88"/>
                <p:cNvCxnSpPr>
                  <a:cxnSpLocks noChangeShapeType="1"/>
                  <a:stCxn id="368696" idx="2"/>
                  <a:endCxn id="368700" idx="0"/>
                </p:cNvCxnSpPr>
                <p:nvPr/>
              </p:nvCxnSpPr>
              <p:spPr bwMode="auto">
                <a:xfrm rot="5400000">
                  <a:off x="3194" y="1475"/>
                  <a:ext cx="336" cy="2281"/>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spTree>
    <p:extLst>
      <p:ext uri="{BB962C8B-B14F-4D97-AF65-F5344CB8AC3E}">
        <p14:creationId xmlns:p14="http://schemas.microsoft.com/office/powerpoint/2010/main" val="14989428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endParaRPr lang="zh-TW" altLang="en-US"/>
          </a:p>
        </p:txBody>
      </p:sp>
      <p:grpSp>
        <p:nvGrpSpPr>
          <p:cNvPr id="369667" name="Group 3"/>
          <p:cNvGrpSpPr>
            <a:grpSpLocks/>
          </p:cNvGrpSpPr>
          <p:nvPr/>
        </p:nvGrpSpPr>
        <p:grpSpPr bwMode="auto">
          <a:xfrm>
            <a:off x="3124200" y="457201"/>
            <a:ext cx="6796088" cy="6118225"/>
            <a:chOff x="1008" y="144"/>
            <a:chExt cx="4281" cy="3854"/>
          </a:xfrm>
        </p:grpSpPr>
        <p:grpSp>
          <p:nvGrpSpPr>
            <p:cNvPr id="369668" name="Group 4"/>
            <p:cNvGrpSpPr>
              <a:grpSpLocks/>
            </p:cNvGrpSpPr>
            <p:nvPr/>
          </p:nvGrpSpPr>
          <p:grpSpPr bwMode="auto">
            <a:xfrm>
              <a:off x="1008" y="144"/>
              <a:ext cx="4281" cy="2078"/>
              <a:chOff x="1008" y="144"/>
              <a:chExt cx="4281" cy="2078"/>
            </a:xfrm>
          </p:grpSpPr>
          <p:sp>
            <p:nvSpPr>
              <p:cNvPr id="369669" name="Text Box 5"/>
              <p:cNvSpPr txBox="1">
                <a:spLocks noChangeArrowheads="1"/>
              </p:cNvSpPr>
              <p:nvPr/>
            </p:nvSpPr>
            <p:spPr bwMode="auto">
              <a:xfrm>
                <a:off x="4058" y="144"/>
                <a:ext cx="1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b="1">
                    <a:latin typeface="Times New Roman" panose="02020603050405020304" pitchFamily="18" charset="0"/>
                  </a:rPr>
                  <a:t>0    1   2   3   4</a:t>
                </a:r>
              </a:p>
            </p:txBody>
          </p:sp>
          <p:sp>
            <p:nvSpPr>
              <p:cNvPr id="369670" name="Oval 6"/>
              <p:cNvSpPr>
                <a:spLocks noChangeArrowheads="1"/>
              </p:cNvSpPr>
              <p:nvPr/>
            </p:nvSpPr>
            <p:spPr bwMode="auto">
              <a:xfrm>
                <a:off x="1632" y="1981"/>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35</a:t>
                </a:r>
              </a:p>
            </p:txBody>
          </p:sp>
          <p:sp>
            <p:nvSpPr>
              <p:cNvPr id="369671" name="Text Box 7"/>
              <p:cNvSpPr txBox="1">
                <a:spLocks noChangeArrowheads="1"/>
              </p:cNvSpPr>
              <p:nvPr/>
            </p:nvSpPr>
            <p:spPr bwMode="auto">
              <a:xfrm>
                <a:off x="1008" y="871"/>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800" b="1"/>
                  <a:t>(</a:t>
                </a:r>
                <a:r>
                  <a:rPr lang="en-US" altLang="zh-TW" sz="1800" b="1"/>
                  <a:t>i)</a:t>
                </a:r>
              </a:p>
            </p:txBody>
          </p:sp>
          <p:grpSp>
            <p:nvGrpSpPr>
              <p:cNvPr id="369672" name="Group 8"/>
              <p:cNvGrpSpPr>
                <a:grpSpLocks/>
              </p:cNvGrpSpPr>
              <p:nvPr/>
            </p:nvGrpSpPr>
            <p:grpSpPr bwMode="auto">
              <a:xfrm>
                <a:off x="4068" y="345"/>
                <a:ext cx="825" cy="135"/>
                <a:chOff x="1680" y="1728"/>
                <a:chExt cx="1200" cy="240"/>
              </a:xfrm>
            </p:grpSpPr>
            <p:sp>
              <p:nvSpPr>
                <p:cNvPr id="369673" name="Rectangle 9"/>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674" name="Rectangle 10"/>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675" name="Rectangle 11"/>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676" name="Rectangle 12"/>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677" name="Rectangle 13"/>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69678" name="Text Box 14"/>
              <p:cNvSpPr txBox="1">
                <a:spLocks noChangeArrowheads="1"/>
              </p:cNvSpPr>
              <p:nvPr/>
            </p:nvSpPr>
            <p:spPr bwMode="auto">
              <a:xfrm>
                <a:off x="3885" y="303"/>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latin typeface="Times New Roman" panose="02020603050405020304" pitchFamily="18" charset="0"/>
                  </a:rPr>
                  <a:t>A</a:t>
                </a:r>
              </a:p>
            </p:txBody>
          </p:sp>
          <p:sp>
            <p:nvSpPr>
              <p:cNvPr id="369679" name="Oval 15"/>
              <p:cNvSpPr>
                <a:spLocks noChangeArrowheads="1"/>
              </p:cNvSpPr>
              <p:nvPr/>
            </p:nvSpPr>
            <p:spPr bwMode="auto">
              <a:xfrm>
                <a:off x="2565" y="1239"/>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23</a:t>
                </a:r>
              </a:p>
            </p:txBody>
          </p:sp>
          <p:sp>
            <p:nvSpPr>
              <p:cNvPr id="369680" name="Oval 16"/>
              <p:cNvSpPr>
                <a:spLocks noChangeArrowheads="1"/>
              </p:cNvSpPr>
              <p:nvPr/>
            </p:nvSpPr>
            <p:spPr bwMode="auto">
              <a:xfrm>
                <a:off x="2253" y="816"/>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7</a:t>
                </a:r>
              </a:p>
            </p:txBody>
          </p:sp>
          <p:sp>
            <p:nvSpPr>
              <p:cNvPr id="369681" name="Line 17"/>
              <p:cNvSpPr>
                <a:spLocks noChangeShapeType="1"/>
              </p:cNvSpPr>
              <p:nvPr/>
            </p:nvSpPr>
            <p:spPr bwMode="auto">
              <a:xfrm>
                <a:off x="2493" y="960"/>
                <a:ext cx="1152"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682" name="Line 18"/>
              <p:cNvSpPr>
                <a:spLocks noChangeShapeType="1"/>
              </p:cNvSpPr>
              <p:nvPr/>
            </p:nvSpPr>
            <p:spPr bwMode="auto">
              <a:xfrm>
                <a:off x="3625" y="941"/>
                <a:ext cx="75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683" name="Line 19"/>
              <p:cNvSpPr>
                <a:spLocks noChangeShapeType="1"/>
              </p:cNvSpPr>
              <p:nvPr/>
            </p:nvSpPr>
            <p:spPr bwMode="auto">
              <a:xfrm flipV="1">
                <a:off x="4317" y="912"/>
                <a:ext cx="384" cy="16"/>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69684" name="Group 20"/>
              <p:cNvGrpSpPr>
                <a:grpSpLocks/>
              </p:cNvGrpSpPr>
              <p:nvPr/>
            </p:nvGrpSpPr>
            <p:grpSpPr bwMode="auto">
              <a:xfrm>
                <a:off x="3600" y="825"/>
                <a:ext cx="224" cy="721"/>
                <a:chOff x="2241" y="3031"/>
                <a:chExt cx="224" cy="721"/>
              </a:xfrm>
            </p:grpSpPr>
            <p:sp>
              <p:nvSpPr>
                <p:cNvPr id="369685" name="Oval 21"/>
                <p:cNvSpPr>
                  <a:spLocks noChangeArrowheads="1"/>
                </p:cNvSpPr>
                <p:nvPr/>
              </p:nvSpPr>
              <p:spPr bwMode="auto">
                <a:xfrm>
                  <a:off x="2241" y="3512"/>
                  <a:ext cx="224"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39</a:t>
                  </a:r>
                </a:p>
              </p:txBody>
            </p:sp>
            <p:sp>
              <p:nvSpPr>
                <p:cNvPr id="369686" name="Oval 22"/>
                <p:cNvSpPr>
                  <a:spLocks noChangeArrowheads="1"/>
                </p:cNvSpPr>
                <p:nvPr/>
              </p:nvSpPr>
              <p:spPr bwMode="auto">
                <a:xfrm>
                  <a:off x="2241" y="3031"/>
                  <a:ext cx="224" cy="241"/>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18</a:t>
                  </a:r>
                </a:p>
              </p:txBody>
            </p:sp>
            <p:sp>
              <p:nvSpPr>
                <p:cNvPr id="369687" name="Line 23"/>
                <p:cNvSpPr>
                  <a:spLocks noChangeShapeType="1"/>
                </p:cNvSpPr>
                <p:nvPr/>
              </p:nvSpPr>
              <p:spPr bwMode="auto">
                <a:xfrm>
                  <a:off x="2364" y="3280"/>
                  <a:ext cx="0" cy="24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9688" name="Group 24"/>
              <p:cNvGrpSpPr>
                <a:grpSpLocks/>
              </p:cNvGrpSpPr>
              <p:nvPr/>
            </p:nvGrpSpPr>
            <p:grpSpPr bwMode="auto">
              <a:xfrm>
                <a:off x="4701" y="816"/>
                <a:ext cx="252" cy="761"/>
                <a:chOff x="3133" y="3031"/>
                <a:chExt cx="252" cy="761"/>
              </a:xfrm>
            </p:grpSpPr>
            <p:sp>
              <p:nvSpPr>
                <p:cNvPr id="369689" name="Oval 25"/>
                <p:cNvSpPr>
                  <a:spLocks noChangeArrowheads="1"/>
                </p:cNvSpPr>
                <p:nvPr/>
              </p:nvSpPr>
              <p:spPr bwMode="auto">
                <a:xfrm>
                  <a:off x="3162" y="3552"/>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41</a:t>
                  </a:r>
                </a:p>
              </p:txBody>
            </p:sp>
            <p:sp>
              <p:nvSpPr>
                <p:cNvPr id="369690" name="Oval 26"/>
                <p:cNvSpPr>
                  <a:spLocks noChangeArrowheads="1"/>
                </p:cNvSpPr>
                <p:nvPr/>
              </p:nvSpPr>
              <p:spPr bwMode="auto">
                <a:xfrm>
                  <a:off x="3133" y="3031"/>
                  <a:ext cx="225"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38</a:t>
                  </a:r>
                </a:p>
              </p:txBody>
            </p:sp>
            <p:sp>
              <p:nvSpPr>
                <p:cNvPr id="369691" name="Line 27"/>
                <p:cNvSpPr>
                  <a:spLocks noChangeShapeType="1"/>
                </p:cNvSpPr>
                <p:nvPr/>
              </p:nvSpPr>
              <p:spPr bwMode="auto">
                <a:xfrm>
                  <a:off x="3267" y="3272"/>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9692" name="Oval 28"/>
              <p:cNvSpPr>
                <a:spLocks noChangeArrowheads="1"/>
              </p:cNvSpPr>
              <p:nvPr/>
            </p:nvSpPr>
            <p:spPr bwMode="auto">
              <a:xfrm>
                <a:off x="2251" y="1668"/>
                <a:ext cx="224"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30</a:t>
                </a:r>
              </a:p>
            </p:txBody>
          </p:sp>
          <p:sp>
            <p:nvSpPr>
              <p:cNvPr id="369693" name="Oval 29"/>
              <p:cNvSpPr>
                <a:spLocks noChangeArrowheads="1"/>
              </p:cNvSpPr>
              <p:nvPr/>
            </p:nvSpPr>
            <p:spPr bwMode="auto">
              <a:xfrm>
                <a:off x="2235" y="1257"/>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17</a:t>
                </a:r>
              </a:p>
            </p:txBody>
          </p:sp>
          <p:sp>
            <p:nvSpPr>
              <p:cNvPr id="369694" name="Line 30"/>
              <p:cNvSpPr>
                <a:spLocks noChangeShapeType="1"/>
              </p:cNvSpPr>
              <p:nvPr/>
            </p:nvSpPr>
            <p:spPr bwMode="auto">
              <a:xfrm>
                <a:off x="2350" y="1487"/>
                <a:ext cx="0" cy="1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695" name="Oval 31"/>
              <p:cNvSpPr>
                <a:spLocks noChangeArrowheads="1"/>
              </p:cNvSpPr>
              <p:nvPr/>
            </p:nvSpPr>
            <p:spPr bwMode="auto">
              <a:xfrm>
                <a:off x="1918" y="1245"/>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24</a:t>
                </a:r>
              </a:p>
            </p:txBody>
          </p:sp>
          <p:sp>
            <p:nvSpPr>
              <p:cNvPr id="369696" name="Oval 32"/>
              <p:cNvSpPr>
                <a:spLocks noChangeArrowheads="1"/>
              </p:cNvSpPr>
              <p:nvPr/>
            </p:nvSpPr>
            <p:spPr bwMode="auto">
              <a:xfrm>
                <a:off x="1632" y="1647"/>
                <a:ext cx="223"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26</a:t>
                </a:r>
              </a:p>
            </p:txBody>
          </p:sp>
          <p:sp>
            <p:nvSpPr>
              <p:cNvPr id="369697" name="Oval 33"/>
              <p:cNvSpPr>
                <a:spLocks noChangeArrowheads="1"/>
              </p:cNvSpPr>
              <p:nvPr/>
            </p:nvSpPr>
            <p:spPr bwMode="auto">
              <a:xfrm>
                <a:off x="1929" y="1671"/>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46</a:t>
                </a:r>
              </a:p>
            </p:txBody>
          </p:sp>
          <p:sp>
            <p:nvSpPr>
              <p:cNvPr id="369698" name="Line 34"/>
              <p:cNvSpPr>
                <a:spLocks noChangeShapeType="1"/>
              </p:cNvSpPr>
              <p:nvPr/>
            </p:nvSpPr>
            <p:spPr bwMode="auto">
              <a:xfrm flipH="1">
                <a:off x="1773" y="1440"/>
                <a:ext cx="192"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699" name="Line 35"/>
              <p:cNvSpPr>
                <a:spLocks noChangeShapeType="1"/>
              </p:cNvSpPr>
              <p:nvPr/>
            </p:nvSpPr>
            <p:spPr bwMode="auto">
              <a:xfrm>
                <a:off x="2013" y="1488"/>
                <a:ext cx="28"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00" name="Line 36"/>
              <p:cNvSpPr>
                <a:spLocks noChangeShapeType="1"/>
              </p:cNvSpPr>
              <p:nvPr/>
            </p:nvSpPr>
            <p:spPr bwMode="auto">
              <a:xfrm>
                <a:off x="1725" y="1872"/>
                <a:ext cx="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01" name="Oval 37"/>
              <p:cNvSpPr>
                <a:spLocks noChangeArrowheads="1"/>
              </p:cNvSpPr>
              <p:nvPr/>
            </p:nvSpPr>
            <p:spPr bwMode="auto">
              <a:xfrm>
                <a:off x="2950" y="825"/>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21</a:t>
                </a:r>
              </a:p>
            </p:txBody>
          </p:sp>
          <p:sp>
            <p:nvSpPr>
              <p:cNvPr id="369702" name="Oval 38"/>
              <p:cNvSpPr>
                <a:spLocks noChangeArrowheads="1"/>
              </p:cNvSpPr>
              <p:nvPr/>
            </p:nvSpPr>
            <p:spPr bwMode="auto">
              <a:xfrm>
                <a:off x="4221" y="828"/>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52</a:t>
                </a:r>
              </a:p>
            </p:txBody>
          </p:sp>
          <p:sp>
            <p:nvSpPr>
              <p:cNvPr id="369703" name="Text Box 39"/>
              <p:cNvSpPr txBox="1">
                <a:spLocks noChangeArrowheads="1"/>
              </p:cNvSpPr>
              <p:nvPr/>
            </p:nvSpPr>
            <p:spPr bwMode="auto">
              <a:xfrm>
                <a:off x="3120" y="672"/>
                <a:ext cx="3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a:latin typeface="Times New Roman" panose="02020603050405020304" pitchFamily="18" charset="0"/>
                  </a:rPr>
                  <a:t>w, x</a:t>
                </a:r>
              </a:p>
            </p:txBody>
          </p:sp>
          <p:sp>
            <p:nvSpPr>
              <p:cNvPr id="369704" name="Line 40"/>
              <p:cNvSpPr>
                <a:spLocks noChangeShapeType="1"/>
              </p:cNvSpPr>
              <p:nvPr/>
            </p:nvSpPr>
            <p:spPr bwMode="auto">
              <a:xfrm flipH="1">
                <a:off x="2343" y="1056"/>
                <a:ext cx="6"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05" name="Line 41"/>
              <p:cNvSpPr>
                <a:spLocks noChangeShapeType="1"/>
              </p:cNvSpPr>
              <p:nvPr/>
            </p:nvSpPr>
            <p:spPr bwMode="auto">
              <a:xfrm>
                <a:off x="2439" y="1020"/>
                <a:ext cx="228" cy="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06" name="Line 42"/>
              <p:cNvSpPr>
                <a:spLocks noChangeShapeType="1"/>
              </p:cNvSpPr>
              <p:nvPr/>
            </p:nvSpPr>
            <p:spPr bwMode="auto">
              <a:xfrm flipH="1">
                <a:off x="2061" y="1008"/>
                <a:ext cx="24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369707" name="AutoShape 43"/>
              <p:cNvCxnSpPr>
                <a:cxnSpLocks noChangeShapeType="1"/>
                <a:stCxn id="369676" idx="2"/>
                <a:endCxn id="369680" idx="0"/>
              </p:cNvCxnSpPr>
              <p:nvPr/>
            </p:nvCxnSpPr>
            <p:spPr bwMode="auto">
              <a:xfrm rot="5400000">
                <a:off x="3338" y="-493"/>
                <a:ext cx="336" cy="2281"/>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708" name="AutoShape 44"/>
              <p:cNvCxnSpPr>
                <a:cxnSpLocks noChangeShapeType="1"/>
                <a:stCxn id="369673" idx="2"/>
                <a:endCxn id="369701" idx="0"/>
              </p:cNvCxnSpPr>
              <p:nvPr/>
            </p:nvCxnSpPr>
            <p:spPr bwMode="auto">
              <a:xfrm rot="5400000">
                <a:off x="3434" y="108"/>
                <a:ext cx="345" cy="1089"/>
              </a:xfrm>
              <a:prstGeom prst="bentConnector3">
                <a:avLst>
                  <a:gd name="adj1" fmla="val 2144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69709" name="Group 45"/>
            <p:cNvGrpSpPr>
              <a:grpSpLocks/>
            </p:cNvGrpSpPr>
            <p:nvPr/>
          </p:nvGrpSpPr>
          <p:grpSpPr bwMode="auto">
            <a:xfrm>
              <a:off x="1008" y="1920"/>
              <a:ext cx="4281" cy="2078"/>
              <a:chOff x="1008" y="1920"/>
              <a:chExt cx="4281" cy="2078"/>
            </a:xfrm>
          </p:grpSpPr>
          <p:sp>
            <p:nvSpPr>
              <p:cNvPr id="369710" name="Text Box 46"/>
              <p:cNvSpPr txBox="1">
                <a:spLocks noChangeArrowheads="1"/>
              </p:cNvSpPr>
              <p:nvPr/>
            </p:nvSpPr>
            <p:spPr bwMode="auto">
              <a:xfrm>
                <a:off x="4058" y="1920"/>
                <a:ext cx="1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b="1">
                    <a:latin typeface="Times New Roman" panose="02020603050405020304" pitchFamily="18" charset="0"/>
                  </a:rPr>
                  <a:t>0    1   2   3   4</a:t>
                </a:r>
              </a:p>
            </p:txBody>
          </p:sp>
          <p:sp>
            <p:nvSpPr>
              <p:cNvPr id="369711" name="Oval 47"/>
              <p:cNvSpPr>
                <a:spLocks noChangeArrowheads="1"/>
              </p:cNvSpPr>
              <p:nvPr/>
            </p:nvSpPr>
            <p:spPr bwMode="auto">
              <a:xfrm>
                <a:off x="1632" y="3757"/>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35</a:t>
                </a:r>
              </a:p>
            </p:txBody>
          </p:sp>
          <p:sp>
            <p:nvSpPr>
              <p:cNvPr id="369712" name="Text Box 48"/>
              <p:cNvSpPr txBox="1">
                <a:spLocks noChangeArrowheads="1"/>
              </p:cNvSpPr>
              <p:nvPr/>
            </p:nvSpPr>
            <p:spPr bwMode="auto">
              <a:xfrm>
                <a:off x="1008" y="2647"/>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800" b="1"/>
                  <a:t>(</a:t>
                </a:r>
                <a:r>
                  <a:rPr lang="en-US" altLang="zh-TW" sz="1800" b="1"/>
                  <a:t>j)</a:t>
                </a:r>
              </a:p>
            </p:txBody>
          </p:sp>
          <p:grpSp>
            <p:nvGrpSpPr>
              <p:cNvPr id="369713" name="Group 49"/>
              <p:cNvGrpSpPr>
                <a:grpSpLocks/>
              </p:cNvGrpSpPr>
              <p:nvPr/>
            </p:nvGrpSpPr>
            <p:grpSpPr bwMode="auto">
              <a:xfrm>
                <a:off x="4068" y="2121"/>
                <a:ext cx="825" cy="135"/>
                <a:chOff x="1680" y="1728"/>
                <a:chExt cx="1200" cy="240"/>
              </a:xfrm>
            </p:grpSpPr>
            <p:sp>
              <p:nvSpPr>
                <p:cNvPr id="369714" name="Rectangle 50"/>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15" name="Rectangle 51"/>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16" name="Rectangle 52"/>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17" name="Rectangle 53"/>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718" name="Rectangle 54"/>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69719" name="Text Box 55"/>
              <p:cNvSpPr txBox="1">
                <a:spLocks noChangeArrowheads="1"/>
              </p:cNvSpPr>
              <p:nvPr/>
            </p:nvSpPr>
            <p:spPr bwMode="auto">
              <a:xfrm>
                <a:off x="3885" y="2079"/>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latin typeface="Times New Roman" panose="02020603050405020304" pitchFamily="18" charset="0"/>
                  </a:rPr>
                  <a:t>A</a:t>
                </a:r>
              </a:p>
            </p:txBody>
          </p:sp>
          <p:sp>
            <p:nvSpPr>
              <p:cNvPr id="369720" name="Oval 56"/>
              <p:cNvSpPr>
                <a:spLocks noChangeArrowheads="1"/>
              </p:cNvSpPr>
              <p:nvPr/>
            </p:nvSpPr>
            <p:spPr bwMode="auto">
              <a:xfrm>
                <a:off x="2565" y="3015"/>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23</a:t>
                </a:r>
              </a:p>
            </p:txBody>
          </p:sp>
          <p:sp>
            <p:nvSpPr>
              <p:cNvPr id="369721" name="Oval 57"/>
              <p:cNvSpPr>
                <a:spLocks noChangeArrowheads="1"/>
              </p:cNvSpPr>
              <p:nvPr/>
            </p:nvSpPr>
            <p:spPr bwMode="auto">
              <a:xfrm>
                <a:off x="2253" y="2592"/>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7</a:t>
                </a:r>
              </a:p>
            </p:txBody>
          </p:sp>
          <p:sp>
            <p:nvSpPr>
              <p:cNvPr id="369722" name="Line 58"/>
              <p:cNvSpPr>
                <a:spLocks noChangeShapeType="1"/>
              </p:cNvSpPr>
              <p:nvPr/>
            </p:nvSpPr>
            <p:spPr bwMode="auto">
              <a:xfrm>
                <a:off x="2493" y="2736"/>
                <a:ext cx="1152"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23" name="Line 59"/>
              <p:cNvSpPr>
                <a:spLocks noChangeShapeType="1"/>
              </p:cNvSpPr>
              <p:nvPr/>
            </p:nvSpPr>
            <p:spPr bwMode="auto">
              <a:xfrm>
                <a:off x="3625" y="2717"/>
                <a:ext cx="75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24" name="Line 60"/>
              <p:cNvSpPr>
                <a:spLocks noChangeShapeType="1"/>
              </p:cNvSpPr>
              <p:nvPr/>
            </p:nvSpPr>
            <p:spPr bwMode="auto">
              <a:xfrm flipV="1">
                <a:off x="4317" y="2688"/>
                <a:ext cx="384" cy="16"/>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69725" name="Group 61"/>
              <p:cNvGrpSpPr>
                <a:grpSpLocks/>
              </p:cNvGrpSpPr>
              <p:nvPr/>
            </p:nvGrpSpPr>
            <p:grpSpPr bwMode="auto">
              <a:xfrm>
                <a:off x="3600" y="2601"/>
                <a:ext cx="224" cy="721"/>
                <a:chOff x="2241" y="3031"/>
                <a:chExt cx="224" cy="721"/>
              </a:xfrm>
            </p:grpSpPr>
            <p:sp>
              <p:nvSpPr>
                <p:cNvPr id="369726" name="Oval 62"/>
                <p:cNvSpPr>
                  <a:spLocks noChangeArrowheads="1"/>
                </p:cNvSpPr>
                <p:nvPr/>
              </p:nvSpPr>
              <p:spPr bwMode="auto">
                <a:xfrm>
                  <a:off x="2241" y="3512"/>
                  <a:ext cx="224"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39</a:t>
                  </a:r>
                </a:p>
              </p:txBody>
            </p:sp>
            <p:sp>
              <p:nvSpPr>
                <p:cNvPr id="369727" name="Oval 63"/>
                <p:cNvSpPr>
                  <a:spLocks noChangeArrowheads="1"/>
                </p:cNvSpPr>
                <p:nvPr/>
              </p:nvSpPr>
              <p:spPr bwMode="auto">
                <a:xfrm>
                  <a:off x="2241" y="3031"/>
                  <a:ext cx="224" cy="241"/>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18</a:t>
                  </a:r>
                </a:p>
              </p:txBody>
            </p:sp>
            <p:sp>
              <p:nvSpPr>
                <p:cNvPr id="369728" name="Line 64"/>
                <p:cNvSpPr>
                  <a:spLocks noChangeShapeType="1"/>
                </p:cNvSpPr>
                <p:nvPr/>
              </p:nvSpPr>
              <p:spPr bwMode="auto">
                <a:xfrm>
                  <a:off x="2364" y="3280"/>
                  <a:ext cx="0" cy="24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9729" name="Group 65"/>
              <p:cNvGrpSpPr>
                <a:grpSpLocks/>
              </p:cNvGrpSpPr>
              <p:nvPr/>
            </p:nvGrpSpPr>
            <p:grpSpPr bwMode="auto">
              <a:xfrm>
                <a:off x="4701" y="2592"/>
                <a:ext cx="252" cy="761"/>
                <a:chOff x="3133" y="3031"/>
                <a:chExt cx="252" cy="761"/>
              </a:xfrm>
            </p:grpSpPr>
            <p:sp>
              <p:nvSpPr>
                <p:cNvPr id="369730" name="Oval 66"/>
                <p:cNvSpPr>
                  <a:spLocks noChangeArrowheads="1"/>
                </p:cNvSpPr>
                <p:nvPr/>
              </p:nvSpPr>
              <p:spPr bwMode="auto">
                <a:xfrm>
                  <a:off x="3162" y="3552"/>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41</a:t>
                  </a:r>
                </a:p>
              </p:txBody>
            </p:sp>
            <p:sp>
              <p:nvSpPr>
                <p:cNvPr id="369731" name="Oval 67"/>
                <p:cNvSpPr>
                  <a:spLocks noChangeArrowheads="1"/>
                </p:cNvSpPr>
                <p:nvPr/>
              </p:nvSpPr>
              <p:spPr bwMode="auto">
                <a:xfrm>
                  <a:off x="3133" y="3031"/>
                  <a:ext cx="225"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38</a:t>
                  </a:r>
                </a:p>
              </p:txBody>
            </p:sp>
            <p:sp>
              <p:nvSpPr>
                <p:cNvPr id="369732" name="Line 68"/>
                <p:cNvSpPr>
                  <a:spLocks noChangeShapeType="1"/>
                </p:cNvSpPr>
                <p:nvPr/>
              </p:nvSpPr>
              <p:spPr bwMode="auto">
                <a:xfrm>
                  <a:off x="3267" y="3272"/>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9733" name="Oval 69"/>
              <p:cNvSpPr>
                <a:spLocks noChangeArrowheads="1"/>
              </p:cNvSpPr>
              <p:nvPr/>
            </p:nvSpPr>
            <p:spPr bwMode="auto">
              <a:xfrm>
                <a:off x="2251" y="3444"/>
                <a:ext cx="224"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30</a:t>
                </a:r>
              </a:p>
            </p:txBody>
          </p:sp>
          <p:sp>
            <p:nvSpPr>
              <p:cNvPr id="369734" name="Oval 70"/>
              <p:cNvSpPr>
                <a:spLocks noChangeArrowheads="1"/>
              </p:cNvSpPr>
              <p:nvPr/>
            </p:nvSpPr>
            <p:spPr bwMode="auto">
              <a:xfrm>
                <a:off x="2235" y="3033"/>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17</a:t>
                </a:r>
              </a:p>
            </p:txBody>
          </p:sp>
          <p:sp>
            <p:nvSpPr>
              <p:cNvPr id="369735" name="Line 71"/>
              <p:cNvSpPr>
                <a:spLocks noChangeShapeType="1"/>
              </p:cNvSpPr>
              <p:nvPr/>
            </p:nvSpPr>
            <p:spPr bwMode="auto">
              <a:xfrm>
                <a:off x="2350" y="3263"/>
                <a:ext cx="0" cy="1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36" name="Oval 72"/>
              <p:cNvSpPr>
                <a:spLocks noChangeArrowheads="1"/>
              </p:cNvSpPr>
              <p:nvPr/>
            </p:nvSpPr>
            <p:spPr bwMode="auto">
              <a:xfrm>
                <a:off x="1918" y="3021"/>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24</a:t>
                </a:r>
              </a:p>
            </p:txBody>
          </p:sp>
          <p:sp>
            <p:nvSpPr>
              <p:cNvPr id="369737" name="Oval 73"/>
              <p:cNvSpPr>
                <a:spLocks noChangeArrowheads="1"/>
              </p:cNvSpPr>
              <p:nvPr/>
            </p:nvSpPr>
            <p:spPr bwMode="auto">
              <a:xfrm>
                <a:off x="1632" y="3423"/>
                <a:ext cx="223"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26</a:t>
                </a:r>
              </a:p>
            </p:txBody>
          </p:sp>
          <p:sp>
            <p:nvSpPr>
              <p:cNvPr id="369738" name="Oval 74"/>
              <p:cNvSpPr>
                <a:spLocks noChangeArrowheads="1"/>
              </p:cNvSpPr>
              <p:nvPr/>
            </p:nvSpPr>
            <p:spPr bwMode="auto">
              <a:xfrm>
                <a:off x="1929" y="3447"/>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46</a:t>
                </a:r>
              </a:p>
            </p:txBody>
          </p:sp>
          <p:sp>
            <p:nvSpPr>
              <p:cNvPr id="369739" name="Line 75"/>
              <p:cNvSpPr>
                <a:spLocks noChangeShapeType="1"/>
              </p:cNvSpPr>
              <p:nvPr/>
            </p:nvSpPr>
            <p:spPr bwMode="auto">
              <a:xfrm flipH="1">
                <a:off x="1773" y="3216"/>
                <a:ext cx="192"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40" name="Line 76"/>
              <p:cNvSpPr>
                <a:spLocks noChangeShapeType="1"/>
              </p:cNvSpPr>
              <p:nvPr/>
            </p:nvSpPr>
            <p:spPr bwMode="auto">
              <a:xfrm>
                <a:off x="2013" y="3264"/>
                <a:ext cx="28"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41" name="Line 77"/>
              <p:cNvSpPr>
                <a:spLocks noChangeShapeType="1"/>
              </p:cNvSpPr>
              <p:nvPr/>
            </p:nvSpPr>
            <p:spPr bwMode="auto">
              <a:xfrm>
                <a:off x="1725" y="3648"/>
                <a:ext cx="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42" name="Oval 78"/>
              <p:cNvSpPr>
                <a:spLocks noChangeArrowheads="1"/>
              </p:cNvSpPr>
              <p:nvPr/>
            </p:nvSpPr>
            <p:spPr bwMode="auto">
              <a:xfrm>
                <a:off x="2950" y="2601"/>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21</a:t>
                </a:r>
              </a:p>
            </p:txBody>
          </p:sp>
          <p:sp>
            <p:nvSpPr>
              <p:cNvPr id="369743" name="Oval 79"/>
              <p:cNvSpPr>
                <a:spLocks noChangeArrowheads="1"/>
              </p:cNvSpPr>
              <p:nvPr/>
            </p:nvSpPr>
            <p:spPr bwMode="auto">
              <a:xfrm>
                <a:off x="4221" y="2604"/>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52</a:t>
                </a:r>
              </a:p>
            </p:txBody>
          </p:sp>
          <p:sp>
            <p:nvSpPr>
              <p:cNvPr id="369744" name="Text Box 80"/>
              <p:cNvSpPr txBox="1">
                <a:spLocks noChangeArrowheads="1"/>
              </p:cNvSpPr>
              <p:nvPr/>
            </p:nvSpPr>
            <p:spPr bwMode="auto">
              <a:xfrm>
                <a:off x="3744" y="2448"/>
                <a:ext cx="3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a:latin typeface="Times New Roman" panose="02020603050405020304" pitchFamily="18" charset="0"/>
                  </a:rPr>
                  <a:t>w, x</a:t>
                </a:r>
              </a:p>
            </p:txBody>
          </p:sp>
          <p:sp>
            <p:nvSpPr>
              <p:cNvPr id="369745" name="Line 81"/>
              <p:cNvSpPr>
                <a:spLocks noChangeShapeType="1"/>
              </p:cNvSpPr>
              <p:nvPr/>
            </p:nvSpPr>
            <p:spPr bwMode="auto">
              <a:xfrm flipH="1">
                <a:off x="2343" y="2832"/>
                <a:ext cx="6"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46" name="Line 82"/>
              <p:cNvSpPr>
                <a:spLocks noChangeShapeType="1"/>
              </p:cNvSpPr>
              <p:nvPr/>
            </p:nvSpPr>
            <p:spPr bwMode="auto">
              <a:xfrm>
                <a:off x="2439" y="2796"/>
                <a:ext cx="228" cy="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747" name="Line 83"/>
              <p:cNvSpPr>
                <a:spLocks noChangeShapeType="1"/>
              </p:cNvSpPr>
              <p:nvPr/>
            </p:nvSpPr>
            <p:spPr bwMode="auto">
              <a:xfrm flipH="1">
                <a:off x="2061" y="2784"/>
                <a:ext cx="24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369748" name="AutoShape 84"/>
              <p:cNvCxnSpPr>
                <a:cxnSpLocks noChangeShapeType="1"/>
                <a:stCxn id="369717" idx="2"/>
                <a:endCxn id="369721" idx="0"/>
              </p:cNvCxnSpPr>
              <p:nvPr/>
            </p:nvCxnSpPr>
            <p:spPr bwMode="auto">
              <a:xfrm rot="5400000">
                <a:off x="3338" y="1283"/>
                <a:ext cx="336" cy="2281"/>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749" name="AutoShape 85"/>
              <p:cNvCxnSpPr>
                <a:cxnSpLocks noChangeShapeType="1"/>
                <a:stCxn id="369714" idx="2"/>
                <a:endCxn id="369742" idx="0"/>
              </p:cNvCxnSpPr>
              <p:nvPr/>
            </p:nvCxnSpPr>
            <p:spPr bwMode="auto">
              <a:xfrm rot="5400000">
                <a:off x="3434" y="1884"/>
                <a:ext cx="345" cy="1089"/>
              </a:xfrm>
              <a:prstGeom prst="bentConnector3">
                <a:avLst>
                  <a:gd name="adj1" fmla="val 2144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750" name="AutoShape 86"/>
              <p:cNvCxnSpPr>
                <a:cxnSpLocks noChangeShapeType="1"/>
                <a:stCxn id="369715" idx="2"/>
                <a:endCxn id="369727" idx="0"/>
              </p:cNvCxnSpPr>
              <p:nvPr/>
            </p:nvCxnSpPr>
            <p:spPr bwMode="auto">
              <a:xfrm rot="5400000">
                <a:off x="3841" y="2127"/>
                <a:ext cx="345" cy="604"/>
              </a:xfrm>
              <a:prstGeom prst="bentConnector3">
                <a:avLst>
                  <a:gd name="adj1" fmla="val 6811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extLst>
      <p:ext uri="{BB962C8B-B14F-4D97-AF65-F5344CB8AC3E}">
        <p14:creationId xmlns:p14="http://schemas.microsoft.com/office/powerpoint/2010/main" val="119594898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endParaRPr lang="zh-TW" altLang="en-US"/>
          </a:p>
        </p:txBody>
      </p:sp>
      <p:grpSp>
        <p:nvGrpSpPr>
          <p:cNvPr id="356356" name="Group 4"/>
          <p:cNvGrpSpPr>
            <a:grpSpLocks/>
          </p:cNvGrpSpPr>
          <p:nvPr/>
        </p:nvGrpSpPr>
        <p:grpSpPr bwMode="auto">
          <a:xfrm>
            <a:off x="2895600" y="228601"/>
            <a:ext cx="6796088" cy="3298825"/>
            <a:chOff x="864" y="144"/>
            <a:chExt cx="4281" cy="2078"/>
          </a:xfrm>
        </p:grpSpPr>
        <p:sp>
          <p:nvSpPr>
            <p:cNvPr id="356357" name="Text Box 5"/>
            <p:cNvSpPr txBox="1">
              <a:spLocks noChangeArrowheads="1"/>
            </p:cNvSpPr>
            <p:nvPr/>
          </p:nvSpPr>
          <p:spPr bwMode="auto">
            <a:xfrm>
              <a:off x="3914" y="144"/>
              <a:ext cx="1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b="1">
                  <a:latin typeface="Times New Roman" panose="02020603050405020304" pitchFamily="18" charset="0"/>
                </a:rPr>
                <a:t>0    1   2   3   4</a:t>
              </a:r>
            </a:p>
          </p:txBody>
        </p:sp>
        <p:sp>
          <p:nvSpPr>
            <p:cNvPr id="356358" name="Oval 6"/>
            <p:cNvSpPr>
              <a:spLocks noChangeArrowheads="1"/>
            </p:cNvSpPr>
            <p:nvPr/>
          </p:nvSpPr>
          <p:spPr bwMode="auto">
            <a:xfrm>
              <a:off x="1488" y="1981"/>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35</a:t>
              </a:r>
            </a:p>
          </p:txBody>
        </p:sp>
        <p:sp>
          <p:nvSpPr>
            <p:cNvPr id="356359" name="Text Box 7"/>
            <p:cNvSpPr txBox="1">
              <a:spLocks noChangeArrowheads="1"/>
            </p:cNvSpPr>
            <p:nvPr/>
          </p:nvSpPr>
          <p:spPr bwMode="auto">
            <a:xfrm>
              <a:off x="864" y="871"/>
              <a:ext cx="29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800" b="1"/>
                <a:t>(</a:t>
              </a:r>
              <a:r>
                <a:rPr lang="en-US" altLang="zh-TW" sz="1800" b="1"/>
                <a:t>k)</a:t>
              </a:r>
            </a:p>
          </p:txBody>
        </p:sp>
        <p:grpSp>
          <p:nvGrpSpPr>
            <p:cNvPr id="356360" name="Group 8"/>
            <p:cNvGrpSpPr>
              <a:grpSpLocks/>
            </p:cNvGrpSpPr>
            <p:nvPr/>
          </p:nvGrpSpPr>
          <p:grpSpPr bwMode="auto">
            <a:xfrm>
              <a:off x="3924" y="345"/>
              <a:ext cx="825" cy="135"/>
              <a:chOff x="1680" y="1728"/>
              <a:chExt cx="1200" cy="240"/>
            </a:xfrm>
          </p:grpSpPr>
          <p:sp>
            <p:nvSpPr>
              <p:cNvPr id="356361" name="Rectangle 9"/>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2" name="Rectangle 10"/>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3" name="Rectangle 11"/>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4" name="Rectangle 12"/>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5" name="Rectangle 13"/>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6366" name="Text Box 14"/>
            <p:cNvSpPr txBox="1">
              <a:spLocks noChangeArrowheads="1"/>
            </p:cNvSpPr>
            <p:nvPr/>
          </p:nvSpPr>
          <p:spPr bwMode="auto">
            <a:xfrm>
              <a:off x="3741" y="303"/>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latin typeface="Times New Roman" panose="02020603050405020304" pitchFamily="18" charset="0"/>
                </a:rPr>
                <a:t>A</a:t>
              </a:r>
            </a:p>
          </p:txBody>
        </p:sp>
        <p:sp>
          <p:nvSpPr>
            <p:cNvPr id="356367" name="Oval 15"/>
            <p:cNvSpPr>
              <a:spLocks noChangeArrowheads="1"/>
            </p:cNvSpPr>
            <p:nvPr/>
          </p:nvSpPr>
          <p:spPr bwMode="auto">
            <a:xfrm>
              <a:off x="2421" y="1239"/>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23</a:t>
              </a:r>
            </a:p>
          </p:txBody>
        </p:sp>
        <p:sp>
          <p:nvSpPr>
            <p:cNvPr id="356368" name="Oval 16"/>
            <p:cNvSpPr>
              <a:spLocks noChangeArrowheads="1"/>
            </p:cNvSpPr>
            <p:nvPr/>
          </p:nvSpPr>
          <p:spPr bwMode="auto">
            <a:xfrm>
              <a:off x="2109" y="816"/>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7</a:t>
              </a:r>
            </a:p>
          </p:txBody>
        </p:sp>
        <p:sp>
          <p:nvSpPr>
            <p:cNvPr id="356369" name="Line 17"/>
            <p:cNvSpPr>
              <a:spLocks noChangeShapeType="1"/>
            </p:cNvSpPr>
            <p:nvPr/>
          </p:nvSpPr>
          <p:spPr bwMode="auto">
            <a:xfrm>
              <a:off x="2349" y="960"/>
              <a:ext cx="1152"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370" name="Line 18"/>
            <p:cNvSpPr>
              <a:spLocks noChangeShapeType="1"/>
            </p:cNvSpPr>
            <p:nvPr/>
          </p:nvSpPr>
          <p:spPr bwMode="auto">
            <a:xfrm>
              <a:off x="3481" y="941"/>
              <a:ext cx="1079"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371" name="Oval 19"/>
            <p:cNvSpPr>
              <a:spLocks noChangeArrowheads="1"/>
            </p:cNvSpPr>
            <p:nvPr/>
          </p:nvSpPr>
          <p:spPr bwMode="auto">
            <a:xfrm>
              <a:off x="3699" y="1252"/>
              <a:ext cx="224"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39</a:t>
              </a:r>
            </a:p>
          </p:txBody>
        </p:sp>
        <p:sp>
          <p:nvSpPr>
            <p:cNvPr id="356372" name="Oval 20"/>
            <p:cNvSpPr>
              <a:spLocks noChangeArrowheads="1"/>
            </p:cNvSpPr>
            <p:nvPr/>
          </p:nvSpPr>
          <p:spPr bwMode="auto">
            <a:xfrm>
              <a:off x="3456" y="816"/>
              <a:ext cx="224" cy="241"/>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18</a:t>
              </a:r>
            </a:p>
          </p:txBody>
        </p:sp>
        <p:sp>
          <p:nvSpPr>
            <p:cNvPr id="356373" name="Line 21"/>
            <p:cNvSpPr>
              <a:spLocks noChangeShapeType="1"/>
            </p:cNvSpPr>
            <p:nvPr/>
          </p:nvSpPr>
          <p:spPr bwMode="auto">
            <a:xfrm>
              <a:off x="3627" y="1056"/>
              <a:ext cx="180"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56374" name="Group 22"/>
            <p:cNvGrpSpPr>
              <a:grpSpLocks/>
            </p:cNvGrpSpPr>
            <p:nvPr/>
          </p:nvGrpSpPr>
          <p:grpSpPr bwMode="auto">
            <a:xfrm>
              <a:off x="4557" y="816"/>
              <a:ext cx="252" cy="761"/>
              <a:chOff x="3133" y="3031"/>
              <a:chExt cx="252" cy="761"/>
            </a:xfrm>
          </p:grpSpPr>
          <p:sp>
            <p:nvSpPr>
              <p:cNvPr id="356375" name="Oval 23"/>
              <p:cNvSpPr>
                <a:spLocks noChangeArrowheads="1"/>
              </p:cNvSpPr>
              <p:nvPr/>
            </p:nvSpPr>
            <p:spPr bwMode="auto">
              <a:xfrm>
                <a:off x="3162" y="3552"/>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41</a:t>
                </a:r>
              </a:p>
            </p:txBody>
          </p:sp>
          <p:sp>
            <p:nvSpPr>
              <p:cNvPr id="356376" name="Oval 24"/>
              <p:cNvSpPr>
                <a:spLocks noChangeArrowheads="1"/>
              </p:cNvSpPr>
              <p:nvPr/>
            </p:nvSpPr>
            <p:spPr bwMode="auto">
              <a:xfrm>
                <a:off x="3133" y="3031"/>
                <a:ext cx="225"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38</a:t>
                </a:r>
              </a:p>
            </p:txBody>
          </p:sp>
          <p:sp>
            <p:nvSpPr>
              <p:cNvPr id="356377" name="Line 25"/>
              <p:cNvSpPr>
                <a:spLocks noChangeShapeType="1"/>
              </p:cNvSpPr>
              <p:nvPr/>
            </p:nvSpPr>
            <p:spPr bwMode="auto">
              <a:xfrm>
                <a:off x="3267" y="3272"/>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6378" name="Oval 26"/>
            <p:cNvSpPr>
              <a:spLocks noChangeArrowheads="1"/>
            </p:cNvSpPr>
            <p:nvPr/>
          </p:nvSpPr>
          <p:spPr bwMode="auto">
            <a:xfrm>
              <a:off x="2107" y="1668"/>
              <a:ext cx="224"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30</a:t>
              </a:r>
            </a:p>
          </p:txBody>
        </p:sp>
        <p:sp>
          <p:nvSpPr>
            <p:cNvPr id="356379" name="Oval 27"/>
            <p:cNvSpPr>
              <a:spLocks noChangeArrowheads="1"/>
            </p:cNvSpPr>
            <p:nvPr/>
          </p:nvSpPr>
          <p:spPr bwMode="auto">
            <a:xfrm>
              <a:off x="2091" y="1257"/>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17</a:t>
              </a:r>
            </a:p>
          </p:txBody>
        </p:sp>
        <p:sp>
          <p:nvSpPr>
            <p:cNvPr id="356380" name="Line 28"/>
            <p:cNvSpPr>
              <a:spLocks noChangeShapeType="1"/>
            </p:cNvSpPr>
            <p:nvPr/>
          </p:nvSpPr>
          <p:spPr bwMode="auto">
            <a:xfrm>
              <a:off x="2206" y="1487"/>
              <a:ext cx="0" cy="1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381" name="Oval 29"/>
            <p:cNvSpPr>
              <a:spLocks noChangeArrowheads="1"/>
            </p:cNvSpPr>
            <p:nvPr/>
          </p:nvSpPr>
          <p:spPr bwMode="auto">
            <a:xfrm>
              <a:off x="1774" y="1245"/>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24</a:t>
              </a:r>
            </a:p>
          </p:txBody>
        </p:sp>
        <p:sp>
          <p:nvSpPr>
            <p:cNvPr id="356382" name="Oval 30"/>
            <p:cNvSpPr>
              <a:spLocks noChangeArrowheads="1"/>
            </p:cNvSpPr>
            <p:nvPr/>
          </p:nvSpPr>
          <p:spPr bwMode="auto">
            <a:xfrm>
              <a:off x="1488" y="1647"/>
              <a:ext cx="223"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26</a:t>
              </a:r>
            </a:p>
          </p:txBody>
        </p:sp>
        <p:sp>
          <p:nvSpPr>
            <p:cNvPr id="356383" name="Oval 31"/>
            <p:cNvSpPr>
              <a:spLocks noChangeArrowheads="1"/>
            </p:cNvSpPr>
            <p:nvPr/>
          </p:nvSpPr>
          <p:spPr bwMode="auto">
            <a:xfrm>
              <a:off x="1785" y="1671"/>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46</a:t>
              </a:r>
            </a:p>
          </p:txBody>
        </p:sp>
        <p:sp>
          <p:nvSpPr>
            <p:cNvPr id="356384" name="Line 32"/>
            <p:cNvSpPr>
              <a:spLocks noChangeShapeType="1"/>
            </p:cNvSpPr>
            <p:nvPr/>
          </p:nvSpPr>
          <p:spPr bwMode="auto">
            <a:xfrm flipH="1">
              <a:off x="1629" y="1440"/>
              <a:ext cx="192"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385" name="Line 33"/>
            <p:cNvSpPr>
              <a:spLocks noChangeShapeType="1"/>
            </p:cNvSpPr>
            <p:nvPr/>
          </p:nvSpPr>
          <p:spPr bwMode="auto">
            <a:xfrm>
              <a:off x="1869" y="1488"/>
              <a:ext cx="28"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386" name="Line 34"/>
            <p:cNvSpPr>
              <a:spLocks noChangeShapeType="1"/>
            </p:cNvSpPr>
            <p:nvPr/>
          </p:nvSpPr>
          <p:spPr bwMode="auto">
            <a:xfrm>
              <a:off x="1581" y="1872"/>
              <a:ext cx="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387" name="Oval 35"/>
            <p:cNvSpPr>
              <a:spLocks noChangeArrowheads="1"/>
            </p:cNvSpPr>
            <p:nvPr/>
          </p:nvSpPr>
          <p:spPr bwMode="auto">
            <a:xfrm>
              <a:off x="3312" y="1248"/>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21</a:t>
              </a:r>
            </a:p>
          </p:txBody>
        </p:sp>
        <p:sp>
          <p:nvSpPr>
            <p:cNvPr id="356388" name="Oval 36"/>
            <p:cNvSpPr>
              <a:spLocks noChangeArrowheads="1"/>
            </p:cNvSpPr>
            <p:nvPr/>
          </p:nvSpPr>
          <p:spPr bwMode="auto">
            <a:xfrm>
              <a:off x="3312" y="1728"/>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52</a:t>
              </a:r>
            </a:p>
          </p:txBody>
        </p:sp>
        <p:sp>
          <p:nvSpPr>
            <p:cNvPr id="356389" name="Text Box 37"/>
            <p:cNvSpPr txBox="1">
              <a:spLocks noChangeArrowheads="1"/>
            </p:cNvSpPr>
            <p:nvPr/>
          </p:nvSpPr>
          <p:spPr bwMode="auto">
            <a:xfrm>
              <a:off x="3600" y="672"/>
              <a:ext cx="3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a:latin typeface="Times New Roman" panose="02020603050405020304" pitchFamily="18" charset="0"/>
                </a:rPr>
                <a:t>w, x</a:t>
              </a:r>
            </a:p>
          </p:txBody>
        </p:sp>
        <p:sp>
          <p:nvSpPr>
            <p:cNvPr id="356390" name="Line 38"/>
            <p:cNvSpPr>
              <a:spLocks noChangeShapeType="1"/>
            </p:cNvSpPr>
            <p:nvPr/>
          </p:nvSpPr>
          <p:spPr bwMode="auto">
            <a:xfrm flipH="1">
              <a:off x="2199" y="1056"/>
              <a:ext cx="6"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391" name="Line 39"/>
            <p:cNvSpPr>
              <a:spLocks noChangeShapeType="1"/>
            </p:cNvSpPr>
            <p:nvPr/>
          </p:nvSpPr>
          <p:spPr bwMode="auto">
            <a:xfrm>
              <a:off x="2295" y="1020"/>
              <a:ext cx="228" cy="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392" name="Line 40"/>
            <p:cNvSpPr>
              <a:spLocks noChangeShapeType="1"/>
            </p:cNvSpPr>
            <p:nvPr/>
          </p:nvSpPr>
          <p:spPr bwMode="auto">
            <a:xfrm flipH="1">
              <a:off x="1917" y="1008"/>
              <a:ext cx="24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356393" name="AutoShape 41"/>
            <p:cNvCxnSpPr>
              <a:cxnSpLocks noChangeShapeType="1"/>
              <a:stCxn id="356364" idx="2"/>
              <a:endCxn id="356368" idx="0"/>
            </p:cNvCxnSpPr>
            <p:nvPr/>
          </p:nvCxnSpPr>
          <p:spPr bwMode="auto">
            <a:xfrm rot="5400000">
              <a:off x="3194" y="-493"/>
              <a:ext cx="336" cy="2281"/>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6394" name="AutoShape 42"/>
            <p:cNvCxnSpPr>
              <a:cxnSpLocks noChangeShapeType="1"/>
              <a:stCxn id="356363" idx="2"/>
              <a:endCxn id="356372" idx="0"/>
            </p:cNvCxnSpPr>
            <p:nvPr/>
          </p:nvCxnSpPr>
          <p:spPr bwMode="auto">
            <a:xfrm rot="5400000">
              <a:off x="3785" y="263"/>
              <a:ext cx="336" cy="769"/>
            </a:xfrm>
            <a:prstGeom prst="bentConnector3">
              <a:avLst>
                <a:gd name="adj1" fmla="val 2856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6395" name="Line 43"/>
            <p:cNvSpPr>
              <a:spLocks noChangeShapeType="1"/>
            </p:cNvSpPr>
            <p:nvPr/>
          </p:nvSpPr>
          <p:spPr bwMode="auto">
            <a:xfrm>
              <a:off x="3408" y="1488"/>
              <a:ext cx="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396" name="Line 44"/>
            <p:cNvSpPr>
              <a:spLocks noChangeShapeType="1"/>
            </p:cNvSpPr>
            <p:nvPr/>
          </p:nvSpPr>
          <p:spPr bwMode="auto">
            <a:xfrm flipH="1">
              <a:off x="3453" y="1056"/>
              <a:ext cx="51"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6397" name="Group 45"/>
          <p:cNvGrpSpPr>
            <a:grpSpLocks/>
          </p:cNvGrpSpPr>
          <p:nvPr/>
        </p:nvGrpSpPr>
        <p:grpSpPr bwMode="auto">
          <a:xfrm>
            <a:off x="2971800" y="3200401"/>
            <a:ext cx="6796088" cy="3298825"/>
            <a:chOff x="912" y="2016"/>
            <a:chExt cx="4281" cy="2078"/>
          </a:xfrm>
        </p:grpSpPr>
        <p:sp>
          <p:nvSpPr>
            <p:cNvPr id="356398" name="Text Box 46"/>
            <p:cNvSpPr txBox="1">
              <a:spLocks noChangeArrowheads="1"/>
            </p:cNvSpPr>
            <p:nvPr/>
          </p:nvSpPr>
          <p:spPr bwMode="auto">
            <a:xfrm>
              <a:off x="3962" y="2016"/>
              <a:ext cx="1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b="1">
                  <a:latin typeface="Times New Roman" panose="02020603050405020304" pitchFamily="18" charset="0"/>
                </a:rPr>
                <a:t>0    1   2   3   4</a:t>
              </a:r>
            </a:p>
          </p:txBody>
        </p:sp>
        <p:sp>
          <p:nvSpPr>
            <p:cNvPr id="356399" name="Oval 47"/>
            <p:cNvSpPr>
              <a:spLocks noChangeArrowheads="1"/>
            </p:cNvSpPr>
            <p:nvPr/>
          </p:nvSpPr>
          <p:spPr bwMode="auto">
            <a:xfrm>
              <a:off x="1536" y="3853"/>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35</a:t>
              </a:r>
            </a:p>
          </p:txBody>
        </p:sp>
        <p:sp>
          <p:nvSpPr>
            <p:cNvPr id="356400" name="Text Box 48"/>
            <p:cNvSpPr txBox="1">
              <a:spLocks noChangeArrowheads="1"/>
            </p:cNvSpPr>
            <p:nvPr/>
          </p:nvSpPr>
          <p:spPr bwMode="auto">
            <a:xfrm>
              <a:off x="912" y="2743"/>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800" b="1"/>
                <a:t>(</a:t>
              </a:r>
              <a:r>
                <a:rPr lang="en-US" altLang="zh-TW" sz="1800" b="1"/>
                <a:t>l)</a:t>
              </a:r>
            </a:p>
          </p:txBody>
        </p:sp>
        <p:grpSp>
          <p:nvGrpSpPr>
            <p:cNvPr id="356401" name="Group 49"/>
            <p:cNvGrpSpPr>
              <a:grpSpLocks/>
            </p:cNvGrpSpPr>
            <p:nvPr/>
          </p:nvGrpSpPr>
          <p:grpSpPr bwMode="auto">
            <a:xfrm>
              <a:off x="3972" y="2217"/>
              <a:ext cx="825" cy="135"/>
              <a:chOff x="1680" y="1728"/>
              <a:chExt cx="1200" cy="240"/>
            </a:xfrm>
          </p:grpSpPr>
          <p:sp>
            <p:nvSpPr>
              <p:cNvPr id="356402" name="Rectangle 50"/>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403" name="Rectangle 51"/>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404" name="Rectangle 52"/>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405" name="Rectangle 53"/>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406" name="Rectangle 54"/>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6407" name="Text Box 55"/>
            <p:cNvSpPr txBox="1">
              <a:spLocks noChangeArrowheads="1"/>
            </p:cNvSpPr>
            <p:nvPr/>
          </p:nvSpPr>
          <p:spPr bwMode="auto">
            <a:xfrm>
              <a:off x="3789" y="2175"/>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latin typeface="Times New Roman" panose="02020603050405020304" pitchFamily="18" charset="0"/>
                </a:rPr>
                <a:t>A</a:t>
              </a:r>
            </a:p>
          </p:txBody>
        </p:sp>
        <p:sp>
          <p:nvSpPr>
            <p:cNvPr id="356408" name="Oval 56"/>
            <p:cNvSpPr>
              <a:spLocks noChangeArrowheads="1"/>
            </p:cNvSpPr>
            <p:nvPr/>
          </p:nvSpPr>
          <p:spPr bwMode="auto">
            <a:xfrm>
              <a:off x="2469" y="3111"/>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23</a:t>
              </a:r>
            </a:p>
          </p:txBody>
        </p:sp>
        <p:sp>
          <p:nvSpPr>
            <p:cNvPr id="356409" name="Oval 57"/>
            <p:cNvSpPr>
              <a:spLocks noChangeArrowheads="1"/>
            </p:cNvSpPr>
            <p:nvPr/>
          </p:nvSpPr>
          <p:spPr bwMode="auto">
            <a:xfrm>
              <a:off x="2157" y="2688"/>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7</a:t>
              </a:r>
            </a:p>
          </p:txBody>
        </p:sp>
        <p:sp>
          <p:nvSpPr>
            <p:cNvPr id="356410" name="Line 58"/>
            <p:cNvSpPr>
              <a:spLocks noChangeShapeType="1"/>
            </p:cNvSpPr>
            <p:nvPr/>
          </p:nvSpPr>
          <p:spPr bwMode="auto">
            <a:xfrm>
              <a:off x="2397" y="2832"/>
              <a:ext cx="1152"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11" name="Line 59"/>
            <p:cNvSpPr>
              <a:spLocks noChangeShapeType="1"/>
            </p:cNvSpPr>
            <p:nvPr/>
          </p:nvSpPr>
          <p:spPr bwMode="auto">
            <a:xfrm>
              <a:off x="3529" y="2813"/>
              <a:ext cx="1079"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12" name="Oval 60"/>
            <p:cNvSpPr>
              <a:spLocks noChangeArrowheads="1"/>
            </p:cNvSpPr>
            <p:nvPr/>
          </p:nvSpPr>
          <p:spPr bwMode="auto">
            <a:xfrm>
              <a:off x="3747" y="3124"/>
              <a:ext cx="224"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39</a:t>
              </a:r>
            </a:p>
          </p:txBody>
        </p:sp>
        <p:sp>
          <p:nvSpPr>
            <p:cNvPr id="356413" name="Oval 61"/>
            <p:cNvSpPr>
              <a:spLocks noChangeArrowheads="1"/>
            </p:cNvSpPr>
            <p:nvPr/>
          </p:nvSpPr>
          <p:spPr bwMode="auto">
            <a:xfrm>
              <a:off x="3504" y="2688"/>
              <a:ext cx="224" cy="241"/>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18</a:t>
              </a:r>
            </a:p>
          </p:txBody>
        </p:sp>
        <p:sp>
          <p:nvSpPr>
            <p:cNvPr id="356414" name="Line 62"/>
            <p:cNvSpPr>
              <a:spLocks noChangeShapeType="1"/>
            </p:cNvSpPr>
            <p:nvPr/>
          </p:nvSpPr>
          <p:spPr bwMode="auto">
            <a:xfrm>
              <a:off x="3675" y="2928"/>
              <a:ext cx="180"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56415" name="Group 63"/>
            <p:cNvGrpSpPr>
              <a:grpSpLocks/>
            </p:cNvGrpSpPr>
            <p:nvPr/>
          </p:nvGrpSpPr>
          <p:grpSpPr bwMode="auto">
            <a:xfrm>
              <a:off x="4605" y="2688"/>
              <a:ext cx="252" cy="761"/>
              <a:chOff x="3133" y="3031"/>
              <a:chExt cx="252" cy="761"/>
            </a:xfrm>
          </p:grpSpPr>
          <p:sp>
            <p:nvSpPr>
              <p:cNvPr id="356416" name="Oval 64"/>
              <p:cNvSpPr>
                <a:spLocks noChangeArrowheads="1"/>
              </p:cNvSpPr>
              <p:nvPr/>
            </p:nvSpPr>
            <p:spPr bwMode="auto">
              <a:xfrm>
                <a:off x="3162" y="3552"/>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41</a:t>
                </a:r>
              </a:p>
            </p:txBody>
          </p:sp>
          <p:sp>
            <p:nvSpPr>
              <p:cNvPr id="356417" name="Oval 65"/>
              <p:cNvSpPr>
                <a:spLocks noChangeArrowheads="1"/>
              </p:cNvSpPr>
              <p:nvPr/>
            </p:nvSpPr>
            <p:spPr bwMode="auto">
              <a:xfrm>
                <a:off x="3133" y="3031"/>
                <a:ext cx="225"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38</a:t>
                </a:r>
              </a:p>
            </p:txBody>
          </p:sp>
          <p:sp>
            <p:nvSpPr>
              <p:cNvPr id="356418" name="Line 66"/>
              <p:cNvSpPr>
                <a:spLocks noChangeShapeType="1"/>
              </p:cNvSpPr>
              <p:nvPr/>
            </p:nvSpPr>
            <p:spPr bwMode="auto">
              <a:xfrm>
                <a:off x="3267" y="3272"/>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6419" name="Oval 67"/>
            <p:cNvSpPr>
              <a:spLocks noChangeArrowheads="1"/>
            </p:cNvSpPr>
            <p:nvPr/>
          </p:nvSpPr>
          <p:spPr bwMode="auto">
            <a:xfrm>
              <a:off x="2155" y="3540"/>
              <a:ext cx="224"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30</a:t>
              </a:r>
            </a:p>
          </p:txBody>
        </p:sp>
        <p:sp>
          <p:nvSpPr>
            <p:cNvPr id="356420" name="Oval 68"/>
            <p:cNvSpPr>
              <a:spLocks noChangeArrowheads="1"/>
            </p:cNvSpPr>
            <p:nvPr/>
          </p:nvSpPr>
          <p:spPr bwMode="auto">
            <a:xfrm>
              <a:off x="2139" y="3129"/>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17</a:t>
              </a:r>
            </a:p>
          </p:txBody>
        </p:sp>
        <p:sp>
          <p:nvSpPr>
            <p:cNvPr id="356421" name="Line 69"/>
            <p:cNvSpPr>
              <a:spLocks noChangeShapeType="1"/>
            </p:cNvSpPr>
            <p:nvPr/>
          </p:nvSpPr>
          <p:spPr bwMode="auto">
            <a:xfrm>
              <a:off x="2254" y="3359"/>
              <a:ext cx="0" cy="1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22" name="Oval 70"/>
            <p:cNvSpPr>
              <a:spLocks noChangeArrowheads="1"/>
            </p:cNvSpPr>
            <p:nvPr/>
          </p:nvSpPr>
          <p:spPr bwMode="auto">
            <a:xfrm>
              <a:off x="1822" y="3117"/>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24</a:t>
              </a:r>
            </a:p>
          </p:txBody>
        </p:sp>
        <p:sp>
          <p:nvSpPr>
            <p:cNvPr id="356423" name="Oval 71"/>
            <p:cNvSpPr>
              <a:spLocks noChangeArrowheads="1"/>
            </p:cNvSpPr>
            <p:nvPr/>
          </p:nvSpPr>
          <p:spPr bwMode="auto">
            <a:xfrm>
              <a:off x="1536" y="3519"/>
              <a:ext cx="223"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26</a:t>
              </a:r>
            </a:p>
          </p:txBody>
        </p:sp>
        <p:sp>
          <p:nvSpPr>
            <p:cNvPr id="356424" name="Oval 72"/>
            <p:cNvSpPr>
              <a:spLocks noChangeArrowheads="1"/>
            </p:cNvSpPr>
            <p:nvPr/>
          </p:nvSpPr>
          <p:spPr bwMode="auto">
            <a:xfrm>
              <a:off x="1833" y="3543"/>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46</a:t>
              </a:r>
            </a:p>
          </p:txBody>
        </p:sp>
        <p:sp>
          <p:nvSpPr>
            <p:cNvPr id="356425" name="Line 73"/>
            <p:cNvSpPr>
              <a:spLocks noChangeShapeType="1"/>
            </p:cNvSpPr>
            <p:nvPr/>
          </p:nvSpPr>
          <p:spPr bwMode="auto">
            <a:xfrm flipH="1">
              <a:off x="1677" y="3312"/>
              <a:ext cx="192"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26" name="Line 74"/>
            <p:cNvSpPr>
              <a:spLocks noChangeShapeType="1"/>
            </p:cNvSpPr>
            <p:nvPr/>
          </p:nvSpPr>
          <p:spPr bwMode="auto">
            <a:xfrm>
              <a:off x="1917" y="3360"/>
              <a:ext cx="28"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27" name="Line 75"/>
            <p:cNvSpPr>
              <a:spLocks noChangeShapeType="1"/>
            </p:cNvSpPr>
            <p:nvPr/>
          </p:nvSpPr>
          <p:spPr bwMode="auto">
            <a:xfrm>
              <a:off x="1629" y="3744"/>
              <a:ext cx="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28" name="Oval 76"/>
            <p:cNvSpPr>
              <a:spLocks noChangeArrowheads="1"/>
            </p:cNvSpPr>
            <p:nvPr/>
          </p:nvSpPr>
          <p:spPr bwMode="auto">
            <a:xfrm>
              <a:off x="3360" y="3120"/>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21</a:t>
              </a:r>
            </a:p>
          </p:txBody>
        </p:sp>
        <p:sp>
          <p:nvSpPr>
            <p:cNvPr id="356429" name="Oval 77"/>
            <p:cNvSpPr>
              <a:spLocks noChangeArrowheads="1"/>
            </p:cNvSpPr>
            <p:nvPr/>
          </p:nvSpPr>
          <p:spPr bwMode="auto">
            <a:xfrm>
              <a:off x="3360" y="3600"/>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52</a:t>
              </a:r>
            </a:p>
          </p:txBody>
        </p:sp>
        <p:sp>
          <p:nvSpPr>
            <p:cNvPr id="356430" name="Line 78"/>
            <p:cNvSpPr>
              <a:spLocks noChangeShapeType="1"/>
            </p:cNvSpPr>
            <p:nvPr/>
          </p:nvSpPr>
          <p:spPr bwMode="auto">
            <a:xfrm flipH="1">
              <a:off x="2247" y="2928"/>
              <a:ext cx="6"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31" name="Line 79"/>
            <p:cNvSpPr>
              <a:spLocks noChangeShapeType="1"/>
            </p:cNvSpPr>
            <p:nvPr/>
          </p:nvSpPr>
          <p:spPr bwMode="auto">
            <a:xfrm>
              <a:off x="2343" y="2892"/>
              <a:ext cx="228" cy="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32" name="Line 80"/>
            <p:cNvSpPr>
              <a:spLocks noChangeShapeType="1"/>
            </p:cNvSpPr>
            <p:nvPr/>
          </p:nvSpPr>
          <p:spPr bwMode="auto">
            <a:xfrm flipH="1">
              <a:off x="1965" y="2880"/>
              <a:ext cx="24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356433" name="AutoShape 81"/>
            <p:cNvCxnSpPr>
              <a:cxnSpLocks noChangeShapeType="1"/>
              <a:stCxn id="356405" idx="2"/>
              <a:endCxn id="356409" idx="0"/>
            </p:cNvCxnSpPr>
            <p:nvPr/>
          </p:nvCxnSpPr>
          <p:spPr bwMode="auto">
            <a:xfrm rot="5400000">
              <a:off x="3242" y="1379"/>
              <a:ext cx="336" cy="2281"/>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6434" name="AutoShape 82"/>
            <p:cNvCxnSpPr>
              <a:cxnSpLocks noChangeShapeType="1"/>
              <a:stCxn id="356404" idx="2"/>
              <a:endCxn id="356413" idx="0"/>
            </p:cNvCxnSpPr>
            <p:nvPr/>
          </p:nvCxnSpPr>
          <p:spPr bwMode="auto">
            <a:xfrm rot="5400000">
              <a:off x="3833" y="2135"/>
              <a:ext cx="336" cy="769"/>
            </a:xfrm>
            <a:prstGeom prst="bentConnector3">
              <a:avLst>
                <a:gd name="adj1" fmla="val 2856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6435" name="Line 83"/>
            <p:cNvSpPr>
              <a:spLocks noChangeShapeType="1"/>
            </p:cNvSpPr>
            <p:nvPr/>
          </p:nvSpPr>
          <p:spPr bwMode="auto">
            <a:xfrm>
              <a:off x="3456" y="3360"/>
              <a:ext cx="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6436" name="Line 84"/>
            <p:cNvSpPr>
              <a:spLocks noChangeShapeType="1"/>
            </p:cNvSpPr>
            <p:nvPr/>
          </p:nvSpPr>
          <p:spPr bwMode="auto">
            <a:xfrm flipH="1">
              <a:off x="3501" y="2928"/>
              <a:ext cx="51"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356437" name="AutoShape 85"/>
            <p:cNvCxnSpPr>
              <a:cxnSpLocks noChangeShapeType="1"/>
              <a:stCxn id="356403" idx="2"/>
              <a:endCxn id="356417" idx="0"/>
            </p:cNvCxnSpPr>
            <p:nvPr/>
          </p:nvCxnSpPr>
          <p:spPr bwMode="auto">
            <a:xfrm rot="16200000" flipH="1">
              <a:off x="4301" y="2271"/>
              <a:ext cx="336" cy="498"/>
            </a:xfrm>
            <a:prstGeom prst="bentConnector3">
              <a:avLst>
                <a:gd name="adj1" fmla="val 7113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6438" name="Text Box 86"/>
            <p:cNvSpPr txBox="1">
              <a:spLocks noChangeArrowheads="1"/>
            </p:cNvSpPr>
            <p:nvPr/>
          </p:nvSpPr>
          <p:spPr bwMode="auto">
            <a:xfrm>
              <a:off x="4800" y="2592"/>
              <a:ext cx="3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800">
                  <a:latin typeface="Times New Roman" panose="02020603050405020304" pitchFamily="18" charset="0"/>
                </a:rPr>
                <a:t>w, x</a:t>
              </a:r>
            </a:p>
          </p:txBody>
        </p:sp>
      </p:grpSp>
    </p:spTree>
    <p:extLst>
      <p:ext uri="{BB962C8B-B14F-4D97-AF65-F5344CB8AC3E}">
        <p14:creationId xmlns:p14="http://schemas.microsoft.com/office/powerpoint/2010/main" val="170077807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endParaRPr lang="zh-TW" altLang="en-US"/>
          </a:p>
        </p:txBody>
      </p:sp>
      <p:grpSp>
        <p:nvGrpSpPr>
          <p:cNvPr id="370691" name="Group 3"/>
          <p:cNvGrpSpPr>
            <a:grpSpLocks/>
          </p:cNvGrpSpPr>
          <p:nvPr/>
        </p:nvGrpSpPr>
        <p:grpSpPr bwMode="auto">
          <a:xfrm>
            <a:off x="2895600" y="1371601"/>
            <a:ext cx="6262688" cy="2841625"/>
            <a:chOff x="864" y="528"/>
            <a:chExt cx="3945" cy="1790"/>
          </a:xfrm>
        </p:grpSpPr>
        <p:sp>
          <p:nvSpPr>
            <p:cNvPr id="370692" name="Oval 4"/>
            <p:cNvSpPr>
              <a:spLocks noChangeArrowheads="1"/>
            </p:cNvSpPr>
            <p:nvPr/>
          </p:nvSpPr>
          <p:spPr bwMode="auto">
            <a:xfrm>
              <a:off x="1488" y="2077"/>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35</a:t>
              </a:r>
            </a:p>
          </p:txBody>
        </p:sp>
        <p:sp>
          <p:nvSpPr>
            <p:cNvPr id="370693" name="Text Box 5"/>
            <p:cNvSpPr txBox="1">
              <a:spLocks noChangeArrowheads="1"/>
            </p:cNvSpPr>
            <p:nvPr/>
          </p:nvSpPr>
          <p:spPr bwMode="auto">
            <a:xfrm>
              <a:off x="864" y="967"/>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800" b="1"/>
                <a:t>(</a:t>
              </a:r>
              <a:r>
                <a:rPr lang="en-US" altLang="zh-TW" sz="1800" b="1"/>
                <a:t>m)</a:t>
              </a:r>
            </a:p>
          </p:txBody>
        </p:sp>
        <p:sp>
          <p:nvSpPr>
            <p:cNvPr id="370694" name="Oval 6"/>
            <p:cNvSpPr>
              <a:spLocks noChangeArrowheads="1"/>
            </p:cNvSpPr>
            <p:nvPr/>
          </p:nvSpPr>
          <p:spPr bwMode="auto">
            <a:xfrm>
              <a:off x="2421" y="1335"/>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23</a:t>
              </a:r>
            </a:p>
          </p:txBody>
        </p:sp>
        <p:sp>
          <p:nvSpPr>
            <p:cNvPr id="370695" name="Oval 7"/>
            <p:cNvSpPr>
              <a:spLocks noChangeArrowheads="1"/>
            </p:cNvSpPr>
            <p:nvPr/>
          </p:nvSpPr>
          <p:spPr bwMode="auto">
            <a:xfrm>
              <a:off x="2109" y="912"/>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7</a:t>
              </a:r>
            </a:p>
          </p:txBody>
        </p:sp>
        <p:sp>
          <p:nvSpPr>
            <p:cNvPr id="370696" name="Line 8"/>
            <p:cNvSpPr>
              <a:spLocks noChangeShapeType="1"/>
            </p:cNvSpPr>
            <p:nvPr/>
          </p:nvSpPr>
          <p:spPr bwMode="auto">
            <a:xfrm>
              <a:off x="2349" y="1056"/>
              <a:ext cx="1152"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0697" name="Line 9"/>
            <p:cNvSpPr>
              <a:spLocks noChangeShapeType="1"/>
            </p:cNvSpPr>
            <p:nvPr/>
          </p:nvSpPr>
          <p:spPr bwMode="auto">
            <a:xfrm>
              <a:off x="3481" y="1037"/>
              <a:ext cx="1079"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0698" name="Oval 10"/>
            <p:cNvSpPr>
              <a:spLocks noChangeArrowheads="1"/>
            </p:cNvSpPr>
            <p:nvPr/>
          </p:nvSpPr>
          <p:spPr bwMode="auto">
            <a:xfrm>
              <a:off x="3699" y="1348"/>
              <a:ext cx="224"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39</a:t>
              </a:r>
            </a:p>
          </p:txBody>
        </p:sp>
        <p:sp>
          <p:nvSpPr>
            <p:cNvPr id="370699" name="Oval 11"/>
            <p:cNvSpPr>
              <a:spLocks noChangeArrowheads="1"/>
            </p:cNvSpPr>
            <p:nvPr/>
          </p:nvSpPr>
          <p:spPr bwMode="auto">
            <a:xfrm>
              <a:off x="3456" y="912"/>
              <a:ext cx="224" cy="241"/>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18</a:t>
              </a:r>
            </a:p>
          </p:txBody>
        </p:sp>
        <p:sp>
          <p:nvSpPr>
            <p:cNvPr id="370700" name="Line 12"/>
            <p:cNvSpPr>
              <a:spLocks noChangeShapeType="1"/>
            </p:cNvSpPr>
            <p:nvPr/>
          </p:nvSpPr>
          <p:spPr bwMode="auto">
            <a:xfrm>
              <a:off x="3627" y="1152"/>
              <a:ext cx="180"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70701" name="Group 13"/>
            <p:cNvGrpSpPr>
              <a:grpSpLocks/>
            </p:cNvGrpSpPr>
            <p:nvPr/>
          </p:nvGrpSpPr>
          <p:grpSpPr bwMode="auto">
            <a:xfrm>
              <a:off x="4557" y="912"/>
              <a:ext cx="252" cy="761"/>
              <a:chOff x="3133" y="3031"/>
              <a:chExt cx="252" cy="761"/>
            </a:xfrm>
          </p:grpSpPr>
          <p:sp>
            <p:nvSpPr>
              <p:cNvPr id="370702" name="Oval 14"/>
              <p:cNvSpPr>
                <a:spLocks noChangeArrowheads="1"/>
              </p:cNvSpPr>
              <p:nvPr/>
            </p:nvSpPr>
            <p:spPr bwMode="auto">
              <a:xfrm>
                <a:off x="3162" y="3552"/>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41</a:t>
                </a:r>
              </a:p>
            </p:txBody>
          </p:sp>
          <p:sp>
            <p:nvSpPr>
              <p:cNvPr id="370703" name="Oval 15"/>
              <p:cNvSpPr>
                <a:spLocks noChangeArrowheads="1"/>
              </p:cNvSpPr>
              <p:nvPr/>
            </p:nvSpPr>
            <p:spPr bwMode="auto">
              <a:xfrm>
                <a:off x="3133" y="3031"/>
                <a:ext cx="225"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38</a:t>
                </a:r>
              </a:p>
            </p:txBody>
          </p:sp>
          <p:sp>
            <p:nvSpPr>
              <p:cNvPr id="370704" name="Line 16"/>
              <p:cNvSpPr>
                <a:spLocks noChangeShapeType="1"/>
              </p:cNvSpPr>
              <p:nvPr/>
            </p:nvSpPr>
            <p:spPr bwMode="auto">
              <a:xfrm>
                <a:off x="3267" y="3272"/>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70705" name="Oval 17"/>
            <p:cNvSpPr>
              <a:spLocks noChangeArrowheads="1"/>
            </p:cNvSpPr>
            <p:nvPr/>
          </p:nvSpPr>
          <p:spPr bwMode="auto">
            <a:xfrm>
              <a:off x="2107" y="1764"/>
              <a:ext cx="224"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30</a:t>
              </a:r>
            </a:p>
          </p:txBody>
        </p:sp>
        <p:sp>
          <p:nvSpPr>
            <p:cNvPr id="370706" name="Oval 18"/>
            <p:cNvSpPr>
              <a:spLocks noChangeArrowheads="1"/>
            </p:cNvSpPr>
            <p:nvPr/>
          </p:nvSpPr>
          <p:spPr bwMode="auto">
            <a:xfrm>
              <a:off x="2091" y="1353"/>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17</a:t>
              </a:r>
            </a:p>
          </p:txBody>
        </p:sp>
        <p:sp>
          <p:nvSpPr>
            <p:cNvPr id="370707" name="Line 19"/>
            <p:cNvSpPr>
              <a:spLocks noChangeShapeType="1"/>
            </p:cNvSpPr>
            <p:nvPr/>
          </p:nvSpPr>
          <p:spPr bwMode="auto">
            <a:xfrm>
              <a:off x="2206" y="1583"/>
              <a:ext cx="0" cy="1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0708" name="Oval 20"/>
            <p:cNvSpPr>
              <a:spLocks noChangeArrowheads="1"/>
            </p:cNvSpPr>
            <p:nvPr/>
          </p:nvSpPr>
          <p:spPr bwMode="auto">
            <a:xfrm>
              <a:off x="1774" y="1341"/>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24</a:t>
              </a:r>
            </a:p>
          </p:txBody>
        </p:sp>
        <p:sp>
          <p:nvSpPr>
            <p:cNvPr id="370709" name="Oval 21"/>
            <p:cNvSpPr>
              <a:spLocks noChangeArrowheads="1"/>
            </p:cNvSpPr>
            <p:nvPr/>
          </p:nvSpPr>
          <p:spPr bwMode="auto">
            <a:xfrm>
              <a:off x="1488" y="1743"/>
              <a:ext cx="223"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26</a:t>
              </a:r>
            </a:p>
          </p:txBody>
        </p:sp>
        <p:sp>
          <p:nvSpPr>
            <p:cNvPr id="370710" name="Oval 22"/>
            <p:cNvSpPr>
              <a:spLocks noChangeArrowheads="1"/>
            </p:cNvSpPr>
            <p:nvPr/>
          </p:nvSpPr>
          <p:spPr bwMode="auto">
            <a:xfrm>
              <a:off x="1785" y="1767"/>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46</a:t>
              </a:r>
            </a:p>
          </p:txBody>
        </p:sp>
        <p:sp>
          <p:nvSpPr>
            <p:cNvPr id="370711" name="Line 23"/>
            <p:cNvSpPr>
              <a:spLocks noChangeShapeType="1"/>
            </p:cNvSpPr>
            <p:nvPr/>
          </p:nvSpPr>
          <p:spPr bwMode="auto">
            <a:xfrm flipH="1">
              <a:off x="1629" y="1536"/>
              <a:ext cx="192"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0712" name="Line 24"/>
            <p:cNvSpPr>
              <a:spLocks noChangeShapeType="1"/>
            </p:cNvSpPr>
            <p:nvPr/>
          </p:nvSpPr>
          <p:spPr bwMode="auto">
            <a:xfrm>
              <a:off x="1869" y="1584"/>
              <a:ext cx="28"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0713" name="Line 25"/>
            <p:cNvSpPr>
              <a:spLocks noChangeShapeType="1"/>
            </p:cNvSpPr>
            <p:nvPr/>
          </p:nvSpPr>
          <p:spPr bwMode="auto">
            <a:xfrm>
              <a:off x="1581" y="1968"/>
              <a:ext cx="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0714" name="Oval 26"/>
            <p:cNvSpPr>
              <a:spLocks noChangeArrowheads="1"/>
            </p:cNvSpPr>
            <p:nvPr/>
          </p:nvSpPr>
          <p:spPr bwMode="auto">
            <a:xfrm>
              <a:off x="3312" y="1344"/>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21</a:t>
              </a:r>
            </a:p>
          </p:txBody>
        </p:sp>
        <p:sp>
          <p:nvSpPr>
            <p:cNvPr id="370715" name="Oval 27"/>
            <p:cNvSpPr>
              <a:spLocks noChangeArrowheads="1"/>
            </p:cNvSpPr>
            <p:nvPr/>
          </p:nvSpPr>
          <p:spPr bwMode="auto">
            <a:xfrm>
              <a:off x="3312" y="1824"/>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52</a:t>
              </a:r>
            </a:p>
          </p:txBody>
        </p:sp>
        <p:sp>
          <p:nvSpPr>
            <p:cNvPr id="370716" name="Line 28"/>
            <p:cNvSpPr>
              <a:spLocks noChangeShapeType="1"/>
            </p:cNvSpPr>
            <p:nvPr/>
          </p:nvSpPr>
          <p:spPr bwMode="auto">
            <a:xfrm flipH="1">
              <a:off x="2199" y="1152"/>
              <a:ext cx="6"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0717" name="Line 29"/>
            <p:cNvSpPr>
              <a:spLocks noChangeShapeType="1"/>
            </p:cNvSpPr>
            <p:nvPr/>
          </p:nvSpPr>
          <p:spPr bwMode="auto">
            <a:xfrm>
              <a:off x="2295" y="1116"/>
              <a:ext cx="228" cy="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0718" name="Line 30"/>
            <p:cNvSpPr>
              <a:spLocks noChangeShapeType="1"/>
            </p:cNvSpPr>
            <p:nvPr/>
          </p:nvSpPr>
          <p:spPr bwMode="auto">
            <a:xfrm flipH="1">
              <a:off x="1917" y="1104"/>
              <a:ext cx="24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0719" name="Line 31"/>
            <p:cNvSpPr>
              <a:spLocks noChangeShapeType="1"/>
            </p:cNvSpPr>
            <p:nvPr/>
          </p:nvSpPr>
          <p:spPr bwMode="auto">
            <a:xfrm>
              <a:off x="3408" y="1584"/>
              <a:ext cx="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0720" name="Line 32"/>
            <p:cNvSpPr>
              <a:spLocks noChangeShapeType="1"/>
            </p:cNvSpPr>
            <p:nvPr/>
          </p:nvSpPr>
          <p:spPr bwMode="auto">
            <a:xfrm flipH="1">
              <a:off x="3453" y="1152"/>
              <a:ext cx="51"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0721" name="Text Box 33"/>
            <p:cNvSpPr txBox="1">
              <a:spLocks noChangeArrowheads="1"/>
            </p:cNvSpPr>
            <p:nvPr/>
          </p:nvSpPr>
          <p:spPr bwMode="auto">
            <a:xfrm>
              <a:off x="1872" y="528"/>
              <a:ext cx="5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i="1">
                  <a:latin typeface="Times New Roman" panose="02020603050405020304" pitchFamily="18" charset="0"/>
                </a:rPr>
                <a:t>H.min</a:t>
              </a:r>
              <a:endParaRPr lang="en-US" altLang="zh-TW" sz="2000" b="1">
                <a:latin typeface="Times New Roman" panose="02020603050405020304" pitchFamily="18" charset="0"/>
              </a:endParaRPr>
            </a:p>
          </p:txBody>
        </p:sp>
        <p:sp>
          <p:nvSpPr>
            <p:cNvPr id="370722" name="Line 34"/>
            <p:cNvSpPr>
              <a:spLocks noChangeShapeType="1"/>
            </p:cNvSpPr>
            <p:nvPr/>
          </p:nvSpPr>
          <p:spPr bwMode="auto">
            <a:xfrm>
              <a:off x="2208" y="776"/>
              <a:ext cx="3" cy="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84431163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endParaRPr lang="zh-TW" altLang="en-US"/>
          </a:p>
        </p:txBody>
      </p:sp>
      <p:sp>
        <p:nvSpPr>
          <p:cNvPr id="357379" name="Rectangle 3"/>
          <p:cNvSpPr>
            <a:spLocks noGrp="1" noChangeArrowheads="1"/>
          </p:cNvSpPr>
          <p:nvPr>
            <p:ph type="body" idx="1"/>
          </p:nvPr>
        </p:nvSpPr>
        <p:spPr>
          <a:xfrm>
            <a:off x="2362200" y="990600"/>
            <a:ext cx="8077200" cy="5638800"/>
          </a:xfrm>
        </p:spPr>
        <p:txBody>
          <a:bodyPr/>
          <a:lstStyle/>
          <a:p>
            <a:pPr marL="838200" lvl="1" indent="-381000"/>
            <a:r>
              <a:rPr lang="en-US" altLang="zh-TW" b="1">
                <a:sym typeface="Symbol" panose="05050102010706020507" pitchFamily="18" charset="2"/>
              </a:rPr>
              <a:t>Decreasing a key and deleting a node:</a:t>
            </a:r>
          </a:p>
          <a:p>
            <a:pPr marL="838200" lvl="1" indent="-381000">
              <a:buNone/>
            </a:pPr>
            <a:r>
              <a:rPr lang="en-US" altLang="zh-TW">
                <a:sym typeface="Symbol" panose="05050102010706020507" pitchFamily="18" charset="2"/>
              </a:rPr>
              <a:t>	</a:t>
            </a:r>
            <a:r>
              <a:rPr lang="en-US" altLang="zh-TW">
                <a:solidFill>
                  <a:schemeClr val="folHlink"/>
                </a:solidFill>
                <a:sym typeface="Symbol" panose="05050102010706020507" pitchFamily="18" charset="2"/>
              </a:rPr>
              <a:t>	do not preserve the property that all trees in the</a:t>
            </a:r>
          </a:p>
          <a:p>
            <a:pPr marL="838200" lvl="1" indent="-381000">
              <a:buNone/>
            </a:pPr>
            <a:r>
              <a:rPr lang="en-US" altLang="zh-TW">
                <a:solidFill>
                  <a:schemeClr val="folHlink"/>
                </a:solidFill>
                <a:sym typeface="Symbol" panose="05050102010706020507" pitchFamily="18" charset="2"/>
              </a:rPr>
              <a:t>		Fibonacci heap are unordered binomial trees.</a:t>
            </a:r>
          </a:p>
          <a:p>
            <a:pPr marL="838200" lvl="1" indent="-381000">
              <a:buNone/>
            </a:pPr>
            <a:endParaRPr lang="en-US" altLang="zh-TW">
              <a:sym typeface="Symbol" panose="05050102010706020507" pitchFamily="18" charset="2"/>
            </a:endParaRPr>
          </a:p>
          <a:p>
            <a:pPr marL="838200" lvl="1" indent="-381000">
              <a:buNone/>
            </a:pPr>
            <a:r>
              <a:rPr lang="en-US" altLang="zh-TW">
                <a:sym typeface="Symbol" panose="05050102010706020507" pitchFamily="18" charset="2"/>
              </a:rPr>
              <a:t>Fib-Heap-Decrease-key(H, x, k)</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if k&gt;x.key </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a:t>
            </a:r>
            <a:r>
              <a:rPr lang="en-US" altLang="zh-TW">
                <a:solidFill>
                  <a:schemeClr val="folHlink"/>
                </a:solidFill>
                <a:sym typeface="Symbol" panose="05050102010706020507" pitchFamily="18" charset="2"/>
              </a:rPr>
              <a:t>error</a:t>
            </a:r>
            <a:r>
              <a:rPr lang="en-US" altLang="zh-TW">
                <a:solidFill>
                  <a:schemeClr val="tx1"/>
                </a:solidFill>
                <a:sym typeface="Symbol" panose="05050102010706020507" pitchFamily="18" charset="2"/>
              </a:rPr>
              <a:t> “new key is greater than current key”</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x.key = k</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y </a:t>
            </a:r>
            <a:r>
              <a:rPr lang="en-US" altLang="zh-TW">
                <a:solidFill>
                  <a:schemeClr val="tx1"/>
                </a:solidFill>
                <a:latin typeface="Times New Roman" panose="02020603050405020304" pitchFamily="18" charset="0"/>
                <a:ea typeface="新細明體" pitchFamily="18" charset="-120"/>
                <a:sym typeface="Symbol" panose="05050102010706020507" pitchFamily="18" charset="2"/>
              </a:rPr>
              <a:t></a:t>
            </a:r>
            <a:r>
              <a:rPr lang="en-US" altLang="zh-TW">
                <a:solidFill>
                  <a:schemeClr val="tx1"/>
                </a:solidFill>
                <a:sym typeface="Symbol" panose="05050102010706020507" pitchFamily="18" charset="2"/>
              </a:rPr>
              <a:t> </a:t>
            </a:r>
            <a:r>
              <a:rPr lang="en-US" altLang="zh-TW">
                <a:sym typeface="Symbol" panose="05050102010706020507" pitchFamily="18" charset="2"/>
              </a:rPr>
              <a:t>x.p</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if y</a:t>
            </a:r>
            <a:r>
              <a:rPr lang="en-US" altLang="zh-TW">
                <a:solidFill>
                  <a:schemeClr val="tx1"/>
                </a:solidFill>
                <a:ea typeface="新細明體" pitchFamily="18" charset="-120"/>
                <a:sym typeface="Symbol" panose="05050102010706020507" pitchFamily="18" charset="2"/>
              </a:rPr>
              <a:t>NIL and x.key&lt; y.key</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 </a:t>
            </a:r>
            <a:r>
              <a:rPr lang="en-US" altLang="zh-TW">
                <a:sym typeface="Symbol" panose="05050102010706020507" pitchFamily="18" charset="2"/>
              </a:rPr>
              <a:t>CUT(H, x, y)</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a:t>
            </a:r>
            <a:r>
              <a:rPr lang="en-US" altLang="zh-TW">
                <a:sym typeface="Symbol" panose="05050102010706020507" pitchFamily="18" charset="2"/>
              </a:rPr>
              <a:t>CASCADING-CUT(H, y)</a:t>
            </a:r>
            <a:r>
              <a:rPr lang="en-US" altLang="zh-TW">
                <a:solidFill>
                  <a:schemeClr val="tx1"/>
                </a:solidFill>
                <a:sym typeface="Symbol" panose="05050102010706020507" pitchFamily="18" charset="2"/>
              </a:rPr>
              <a:t> }</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if x.key&lt; H.min.key</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H.min = x</a:t>
            </a:r>
          </a:p>
          <a:p>
            <a:pPr marL="838200" lvl="1" indent="-381000">
              <a:buNone/>
            </a:pPr>
            <a:r>
              <a:rPr lang="en-US" altLang="zh-TW">
                <a:solidFill>
                  <a:schemeClr val="tx1"/>
                </a:solidFill>
                <a:sym typeface="Symbol" panose="05050102010706020507" pitchFamily="18" charset="2"/>
              </a:rPr>
              <a:t>	</a:t>
            </a:r>
          </a:p>
        </p:txBody>
      </p:sp>
    </p:spTree>
    <p:extLst>
      <p:ext uri="{BB962C8B-B14F-4D97-AF65-F5344CB8AC3E}">
        <p14:creationId xmlns:p14="http://schemas.microsoft.com/office/powerpoint/2010/main" val="189353003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endParaRPr lang="zh-TW" altLang="en-US"/>
          </a:p>
        </p:txBody>
      </p:sp>
      <p:sp>
        <p:nvSpPr>
          <p:cNvPr id="358403" name="Rectangle 3"/>
          <p:cNvSpPr>
            <a:spLocks noGrp="1" noChangeArrowheads="1"/>
          </p:cNvSpPr>
          <p:nvPr>
            <p:ph type="body" idx="1"/>
          </p:nvPr>
        </p:nvSpPr>
        <p:spPr/>
        <p:txBody>
          <a:bodyPr/>
          <a:lstStyle/>
          <a:p>
            <a:pPr marL="838200" lvl="1" indent="-381000">
              <a:buNone/>
            </a:pPr>
            <a:r>
              <a:rPr lang="en-US" altLang="zh-TW">
                <a:sym typeface="Symbol" panose="05050102010706020507" pitchFamily="18" charset="2"/>
              </a:rPr>
              <a:t>CUT(H, x, y)</a:t>
            </a:r>
          </a:p>
          <a:p>
            <a:pPr marL="838200" lvl="1" indent="-381000">
              <a:buNone/>
            </a:pPr>
            <a:r>
              <a:rPr lang="en-US" altLang="zh-TW">
                <a:solidFill>
                  <a:schemeClr val="tx1"/>
                </a:solidFill>
                <a:sym typeface="Symbol" panose="05050102010706020507" pitchFamily="18" charset="2"/>
              </a:rPr>
              <a:t>	1. remove x from the child list of y, decrease </a:t>
            </a:r>
            <a:r>
              <a:rPr lang="en-US" altLang="zh-TW">
                <a:sym typeface="Symbol" panose="05050102010706020507" pitchFamily="18" charset="2"/>
              </a:rPr>
              <a:t>y.degree</a:t>
            </a:r>
          </a:p>
          <a:p>
            <a:pPr marL="838200" lvl="1" indent="-381000">
              <a:buNone/>
            </a:pPr>
            <a:r>
              <a:rPr lang="en-US" altLang="zh-TW">
                <a:solidFill>
                  <a:schemeClr val="tx1"/>
                </a:solidFill>
                <a:sym typeface="Symbol" panose="05050102010706020507" pitchFamily="18" charset="2"/>
              </a:rPr>
              <a:t>	2. add x to the root list of H</a:t>
            </a:r>
          </a:p>
          <a:p>
            <a:pPr marL="838200" lvl="1" indent="-381000">
              <a:buNone/>
            </a:pPr>
            <a:r>
              <a:rPr lang="en-US" altLang="zh-TW">
                <a:solidFill>
                  <a:schemeClr val="tx1"/>
                </a:solidFill>
                <a:sym typeface="Symbol" panose="05050102010706020507" pitchFamily="18" charset="2"/>
              </a:rPr>
              <a:t>	</a:t>
            </a:r>
            <a:r>
              <a:rPr lang="en-US" altLang="zh-TW">
                <a:sym typeface="Symbol" panose="05050102010706020507" pitchFamily="18" charset="2"/>
              </a:rPr>
              <a:t>3. x.p</a:t>
            </a:r>
            <a:r>
              <a:rPr lang="en-US" altLang="zh-TW">
                <a:solidFill>
                  <a:schemeClr val="tx1"/>
                </a:solidFill>
                <a:sym typeface="Symbol" panose="05050102010706020507" pitchFamily="18" charset="2"/>
              </a:rPr>
              <a:t> </a:t>
            </a:r>
            <a:r>
              <a:rPr lang="en-US" altLang="zh-TW">
                <a:solidFill>
                  <a:schemeClr val="tx1"/>
                </a:solidFill>
                <a:latin typeface="Times New Roman" panose="02020603050405020304" pitchFamily="18" charset="0"/>
                <a:ea typeface="新細明體" pitchFamily="18" charset="-120"/>
                <a:sym typeface="Symbol" panose="05050102010706020507" pitchFamily="18" charset="2"/>
              </a:rPr>
              <a:t>=</a:t>
            </a:r>
            <a:r>
              <a:rPr lang="en-US" altLang="zh-TW">
                <a:solidFill>
                  <a:schemeClr val="tx1"/>
                </a:solidFill>
                <a:sym typeface="Symbol" panose="05050102010706020507" pitchFamily="18" charset="2"/>
              </a:rPr>
              <a:t> NIL</a:t>
            </a:r>
          </a:p>
          <a:p>
            <a:pPr marL="838200" lvl="1" indent="-381000">
              <a:buNone/>
            </a:pPr>
            <a:r>
              <a:rPr lang="en-US" altLang="zh-TW">
                <a:solidFill>
                  <a:schemeClr val="tx1"/>
                </a:solidFill>
                <a:sym typeface="Symbol" panose="05050102010706020507" pitchFamily="18" charset="2"/>
              </a:rPr>
              <a:t>	</a:t>
            </a:r>
            <a:r>
              <a:rPr lang="en-US" altLang="zh-TW">
                <a:sym typeface="Symbol" panose="05050102010706020507" pitchFamily="18" charset="2"/>
              </a:rPr>
              <a:t>4. x.mark =</a:t>
            </a:r>
            <a:r>
              <a:rPr lang="en-US" altLang="zh-TW">
                <a:solidFill>
                  <a:schemeClr val="tx1"/>
                </a:solidFill>
                <a:sym typeface="Symbol" panose="05050102010706020507" pitchFamily="18" charset="2"/>
              </a:rPr>
              <a:t> FALSE  </a:t>
            </a:r>
          </a:p>
          <a:p>
            <a:pPr marL="838200" lvl="1" indent="-381000">
              <a:buNone/>
            </a:pPr>
            <a:endParaRPr lang="en-US" altLang="zh-TW">
              <a:solidFill>
                <a:schemeClr val="tx1"/>
              </a:solidFill>
              <a:sym typeface="Symbol" panose="05050102010706020507" pitchFamily="18" charset="2"/>
            </a:endParaRPr>
          </a:p>
          <a:p>
            <a:pPr marL="838200" lvl="1" indent="-381000">
              <a:buNone/>
            </a:pPr>
            <a:r>
              <a:rPr lang="en-US" altLang="zh-TW">
                <a:sym typeface="Symbol" panose="05050102010706020507" pitchFamily="18" charset="2"/>
              </a:rPr>
              <a:t>CASCADING-CUT(H, y)</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z</a:t>
            </a:r>
            <a:r>
              <a:rPr lang="en-US" altLang="zh-TW">
                <a:solidFill>
                  <a:schemeClr val="tx1"/>
                </a:solidFill>
                <a:latin typeface="Times New Roman" panose="02020603050405020304" pitchFamily="18" charset="0"/>
                <a:ea typeface="新細明體" pitchFamily="18" charset="-120"/>
                <a:sym typeface="Symbol" panose="05050102010706020507" pitchFamily="18" charset="2"/>
              </a:rPr>
              <a:t></a:t>
            </a:r>
            <a:r>
              <a:rPr lang="en-US" altLang="zh-TW">
                <a:solidFill>
                  <a:schemeClr val="tx1"/>
                </a:solidFill>
                <a:sym typeface="Symbol" panose="05050102010706020507" pitchFamily="18" charset="2"/>
              </a:rPr>
              <a:t> </a:t>
            </a:r>
            <a:r>
              <a:rPr lang="en-US" altLang="zh-TW">
                <a:sym typeface="Symbol" panose="05050102010706020507" pitchFamily="18" charset="2"/>
              </a:rPr>
              <a:t>y.p</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if z</a:t>
            </a:r>
            <a:r>
              <a:rPr lang="en-US" altLang="zh-TW">
                <a:solidFill>
                  <a:schemeClr val="tx1"/>
                </a:solidFill>
                <a:latin typeface="Times New Roman" panose="02020603050405020304" pitchFamily="18" charset="0"/>
                <a:ea typeface="新細明體" pitchFamily="18" charset="-120"/>
                <a:sym typeface="Symbol" panose="05050102010706020507" pitchFamily="18" charset="2"/>
              </a:rPr>
              <a:t></a:t>
            </a:r>
            <a:r>
              <a:rPr lang="en-US" altLang="zh-TW">
                <a:solidFill>
                  <a:schemeClr val="tx1"/>
                </a:solidFill>
                <a:sym typeface="Symbol" panose="05050102010706020507" pitchFamily="18" charset="2"/>
              </a:rPr>
              <a:t>NIL </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if </a:t>
            </a:r>
            <a:r>
              <a:rPr lang="en-US" altLang="zh-TW">
                <a:solidFill>
                  <a:schemeClr val="folHlink"/>
                </a:solidFill>
                <a:sym typeface="Symbol" panose="05050102010706020507" pitchFamily="18" charset="2"/>
              </a:rPr>
              <a:t>y.mark == FALSE</a:t>
            </a:r>
            <a:r>
              <a:rPr lang="en-US" altLang="zh-TW">
                <a:solidFill>
                  <a:schemeClr val="tx1"/>
                </a:solidFill>
                <a:sym typeface="Symbol" panose="05050102010706020507" pitchFamily="18" charset="2"/>
              </a:rPr>
              <a:t> </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a:t>
            </a:r>
            <a:r>
              <a:rPr lang="en-US" altLang="zh-TW">
                <a:sym typeface="Symbol" panose="05050102010706020507" pitchFamily="18" charset="2"/>
              </a:rPr>
              <a:t>y.mark</a:t>
            </a:r>
            <a:r>
              <a:rPr lang="en-US" altLang="zh-TW">
                <a:solidFill>
                  <a:schemeClr val="tx1"/>
                </a:solidFill>
                <a:sym typeface="Symbol" panose="05050102010706020507" pitchFamily="18" charset="2"/>
              </a:rPr>
              <a:t>= TRUE</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else   </a:t>
            </a:r>
            <a:r>
              <a:rPr lang="en-US" altLang="zh-TW">
                <a:sym typeface="Symbol" panose="05050102010706020507" pitchFamily="18" charset="2"/>
              </a:rPr>
              <a:t>CUT(H, y, z)</a:t>
            </a:r>
          </a:p>
          <a:p>
            <a:pPr marL="838200" lvl="1" indent="-381000">
              <a:buSzPct val="90000"/>
              <a:buFont typeface="Wingdings" panose="05000000000000000000" pitchFamily="2" charset="2"/>
              <a:buAutoNum type="arabicPeriod"/>
            </a:pPr>
            <a:r>
              <a:rPr lang="en-US" altLang="zh-TW">
                <a:solidFill>
                  <a:schemeClr val="tx1"/>
                </a:solidFill>
                <a:sym typeface="Symbol" panose="05050102010706020507" pitchFamily="18" charset="2"/>
              </a:rPr>
              <a:t>		</a:t>
            </a:r>
            <a:r>
              <a:rPr lang="en-US" altLang="zh-TW">
                <a:sym typeface="Symbol" panose="05050102010706020507" pitchFamily="18" charset="2"/>
              </a:rPr>
              <a:t>  CASCADING-CUT(H, z)</a:t>
            </a:r>
            <a:endParaRPr lang="en-US" altLang="zh-TW">
              <a:solidFill>
                <a:schemeClr val="tx1"/>
              </a:solidFill>
              <a:sym typeface="Symbol" panose="05050102010706020507" pitchFamily="18" charset="2"/>
            </a:endParaRPr>
          </a:p>
        </p:txBody>
      </p:sp>
      <p:sp>
        <p:nvSpPr>
          <p:cNvPr id="358404" name="Text Box 4"/>
          <p:cNvSpPr txBox="1">
            <a:spLocks noChangeArrowheads="1"/>
          </p:cNvSpPr>
          <p:nvPr/>
        </p:nvSpPr>
        <p:spPr bwMode="auto">
          <a:xfrm>
            <a:off x="6172200" y="2743200"/>
            <a:ext cx="4343400" cy="1320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2000">
                <a:solidFill>
                  <a:srgbClr val="CC0000"/>
                </a:solidFill>
              </a:rPr>
              <a:t>Fib-Heap-Delete(H, x)</a:t>
            </a:r>
          </a:p>
          <a:p>
            <a:r>
              <a:rPr lang="en-US" altLang="zh-TW" sz="2000"/>
              <a:t>  {  </a:t>
            </a:r>
            <a:r>
              <a:rPr lang="en-US" altLang="zh-TW" sz="2000">
                <a:solidFill>
                  <a:srgbClr val="CC0000"/>
                </a:solidFill>
              </a:rPr>
              <a:t>Fib-Heap-Decrease-key(H, x, -</a:t>
            </a:r>
            <a:r>
              <a:rPr lang="en-US" altLang="zh-TW" sz="2000">
                <a:solidFill>
                  <a:srgbClr val="CC0000"/>
                </a:solidFill>
                <a:latin typeface="Times New Roman" panose="02020603050405020304" pitchFamily="18" charset="0"/>
                <a:sym typeface="Symbol" panose="05050102010706020507" pitchFamily="18" charset="2"/>
              </a:rPr>
              <a:t></a:t>
            </a:r>
            <a:r>
              <a:rPr lang="en-US" altLang="zh-TW" sz="2000">
                <a:solidFill>
                  <a:srgbClr val="CC0000"/>
                </a:solidFill>
              </a:rPr>
              <a:t>)</a:t>
            </a:r>
          </a:p>
          <a:p>
            <a:r>
              <a:rPr lang="en-US" altLang="zh-TW" sz="2000">
                <a:solidFill>
                  <a:srgbClr val="CC0000"/>
                </a:solidFill>
              </a:rPr>
              <a:t>      Fib-Heap-Extract-Min(H)</a:t>
            </a:r>
          </a:p>
          <a:p>
            <a:r>
              <a:rPr lang="en-US" altLang="zh-TW" sz="2000"/>
              <a:t>   }</a:t>
            </a:r>
          </a:p>
        </p:txBody>
      </p:sp>
    </p:spTree>
    <p:extLst>
      <p:ext uri="{BB962C8B-B14F-4D97-AF65-F5344CB8AC3E}">
        <p14:creationId xmlns:p14="http://schemas.microsoft.com/office/powerpoint/2010/main" val="328074212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endParaRPr lang="zh-TW" altLang="en-US"/>
          </a:p>
        </p:txBody>
      </p:sp>
      <p:grpSp>
        <p:nvGrpSpPr>
          <p:cNvPr id="371715" name="Group 3"/>
          <p:cNvGrpSpPr>
            <a:grpSpLocks/>
          </p:cNvGrpSpPr>
          <p:nvPr/>
        </p:nvGrpSpPr>
        <p:grpSpPr bwMode="auto">
          <a:xfrm>
            <a:off x="2590800" y="762001"/>
            <a:ext cx="7100888" cy="5889625"/>
            <a:chOff x="864" y="288"/>
            <a:chExt cx="4473" cy="3710"/>
          </a:xfrm>
        </p:grpSpPr>
        <p:sp>
          <p:nvSpPr>
            <p:cNvPr id="371716" name="Oval 4"/>
            <p:cNvSpPr>
              <a:spLocks noChangeArrowheads="1"/>
            </p:cNvSpPr>
            <p:nvPr/>
          </p:nvSpPr>
          <p:spPr bwMode="auto">
            <a:xfrm>
              <a:off x="1536" y="1837"/>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35</a:t>
              </a:r>
            </a:p>
          </p:txBody>
        </p:sp>
        <p:sp>
          <p:nvSpPr>
            <p:cNvPr id="371717" name="Text Box 5"/>
            <p:cNvSpPr txBox="1">
              <a:spLocks noChangeArrowheads="1"/>
            </p:cNvSpPr>
            <p:nvPr/>
          </p:nvSpPr>
          <p:spPr bwMode="auto">
            <a:xfrm>
              <a:off x="912" y="727"/>
              <a:ext cx="28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800" b="1"/>
                <a:t>(</a:t>
              </a:r>
              <a:r>
                <a:rPr lang="en-US" altLang="zh-TW" sz="1800" b="1"/>
                <a:t>a)</a:t>
              </a:r>
            </a:p>
          </p:txBody>
        </p:sp>
        <p:sp>
          <p:nvSpPr>
            <p:cNvPr id="371718" name="Oval 6"/>
            <p:cNvSpPr>
              <a:spLocks noChangeArrowheads="1"/>
            </p:cNvSpPr>
            <p:nvPr/>
          </p:nvSpPr>
          <p:spPr bwMode="auto">
            <a:xfrm>
              <a:off x="2469" y="1095"/>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23</a:t>
              </a:r>
            </a:p>
          </p:txBody>
        </p:sp>
        <p:sp>
          <p:nvSpPr>
            <p:cNvPr id="371719" name="Oval 7"/>
            <p:cNvSpPr>
              <a:spLocks noChangeArrowheads="1"/>
            </p:cNvSpPr>
            <p:nvPr/>
          </p:nvSpPr>
          <p:spPr bwMode="auto">
            <a:xfrm>
              <a:off x="2157" y="672"/>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7</a:t>
              </a:r>
            </a:p>
          </p:txBody>
        </p:sp>
        <p:sp>
          <p:nvSpPr>
            <p:cNvPr id="371720" name="Line 8"/>
            <p:cNvSpPr>
              <a:spLocks noChangeShapeType="1"/>
            </p:cNvSpPr>
            <p:nvPr/>
          </p:nvSpPr>
          <p:spPr bwMode="auto">
            <a:xfrm>
              <a:off x="2397" y="816"/>
              <a:ext cx="1152"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21" name="Line 9"/>
            <p:cNvSpPr>
              <a:spLocks noChangeShapeType="1"/>
            </p:cNvSpPr>
            <p:nvPr/>
          </p:nvSpPr>
          <p:spPr bwMode="auto">
            <a:xfrm>
              <a:off x="3529" y="797"/>
              <a:ext cx="1079"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22" name="Oval 10"/>
            <p:cNvSpPr>
              <a:spLocks noChangeArrowheads="1"/>
            </p:cNvSpPr>
            <p:nvPr/>
          </p:nvSpPr>
          <p:spPr bwMode="auto">
            <a:xfrm>
              <a:off x="3747" y="1108"/>
              <a:ext cx="224"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39</a:t>
              </a:r>
            </a:p>
          </p:txBody>
        </p:sp>
        <p:sp>
          <p:nvSpPr>
            <p:cNvPr id="371723" name="Oval 11"/>
            <p:cNvSpPr>
              <a:spLocks noChangeArrowheads="1"/>
            </p:cNvSpPr>
            <p:nvPr/>
          </p:nvSpPr>
          <p:spPr bwMode="auto">
            <a:xfrm>
              <a:off x="3504" y="672"/>
              <a:ext cx="224" cy="241"/>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18</a:t>
              </a:r>
            </a:p>
          </p:txBody>
        </p:sp>
        <p:sp>
          <p:nvSpPr>
            <p:cNvPr id="371724" name="Line 12"/>
            <p:cNvSpPr>
              <a:spLocks noChangeShapeType="1"/>
            </p:cNvSpPr>
            <p:nvPr/>
          </p:nvSpPr>
          <p:spPr bwMode="auto">
            <a:xfrm>
              <a:off x="3675" y="912"/>
              <a:ext cx="180"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71725" name="Group 13"/>
            <p:cNvGrpSpPr>
              <a:grpSpLocks/>
            </p:cNvGrpSpPr>
            <p:nvPr/>
          </p:nvGrpSpPr>
          <p:grpSpPr bwMode="auto">
            <a:xfrm>
              <a:off x="4605" y="672"/>
              <a:ext cx="252" cy="761"/>
              <a:chOff x="3133" y="3031"/>
              <a:chExt cx="252" cy="761"/>
            </a:xfrm>
          </p:grpSpPr>
          <p:sp>
            <p:nvSpPr>
              <p:cNvPr id="371726" name="Oval 14"/>
              <p:cNvSpPr>
                <a:spLocks noChangeArrowheads="1"/>
              </p:cNvSpPr>
              <p:nvPr/>
            </p:nvSpPr>
            <p:spPr bwMode="auto">
              <a:xfrm>
                <a:off x="3162" y="3552"/>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41</a:t>
                </a:r>
              </a:p>
            </p:txBody>
          </p:sp>
          <p:sp>
            <p:nvSpPr>
              <p:cNvPr id="371727" name="Oval 15"/>
              <p:cNvSpPr>
                <a:spLocks noChangeArrowheads="1"/>
              </p:cNvSpPr>
              <p:nvPr/>
            </p:nvSpPr>
            <p:spPr bwMode="auto">
              <a:xfrm>
                <a:off x="3133" y="3031"/>
                <a:ext cx="225"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38</a:t>
                </a:r>
              </a:p>
            </p:txBody>
          </p:sp>
          <p:sp>
            <p:nvSpPr>
              <p:cNvPr id="371728" name="Line 16"/>
              <p:cNvSpPr>
                <a:spLocks noChangeShapeType="1"/>
              </p:cNvSpPr>
              <p:nvPr/>
            </p:nvSpPr>
            <p:spPr bwMode="auto">
              <a:xfrm>
                <a:off x="3267" y="3272"/>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71729" name="Oval 17"/>
            <p:cNvSpPr>
              <a:spLocks noChangeArrowheads="1"/>
            </p:cNvSpPr>
            <p:nvPr/>
          </p:nvSpPr>
          <p:spPr bwMode="auto">
            <a:xfrm>
              <a:off x="2155" y="1524"/>
              <a:ext cx="224"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30</a:t>
              </a:r>
            </a:p>
          </p:txBody>
        </p:sp>
        <p:sp>
          <p:nvSpPr>
            <p:cNvPr id="371730" name="Oval 18"/>
            <p:cNvSpPr>
              <a:spLocks noChangeArrowheads="1"/>
            </p:cNvSpPr>
            <p:nvPr/>
          </p:nvSpPr>
          <p:spPr bwMode="auto">
            <a:xfrm>
              <a:off x="2139" y="1113"/>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17</a:t>
              </a:r>
            </a:p>
          </p:txBody>
        </p:sp>
        <p:sp>
          <p:nvSpPr>
            <p:cNvPr id="371731" name="Line 19"/>
            <p:cNvSpPr>
              <a:spLocks noChangeShapeType="1"/>
            </p:cNvSpPr>
            <p:nvPr/>
          </p:nvSpPr>
          <p:spPr bwMode="auto">
            <a:xfrm>
              <a:off x="2254" y="1343"/>
              <a:ext cx="0" cy="1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32" name="Oval 20"/>
            <p:cNvSpPr>
              <a:spLocks noChangeArrowheads="1"/>
            </p:cNvSpPr>
            <p:nvPr/>
          </p:nvSpPr>
          <p:spPr bwMode="auto">
            <a:xfrm>
              <a:off x="1822" y="1101"/>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24</a:t>
              </a:r>
            </a:p>
          </p:txBody>
        </p:sp>
        <p:sp>
          <p:nvSpPr>
            <p:cNvPr id="371733" name="Oval 21"/>
            <p:cNvSpPr>
              <a:spLocks noChangeArrowheads="1"/>
            </p:cNvSpPr>
            <p:nvPr/>
          </p:nvSpPr>
          <p:spPr bwMode="auto">
            <a:xfrm>
              <a:off x="1536" y="1503"/>
              <a:ext cx="223"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26</a:t>
              </a:r>
            </a:p>
          </p:txBody>
        </p:sp>
        <p:sp>
          <p:nvSpPr>
            <p:cNvPr id="371734" name="Oval 22"/>
            <p:cNvSpPr>
              <a:spLocks noChangeArrowheads="1"/>
            </p:cNvSpPr>
            <p:nvPr/>
          </p:nvSpPr>
          <p:spPr bwMode="auto">
            <a:xfrm>
              <a:off x="1833" y="1527"/>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46</a:t>
              </a:r>
            </a:p>
          </p:txBody>
        </p:sp>
        <p:sp>
          <p:nvSpPr>
            <p:cNvPr id="371735" name="Line 23"/>
            <p:cNvSpPr>
              <a:spLocks noChangeShapeType="1"/>
            </p:cNvSpPr>
            <p:nvPr/>
          </p:nvSpPr>
          <p:spPr bwMode="auto">
            <a:xfrm flipH="1">
              <a:off x="1677" y="1296"/>
              <a:ext cx="192"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36" name="Line 24"/>
            <p:cNvSpPr>
              <a:spLocks noChangeShapeType="1"/>
            </p:cNvSpPr>
            <p:nvPr/>
          </p:nvSpPr>
          <p:spPr bwMode="auto">
            <a:xfrm>
              <a:off x="1917" y="1344"/>
              <a:ext cx="28"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37" name="Line 25"/>
            <p:cNvSpPr>
              <a:spLocks noChangeShapeType="1"/>
            </p:cNvSpPr>
            <p:nvPr/>
          </p:nvSpPr>
          <p:spPr bwMode="auto">
            <a:xfrm>
              <a:off x="1629" y="1728"/>
              <a:ext cx="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38" name="Oval 26"/>
            <p:cNvSpPr>
              <a:spLocks noChangeArrowheads="1"/>
            </p:cNvSpPr>
            <p:nvPr/>
          </p:nvSpPr>
          <p:spPr bwMode="auto">
            <a:xfrm>
              <a:off x="3360" y="1104"/>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21</a:t>
              </a:r>
            </a:p>
          </p:txBody>
        </p:sp>
        <p:sp>
          <p:nvSpPr>
            <p:cNvPr id="371739" name="Oval 27"/>
            <p:cNvSpPr>
              <a:spLocks noChangeArrowheads="1"/>
            </p:cNvSpPr>
            <p:nvPr/>
          </p:nvSpPr>
          <p:spPr bwMode="auto">
            <a:xfrm>
              <a:off x="3360" y="1584"/>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52</a:t>
              </a:r>
            </a:p>
          </p:txBody>
        </p:sp>
        <p:sp>
          <p:nvSpPr>
            <p:cNvPr id="371740" name="Line 28"/>
            <p:cNvSpPr>
              <a:spLocks noChangeShapeType="1"/>
            </p:cNvSpPr>
            <p:nvPr/>
          </p:nvSpPr>
          <p:spPr bwMode="auto">
            <a:xfrm flipH="1">
              <a:off x="2247" y="912"/>
              <a:ext cx="6"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41" name="Line 29"/>
            <p:cNvSpPr>
              <a:spLocks noChangeShapeType="1"/>
            </p:cNvSpPr>
            <p:nvPr/>
          </p:nvSpPr>
          <p:spPr bwMode="auto">
            <a:xfrm>
              <a:off x="2343" y="876"/>
              <a:ext cx="228" cy="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42" name="Line 30"/>
            <p:cNvSpPr>
              <a:spLocks noChangeShapeType="1"/>
            </p:cNvSpPr>
            <p:nvPr/>
          </p:nvSpPr>
          <p:spPr bwMode="auto">
            <a:xfrm flipH="1">
              <a:off x="1965" y="864"/>
              <a:ext cx="24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43" name="Line 31"/>
            <p:cNvSpPr>
              <a:spLocks noChangeShapeType="1"/>
            </p:cNvSpPr>
            <p:nvPr/>
          </p:nvSpPr>
          <p:spPr bwMode="auto">
            <a:xfrm>
              <a:off x="3456" y="1344"/>
              <a:ext cx="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44" name="Line 32"/>
            <p:cNvSpPr>
              <a:spLocks noChangeShapeType="1"/>
            </p:cNvSpPr>
            <p:nvPr/>
          </p:nvSpPr>
          <p:spPr bwMode="auto">
            <a:xfrm flipH="1">
              <a:off x="3501" y="912"/>
              <a:ext cx="51"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45" name="Text Box 33"/>
            <p:cNvSpPr txBox="1">
              <a:spLocks noChangeArrowheads="1"/>
            </p:cNvSpPr>
            <p:nvPr/>
          </p:nvSpPr>
          <p:spPr bwMode="auto">
            <a:xfrm>
              <a:off x="1920" y="288"/>
              <a:ext cx="5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i="1">
                  <a:latin typeface="Times New Roman" panose="02020603050405020304" pitchFamily="18" charset="0"/>
                </a:rPr>
                <a:t>H.min</a:t>
              </a:r>
              <a:endParaRPr lang="en-US" altLang="zh-TW" sz="2000" b="1">
                <a:latin typeface="Times New Roman" panose="02020603050405020304" pitchFamily="18" charset="0"/>
              </a:endParaRPr>
            </a:p>
          </p:txBody>
        </p:sp>
        <p:sp>
          <p:nvSpPr>
            <p:cNvPr id="371746" name="Line 34"/>
            <p:cNvSpPr>
              <a:spLocks noChangeShapeType="1"/>
            </p:cNvSpPr>
            <p:nvPr/>
          </p:nvSpPr>
          <p:spPr bwMode="auto">
            <a:xfrm>
              <a:off x="2256" y="536"/>
              <a:ext cx="3" cy="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71747" name="Group 35"/>
            <p:cNvGrpSpPr>
              <a:grpSpLocks/>
            </p:cNvGrpSpPr>
            <p:nvPr/>
          </p:nvGrpSpPr>
          <p:grpSpPr bwMode="auto">
            <a:xfrm>
              <a:off x="864" y="2208"/>
              <a:ext cx="4473" cy="1790"/>
              <a:chOff x="864" y="2208"/>
              <a:chExt cx="4473" cy="1790"/>
            </a:xfrm>
          </p:grpSpPr>
          <p:sp>
            <p:nvSpPr>
              <p:cNvPr id="371748" name="Text Box 36"/>
              <p:cNvSpPr txBox="1">
                <a:spLocks noChangeArrowheads="1"/>
              </p:cNvSpPr>
              <p:nvPr/>
            </p:nvSpPr>
            <p:spPr bwMode="auto">
              <a:xfrm>
                <a:off x="864" y="2647"/>
                <a:ext cx="29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800" b="1"/>
                  <a:t>(</a:t>
                </a:r>
                <a:r>
                  <a:rPr lang="en-US" altLang="zh-TW" sz="1800" b="1"/>
                  <a:t>b)</a:t>
                </a:r>
              </a:p>
            </p:txBody>
          </p:sp>
          <p:sp>
            <p:nvSpPr>
              <p:cNvPr id="371749" name="Oval 37"/>
              <p:cNvSpPr>
                <a:spLocks noChangeArrowheads="1"/>
              </p:cNvSpPr>
              <p:nvPr/>
            </p:nvSpPr>
            <p:spPr bwMode="auto">
              <a:xfrm>
                <a:off x="1392" y="2592"/>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15</a:t>
                </a:r>
              </a:p>
            </p:txBody>
          </p:sp>
          <p:sp>
            <p:nvSpPr>
              <p:cNvPr id="371750" name="Oval 38"/>
              <p:cNvSpPr>
                <a:spLocks noChangeArrowheads="1"/>
              </p:cNvSpPr>
              <p:nvPr/>
            </p:nvSpPr>
            <p:spPr bwMode="auto">
              <a:xfrm>
                <a:off x="2016" y="3757"/>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35</a:t>
                </a:r>
              </a:p>
            </p:txBody>
          </p:sp>
          <p:sp>
            <p:nvSpPr>
              <p:cNvPr id="371751" name="Oval 39"/>
              <p:cNvSpPr>
                <a:spLocks noChangeArrowheads="1"/>
              </p:cNvSpPr>
              <p:nvPr/>
            </p:nvSpPr>
            <p:spPr bwMode="auto">
              <a:xfrm>
                <a:off x="2016" y="3423"/>
                <a:ext cx="223"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26</a:t>
                </a:r>
              </a:p>
            </p:txBody>
          </p:sp>
          <p:sp>
            <p:nvSpPr>
              <p:cNvPr id="371752" name="Oval 40"/>
              <p:cNvSpPr>
                <a:spLocks noChangeArrowheads="1"/>
              </p:cNvSpPr>
              <p:nvPr/>
            </p:nvSpPr>
            <p:spPr bwMode="auto">
              <a:xfrm>
                <a:off x="2949" y="3015"/>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23</a:t>
                </a:r>
              </a:p>
            </p:txBody>
          </p:sp>
          <p:sp>
            <p:nvSpPr>
              <p:cNvPr id="371753" name="Oval 41"/>
              <p:cNvSpPr>
                <a:spLocks noChangeArrowheads="1"/>
              </p:cNvSpPr>
              <p:nvPr/>
            </p:nvSpPr>
            <p:spPr bwMode="auto">
              <a:xfrm>
                <a:off x="2637" y="2592"/>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7</a:t>
                </a:r>
              </a:p>
            </p:txBody>
          </p:sp>
          <p:sp>
            <p:nvSpPr>
              <p:cNvPr id="371754" name="Line 42"/>
              <p:cNvSpPr>
                <a:spLocks noChangeShapeType="1"/>
              </p:cNvSpPr>
              <p:nvPr/>
            </p:nvSpPr>
            <p:spPr bwMode="auto">
              <a:xfrm>
                <a:off x="2877" y="2736"/>
                <a:ext cx="1152"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55" name="Line 43"/>
              <p:cNvSpPr>
                <a:spLocks noChangeShapeType="1"/>
              </p:cNvSpPr>
              <p:nvPr/>
            </p:nvSpPr>
            <p:spPr bwMode="auto">
              <a:xfrm>
                <a:off x="4009" y="2717"/>
                <a:ext cx="1079"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71756" name="Group 44"/>
              <p:cNvGrpSpPr>
                <a:grpSpLocks/>
              </p:cNvGrpSpPr>
              <p:nvPr/>
            </p:nvGrpSpPr>
            <p:grpSpPr bwMode="auto">
              <a:xfrm>
                <a:off x="5085" y="2592"/>
                <a:ext cx="252" cy="761"/>
                <a:chOff x="3133" y="3031"/>
                <a:chExt cx="252" cy="761"/>
              </a:xfrm>
            </p:grpSpPr>
            <p:sp>
              <p:nvSpPr>
                <p:cNvPr id="371757" name="Oval 45"/>
                <p:cNvSpPr>
                  <a:spLocks noChangeArrowheads="1"/>
                </p:cNvSpPr>
                <p:nvPr/>
              </p:nvSpPr>
              <p:spPr bwMode="auto">
                <a:xfrm>
                  <a:off x="3162" y="3552"/>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41</a:t>
                  </a:r>
                </a:p>
              </p:txBody>
            </p:sp>
            <p:sp>
              <p:nvSpPr>
                <p:cNvPr id="371758" name="Oval 46"/>
                <p:cNvSpPr>
                  <a:spLocks noChangeArrowheads="1"/>
                </p:cNvSpPr>
                <p:nvPr/>
              </p:nvSpPr>
              <p:spPr bwMode="auto">
                <a:xfrm>
                  <a:off x="3133" y="3031"/>
                  <a:ext cx="225"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38</a:t>
                  </a:r>
                </a:p>
              </p:txBody>
            </p:sp>
            <p:sp>
              <p:nvSpPr>
                <p:cNvPr id="371759" name="Line 47"/>
                <p:cNvSpPr>
                  <a:spLocks noChangeShapeType="1"/>
                </p:cNvSpPr>
                <p:nvPr/>
              </p:nvSpPr>
              <p:spPr bwMode="auto">
                <a:xfrm>
                  <a:off x="3267" y="3272"/>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71760" name="Oval 48"/>
              <p:cNvSpPr>
                <a:spLocks noChangeArrowheads="1"/>
              </p:cNvSpPr>
              <p:nvPr/>
            </p:nvSpPr>
            <p:spPr bwMode="auto">
              <a:xfrm>
                <a:off x="2635" y="3444"/>
                <a:ext cx="224"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30</a:t>
                </a:r>
              </a:p>
            </p:txBody>
          </p:sp>
          <p:sp>
            <p:nvSpPr>
              <p:cNvPr id="371761" name="Oval 49"/>
              <p:cNvSpPr>
                <a:spLocks noChangeArrowheads="1"/>
              </p:cNvSpPr>
              <p:nvPr/>
            </p:nvSpPr>
            <p:spPr bwMode="auto">
              <a:xfrm>
                <a:off x="2619" y="3033"/>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17</a:t>
                </a:r>
              </a:p>
            </p:txBody>
          </p:sp>
          <p:sp>
            <p:nvSpPr>
              <p:cNvPr id="371762" name="Line 50"/>
              <p:cNvSpPr>
                <a:spLocks noChangeShapeType="1"/>
              </p:cNvSpPr>
              <p:nvPr/>
            </p:nvSpPr>
            <p:spPr bwMode="auto">
              <a:xfrm>
                <a:off x="2734" y="3263"/>
                <a:ext cx="0" cy="1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63" name="Oval 51"/>
              <p:cNvSpPr>
                <a:spLocks noChangeArrowheads="1"/>
              </p:cNvSpPr>
              <p:nvPr/>
            </p:nvSpPr>
            <p:spPr bwMode="auto">
              <a:xfrm>
                <a:off x="2302" y="3021"/>
                <a:ext cx="223" cy="239"/>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24</a:t>
                </a:r>
              </a:p>
            </p:txBody>
          </p:sp>
          <p:sp>
            <p:nvSpPr>
              <p:cNvPr id="371764" name="Line 52"/>
              <p:cNvSpPr>
                <a:spLocks noChangeShapeType="1"/>
              </p:cNvSpPr>
              <p:nvPr/>
            </p:nvSpPr>
            <p:spPr bwMode="auto">
              <a:xfrm flipH="1">
                <a:off x="2157" y="3216"/>
                <a:ext cx="192"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65" name="Line 53"/>
              <p:cNvSpPr>
                <a:spLocks noChangeShapeType="1"/>
              </p:cNvSpPr>
              <p:nvPr/>
            </p:nvSpPr>
            <p:spPr bwMode="auto">
              <a:xfrm>
                <a:off x="2109" y="3648"/>
                <a:ext cx="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66" name="Line 54"/>
              <p:cNvSpPr>
                <a:spLocks noChangeShapeType="1"/>
              </p:cNvSpPr>
              <p:nvPr/>
            </p:nvSpPr>
            <p:spPr bwMode="auto">
              <a:xfrm flipH="1">
                <a:off x="2727" y="2832"/>
                <a:ext cx="6"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67" name="Line 55"/>
              <p:cNvSpPr>
                <a:spLocks noChangeShapeType="1"/>
              </p:cNvSpPr>
              <p:nvPr/>
            </p:nvSpPr>
            <p:spPr bwMode="auto">
              <a:xfrm>
                <a:off x="2823" y="2796"/>
                <a:ext cx="228" cy="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68" name="Line 56"/>
              <p:cNvSpPr>
                <a:spLocks noChangeShapeType="1"/>
              </p:cNvSpPr>
              <p:nvPr/>
            </p:nvSpPr>
            <p:spPr bwMode="auto">
              <a:xfrm flipH="1">
                <a:off x="2445" y="2784"/>
                <a:ext cx="24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71769" name="Group 57"/>
              <p:cNvGrpSpPr>
                <a:grpSpLocks/>
              </p:cNvGrpSpPr>
              <p:nvPr/>
            </p:nvGrpSpPr>
            <p:grpSpPr bwMode="auto">
              <a:xfrm>
                <a:off x="3840" y="2592"/>
                <a:ext cx="611" cy="1152"/>
                <a:chOff x="3312" y="2592"/>
                <a:chExt cx="611" cy="1152"/>
              </a:xfrm>
            </p:grpSpPr>
            <p:sp>
              <p:nvSpPr>
                <p:cNvPr id="371770" name="Oval 58"/>
                <p:cNvSpPr>
                  <a:spLocks noChangeArrowheads="1"/>
                </p:cNvSpPr>
                <p:nvPr/>
              </p:nvSpPr>
              <p:spPr bwMode="auto">
                <a:xfrm>
                  <a:off x="3699" y="3028"/>
                  <a:ext cx="224"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39</a:t>
                  </a:r>
                </a:p>
              </p:txBody>
            </p:sp>
            <p:sp>
              <p:nvSpPr>
                <p:cNvPr id="371771" name="Oval 59"/>
                <p:cNvSpPr>
                  <a:spLocks noChangeArrowheads="1"/>
                </p:cNvSpPr>
                <p:nvPr/>
              </p:nvSpPr>
              <p:spPr bwMode="auto">
                <a:xfrm>
                  <a:off x="3456" y="2592"/>
                  <a:ext cx="224" cy="241"/>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18</a:t>
                  </a:r>
                </a:p>
              </p:txBody>
            </p:sp>
            <p:sp>
              <p:nvSpPr>
                <p:cNvPr id="371772" name="Line 60"/>
                <p:cNvSpPr>
                  <a:spLocks noChangeShapeType="1"/>
                </p:cNvSpPr>
                <p:nvPr/>
              </p:nvSpPr>
              <p:spPr bwMode="auto">
                <a:xfrm>
                  <a:off x="3627" y="2832"/>
                  <a:ext cx="180"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73" name="Oval 61"/>
                <p:cNvSpPr>
                  <a:spLocks noChangeArrowheads="1"/>
                </p:cNvSpPr>
                <p:nvPr/>
              </p:nvSpPr>
              <p:spPr bwMode="auto">
                <a:xfrm>
                  <a:off x="3312" y="3024"/>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21</a:t>
                  </a:r>
                </a:p>
              </p:txBody>
            </p:sp>
            <p:sp>
              <p:nvSpPr>
                <p:cNvPr id="371774" name="Oval 62"/>
                <p:cNvSpPr>
                  <a:spLocks noChangeArrowheads="1"/>
                </p:cNvSpPr>
                <p:nvPr/>
              </p:nvSpPr>
              <p:spPr bwMode="auto">
                <a:xfrm>
                  <a:off x="3312" y="3504"/>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52</a:t>
                  </a:r>
                </a:p>
              </p:txBody>
            </p:sp>
            <p:sp>
              <p:nvSpPr>
                <p:cNvPr id="371775" name="Line 63"/>
                <p:cNvSpPr>
                  <a:spLocks noChangeShapeType="1"/>
                </p:cNvSpPr>
                <p:nvPr/>
              </p:nvSpPr>
              <p:spPr bwMode="auto">
                <a:xfrm>
                  <a:off x="3408" y="3264"/>
                  <a:ext cx="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76" name="Line 64"/>
                <p:cNvSpPr>
                  <a:spLocks noChangeShapeType="1"/>
                </p:cNvSpPr>
                <p:nvPr/>
              </p:nvSpPr>
              <p:spPr bwMode="auto">
                <a:xfrm flipH="1">
                  <a:off x="3453" y="2832"/>
                  <a:ext cx="51"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71777" name="Text Box 65"/>
              <p:cNvSpPr txBox="1">
                <a:spLocks noChangeArrowheads="1"/>
              </p:cNvSpPr>
              <p:nvPr/>
            </p:nvSpPr>
            <p:spPr bwMode="auto">
              <a:xfrm>
                <a:off x="2400" y="2208"/>
                <a:ext cx="5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i="1">
                    <a:latin typeface="Times New Roman" panose="02020603050405020304" pitchFamily="18" charset="0"/>
                  </a:rPr>
                  <a:t>H.min</a:t>
                </a:r>
                <a:endParaRPr lang="en-US" altLang="zh-TW" sz="2000" b="1">
                  <a:latin typeface="Times New Roman" panose="02020603050405020304" pitchFamily="18" charset="0"/>
                </a:endParaRPr>
              </a:p>
            </p:txBody>
          </p:sp>
          <p:sp>
            <p:nvSpPr>
              <p:cNvPr id="371778" name="Line 66"/>
              <p:cNvSpPr>
                <a:spLocks noChangeShapeType="1"/>
              </p:cNvSpPr>
              <p:nvPr/>
            </p:nvSpPr>
            <p:spPr bwMode="auto">
              <a:xfrm>
                <a:off x="2736" y="2456"/>
                <a:ext cx="3" cy="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79" name="Line 67"/>
              <p:cNvSpPr>
                <a:spLocks noChangeShapeType="1"/>
              </p:cNvSpPr>
              <p:nvPr/>
            </p:nvSpPr>
            <p:spPr bwMode="auto">
              <a:xfrm>
                <a:off x="1632" y="2736"/>
                <a:ext cx="100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176944807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endParaRPr lang="zh-TW" altLang="en-US"/>
          </a:p>
        </p:txBody>
      </p:sp>
      <p:grpSp>
        <p:nvGrpSpPr>
          <p:cNvPr id="372739" name="Group 3"/>
          <p:cNvGrpSpPr>
            <a:grpSpLocks/>
          </p:cNvGrpSpPr>
          <p:nvPr/>
        </p:nvGrpSpPr>
        <p:grpSpPr bwMode="auto">
          <a:xfrm>
            <a:off x="2438400" y="914400"/>
            <a:ext cx="7100888" cy="2438400"/>
            <a:chOff x="816" y="192"/>
            <a:chExt cx="4473" cy="1536"/>
          </a:xfrm>
        </p:grpSpPr>
        <p:sp>
          <p:nvSpPr>
            <p:cNvPr id="372740" name="Text Box 4"/>
            <p:cNvSpPr txBox="1">
              <a:spLocks noChangeArrowheads="1"/>
            </p:cNvSpPr>
            <p:nvPr/>
          </p:nvSpPr>
          <p:spPr bwMode="auto">
            <a:xfrm>
              <a:off x="816" y="631"/>
              <a:ext cx="2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800" b="1"/>
                <a:t>(</a:t>
              </a:r>
              <a:r>
                <a:rPr lang="en-US" altLang="zh-TW" sz="1800" b="1"/>
                <a:t>c)</a:t>
              </a:r>
            </a:p>
          </p:txBody>
        </p:sp>
        <p:sp>
          <p:nvSpPr>
            <p:cNvPr id="372741" name="Oval 5"/>
            <p:cNvSpPr>
              <a:spLocks noChangeArrowheads="1"/>
            </p:cNvSpPr>
            <p:nvPr/>
          </p:nvSpPr>
          <p:spPr bwMode="auto">
            <a:xfrm>
              <a:off x="1344" y="576"/>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15</a:t>
              </a:r>
            </a:p>
          </p:txBody>
        </p:sp>
        <p:sp>
          <p:nvSpPr>
            <p:cNvPr id="372742" name="Oval 6"/>
            <p:cNvSpPr>
              <a:spLocks noChangeArrowheads="1"/>
            </p:cNvSpPr>
            <p:nvPr/>
          </p:nvSpPr>
          <p:spPr bwMode="auto">
            <a:xfrm>
              <a:off x="2244" y="1449"/>
              <a:ext cx="223"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26</a:t>
              </a:r>
            </a:p>
          </p:txBody>
        </p:sp>
        <p:sp>
          <p:nvSpPr>
            <p:cNvPr id="372743" name="Oval 7"/>
            <p:cNvSpPr>
              <a:spLocks noChangeArrowheads="1"/>
            </p:cNvSpPr>
            <p:nvPr/>
          </p:nvSpPr>
          <p:spPr bwMode="auto">
            <a:xfrm>
              <a:off x="2901" y="999"/>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23</a:t>
              </a:r>
            </a:p>
          </p:txBody>
        </p:sp>
        <p:sp>
          <p:nvSpPr>
            <p:cNvPr id="372744" name="Oval 8"/>
            <p:cNvSpPr>
              <a:spLocks noChangeArrowheads="1"/>
            </p:cNvSpPr>
            <p:nvPr/>
          </p:nvSpPr>
          <p:spPr bwMode="auto">
            <a:xfrm>
              <a:off x="2589" y="576"/>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7</a:t>
              </a:r>
            </a:p>
          </p:txBody>
        </p:sp>
        <p:sp>
          <p:nvSpPr>
            <p:cNvPr id="372745" name="Line 9"/>
            <p:cNvSpPr>
              <a:spLocks noChangeShapeType="1"/>
            </p:cNvSpPr>
            <p:nvPr/>
          </p:nvSpPr>
          <p:spPr bwMode="auto">
            <a:xfrm>
              <a:off x="2829" y="720"/>
              <a:ext cx="1152"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2746" name="Line 10"/>
            <p:cNvSpPr>
              <a:spLocks noChangeShapeType="1"/>
            </p:cNvSpPr>
            <p:nvPr/>
          </p:nvSpPr>
          <p:spPr bwMode="auto">
            <a:xfrm>
              <a:off x="3961" y="701"/>
              <a:ext cx="1079"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72747" name="Group 11"/>
            <p:cNvGrpSpPr>
              <a:grpSpLocks/>
            </p:cNvGrpSpPr>
            <p:nvPr/>
          </p:nvGrpSpPr>
          <p:grpSpPr bwMode="auto">
            <a:xfrm>
              <a:off x="5037" y="576"/>
              <a:ext cx="252" cy="761"/>
              <a:chOff x="3133" y="3031"/>
              <a:chExt cx="252" cy="761"/>
            </a:xfrm>
          </p:grpSpPr>
          <p:sp>
            <p:nvSpPr>
              <p:cNvPr id="372748" name="Oval 12"/>
              <p:cNvSpPr>
                <a:spLocks noChangeArrowheads="1"/>
              </p:cNvSpPr>
              <p:nvPr/>
            </p:nvSpPr>
            <p:spPr bwMode="auto">
              <a:xfrm>
                <a:off x="3162" y="3552"/>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41</a:t>
                </a:r>
              </a:p>
            </p:txBody>
          </p:sp>
          <p:sp>
            <p:nvSpPr>
              <p:cNvPr id="372749" name="Oval 13"/>
              <p:cNvSpPr>
                <a:spLocks noChangeArrowheads="1"/>
              </p:cNvSpPr>
              <p:nvPr/>
            </p:nvSpPr>
            <p:spPr bwMode="auto">
              <a:xfrm>
                <a:off x="3133" y="3031"/>
                <a:ext cx="225"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38</a:t>
                </a:r>
              </a:p>
            </p:txBody>
          </p:sp>
          <p:sp>
            <p:nvSpPr>
              <p:cNvPr id="372750" name="Line 14"/>
              <p:cNvSpPr>
                <a:spLocks noChangeShapeType="1"/>
              </p:cNvSpPr>
              <p:nvPr/>
            </p:nvSpPr>
            <p:spPr bwMode="auto">
              <a:xfrm>
                <a:off x="3267" y="3272"/>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72751" name="Oval 15"/>
            <p:cNvSpPr>
              <a:spLocks noChangeArrowheads="1"/>
            </p:cNvSpPr>
            <p:nvPr/>
          </p:nvSpPr>
          <p:spPr bwMode="auto">
            <a:xfrm>
              <a:off x="2587" y="1428"/>
              <a:ext cx="224"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30</a:t>
              </a:r>
            </a:p>
          </p:txBody>
        </p:sp>
        <p:sp>
          <p:nvSpPr>
            <p:cNvPr id="372752" name="Oval 16"/>
            <p:cNvSpPr>
              <a:spLocks noChangeArrowheads="1"/>
            </p:cNvSpPr>
            <p:nvPr/>
          </p:nvSpPr>
          <p:spPr bwMode="auto">
            <a:xfrm>
              <a:off x="2571" y="1017"/>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17</a:t>
              </a:r>
            </a:p>
          </p:txBody>
        </p:sp>
        <p:sp>
          <p:nvSpPr>
            <p:cNvPr id="372753" name="Line 17"/>
            <p:cNvSpPr>
              <a:spLocks noChangeShapeType="1"/>
            </p:cNvSpPr>
            <p:nvPr/>
          </p:nvSpPr>
          <p:spPr bwMode="auto">
            <a:xfrm>
              <a:off x="2686" y="1247"/>
              <a:ext cx="0" cy="1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2754" name="Oval 18"/>
            <p:cNvSpPr>
              <a:spLocks noChangeArrowheads="1"/>
            </p:cNvSpPr>
            <p:nvPr/>
          </p:nvSpPr>
          <p:spPr bwMode="auto">
            <a:xfrm>
              <a:off x="2254" y="1005"/>
              <a:ext cx="223" cy="239"/>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24</a:t>
              </a:r>
            </a:p>
          </p:txBody>
        </p:sp>
        <p:sp>
          <p:nvSpPr>
            <p:cNvPr id="372755" name="Line 19"/>
            <p:cNvSpPr>
              <a:spLocks noChangeShapeType="1"/>
            </p:cNvSpPr>
            <p:nvPr/>
          </p:nvSpPr>
          <p:spPr bwMode="auto">
            <a:xfrm>
              <a:off x="2340" y="1233"/>
              <a:ext cx="3" cy="24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2756" name="Line 20"/>
            <p:cNvSpPr>
              <a:spLocks noChangeShapeType="1"/>
            </p:cNvSpPr>
            <p:nvPr/>
          </p:nvSpPr>
          <p:spPr bwMode="auto">
            <a:xfrm flipH="1">
              <a:off x="2679" y="816"/>
              <a:ext cx="6"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2757" name="Line 21"/>
            <p:cNvSpPr>
              <a:spLocks noChangeShapeType="1"/>
            </p:cNvSpPr>
            <p:nvPr/>
          </p:nvSpPr>
          <p:spPr bwMode="auto">
            <a:xfrm>
              <a:off x="2775" y="780"/>
              <a:ext cx="228" cy="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2758" name="Line 22"/>
            <p:cNvSpPr>
              <a:spLocks noChangeShapeType="1"/>
            </p:cNvSpPr>
            <p:nvPr/>
          </p:nvSpPr>
          <p:spPr bwMode="auto">
            <a:xfrm flipH="1">
              <a:off x="2397" y="768"/>
              <a:ext cx="24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72759" name="Group 23"/>
            <p:cNvGrpSpPr>
              <a:grpSpLocks/>
            </p:cNvGrpSpPr>
            <p:nvPr/>
          </p:nvGrpSpPr>
          <p:grpSpPr bwMode="auto">
            <a:xfrm>
              <a:off x="3792" y="576"/>
              <a:ext cx="611" cy="1152"/>
              <a:chOff x="3312" y="2592"/>
              <a:chExt cx="611" cy="1152"/>
            </a:xfrm>
          </p:grpSpPr>
          <p:sp>
            <p:nvSpPr>
              <p:cNvPr id="372760" name="Oval 24"/>
              <p:cNvSpPr>
                <a:spLocks noChangeArrowheads="1"/>
              </p:cNvSpPr>
              <p:nvPr/>
            </p:nvSpPr>
            <p:spPr bwMode="auto">
              <a:xfrm>
                <a:off x="3699" y="3028"/>
                <a:ext cx="224"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39</a:t>
                </a:r>
              </a:p>
            </p:txBody>
          </p:sp>
          <p:sp>
            <p:nvSpPr>
              <p:cNvPr id="372761" name="Oval 25"/>
              <p:cNvSpPr>
                <a:spLocks noChangeArrowheads="1"/>
              </p:cNvSpPr>
              <p:nvPr/>
            </p:nvSpPr>
            <p:spPr bwMode="auto">
              <a:xfrm>
                <a:off x="3456" y="2592"/>
                <a:ext cx="224" cy="241"/>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18</a:t>
                </a:r>
              </a:p>
            </p:txBody>
          </p:sp>
          <p:sp>
            <p:nvSpPr>
              <p:cNvPr id="372762" name="Line 26"/>
              <p:cNvSpPr>
                <a:spLocks noChangeShapeType="1"/>
              </p:cNvSpPr>
              <p:nvPr/>
            </p:nvSpPr>
            <p:spPr bwMode="auto">
              <a:xfrm>
                <a:off x="3627" y="2832"/>
                <a:ext cx="180"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2763" name="Oval 27"/>
              <p:cNvSpPr>
                <a:spLocks noChangeArrowheads="1"/>
              </p:cNvSpPr>
              <p:nvPr/>
            </p:nvSpPr>
            <p:spPr bwMode="auto">
              <a:xfrm>
                <a:off x="3312" y="3024"/>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21</a:t>
                </a:r>
              </a:p>
            </p:txBody>
          </p:sp>
          <p:sp>
            <p:nvSpPr>
              <p:cNvPr id="372764" name="Oval 28"/>
              <p:cNvSpPr>
                <a:spLocks noChangeArrowheads="1"/>
              </p:cNvSpPr>
              <p:nvPr/>
            </p:nvSpPr>
            <p:spPr bwMode="auto">
              <a:xfrm>
                <a:off x="3312" y="3504"/>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52</a:t>
                </a:r>
              </a:p>
            </p:txBody>
          </p:sp>
          <p:sp>
            <p:nvSpPr>
              <p:cNvPr id="372765" name="Line 29"/>
              <p:cNvSpPr>
                <a:spLocks noChangeShapeType="1"/>
              </p:cNvSpPr>
              <p:nvPr/>
            </p:nvSpPr>
            <p:spPr bwMode="auto">
              <a:xfrm>
                <a:off x="3408" y="3264"/>
                <a:ext cx="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2766" name="Line 30"/>
              <p:cNvSpPr>
                <a:spLocks noChangeShapeType="1"/>
              </p:cNvSpPr>
              <p:nvPr/>
            </p:nvSpPr>
            <p:spPr bwMode="auto">
              <a:xfrm flipH="1">
                <a:off x="3453" y="2832"/>
                <a:ext cx="51"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72767" name="Text Box 31"/>
            <p:cNvSpPr txBox="1">
              <a:spLocks noChangeArrowheads="1"/>
            </p:cNvSpPr>
            <p:nvPr/>
          </p:nvSpPr>
          <p:spPr bwMode="auto">
            <a:xfrm>
              <a:off x="2352" y="192"/>
              <a:ext cx="5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i="1">
                  <a:latin typeface="Times New Roman" panose="02020603050405020304" pitchFamily="18" charset="0"/>
                </a:rPr>
                <a:t>H.min</a:t>
              </a:r>
              <a:endParaRPr lang="en-US" altLang="zh-TW" sz="2000" b="1">
                <a:latin typeface="Times New Roman" panose="02020603050405020304" pitchFamily="18" charset="0"/>
              </a:endParaRPr>
            </a:p>
          </p:txBody>
        </p:sp>
        <p:sp>
          <p:nvSpPr>
            <p:cNvPr id="372768" name="Line 32"/>
            <p:cNvSpPr>
              <a:spLocks noChangeShapeType="1"/>
            </p:cNvSpPr>
            <p:nvPr/>
          </p:nvSpPr>
          <p:spPr bwMode="auto">
            <a:xfrm>
              <a:off x="2688" y="440"/>
              <a:ext cx="3" cy="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2769" name="Line 33"/>
            <p:cNvSpPr>
              <a:spLocks noChangeShapeType="1"/>
            </p:cNvSpPr>
            <p:nvPr/>
          </p:nvSpPr>
          <p:spPr bwMode="auto">
            <a:xfrm>
              <a:off x="1584" y="720"/>
              <a:ext cx="100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2770" name="Oval 34"/>
            <p:cNvSpPr>
              <a:spLocks noChangeArrowheads="1"/>
            </p:cNvSpPr>
            <p:nvPr/>
          </p:nvSpPr>
          <p:spPr bwMode="auto">
            <a:xfrm>
              <a:off x="1776" y="576"/>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5</a:t>
              </a:r>
            </a:p>
          </p:txBody>
        </p:sp>
      </p:grpSp>
      <p:grpSp>
        <p:nvGrpSpPr>
          <p:cNvPr id="372771" name="Group 35"/>
          <p:cNvGrpSpPr>
            <a:grpSpLocks/>
          </p:cNvGrpSpPr>
          <p:nvPr/>
        </p:nvGrpSpPr>
        <p:grpSpPr bwMode="auto">
          <a:xfrm>
            <a:off x="2514600" y="4114800"/>
            <a:ext cx="7100888" cy="2438400"/>
            <a:chOff x="1008" y="2208"/>
            <a:chExt cx="4473" cy="1536"/>
          </a:xfrm>
        </p:grpSpPr>
        <p:sp>
          <p:nvSpPr>
            <p:cNvPr id="372772" name="Text Box 36"/>
            <p:cNvSpPr txBox="1">
              <a:spLocks noChangeArrowheads="1"/>
            </p:cNvSpPr>
            <p:nvPr/>
          </p:nvSpPr>
          <p:spPr bwMode="auto">
            <a:xfrm>
              <a:off x="1008" y="2647"/>
              <a:ext cx="29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800" b="1"/>
                <a:t>(</a:t>
              </a:r>
              <a:r>
                <a:rPr lang="en-US" altLang="zh-TW" sz="1800" b="1"/>
                <a:t>d)</a:t>
              </a:r>
            </a:p>
          </p:txBody>
        </p:sp>
        <p:sp>
          <p:nvSpPr>
            <p:cNvPr id="372773" name="Oval 37"/>
            <p:cNvSpPr>
              <a:spLocks noChangeArrowheads="1"/>
            </p:cNvSpPr>
            <p:nvPr/>
          </p:nvSpPr>
          <p:spPr bwMode="auto">
            <a:xfrm>
              <a:off x="1536" y="2592"/>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15</a:t>
              </a:r>
            </a:p>
          </p:txBody>
        </p:sp>
        <p:sp>
          <p:nvSpPr>
            <p:cNvPr id="372774" name="Line 38"/>
            <p:cNvSpPr>
              <a:spLocks noChangeShapeType="1"/>
            </p:cNvSpPr>
            <p:nvPr/>
          </p:nvSpPr>
          <p:spPr bwMode="auto">
            <a:xfrm>
              <a:off x="3021" y="2736"/>
              <a:ext cx="1152"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2775" name="Line 39"/>
            <p:cNvSpPr>
              <a:spLocks noChangeShapeType="1"/>
            </p:cNvSpPr>
            <p:nvPr/>
          </p:nvSpPr>
          <p:spPr bwMode="auto">
            <a:xfrm>
              <a:off x="4153" y="2717"/>
              <a:ext cx="1079"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72776" name="Group 40"/>
            <p:cNvGrpSpPr>
              <a:grpSpLocks/>
            </p:cNvGrpSpPr>
            <p:nvPr/>
          </p:nvGrpSpPr>
          <p:grpSpPr bwMode="auto">
            <a:xfrm>
              <a:off x="5229" y="2592"/>
              <a:ext cx="252" cy="761"/>
              <a:chOff x="3133" y="3031"/>
              <a:chExt cx="252" cy="761"/>
            </a:xfrm>
          </p:grpSpPr>
          <p:sp>
            <p:nvSpPr>
              <p:cNvPr id="372777" name="Oval 41"/>
              <p:cNvSpPr>
                <a:spLocks noChangeArrowheads="1"/>
              </p:cNvSpPr>
              <p:nvPr/>
            </p:nvSpPr>
            <p:spPr bwMode="auto">
              <a:xfrm>
                <a:off x="3162" y="3552"/>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41</a:t>
                </a:r>
              </a:p>
            </p:txBody>
          </p:sp>
          <p:sp>
            <p:nvSpPr>
              <p:cNvPr id="372778" name="Oval 42"/>
              <p:cNvSpPr>
                <a:spLocks noChangeArrowheads="1"/>
              </p:cNvSpPr>
              <p:nvPr/>
            </p:nvSpPr>
            <p:spPr bwMode="auto">
              <a:xfrm>
                <a:off x="3133" y="3031"/>
                <a:ext cx="225"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38</a:t>
                </a:r>
              </a:p>
            </p:txBody>
          </p:sp>
          <p:sp>
            <p:nvSpPr>
              <p:cNvPr id="372779" name="Line 43"/>
              <p:cNvSpPr>
                <a:spLocks noChangeShapeType="1"/>
              </p:cNvSpPr>
              <p:nvPr/>
            </p:nvSpPr>
            <p:spPr bwMode="auto">
              <a:xfrm>
                <a:off x="3267" y="3272"/>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2780" name="Group 44"/>
            <p:cNvGrpSpPr>
              <a:grpSpLocks/>
            </p:cNvGrpSpPr>
            <p:nvPr/>
          </p:nvGrpSpPr>
          <p:grpSpPr bwMode="auto">
            <a:xfrm>
              <a:off x="3984" y="2592"/>
              <a:ext cx="611" cy="1152"/>
              <a:chOff x="3312" y="2592"/>
              <a:chExt cx="611" cy="1152"/>
            </a:xfrm>
          </p:grpSpPr>
          <p:sp>
            <p:nvSpPr>
              <p:cNvPr id="372781" name="Oval 45"/>
              <p:cNvSpPr>
                <a:spLocks noChangeArrowheads="1"/>
              </p:cNvSpPr>
              <p:nvPr/>
            </p:nvSpPr>
            <p:spPr bwMode="auto">
              <a:xfrm>
                <a:off x="3699" y="3028"/>
                <a:ext cx="224"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39</a:t>
                </a:r>
              </a:p>
            </p:txBody>
          </p:sp>
          <p:sp>
            <p:nvSpPr>
              <p:cNvPr id="372782" name="Oval 46"/>
              <p:cNvSpPr>
                <a:spLocks noChangeArrowheads="1"/>
              </p:cNvSpPr>
              <p:nvPr/>
            </p:nvSpPr>
            <p:spPr bwMode="auto">
              <a:xfrm>
                <a:off x="3456" y="2592"/>
                <a:ext cx="224" cy="241"/>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18</a:t>
                </a:r>
              </a:p>
            </p:txBody>
          </p:sp>
          <p:sp>
            <p:nvSpPr>
              <p:cNvPr id="372783" name="Line 47"/>
              <p:cNvSpPr>
                <a:spLocks noChangeShapeType="1"/>
              </p:cNvSpPr>
              <p:nvPr/>
            </p:nvSpPr>
            <p:spPr bwMode="auto">
              <a:xfrm>
                <a:off x="3627" y="2832"/>
                <a:ext cx="180"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2784" name="Oval 48"/>
              <p:cNvSpPr>
                <a:spLocks noChangeArrowheads="1"/>
              </p:cNvSpPr>
              <p:nvPr/>
            </p:nvSpPr>
            <p:spPr bwMode="auto">
              <a:xfrm>
                <a:off x="3312" y="3024"/>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21</a:t>
                </a:r>
              </a:p>
            </p:txBody>
          </p:sp>
          <p:sp>
            <p:nvSpPr>
              <p:cNvPr id="372785" name="Oval 49"/>
              <p:cNvSpPr>
                <a:spLocks noChangeArrowheads="1"/>
              </p:cNvSpPr>
              <p:nvPr/>
            </p:nvSpPr>
            <p:spPr bwMode="auto">
              <a:xfrm>
                <a:off x="3312" y="3504"/>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52</a:t>
                </a:r>
              </a:p>
            </p:txBody>
          </p:sp>
          <p:sp>
            <p:nvSpPr>
              <p:cNvPr id="372786" name="Line 50"/>
              <p:cNvSpPr>
                <a:spLocks noChangeShapeType="1"/>
              </p:cNvSpPr>
              <p:nvPr/>
            </p:nvSpPr>
            <p:spPr bwMode="auto">
              <a:xfrm>
                <a:off x="3408" y="3264"/>
                <a:ext cx="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2787" name="Line 51"/>
              <p:cNvSpPr>
                <a:spLocks noChangeShapeType="1"/>
              </p:cNvSpPr>
              <p:nvPr/>
            </p:nvSpPr>
            <p:spPr bwMode="auto">
              <a:xfrm flipH="1">
                <a:off x="3453" y="2832"/>
                <a:ext cx="51"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72788" name="Oval 52"/>
            <p:cNvSpPr>
              <a:spLocks noChangeArrowheads="1"/>
            </p:cNvSpPr>
            <p:nvPr/>
          </p:nvSpPr>
          <p:spPr bwMode="auto">
            <a:xfrm>
              <a:off x="3393" y="3015"/>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23</a:t>
              </a:r>
            </a:p>
          </p:txBody>
        </p:sp>
        <p:sp>
          <p:nvSpPr>
            <p:cNvPr id="372789" name="Oval 53"/>
            <p:cNvSpPr>
              <a:spLocks noChangeArrowheads="1"/>
            </p:cNvSpPr>
            <p:nvPr/>
          </p:nvSpPr>
          <p:spPr bwMode="auto">
            <a:xfrm>
              <a:off x="3081" y="2592"/>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7</a:t>
              </a:r>
            </a:p>
          </p:txBody>
        </p:sp>
        <p:sp>
          <p:nvSpPr>
            <p:cNvPr id="372790" name="Oval 54"/>
            <p:cNvSpPr>
              <a:spLocks noChangeArrowheads="1"/>
            </p:cNvSpPr>
            <p:nvPr/>
          </p:nvSpPr>
          <p:spPr bwMode="auto">
            <a:xfrm>
              <a:off x="3079" y="3444"/>
              <a:ext cx="224"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30</a:t>
              </a:r>
            </a:p>
          </p:txBody>
        </p:sp>
        <p:sp>
          <p:nvSpPr>
            <p:cNvPr id="372791" name="Oval 55"/>
            <p:cNvSpPr>
              <a:spLocks noChangeArrowheads="1"/>
            </p:cNvSpPr>
            <p:nvPr/>
          </p:nvSpPr>
          <p:spPr bwMode="auto">
            <a:xfrm>
              <a:off x="3063" y="3033"/>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17</a:t>
              </a:r>
            </a:p>
          </p:txBody>
        </p:sp>
        <p:sp>
          <p:nvSpPr>
            <p:cNvPr id="372792" name="Line 56"/>
            <p:cNvSpPr>
              <a:spLocks noChangeShapeType="1"/>
            </p:cNvSpPr>
            <p:nvPr/>
          </p:nvSpPr>
          <p:spPr bwMode="auto">
            <a:xfrm>
              <a:off x="3178" y="3263"/>
              <a:ext cx="0" cy="1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2793" name="Oval 57"/>
            <p:cNvSpPr>
              <a:spLocks noChangeArrowheads="1"/>
            </p:cNvSpPr>
            <p:nvPr/>
          </p:nvSpPr>
          <p:spPr bwMode="auto">
            <a:xfrm>
              <a:off x="2746" y="3021"/>
              <a:ext cx="223" cy="239"/>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24</a:t>
              </a:r>
            </a:p>
          </p:txBody>
        </p:sp>
        <p:sp>
          <p:nvSpPr>
            <p:cNvPr id="372794" name="Line 58"/>
            <p:cNvSpPr>
              <a:spLocks noChangeShapeType="1"/>
            </p:cNvSpPr>
            <p:nvPr/>
          </p:nvSpPr>
          <p:spPr bwMode="auto">
            <a:xfrm flipH="1">
              <a:off x="3171" y="2832"/>
              <a:ext cx="6" cy="22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2795" name="Line 59"/>
            <p:cNvSpPr>
              <a:spLocks noChangeShapeType="1"/>
            </p:cNvSpPr>
            <p:nvPr/>
          </p:nvSpPr>
          <p:spPr bwMode="auto">
            <a:xfrm>
              <a:off x="3267" y="2796"/>
              <a:ext cx="228" cy="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2796" name="Line 60"/>
            <p:cNvSpPr>
              <a:spLocks noChangeShapeType="1"/>
            </p:cNvSpPr>
            <p:nvPr/>
          </p:nvSpPr>
          <p:spPr bwMode="auto">
            <a:xfrm flipH="1">
              <a:off x="2889" y="2784"/>
              <a:ext cx="24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2797" name="Text Box 61"/>
            <p:cNvSpPr txBox="1">
              <a:spLocks noChangeArrowheads="1"/>
            </p:cNvSpPr>
            <p:nvPr/>
          </p:nvSpPr>
          <p:spPr bwMode="auto">
            <a:xfrm>
              <a:off x="2844" y="2208"/>
              <a:ext cx="5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i="1">
                  <a:latin typeface="Times New Roman" panose="02020603050405020304" pitchFamily="18" charset="0"/>
                </a:rPr>
                <a:t>H.min</a:t>
              </a:r>
              <a:endParaRPr lang="en-US" altLang="zh-TW" sz="2000" b="1">
                <a:latin typeface="Times New Roman" panose="02020603050405020304" pitchFamily="18" charset="0"/>
              </a:endParaRPr>
            </a:p>
          </p:txBody>
        </p:sp>
        <p:sp>
          <p:nvSpPr>
            <p:cNvPr id="372798" name="Line 62"/>
            <p:cNvSpPr>
              <a:spLocks noChangeShapeType="1"/>
            </p:cNvSpPr>
            <p:nvPr/>
          </p:nvSpPr>
          <p:spPr bwMode="auto">
            <a:xfrm>
              <a:off x="3180" y="2456"/>
              <a:ext cx="3" cy="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2799" name="Line 63"/>
            <p:cNvSpPr>
              <a:spLocks noChangeShapeType="1"/>
            </p:cNvSpPr>
            <p:nvPr/>
          </p:nvSpPr>
          <p:spPr bwMode="auto">
            <a:xfrm>
              <a:off x="1776" y="2736"/>
              <a:ext cx="1296"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2800" name="Oval 64"/>
            <p:cNvSpPr>
              <a:spLocks noChangeArrowheads="1"/>
            </p:cNvSpPr>
            <p:nvPr/>
          </p:nvSpPr>
          <p:spPr bwMode="auto">
            <a:xfrm>
              <a:off x="1968" y="2592"/>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5</a:t>
              </a:r>
            </a:p>
          </p:txBody>
        </p:sp>
        <p:sp>
          <p:nvSpPr>
            <p:cNvPr id="372801" name="Oval 65"/>
            <p:cNvSpPr>
              <a:spLocks noChangeArrowheads="1"/>
            </p:cNvSpPr>
            <p:nvPr/>
          </p:nvSpPr>
          <p:spPr bwMode="auto">
            <a:xfrm>
              <a:off x="2313" y="2619"/>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26</a:t>
              </a:r>
            </a:p>
          </p:txBody>
        </p:sp>
      </p:grpSp>
    </p:spTree>
    <p:extLst>
      <p:ext uri="{BB962C8B-B14F-4D97-AF65-F5344CB8AC3E}">
        <p14:creationId xmlns:p14="http://schemas.microsoft.com/office/powerpoint/2010/main" val="16360833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endParaRPr lang="zh-TW" altLang="en-US"/>
          </a:p>
        </p:txBody>
      </p:sp>
      <p:grpSp>
        <p:nvGrpSpPr>
          <p:cNvPr id="373763" name="Group 3"/>
          <p:cNvGrpSpPr>
            <a:grpSpLocks/>
          </p:cNvGrpSpPr>
          <p:nvPr/>
        </p:nvGrpSpPr>
        <p:grpSpPr bwMode="auto">
          <a:xfrm>
            <a:off x="2438400" y="1447800"/>
            <a:ext cx="7100888" cy="2438400"/>
            <a:chOff x="624" y="240"/>
            <a:chExt cx="4473" cy="1536"/>
          </a:xfrm>
        </p:grpSpPr>
        <p:sp>
          <p:nvSpPr>
            <p:cNvPr id="373764" name="Text Box 4"/>
            <p:cNvSpPr txBox="1">
              <a:spLocks noChangeArrowheads="1"/>
            </p:cNvSpPr>
            <p:nvPr/>
          </p:nvSpPr>
          <p:spPr bwMode="auto">
            <a:xfrm>
              <a:off x="624" y="679"/>
              <a:ext cx="2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800" b="1"/>
                <a:t>(</a:t>
              </a:r>
              <a:r>
                <a:rPr lang="en-US" altLang="zh-TW" sz="1800" b="1"/>
                <a:t>e)</a:t>
              </a:r>
            </a:p>
          </p:txBody>
        </p:sp>
        <p:sp>
          <p:nvSpPr>
            <p:cNvPr id="373765" name="Oval 5"/>
            <p:cNvSpPr>
              <a:spLocks noChangeArrowheads="1"/>
            </p:cNvSpPr>
            <p:nvPr/>
          </p:nvSpPr>
          <p:spPr bwMode="auto">
            <a:xfrm>
              <a:off x="1152" y="624"/>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15</a:t>
              </a:r>
            </a:p>
          </p:txBody>
        </p:sp>
        <p:sp>
          <p:nvSpPr>
            <p:cNvPr id="373766" name="Line 6"/>
            <p:cNvSpPr>
              <a:spLocks noChangeShapeType="1"/>
            </p:cNvSpPr>
            <p:nvPr/>
          </p:nvSpPr>
          <p:spPr bwMode="auto">
            <a:xfrm>
              <a:off x="2637" y="768"/>
              <a:ext cx="1152"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767" name="Line 7"/>
            <p:cNvSpPr>
              <a:spLocks noChangeShapeType="1"/>
            </p:cNvSpPr>
            <p:nvPr/>
          </p:nvSpPr>
          <p:spPr bwMode="auto">
            <a:xfrm>
              <a:off x="3769" y="749"/>
              <a:ext cx="1079"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73768" name="Group 8"/>
            <p:cNvGrpSpPr>
              <a:grpSpLocks/>
            </p:cNvGrpSpPr>
            <p:nvPr/>
          </p:nvGrpSpPr>
          <p:grpSpPr bwMode="auto">
            <a:xfrm>
              <a:off x="4845" y="624"/>
              <a:ext cx="252" cy="761"/>
              <a:chOff x="3133" y="3031"/>
              <a:chExt cx="252" cy="761"/>
            </a:xfrm>
          </p:grpSpPr>
          <p:sp>
            <p:nvSpPr>
              <p:cNvPr id="373769" name="Oval 9"/>
              <p:cNvSpPr>
                <a:spLocks noChangeArrowheads="1"/>
              </p:cNvSpPr>
              <p:nvPr/>
            </p:nvSpPr>
            <p:spPr bwMode="auto">
              <a:xfrm>
                <a:off x="3162" y="3552"/>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41</a:t>
                </a:r>
              </a:p>
            </p:txBody>
          </p:sp>
          <p:sp>
            <p:nvSpPr>
              <p:cNvPr id="373770" name="Oval 10"/>
              <p:cNvSpPr>
                <a:spLocks noChangeArrowheads="1"/>
              </p:cNvSpPr>
              <p:nvPr/>
            </p:nvSpPr>
            <p:spPr bwMode="auto">
              <a:xfrm>
                <a:off x="3133" y="3031"/>
                <a:ext cx="225"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38</a:t>
                </a:r>
              </a:p>
            </p:txBody>
          </p:sp>
          <p:sp>
            <p:nvSpPr>
              <p:cNvPr id="373771" name="Line 11"/>
              <p:cNvSpPr>
                <a:spLocks noChangeShapeType="1"/>
              </p:cNvSpPr>
              <p:nvPr/>
            </p:nvSpPr>
            <p:spPr bwMode="auto">
              <a:xfrm>
                <a:off x="3267" y="3272"/>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3772" name="Group 12"/>
            <p:cNvGrpSpPr>
              <a:grpSpLocks/>
            </p:cNvGrpSpPr>
            <p:nvPr/>
          </p:nvGrpSpPr>
          <p:grpSpPr bwMode="auto">
            <a:xfrm>
              <a:off x="3600" y="624"/>
              <a:ext cx="611" cy="1152"/>
              <a:chOff x="3312" y="2592"/>
              <a:chExt cx="611" cy="1152"/>
            </a:xfrm>
          </p:grpSpPr>
          <p:sp>
            <p:nvSpPr>
              <p:cNvPr id="373773" name="Oval 13"/>
              <p:cNvSpPr>
                <a:spLocks noChangeArrowheads="1"/>
              </p:cNvSpPr>
              <p:nvPr/>
            </p:nvSpPr>
            <p:spPr bwMode="auto">
              <a:xfrm>
                <a:off x="3699" y="3028"/>
                <a:ext cx="224" cy="240"/>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39</a:t>
                </a:r>
              </a:p>
            </p:txBody>
          </p:sp>
          <p:sp>
            <p:nvSpPr>
              <p:cNvPr id="373774" name="Oval 14"/>
              <p:cNvSpPr>
                <a:spLocks noChangeArrowheads="1"/>
              </p:cNvSpPr>
              <p:nvPr/>
            </p:nvSpPr>
            <p:spPr bwMode="auto">
              <a:xfrm>
                <a:off x="3456" y="2592"/>
                <a:ext cx="224" cy="241"/>
              </a:xfrm>
              <a:prstGeom prst="ellipse">
                <a:avLst/>
              </a:prstGeom>
              <a:solidFill>
                <a:srgbClr val="0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solidFill>
                      <a:schemeClr val="bg1"/>
                    </a:solidFill>
                  </a:rPr>
                  <a:t>18</a:t>
                </a:r>
              </a:p>
            </p:txBody>
          </p:sp>
          <p:sp>
            <p:nvSpPr>
              <p:cNvPr id="373775" name="Line 15"/>
              <p:cNvSpPr>
                <a:spLocks noChangeShapeType="1"/>
              </p:cNvSpPr>
              <p:nvPr/>
            </p:nvSpPr>
            <p:spPr bwMode="auto">
              <a:xfrm>
                <a:off x="3627" y="2832"/>
                <a:ext cx="180"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776" name="Oval 16"/>
              <p:cNvSpPr>
                <a:spLocks noChangeArrowheads="1"/>
              </p:cNvSpPr>
              <p:nvPr/>
            </p:nvSpPr>
            <p:spPr bwMode="auto">
              <a:xfrm>
                <a:off x="3312" y="3024"/>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21</a:t>
                </a:r>
              </a:p>
            </p:txBody>
          </p:sp>
          <p:sp>
            <p:nvSpPr>
              <p:cNvPr id="373777" name="Oval 17"/>
              <p:cNvSpPr>
                <a:spLocks noChangeArrowheads="1"/>
              </p:cNvSpPr>
              <p:nvPr/>
            </p:nvSpPr>
            <p:spPr bwMode="auto">
              <a:xfrm>
                <a:off x="3312" y="3504"/>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52</a:t>
                </a:r>
              </a:p>
            </p:txBody>
          </p:sp>
          <p:sp>
            <p:nvSpPr>
              <p:cNvPr id="373778" name="Line 18"/>
              <p:cNvSpPr>
                <a:spLocks noChangeShapeType="1"/>
              </p:cNvSpPr>
              <p:nvPr/>
            </p:nvSpPr>
            <p:spPr bwMode="auto">
              <a:xfrm>
                <a:off x="3408" y="3264"/>
                <a:ext cx="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779" name="Line 19"/>
              <p:cNvSpPr>
                <a:spLocks noChangeShapeType="1"/>
              </p:cNvSpPr>
              <p:nvPr/>
            </p:nvSpPr>
            <p:spPr bwMode="auto">
              <a:xfrm flipH="1">
                <a:off x="3453" y="2832"/>
                <a:ext cx="51"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73780" name="Oval 20"/>
            <p:cNvSpPr>
              <a:spLocks noChangeArrowheads="1"/>
            </p:cNvSpPr>
            <p:nvPr/>
          </p:nvSpPr>
          <p:spPr bwMode="auto">
            <a:xfrm>
              <a:off x="3240" y="1047"/>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23</a:t>
              </a:r>
            </a:p>
          </p:txBody>
        </p:sp>
        <p:sp>
          <p:nvSpPr>
            <p:cNvPr id="373781" name="Oval 21"/>
            <p:cNvSpPr>
              <a:spLocks noChangeArrowheads="1"/>
            </p:cNvSpPr>
            <p:nvPr/>
          </p:nvSpPr>
          <p:spPr bwMode="auto">
            <a:xfrm>
              <a:off x="2928" y="624"/>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7</a:t>
              </a:r>
            </a:p>
          </p:txBody>
        </p:sp>
        <p:sp>
          <p:nvSpPr>
            <p:cNvPr id="373782" name="Oval 22"/>
            <p:cNvSpPr>
              <a:spLocks noChangeArrowheads="1"/>
            </p:cNvSpPr>
            <p:nvPr/>
          </p:nvSpPr>
          <p:spPr bwMode="auto">
            <a:xfrm>
              <a:off x="2752" y="1467"/>
              <a:ext cx="224"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30</a:t>
              </a:r>
            </a:p>
          </p:txBody>
        </p:sp>
        <p:sp>
          <p:nvSpPr>
            <p:cNvPr id="373783" name="Oval 23"/>
            <p:cNvSpPr>
              <a:spLocks noChangeArrowheads="1"/>
            </p:cNvSpPr>
            <p:nvPr/>
          </p:nvSpPr>
          <p:spPr bwMode="auto">
            <a:xfrm>
              <a:off x="2736" y="1056"/>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17</a:t>
              </a:r>
            </a:p>
          </p:txBody>
        </p:sp>
        <p:sp>
          <p:nvSpPr>
            <p:cNvPr id="373784" name="Line 24"/>
            <p:cNvSpPr>
              <a:spLocks noChangeShapeType="1"/>
            </p:cNvSpPr>
            <p:nvPr/>
          </p:nvSpPr>
          <p:spPr bwMode="auto">
            <a:xfrm>
              <a:off x="2851" y="1286"/>
              <a:ext cx="0" cy="1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785" name="Line 25"/>
            <p:cNvSpPr>
              <a:spLocks noChangeShapeType="1"/>
            </p:cNvSpPr>
            <p:nvPr/>
          </p:nvSpPr>
          <p:spPr bwMode="auto">
            <a:xfrm flipH="1">
              <a:off x="2880" y="816"/>
              <a:ext cx="96"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786" name="Line 26"/>
            <p:cNvSpPr>
              <a:spLocks noChangeShapeType="1"/>
            </p:cNvSpPr>
            <p:nvPr/>
          </p:nvSpPr>
          <p:spPr bwMode="auto">
            <a:xfrm>
              <a:off x="3114" y="828"/>
              <a:ext cx="228" cy="21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787" name="Line 27"/>
            <p:cNvSpPr>
              <a:spLocks noChangeShapeType="1"/>
            </p:cNvSpPr>
            <p:nvPr/>
          </p:nvSpPr>
          <p:spPr bwMode="auto">
            <a:xfrm>
              <a:off x="1392" y="768"/>
              <a:ext cx="1296"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788" name="Oval 28"/>
            <p:cNvSpPr>
              <a:spLocks noChangeArrowheads="1"/>
            </p:cNvSpPr>
            <p:nvPr/>
          </p:nvSpPr>
          <p:spPr bwMode="auto">
            <a:xfrm>
              <a:off x="1584" y="624"/>
              <a:ext cx="223" cy="241"/>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5</a:t>
              </a:r>
            </a:p>
          </p:txBody>
        </p:sp>
        <p:sp>
          <p:nvSpPr>
            <p:cNvPr id="373789" name="Oval 29"/>
            <p:cNvSpPr>
              <a:spLocks noChangeArrowheads="1"/>
            </p:cNvSpPr>
            <p:nvPr/>
          </p:nvSpPr>
          <p:spPr bwMode="auto">
            <a:xfrm>
              <a:off x="1929" y="651"/>
              <a:ext cx="223"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26</a:t>
              </a:r>
            </a:p>
          </p:txBody>
        </p:sp>
        <p:sp>
          <p:nvSpPr>
            <p:cNvPr id="373790" name="Text Box 30"/>
            <p:cNvSpPr txBox="1">
              <a:spLocks noChangeArrowheads="1"/>
            </p:cNvSpPr>
            <p:nvPr/>
          </p:nvSpPr>
          <p:spPr bwMode="auto">
            <a:xfrm>
              <a:off x="1344" y="240"/>
              <a:ext cx="5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i="1">
                  <a:latin typeface="Times New Roman" panose="02020603050405020304" pitchFamily="18" charset="0"/>
                </a:rPr>
                <a:t>H.min</a:t>
              </a:r>
              <a:endParaRPr lang="en-US" altLang="zh-TW" sz="2000" b="1">
                <a:latin typeface="Times New Roman" panose="02020603050405020304" pitchFamily="18" charset="0"/>
              </a:endParaRPr>
            </a:p>
          </p:txBody>
        </p:sp>
        <p:sp>
          <p:nvSpPr>
            <p:cNvPr id="373791" name="Line 31"/>
            <p:cNvSpPr>
              <a:spLocks noChangeShapeType="1"/>
            </p:cNvSpPr>
            <p:nvPr/>
          </p:nvSpPr>
          <p:spPr bwMode="auto">
            <a:xfrm>
              <a:off x="1680" y="488"/>
              <a:ext cx="3" cy="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792" name="Oval 32"/>
            <p:cNvSpPr>
              <a:spLocks noChangeArrowheads="1"/>
            </p:cNvSpPr>
            <p:nvPr/>
          </p:nvSpPr>
          <p:spPr bwMode="auto">
            <a:xfrm>
              <a:off x="2389" y="646"/>
              <a:ext cx="223" cy="239"/>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sz="1800" b="1"/>
                <a:t>24</a:t>
              </a:r>
            </a:p>
          </p:txBody>
        </p:sp>
      </p:grpSp>
    </p:spTree>
    <p:extLst>
      <p:ext uri="{BB962C8B-B14F-4D97-AF65-F5344CB8AC3E}">
        <p14:creationId xmlns:p14="http://schemas.microsoft.com/office/powerpoint/2010/main" val="351673275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endParaRPr lang="zh-TW" altLang="en-US"/>
          </a:p>
        </p:txBody>
      </p:sp>
      <p:sp>
        <p:nvSpPr>
          <p:cNvPr id="359427" name="Rectangle 3"/>
          <p:cNvSpPr>
            <a:spLocks noGrp="1" noChangeArrowheads="1"/>
          </p:cNvSpPr>
          <p:nvPr>
            <p:ph type="body" idx="1"/>
          </p:nvPr>
        </p:nvSpPr>
        <p:spPr/>
        <p:txBody>
          <a:bodyPr/>
          <a:lstStyle/>
          <a:p>
            <a:r>
              <a:rPr lang="en-US" altLang="zh-TW">
                <a:sym typeface="Symbol" panose="05050102010706020507" pitchFamily="18" charset="2"/>
              </a:rPr>
              <a:t>Analysis of Decrease-key:</a:t>
            </a:r>
            <a:endParaRPr lang="en-US" altLang="zh-TW">
              <a:solidFill>
                <a:schemeClr val="folHlink"/>
              </a:solidFill>
              <a:sym typeface="Symbol" panose="05050102010706020507" pitchFamily="18" charset="2"/>
            </a:endParaRPr>
          </a:p>
          <a:p>
            <a:pPr lvl="1">
              <a:buFont typeface="Wingdings" panose="05000000000000000000" pitchFamily="2" charset="2"/>
              <a:buNone/>
            </a:pPr>
            <a:r>
              <a:rPr lang="en-US" altLang="zh-TW">
                <a:solidFill>
                  <a:schemeClr val="folHlink"/>
                </a:solidFill>
                <a:sym typeface="Symbol" panose="05050102010706020507" pitchFamily="18" charset="2"/>
              </a:rPr>
              <a:t>Actual cost : </a:t>
            </a:r>
            <a:r>
              <a:rPr lang="en-US" altLang="zh-TW">
                <a:sym typeface="Symbol" panose="05050102010706020507" pitchFamily="18" charset="2"/>
              </a:rPr>
              <a:t>O(c)</a:t>
            </a:r>
            <a:r>
              <a:rPr lang="en-US" altLang="zh-TW">
                <a:solidFill>
                  <a:schemeClr val="folHlink"/>
                </a:solidFill>
                <a:sym typeface="Symbol" panose="05050102010706020507" pitchFamily="18" charset="2"/>
              </a:rPr>
              <a:t>    suppose </a:t>
            </a:r>
            <a:r>
              <a:rPr lang="en-US" altLang="zh-TW">
                <a:sym typeface="Symbol" panose="05050102010706020507" pitchFamily="18" charset="2"/>
              </a:rPr>
              <a:t>CASCADING-CUT</a:t>
            </a:r>
            <a:r>
              <a:rPr lang="en-US" altLang="zh-TW">
                <a:solidFill>
                  <a:schemeClr val="folHlink"/>
                </a:solidFill>
                <a:sym typeface="Symbol" panose="05050102010706020507" pitchFamily="18" charset="2"/>
              </a:rPr>
              <a:t> is called</a:t>
            </a:r>
            <a:r>
              <a:rPr lang="en-US" altLang="zh-TW">
                <a:sym typeface="Symbol" panose="05050102010706020507" pitchFamily="18" charset="2"/>
              </a:rPr>
              <a:t> c</a:t>
            </a:r>
            <a:r>
              <a:rPr lang="en-US" altLang="zh-TW">
                <a:solidFill>
                  <a:schemeClr val="folHlink"/>
                </a:solidFill>
                <a:sym typeface="Symbol" panose="05050102010706020507" pitchFamily="18" charset="2"/>
              </a:rPr>
              <a:t> times</a:t>
            </a:r>
            <a:r>
              <a:rPr lang="en-US" altLang="zh-TW">
                <a:sym typeface="Symbol" panose="05050102010706020507" pitchFamily="18" charset="2"/>
              </a:rPr>
              <a:t> </a:t>
            </a:r>
            <a:endParaRPr lang="en-US" altLang="zh-TW">
              <a:solidFill>
                <a:schemeClr val="tx1"/>
              </a:solidFill>
              <a:sym typeface="Symbol" panose="05050102010706020507" pitchFamily="18" charset="2"/>
            </a:endParaRPr>
          </a:p>
          <a:p>
            <a:pPr lvl="1"/>
            <a:r>
              <a:rPr lang="en-US" altLang="zh-TW">
                <a:solidFill>
                  <a:schemeClr val="tx1"/>
                </a:solidFill>
                <a:sym typeface="Symbol" panose="05050102010706020507" pitchFamily="18" charset="2"/>
              </a:rPr>
              <a:t>Each recursive call of </a:t>
            </a:r>
            <a:r>
              <a:rPr lang="en-US" altLang="zh-TW">
                <a:sym typeface="Symbol" panose="05050102010706020507" pitchFamily="18" charset="2"/>
              </a:rPr>
              <a:t>CASCADING-CUT</a:t>
            </a:r>
            <a:r>
              <a:rPr lang="en-US" altLang="zh-TW">
                <a:solidFill>
                  <a:schemeClr val="tx1"/>
                </a:solidFill>
                <a:sym typeface="Symbol" panose="05050102010706020507" pitchFamily="18" charset="2"/>
              </a:rPr>
              <a:t> except for the last one, cuts a marked node and clears the mark bit.</a:t>
            </a:r>
            <a:endParaRPr lang="en-US" altLang="zh-TW">
              <a:solidFill>
                <a:srgbClr val="006600"/>
              </a:solidFill>
              <a:sym typeface="Symbol" panose="05050102010706020507" pitchFamily="18" charset="2"/>
            </a:endParaRPr>
          </a:p>
          <a:p>
            <a:pPr lvl="1"/>
            <a:r>
              <a:rPr lang="en-US" altLang="zh-TW">
                <a:solidFill>
                  <a:srgbClr val="006600"/>
                </a:solidFill>
                <a:sym typeface="Symbol" panose="05050102010706020507" pitchFamily="18" charset="2"/>
              </a:rPr>
              <a:t>After </a:t>
            </a:r>
            <a:r>
              <a:rPr lang="en-US" altLang="zh-TW">
                <a:sym typeface="Symbol" panose="05050102010706020507" pitchFamily="18" charset="2"/>
              </a:rPr>
              <a:t>Decrease-key</a:t>
            </a:r>
            <a:r>
              <a:rPr lang="en-US" altLang="zh-TW">
                <a:solidFill>
                  <a:srgbClr val="006600"/>
                </a:solidFill>
                <a:sym typeface="Symbol" panose="05050102010706020507" pitchFamily="18" charset="2"/>
              </a:rPr>
              <a:t>, there are at most </a:t>
            </a:r>
            <a:r>
              <a:rPr lang="en-US" altLang="zh-TW">
                <a:solidFill>
                  <a:schemeClr val="folHlink"/>
                </a:solidFill>
                <a:sym typeface="Symbol" panose="05050102010706020507" pitchFamily="18" charset="2"/>
              </a:rPr>
              <a:t>t(H)+c</a:t>
            </a:r>
            <a:r>
              <a:rPr lang="en-US" altLang="zh-TW">
                <a:solidFill>
                  <a:srgbClr val="006600"/>
                </a:solidFill>
                <a:sym typeface="Symbol" panose="05050102010706020507" pitchFamily="18" charset="2"/>
              </a:rPr>
              <a:t> trees, and at most </a:t>
            </a:r>
            <a:r>
              <a:rPr lang="en-US" altLang="zh-TW">
                <a:solidFill>
                  <a:schemeClr val="folHlink"/>
                </a:solidFill>
                <a:sym typeface="Symbol" panose="05050102010706020507" pitchFamily="18" charset="2"/>
              </a:rPr>
              <a:t>m(H)-c+2</a:t>
            </a:r>
            <a:r>
              <a:rPr lang="en-US" altLang="zh-TW">
                <a:solidFill>
                  <a:srgbClr val="006600"/>
                </a:solidFill>
                <a:sym typeface="Symbol" panose="05050102010706020507" pitchFamily="18" charset="2"/>
              </a:rPr>
              <a:t> marked nodes. </a:t>
            </a:r>
          </a:p>
        </p:txBody>
      </p:sp>
      <p:sp>
        <p:nvSpPr>
          <p:cNvPr id="359428" name="Text Box 4"/>
          <p:cNvSpPr txBox="1">
            <a:spLocks noChangeArrowheads="1"/>
          </p:cNvSpPr>
          <p:nvPr/>
        </p:nvSpPr>
        <p:spPr bwMode="auto">
          <a:xfrm>
            <a:off x="4114800" y="3505200"/>
            <a:ext cx="4027488" cy="711200"/>
          </a:xfrm>
          <a:prstGeom prst="rect">
            <a:avLst/>
          </a:prstGeom>
          <a:solidFill>
            <a:srgbClr val="FAEE0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solidFill>
                  <a:srgbClr val="CC0000"/>
                </a:solidFill>
              </a:rPr>
              <a:t>Last call of CASCADING-CUT may </a:t>
            </a:r>
          </a:p>
          <a:p>
            <a:r>
              <a:rPr lang="en-US" altLang="zh-TW" sz="2000">
                <a:solidFill>
                  <a:srgbClr val="CC0000"/>
                </a:solidFill>
              </a:rPr>
              <a:t>have marked a node</a:t>
            </a:r>
          </a:p>
        </p:txBody>
      </p:sp>
      <p:sp>
        <p:nvSpPr>
          <p:cNvPr id="359429" name="Line 5"/>
          <p:cNvSpPr>
            <a:spLocks noChangeShapeType="1"/>
          </p:cNvSpPr>
          <p:nvPr/>
        </p:nvSpPr>
        <p:spPr bwMode="auto">
          <a:xfrm>
            <a:off x="4038600" y="3429000"/>
            <a:ext cx="1143000"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9430" name="Text Box 6"/>
          <p:cNvSpPr txBox="1">
            <a:spLocks noChangeArrowheads="1"/>
          </p:cNvSpPr>
          <p:nvPr/>
        </p:nvSpPr>
        <p:spPr bwMode="auto">
          <a:xfrm>
            <a:off x="3276601" y="4267200"/>
            <a:ext cx="4144083"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solidFill>
                  <a:schemeClr val="folHlink"/>
                </a:solidFill>
              </a:rPr>
              <a:t>Thus; the potential change is :</a:t>
            </a:r>
          </a:p>
          <a:p>
            <a:r>
              <a:rPr lang="en-US" altLang="zh-TW" sz="2000">
                <a:solidFill>
                  <a:schemeClr val="folHlink"/>
                </a:solidFill>
              </a:rPr>
              <a:t>[t(H)+c+2(m(H)-c+2)] - [t(H)+2m(H)]</a:t>
            </a:r>
          </a:p>
          <a:p>
            <a:r>
              <a:rPr lang="en-US" altLang="zh-TW" sz="2000">
                <a:solidFill>
                  <a:schemeClr val="folHlink"/>
                </a:solidFill>
              </a:rPr>
              <a:t>= 4-c</a:t>
            </a:r>
            <a:endParaRPr lang="en-US" altLang="zh-TW" sz="2000">
              <a:solidFill>
                <a:srgbClr val="CC0000"/>
              </a:solidFill>
            </a:endParaRPr>
          </a:p>
          <a:p>
            <a:r>
              <a:rPr lang="en-US" altLang="zh-TW" sz="2000">
                <a:solidFill>
                  <a:srgbClr val="CC0000"/>
                </a:solidFill>
              </a:rPr>
              <a:t>Amortized cost:</a:t>
            </a:r>
          </a:p>
          <a:p>
            <a:r>
              <a:rPr lang="en-US" altLang="zh-TW" sz="2000">
                <a:solidFill>
                  <a:srgbClr val="CC0000"/>
                </a:solidFill>
              </a:rPr>
              <a:t>  O(c)+4-c = O(1)</a:t>
            </a:r>
          </a:p>
        </p:txBody>
      </p:sp>
      <p:sp>
        <p:nvSpPr>
          <p:cNvPr id="359431" name="Text Box 7"/>
          <p:cNvSpPr txBox="1">
            <a:spLocks noChangeArrowheads="1"/>
          </p:cNvSpPr>
          <p:nvPr/>
        </p:nvSpPr>
        <p:spPr bwMode="auto">
          <a:xfrm>
            <a:off x="3581401" y="5943600"/>
            <a:ext cx="4094391" cy="70788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solidFill>
                  <a:schemeClr val="folHlink"/>
                </a:solidFill>
              </a:rPr>
              <a:t>By scaling up the units of potential to </a:t>
            </a:r>
          </a:p>
          <a:p>
            <a:r>
              <a:rPr lang="en-US" altLang="zh-TW" sz="2000">
                <a:solidFill>
                  <a:schemeClr val="folHlink"/>
                </a:solidFill>
              </a:rPr>
              <a:t>dominate the constant hidden in O(c)</a:t>
            </a:r>
          </a:p>
        </p:txBody>
      </p:sp>
      <p:sp>
        <p:nvSpPr>
          <p:cNvPr id="359432" name="Line 8"/>
          <p:cNvSpPr>
            <a:spLocks noChangeShapeType="1"/>
          </p:cNvSpPr>
          <p:nvPr/>
        </p:nvSpPr>
        <p:spPr bwMode="auto">
          <a:xfrm>
            <a:off x="3505200" y="5867400"/>
            <a:ext cx="533400"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67421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9179</TotalTime>
  <Words>6049</Words>
  <Application>Microsoft Office PowerPoint</Application>
  <PresentationFormat>Custom</PresentationFormat>
  <Paragraphs>1271</Paragraphs>
  <Slides>106</Slides>
  <Notes>4</Notes>
  <HiddenSlides>2</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106</vt:i4>
      </vt:variant>
    </vt:vector>
  </HeadingPairs>
  <TitlesOfParts>
    <vt:vector size="110" baseType="lpstr">
      <vt:lpstr>1_Office Theme</vt:lpstr>
      <vt:lpstr>CorelDRAW</vt:lpstr>
      <vt:lpstr>Equation</vt:lpstr>
      <vt:lpstr>משוואה</vt:lpstr>
      <vt:lpstr>PowerPoint Presentation</vt:lpstr>
      <vt:lpstr>PowerPoint Presentation</vt:lpstr>
      <vt:lpstr>Treaps</vt:lpstr>
      <vt:lpstr>Definition</vt:lpstr>
      <vt:lpstr>PowerPoint Presentation</vt:lpstr>
      <vt:lpstr>Existence</vt:lpstr>
      <vt:lpstr>Insertion</vt:lpstr>
      <vt:lpstr>Rotation Review – R to Root</vt:lpstr>
      <vt:lpstr>Rotation Review – R to Root </vt:lpstr>
      <vt:lpstr>Deletion</vt:lpstr>
      <vt:lpstr>Theorem</vt:lpstr>
      <vt:lpstr>Oh god, a proof</vt:lpstr>
      <vt:lpstr>Oh god, a proof</vt:lpstr>
      <vt:lpstr>Oh god, a proof</vt:lpstr>
      <vt:lpstr>Oh god, a proof</vt:lpstr>
      <vt:lpstr>Oh god, a proof</vt:lpstr>
      <vt:lpstr>Oh god, a proof</vt:lpstr>
      <vt:lpstr>Finding Pr[ i is an ancestor of m ]  </vt:lpstr>
      <vt:lpstr>Finding Pr[ i is an ancestor of m ]  </vt:lpstr>
      <vt:lpstr>Oh god, a proof</vt:lpstr>
      <vt:lpstr>Oh god, a proof</vt:lpstr>
      <vt:lpstr>Oh god, a proof</vt:lpstr>
      <vt:lpstr>COUNTING ROTATIONS</vt:lpstr>
      <vt:lpstr>COUNTING ROTATIONS</vt:lpstr>
      <vt:lpstr>COUNTING ROTATIONS</vt:lpstr>
      <vt:lpstr>Informal proof or Game of Darts</vt:lpstr>
      <vt:lpstr>COUNTING ROTATIONS</vt:lpstr>
      <vt:lpstr>COUNTING ROTATIONS</vt:lpstr>
      <vt:lpstr>Data Structures –Hash tables</vt:lpstr>
      <vt:lpstr>Motivation</vt:lpstr>
      <vt:lpstr>Hash tables: overview</vt:lpstr>
      <vt:lpstr>Examples</vt:lpstr>
      <vt:lpstr>Formalization</vt:lpstr>
      <vt:lpstr>Hashing: illustration</vt:lpstr>
      <vt:lpstr>Hashing: key issues</vt:lpstr>
      <vt:lpstr>1. Direct-address tables </vt:lpstr>
      <vt:lpstr>Hash tables</vt:lpstr>
      <vt:lpstr>Simple uniform hashing and load factor</vt:lpstr>
      <vt:lpstr>2. Collision resolution by open addressing</vt:lpstr>
      <vt:lpstr>Open addressing: illustration</vt:lpstr>
      <vt:lpstr>Open addressing operations</vt:lpstr>
      <vt:lpstr>Probing strategies</vt:lpstr>
      <vt:lpstr>Linear probing</vt:lpstr>
      <vt:lpstr>Quadratic probing</vt:lpstr>
      <vt:lpstr>Double hashing</vt:lpstr>
      <vt:lpstr>Open addressing: analysis</vt:lpstr>
      <vt:lpstr>3. Collision resolution by chaining שרשור</vt:lpstr>
      <vt:lpstr>Chaining: illustration</vt:lpstr>
      <vt:lpstr>Chaining: simple uniform hashing</vt:lpstr>
      <vt:lpstr>The simple uniform hashing assumption</vt:lpstr>
      <vt:lpstr>Good hash functions</vt:lpstr>
      <vt:lpstr>Heuristic hashing functions</vt:lpstr>
      <vt:lpstr>The division method</vt:lpstr>
      <vt:lpstr>Example: the division method</vt:lpstr>
      <vt:lpstr>The multiplication method</vt:lpstr>
      <vt:lpstr>Universal hashing</vt:lpstr>
      <vt:lpstr>Universal hashing (1)</vt:lpstr>
      <vt:lpstr>Universal hashing (2)</vt:lpstr>
      <vt:lpstr>Expected list length in hash table</vt:lpstr>
      <vt:lpstr>Proof outline</vt:lpstr>
      <vt:lpstr>Complexity of operation sequences</vt:lpstr>
      <vt:lpstr>Construction of universal classes (1)</vt:lpstr>
      <vt:lpstr>PowerPoint Presentation</vt:lpstr>
      <vt:lpstr>PowerPoint Presentation</vt:lpstr>
      <vt:lpstr>Proof (1)</vt:lpstr>
      <vt:lpstr>Proof (2)</vt:lpstr>
      <vt:lpstr>Universal hashing: summary</vt:lpstr>
      <vt:lpstr>Perfect hashing (1) </vt:lpstr>
      <vt:lpstr>Perfect hashing (2) </vt:lpstr>
      <vt:lpstr>Example: perfect hashing</vt:lpstr>
      <vt:lpstr>Perfect hashing: analysis</vt:lpstr>
      <vt:lpstr>Perfect hashing: analysis</vt:lpstr>
      <vt:lpstr>Perfect hashing: analysis space </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Dell</cp:lastModifiedBy>
  <cp:revision>1256</cp:revision>
  <cp:lastPrinted>2001-10-14T15:01:40Z</cp:lastPrinted>
  <dcterms:created xsi:type="dcterms:W3CDTF">2000-03-09T23:15:43Z</dcterms:created>
  <dcterms:modified xsi:type="dcterms:W3CDTF">2022-11-09T09:49:24Z</dcterms:modified>
</cp:coreProperties>
</file>