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66"/>
  </p:notesMasterIdLst>
  <p:handoutMasterIdLst>
    <p:handoutMasterId r:id="rId67"/>
  </p:handoutMasterIdLst>
  <p:sldIdLst>
    <p:sldId id="392" r:id="rId2"/>
    <p:sldId id="491" r:id="rId3"/>
    <p:sldId id="492" r:id="rId4"/>
    <p:sldId id="493"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547" r:id="rId59"/>
    <p:sldId id="548" r:id="rId60"/>
    <p:sldId id="549" r:id="rId61"/>
    <p:sldId id="550" r:id="rId62"/>
    <p:sldId id="551" r:id="rId63"/>
    <p:sldId id="552" r:id="rId64"/>
    <p:sldId id="399" r:id="rId6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86913" autoAdjust="0"/>
  </p:normalViewPr>
  <p:slideViewPr>
    <p:cSldViewPr>
      <p:cViewPr varScale="1">
        <p:scale>
          <a:sx n="74" d="100"/>
          <a:sy n="74" d="100"/>
        </p:scale>
        <p:origin x="-64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1801271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1749849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EEA116-8CFD-492E-ACB6-051C0C0CF306}" type="slidenum">
              <a:rPr lang="en-US" altLang="en-US" sz="1200"/>
              <a:pPr/>
              <a:t>11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9258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2516D96-267A-4C8A-98A2-3DD6800E3960}" type="slidenum">
              <a:rPr lang="en-US" altLang="en-US" sz="1200"/>
              <a:pPr/>
              <a:t>12</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3064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41D0AD-7012-4E45-B657-2A347D33D65D}" type="slidenum">
              <a:rPr lang="en-US" altLang="en-US" sz="1200"/>
              <a:pPr/>
              <a:t>13</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435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FE4D1D-524C-4E73-BCC7-899C5889A9E3}" type="slidenum">
              <a:rPr lang="en-US" altLang="en-US" sz="1200"/>
              <a:pPr/>
              <a:t>14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9771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9235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4089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061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12211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5651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997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E55DA8-DCF9-4088-A0C2-51F2EACE3392}" type="slidenum">
              <a:rPr lang="en-US" altLang="en-US" sz="1200"/>
              <a:pPr/>
              <a:t>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81790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39583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19915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8296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0981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37098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86605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47063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21063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22942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379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7A9CB9-E3DE-4E9A-9CB0-E2E33DD11A71}" type="slidenum">
              <a:rPr lang="en-US" altLang="en-US" sz="1200"/>
              <a:pPr/>
              <a:t>4</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28927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10569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93748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364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2258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2132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4230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5395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7220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7098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4774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4EE7EA-C9B1-4B92-9366-534F0E7CA8DC}" type="slidenum">
              <a:rPr lang="en-US" altLang="en-US" sz="1200"/>
              <a:pPr/>
              <a:t>5</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70604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9451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7562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397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73233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63579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8543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2184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739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78237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9550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591E01-F400-499D-9C51-9C918376796B}" type="slidenum">
              <a:rPr lang="en-US" altLang="en-US" sz="1200"/>
              <a:pPr/>
              <a:t>6</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01709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93698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68693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2329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67415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171670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448929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6537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249628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025470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2153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98F6CE-DD5C-42DC-BF0B-037EA575E653}" type="slidenum">
              <a:rPr lang="en-US" altLang="en-US" sz="1200"/>
              <a:pPr/>
              <a:t>7</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17209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42986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152534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407988" y="706438"/>
            <a:ext cx="61928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01675" y="4414838"/>
            <a:ext cx="560705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260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CD584D4-310C-4141-B2B8-214E7E79CD8C}" type="slidenum">
              <a:rPr lang="en-US" altLang="en-US" sz="1200"/>
              <a:pPr/>
              <a:t>8</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2054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71B28A-3860-48CE-933D-EE61C4DCAB2E}" type="slidenum">
              <a:rPr lang="en-US" altLang="en-US" sz="1200"/>
              <a:pPr/>
              <a:t>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54225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06EDE1-ADF5-4899-A0B2-0857C3D59813}" type="slidenum">
              <a:rPr lang="en-US" altLang="en-US" sz="1200"/>
              <a:pPr/>
              <a:t>10</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0352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40001" y="1676400"/>
            <a:ext cx="9243484" cy="211455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2438401" y="6400801"/>
            <a:ext cx="2537884" cy="455613"/>
          </a:xfrm>
        </p:spPr>
        <p:txBody>
          <a:bodyPr/>
          <a:lstStyle>
            <a:lvl1pPr>
              <a:defRPr/>
            </a:lvl1pPr>
          </a:lstStyle>
          <a:p>
            <a:endParaRPr lang="en-US" altLang="en-US"/>
          </a:p>
        </p:txBody>
      </p:sp>
      <p:sp>
        <p:nvSpPr>
          <p:cNvPr id="4" name="Footer Placeholder 3"/>
          <p:cNvSpPr>
            <a:spLocks noGrp="1"/>
          </p:cNvSpPr>
          <p:nvPr>
            <p:ph type="ftr" idx="11"/>
          </p:nvPr>
        </p:nvSpPr>
        <p:spPr>
          <a:xfrm>
            <a:off x="5283201" y="6400801"/>
            <a:ext cx="3858684" cy="455613"/>
          </a:xfrm>
        </p:spPr>
        <p:txBody>
          <a:bodyPr/>
          <a:lstStyle>
            <a:lvl1pPr>
              <a:defRPr/>
            </a:lvl1pPr>
          </a:lstStyle>
          <a:p>
            <a:endParaRPr lang="en-US" altLang="en-US"/>
          </a:p>
        </p:txBody>
      </p:sp>
      <p:sp>
        <p:nvSpPr>
          <p:cNvPr id="5" name="Slide Number Placeholder 4"/>
          <p:cNvSpPr>
            <a:spLocks noGrp="1"/>
          </p:cNvSpPr>
          <p:nvPr>
            <p:ph type="sldNum" idx="12"/>
          </p:nvPr>
        </p:nvSpPr>
        <p:spPr>
          <a:xfrm>
            <a:off x="9652001" y="6400801"/>
            <a:ext cx="2537884" cy="455613"/>
          </a:xfrm>
        </p:spPr>
        <p:txBody>
          <a:bodyPr/>
          <a:lstStyle>
            <a:lvl1pPr>
              <a:defRPr/>
            </a:lvl1pPr>
          </a:lstStyle>
          <a:p>
            <a:fld id="{BA8FFC6A-633C-4842-BB08-7A37B7EFC0CC}" type="slidenum">
              <a:rPr lang="en-US" altLang="en-US"/>
              <a:pPr/>
              <a:t>‹#›</a:t>
            </a:fld>
            <a:endParaRPr lang="en-US" altLang="en-US"/>
          </a:p>
        </p:txBody>
      </p:sp>
    </p:spTree>
    <p:extLst>
      <p:ext uri="{BB962C8B-B14F-4D97-AF65-F5344CB8AC3E}">
        <p14:creationId xmlns:p14="http://schemas.microsoft.com/office/powerpoint/2010/main" val="326312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45" name="CorelDRAW" r:id="rId4" imgW="2169000" imgH="2169360" progId="">
                  <p:embed/>
                </p:oleObj>
              </mc:Choice>
              <mc:Fallback>
                <p:oleObj name="CorelDRAW" r:id="rId4" imgW="2169000" imgH="2169360" progId="">
                  <p:embed/>
                  <p:pic>
                    <p:nvPicPr>
                      <p:cNvPr id="0" name="Picture 28"/>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456728" y="5935279"/>
            <a:ext cx="643096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-4</a:t>
            </a:r>
          </a:p>
          <a:p>
            <a:pPr algn="ctr">
              <a:lnSpc>
                <a:spcPct val="90000"/>
              </a:lnSpc>
              <a:spcAft>
                <a:spcPct val="35000"/>
              </a:spcAft>
            </a:pPr>
            <a:r>
              <a:rPr lang="en-US" dirty="0" smtClean="0"/>
              <a:t>Network-Flows</a:t>
            </a:r>
            <a:r>
              <a:rPr lang="en-US" dirty="0"/>
              <a:t>, Splay trees, Dynamic trees</a:t>
            </a:r>
            <a:endParaRPr lang="en-US" altLang="en-US" sz="1600" dirty="0">
              <a:latin typeface="Raleway ExtraBold" charset="0"/>
            </a:endParaRPr>
          </a:p>
        </p:txBody>
      </p:sp>
      <p:sp>
        <p:nvSpPr>
          <p:cNvPr id="1040" name="TextBox 25"/>
          <p:cNvSpPr txBox="1">
            <a:spLocks noChangeArrowheads="1"/>
          </p:cNvSpPr>
          <p:nvPr/>
        </p:nvSpPr>
        <p:spPr bwMode="auto">
          <a:xfrm>
            <a:off x="551384" y="2052638"/>
            <a:ext cx="11305256"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altLang="en-US" sz="2800" dirty="0">
                <a:ea typeface="Calibri" charset="0"/>
                <a:cs typeface="Times New Roman" charset="0"/>
              </a:rPr>
              <a:t>Advanced Programming (20CST-337)</a:t>
            </a:r>
          </a:p>
          <a:p>
            <a:pPr algn="ctr">
              <a:lnSpc>
                <a:spcPct val="90000"/>
              </a:lnSpc>
              <a:spcAft>
                <a:spcPct val="35000"/>
              </a:spcAft>
            </a:pPr>
            <a:r>
              <a:rPr lang="en-US" altLang="en-US" sz="2800">
                <a:ea typeface="Calibri" charset="0"/>
                <a:cs typeface="Times New Roman" charset="0"/>
              </a:rPr>
              <a:t>By:  Rahul Rathore(E12904)</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FBDC0-59D3-44F1-B0F9-0EFD876BFA89}" type="slidenum">
              <a:rPr lang="en-US" altLang="en-US" sz="1400"/>
              <a:pPr/>
              <a:t>10</a:t>
            </a:fld>
            <a:endParaRPr lang="en-US" altLang="en-US" sz="1400"/>
          </a:p>
        </p:txBody>
      </p:sp>
      <p:sp>
        <p:nvSpPr>
          <p:cNvPr id="10244" name="Rectangle 2"/>
          <p:cNvSpPr>
            <a:spLocks noGrp="1" noChangeArrowheads="1"/>
          </p:cNvSpPr>
          <p:nvPr>
            <p:ph type="title"/>
          </p:nvPr>
        </p:nvSpPr>
        <p:spPr>
          <a:xfrm>
            <a:off x="1828800" y="-142875"/>
            <a:ext cx="8382000" cy="1143000"/>
          </a:xfrm>
        </p:spPr>
        <p:txBody>
          <a:bodyPr/>
          <a:lstStyle/>
          <a:p>
            <a:pPr eaLnBrk="1" hangingPunct="1"/>
            <a:r>
              <a:rPr lang="en-US" altLang="en-US" smtClean="0"/>
              <a:t>Residual graph</a:t>
            </a:r>
          </a:p>
        </p:txBody>
      </p:sp>
      <p:sp>
        <p:nvSpPr>
          <p:cNvPr id="110595" name="Rectangle 3"/>
          <p:cNvSpPr>
            <a:spLocks noGrp="1" noChangeArrowheads="1"/>
          </p:cNvSpPr>
          <p:nvPr>
            <p:ph type="body" idx="1"/>
          </p:nvPr>
        </p:nvSpPr>
        <p:spPr>
          <a:xfrm>
            <a:off x="1828800" y="785813"/>
            <a:ext cx="8610600" cy="3581400"/>
          </a:xfrm>
          <a:noFill/>
        </p:spPr>
        <p:txBody>
          <a:bodyPr/>
          <a:lstStyle/>
          <a:p>
            <a:pPr marL="609600" indent="-609600" eaLnBrk="1" hangingPunct="1">
              <a:buNone/>
            </a:pPr>
            <a:r>
              <a:rPr lang="en-US" altLang="en-US" smtClean="0"/>
              <a:t>Assume that we are given a flow </a:t>
            </a:r>
            <a:r>
              <a:rPr lang="en-US" altLang="en-US" i="1" smtClean="0">
                <a:solidFill>
                  <a:schemeClr val="accent2"/>
                </a:solidFill>
              </a:rPr>
              <a:t>f  </a:t>
            </a:r>
            <a:r>
              <a:rPr lang="en-US" altLang="en-US" smtClean="0"/>
              <a:t>in</a:t>
            </a:r>
            <a:r>
              <a:rPr lang="en-US" altLang="en-US" i="1" smtClean="0">
                <a:solidFill>
                  <a:schemeClr val="accent2"/>
                </a:solidFill>
              </a:rPr>
              <a:t> </a:t>
            </a:r>
            <a:r>
              <a:rPr lang="en-US" altLang="en-US" smtClean="0"/>
              <a:t>graph </a:t>
            </a:r>
            <a:r>
              <a:rPr lang="en-US" altLang="en-US" smtClean="0">
                <a:solidFill>
                  <a:schemeClr val="accent2"/>
                </a:solidFill>
              </a:rPr>
              <a:t>G</a:t>
            </a:r>
            <a:r>
              <a:rPr lang="en-US" altLang="en-US" smtClean="0"/>
              <a:t>.</a:t>
            </a:r>
            <a:endParaRPr lang="en-US" altLang="en-US" smtClean="0">
              <a:solidFill>
                <a:schemeClr val="accent2"/>
              </a:solidFill>
            </a:endParaRPr>
          </a:p>
          <a:p>
            <a:pPr marL="609600" indent="-609600" eaLnBrk="1" hangingPunct="1">
              <a:buNone/>
            </a:pPr>
            <a:r>
              <a:rPr lang="en-US" altLang="en-US" smtClean="0"/>
              <a:t>Residual graph </a:t>
            </a:r>
            <a:r>
              <a:rPr lang="en-US" altLang="en-US" smtClean="0">
                <a:solidFill>
                  <a:schemeClr val="accent2"/>
                </a:solidFill>
              </a:rPr>
              <a:t>G</a:t>
            </a:r>
            <a:r>
              <a:rPr lang="en-US" altLang="en-US" i="1" baseline="-25000" smtClean="0">
                <a:solidFill>
                  <a:schemeClr val="accent2"/>
                </a:solidFill>
              </a:rPr>
              <a:t>f</a:t>
            </a:r>
            <a:r>
              <a:rPr lang="en-US" altLang="en-US" smtClean="0"/>
              <a:t> </a:t>
            </a:r>
          </a:p>
          <a:p>
            <a:pPr marL="609600" indent="-609600" eaLnBrk="1" hangingPunct="1"/>
            <a:r>
              <a:rPr lang="en-US" altLang="en-US" smtClean="0"/>
              <a:t>The same nodes, internal and </a:t>
            </a:r>
            <a:r>
              <a:rPr lang="en-US" altLang="en-US" i="1" smtClean="0">
                <a:solidFill>
                  <a:schemeClr val="accent2"/>
                </a:solidFill>
              </a:rPr>
              <a:t>s,t</a:t>
            </a:r>
            <a:endParaRPr lang="en-US" altLang="en-US" smtClean="0"/>
          </a:p>
          <a:p>
            <a:pPr marL="609600" indent="-609600" eaLnBrk="1" hangingPunct="1"/>
            <a:r>
              <a:rPr lang="en-US" altLang="en-US" smtClean="0"/>
              <a:t>For each edge </a:t>
            </a:r>
            <a:r>
              <a:rPr lang="en-US" altLang="en-US" i="1" smtClean="0">
                <a:solidFill>
                  <a:schemeClr val="accent2"/>
                </a:solidFill>
              </a:rPr>
              <a:t>e</a:t>
            </a:r>
            <a:r>
              <a:rPr lang="en-US" altLang="en-US" smtClean="0"/>
              <a:t> in </a:t>
            </a:r>
            <a:r>
              <a:rPr lang="en-US" altLang="en-US" smtClean="0">
                <a:solidFill>
                  <a:schemeClr val="accent2"/>
                </a:solidFill>
              </a:rPr>
              <a:t>E</a:t>
            </a:r>
            <a:r>
              <a:rPr lang="en-US" altLang="en-US" smtClean="0"/>
              <a:t> with </a:t>
            </a:r>
            <a:r>
              <a:rPr lang="en-US" altLang="en-US" i="1" smtClean="0">
                <a:solidFill>
                  <a:schemeClr val="accent2"/>
                </a:solidFill>
              </a:rPr>
              <a:t>c</a:t>
            </a:r>
            <a:r>
              <a:rPr lang="en-US" altLang="en-US" i="1" baseline="-25000" smtClean="0">
                <a:solidFill>
                  <a:schemeClr val="accent2"/>
                </a:solidFill>
              </a:rPr>
              <a:t>e </a:t>
            </a:r>
            <a:r>
              <a:rPr lang="en-US" altLang="en-US" smtClean="0">
                <a:solidFill>
                  <a:schemeClr val="accent2"/>
                </a:solidFill>
              </a:rPr>
              <a:t>&gt;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a:t>
            </a:r>
            <a:r>
              <a:rPr lang="en-US" altLang="en-US" smtClean="0"/>
              <a:t> we put weight </a:t>
            </a:r>
            <a:r>
              <a:rPr lang="en-US" altLang="en-US" i="1" smtClean="0">
                <a:solidFill>
                  <a:schemeClr val="accent2"/>
                </a:solidFill>
              </a:rPr>
              <a:t>c</a:t>
            </a:r>
            <a:r>
              <a:rPr lang="en-US" altLang="en-US" i="1" baseline="-25000" smtClean="0">
                <a:solidFill>
                  <a:schemeClr val="accent2"/>
                </a:solidFill>
              </a:rPr>
              <a:t>e </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a:t>
            </a:r>
            <a:r>
              <a:rPr lang="en-US" altLang="en-US" smtClean="0"/>
              <a:t> (</a:t>
            </a:r>
            <a:r>
              <a:rPr lang="en-US" altLang="en-US" b="1" smtClean="0"/>
              <a:t>residual capacity</a:t>
            </a:r>
            <a:r>
              <a:rPr lang="en-US" altLang="en-US" smtClean="0"/>
              <a:t>)</a:t>
            </a:r>
          </a:p>
          <a:p>
            <a:pPr marL="609600" indent="-609600" eaLnBrk="1" hangingPunct="1"/>
            <a:r>
              <a:rPr lang="en-US" altLang="en-US" smtClean="0"/>
              <a:t>For each edge </a:t>
            </a:r>
            <a:r>
              <a:rPr lang="en-US" altLang="en-US" i="1" smtClean="0">
                <a:solidFill>
                  <a:schemeClr val="accent2"/>
                </a:solidFill>
              </a:rPr>
              <a:t>e </a:t>
            </a:r>
            <a:r>
              <a:rPr lang="en-US" altLang="en-US" smtClean="0">
                <a:solidFill>
                  <a:schemeClr val="accent2"/>
                </a:solidFill>
              </a:rPr>
              <a:t>= (</a:t>
            </a:r>
            <a:r>
              <a:rPr lang="en-US" altLang="en-US" i="1" smtClean="0">
                <a:solidFill>
                  <a:schemeClr val="accent2"/>
                </a:solidFill>
              </a:rPr>
              <a:t>u,v</a:t>
            </a:r>
            <a:r>
              <a:rPr lang="en-US" altLang="en-US" smtClean="0">
                <a:solidFill>
                  <a:schemeClr val="accent2"/>
                </a:solidFill>
              </a:rPr>
              <a:t>)</a:t>
            </a:r>
            <a:r>
              <a:rPr lang="en-US" altLang="en-US" smtClean="0"/>
              <a:t> in </a:t>
            </a:r>
            <a:r>
              <a:rPr lang="en-US" altLang="en-US" smtClean="0">
                <a:solidFill>
                  <a:schemeClr val="accent2"/>
                </a:solidFill>
              </a:rPr>
              <a:t>E</a:t>
            </a:r>
            <a:r>
              <a:rPr lang="en-US" altLang="en-US" smtClean="0"/>
              <a:t> we put weight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a:t>
            </a:r>
            <a:r>
              <a:rPr lang="en-US" altLang="en-US" smtClean="0"/>
              <a:t> to the backward edge </a:t>
            </a:r>
            <a:r>
              <a:rPr lang="en-US" altLang="en-US" smtClean="0">
                <a:solidFill>
                  <a:schemeClr val="accent2"/>
                </a:solidFill>
              </a:rPr>
              <a:t>(</a:t>
            </a:r>
            <a:r>
              <a:rPr lang="en-US" altLang="en-US" i="1" smtClean="0">
                <a:solidFill>
                  <a:schemeClr val="accent2"/>
                </a:solidFill>
              </a:rPr>
              <a:t>v,u</a:t>
            </a:r>
            <a:r>
              <a:rPr lang="en-US" altLang="en-US" smtClean="0">
                <a:solidFill>
                  <a:schemeClr val="accent2"/>
                </a:solidFill>
              </a:rPr>
              <a:t>) </a:t>
            </a:r>
            <a:r>
              <a:rPr lang="en-US" altLang="en-US" smtClean="0"/>
              <a:t>(</a:t>
            </a:r>
            <a:r>
              <a:rPr lang="en-US" altLang="en-US" b="1" smtClean="0"/>
              <a:t>residual capacity</a:t>
            </a:r>
            <a:r>
              <a:rPr lang="en-US" altLang="en-US" smtClean="0"/>
              <a:t>)</a:t>
            </a:r>
          </a:p>
        </p:txBody>
      </p:sp>
      <p:sp>
        <p:nvSpPr>
          <p:cNvPr id="10246" name="Oval 4"/>
          <p:cNvSpPr>
            <a:spLocks noChangeArrowheads="1"/>
          </p:cNvSpPr>
          <p:nvPr/>
        </p:nvSpPr>
        <p:spPr bwMode="auto">
          <a:xfrm>
            <a:off x="1995488" y="5715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0247" name="Oval 5"/>
          <p:cNvSpPr>
            <a:spLocks noChangeArrowheads="1"/>
          </p:cNvSpPr>
          <p:nvPr/>
        </p:nvSpPr>
        <p:spPr bwMode="auto">
          <a:xfrm>
            <a:off x="2935288" y="4953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48" name="Oval 6"/>
          <p:cNvSpPr>
            <a:spLocks noChangeArrowheads="1"/>
          </p:cNvSpPr>
          <p:nvPr/>
        </p:nvSpPr>
        <p:spPr bwMode="auto">
          <a:xfrm>
            <a:off x="4002088"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49" name="Oval 7"/>
          <p:cNvSpPr>
            <a:spLocks noChangeArrowheads="1"/>
          </p:cNvSpPr>
          <p:nvPr/>
        </p:nvSpPr>
        <p:spPr bwMode="auto">
          <a:xfrm>
            <a:off x="2935288" y="6400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0250" name="AutoShape 8"/>
          <p:cNvCxnSpPr>
            <a:cxnSpLocks noChangeShapeType="1"/>
            <a:stCxn id="10247" idx="5"/>
            <a:endCxn id="10248" idx="1"/>
          </p:cNvCxnSpPr>
          <p:nvPr/>
        </p:nvCxnSpPr>
        <p:spPr bwMode="auto">
          <a:xfrm>
            <a:off x="3065463" y="50831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1" name="AutoShape 9"/>
          <p:cNvCxnSpPr>
            <a:cxnSpLocks noChangeShapeType="1"/>
            <a:stCxn id="10247" idx="3"/>
            <a:endCxn id="10246" idx="0"/>
          </p:cNvCxnSpPr>
          <p:nvPr/>
        </p:nvCxnSpPr>
        <p:spPr bwMode="auto">
          <a:xfrm flipH="1">
            <a:off x="2071689" y="50831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252" name="AutoShape 10"/>
          <p:cNvCxnSpPr>
            <a:cxnSpLocks noChangeShapeType="1"/>
            <a:stCxn id="10246" idx="5"/>
            <a:endCxn id="10249" idx="1"/>
          </p:cNvCxnSpPr>
          <p:nvPr/>
        </p:nvCxnSpPr>
        <p:spPr bwMode="auto">
          <a:xfrm>
            <a:off x="2125663" y="58451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3" name="AutoShape 11"/>
          <p:cNvCxnSpPr>
            <a:cxnSpLocks noChangeShapeType="1"/>
            <a:stCxn id="10249" idx="7"/>
            <a:endCxn id="10248" idx="3"/>
          </p:cNvCxnSpPr>
          <p:nvPr/>
        </p:nvCxnSpPr>
        <p:spPr bwMode="auto">
          <a:xfrm flipV="1">
            <a:off x="3065463" y="57689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4" name="AutoShape 12"/>
          <p:cNvCxnSpPr>
            <a:cxnSpLocks noChangeShapeType="1"/>
            <a:stCxn id="10247" idx="4"/>
            <a:endCxn id="10249" idx="0"/>
          </p:cNvCxnSpPr>
          <p:nvPr/>
        </p:nvCxnSpPr>
        <p:spPr bwMode="auto">
          <a:xfrm>
            <a:off x="3011488" y="51054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5" name="Text Box 13"/>
          <p:cNvSpPr txBox="1">
            <a:spLocks noChangeArrowheads="1"/>
          </p:cNvSpPr>
          <p:nvPr/>
        </p:nvSpPr>
        <p:spPr bwMode="auto">
          <a:xfrm>
            <a:off x="2117726"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0256" name="Text Box 14"/>
          <p:cNvSpPr txBox="1">
            <a:spLocks noChangeArrowheads="1"/>
          </p:cNvSpPr>
          <p:nvPr/>
        </p:nvSpPr>
        <p:spPr bwMode="auto">
          <a:xfrm>
            <a:off x="4191000" y="5486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0257" name="Text Box 15"/>
          <p:cNvSpPr txBox="1">
            <a:spLocks noChangeArrowheads="1"/>
          </p:cNvSpPr>
          <p:nvPr/>
        </p:nvSpPr>
        <p:spPr bwMode="auto">
          <a:xfrm>
            <a:off x="1676400"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0258" name="Text Box 16"/>
          <p:cNvSpPr txBox="1">
            <a:spLocks noChangeArrowheads="1"/>
          </p:cNvSpPr>
          <p:nvPr/>
        </p:nvSpPr>
        <p:spPr bwMode="auto">
          <a:xfrm>
            <a:off x="1954214"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0259" name="Text Box 17"/>
          <p:cNvSpPr txBox="1">
            <a:spLocks noChangeArrowheads="1"/>
          </p:cNvSpPr>
          <p:nvPr/>
        </p:nvSpPr>
        <p:spPr bwMode="auto">
          <a:xfrm>
            <a:off x="2851151" y="44958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0260" name="Text Box 18"/>
          <p:cNvSpPr txBox="1">
            <a:spLocks noChangeArrowheads="1"/>
          </p:cNvSpPr>
          <p:nvPr/>
        </p:nvSpPr>
        <p:spPr bwMode="auto">
          <a:xfrm>
            <a:off x="286861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0261" name="Text Box 19"/>
          <p:cNvSpPr txBox="1">
            <a:spLocks noChangeArrowheads="1"/>
          </p:cNvSpPr>
          <p:nvPr/>
        </p:nvSpPr>
        <p:spPr bwMode="auto">
          <a:xfrm>
            <a:off x="3470276"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0262" name="Text Box 20"/>
          <p:cNvSpPr txBox="1">
            <a:spLocks noChangeArrowheads="1"/>
          </p:cNvSpPr>
          <p:nvPr/>
        </p:nvSpPr>
        <p:spPr bwMode="auto">
          <a:xfrm>
            <a:off x="3403601"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0263" name="Text Box 21"/>
          <p:cNvSpPr txBox="1">
            <a:spLocks noChangeArrowheads="1"/>
          </p:cNvSpPr>
          <p:nvPr/>
        </p:nvSpPr>
        <p:spPr bwMode="auto">
          <a:xfrm>
            <a:off x="2936876"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10264" name="Oval 22"/>
          <p:cNvSpPr>
            <a:spLocks noChangeArrowheads="1"/>
          </p:cNvSpPr>
          <p:nvPr/>
        </p:nvSpPr>
        <p:spPr bwMode="auto">
          <a:xfrm>
            <a:off x="5080000" y="5341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0265" name="Oval 23"/>
          <p:cNvSpPr>
            <a:spLocks noChangeArrowheads="1"/>
          </p:cNvSpPr>
          <p:nvPr/>
        </p:nvSpPr>
        <p:spPr bwMode="auto">
          <a:xfrm>
            <a:off x="6019800" y="4579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66" name="Oval 24"/>
          <p:cNvSpPr>
            <a:spLocks noChangeArrowheads="1"/>
          </p:cNvSpPr>
          <p:nvPr/>
        </p:nvSpPr>
        <p:spPr bwMode="auto">
          <a:xfrm>
            <a:off x="7086600" y="5265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67" name="Oval 25"/>
          <p:cNvSpPr>
            <a:spLocks noChangeArrowheads="1"/>
          </p:cNvSpPr>
          <p:nvPr/>
        </p:nvSpPr>
        <p:spPr bwMode="auto">
          <a:xfrm>
            <a:off x="6019800" y="6027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0268" name="AutoShape 26"/>
          <p:cNvCxnSpPr>
            <a:cxnSpLocks noChangeShapeType="1"/>
            <a:stCxn id="10265" idx="5"/>
            <a:endCxn id="10266" idx="1"/>
          </p:cNvCxnSpPr>
          <p:nvPr/>
        </p:nvCxnSpPr>
        <p:spPr bwMode="auto">
          <a:xfrm>
            <a:off x="6149975" y="4710113"/>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9" name="AutoShape 27"/>
          <p:cNvCxnSpPr>
            <a:cxnSpLocks noChangeShapeType="1"/>
            <a:stCxn id="10265" idx="3"/>
            <a:endCxn id="10264" idx="0"/>
          </p:cNvCxnSpPr>
          <p:nvPr/>
        </p:nvCxnSpPr>
        <p:spPr bwMode="auto">
          <a:xfrm flipH="1">
            <a:off x="5156201" y="4710114"/>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270" name="AutoShape 28"/>
          <p:cNvCxnSpPr>
            <a:cxnSpLocks noChangeShapeType="1"/>
            <a:stCxn id="10264" idx="5"/>
            <a:endCxn id="10267" idx="1"/>
          </p:cNvCxnSpPr>
          <p:nvPr/>
        </p:nvCxnSpPr>
        <p:spPr bwMode="auto">
          <a:xfrm>
            <a:off x="5210175" y="5472113"/>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71" name="AutoShape 29"/>
          <p:cNvCxnSpPr>
            <a:cxnSpLocks noChangeShapeType="1"/>
            <a:stCxn id="10267" idx="7"/>
            <a:endCxn id="10266" idx="3"/>
          </p:cNvCxnSpPr>
          <p:nvPr/>
        </p:nvCxnSpPr>
        <p:spPr bwMode="auto">
          <a:xfrm flipV="1">
            <a:off x="6149975" y="5395913"/>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72" name="AutoShape 30"/>
          <p:cNvCxnSpPr>
            <a:cxnSpLocks noChangeShapeType="1"/>
            <a:stCxn id="10265" idx="4"/>
            <a:endCxn id="10267" idx="0"/>
          </p:cNvCxnSpPr>
          <p:nvPr/>
        </p:nvCxnSpPr>
        <p:spPr bwMode="auto">
          <a:xfrm>
            <a:off x="6096000" y="4732338"/>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73" name="Text Box 31"/>
          <p:cNvSpPr txBox="1">
            <a:spLocks noChangeArrowheads="1"/>
          </p:cNvSpPr>
          <p:nvPr/>
        </p:nvSpPr>
        <p:spPr bwMode="auto">
          <a:xfrm>
            <a:off x="5267326" y="4579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0274" name="Text Box 32"/>
          <p:cNvSpPr txBox="1">
            <a:spLocks noChangeArrowheads="1"/>
          </p:cNvSpPr>
          <p:nvPr/>
        </p:nvSpPr>
        <p:spPr bwMode="auto">
          <a:xfrm>
            <a:off x="7275514" y="511333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0275" name="Text Box 33"/>
          <p:cNvSpPr txBox="1">
            <a:spLocks noChangeArrowheads="1"/>
          </p:cNvSpPr>
          <p:nvPr/>
        </p:nvSpPr>
        <p:spPr bwMode="auto">
          <a:xfrm>
            <a:off x="4760913" y="5189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0276" name="Text Box 34"/>
          <p:cNvSpPr txBox="1">
            <a:spLocks noChangeArrowheads="1"/>
          </p:cNvSpPr>
          <p:nvPr/>
        </p:nvSpPr>
        <p:spPr bwMode="auto">
          <a:xfrm>
            <a:off x="5124451" y="56467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0</a:t>
            </a:r>
          </a:p>
        </p:txBody>
      </p:sp>
      <p:sp>
        <p:nvSpPr>
          <p:cNvPr id="10277" name="Text Box 35"/>
          <p:cNvSpPr txBox="1">
            <a:spLocks noChangeArrowheads="1"/>
          </p:cNvSpPr>
          <p:nvPr/>
        </p:nvSpPr>
        <p:spPr bwMode="auto">
          <a:xfrm>
            <a:off x="5970588" y="4191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0278" name="Text Box 36"/>
          <p:cNvSpPr txBox="1">
            <a:spLocks noChangeArrowheads="1"/>
          </p:cNvSpPr>
          <p:nvPr/>
        </p:nvSpPr>
        <p:spPr bwMode="auto">
          <a:xfrm>
            <a:off x="5953125" y="6027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0279" name="Text Box 37"/>
          <p:cNvSpPr txBox="1">
            <a:spLocks noChangeArrowheads="1"/>
          </p:cNvSpPr>
          <p:nvPr/>
        </p:nvSpPr>
        <p:spPr bwMode="auto">
          <a:xfrm>
            <a:off x="6554789" y="5646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0280" name="Text Box 38"/>
          <p:cNvSpPr txBox="1">
            <a:spLocks noChangeArrowheads="1"/>
          </p:cNvSpPr>
          <p:nvPr/>
        </p:nvSpPr>
        <p:spPr bwMode="auto">
          <a:xfrm>
            <a:off x="6573838" y="4579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0</a:t>
            </a:r>
          </a:p>
        </p:txBody>
      </p:sp>
      <p:sp>
        <p:nvSpPr>
          <p:cNvPr id="10281" name="Text Box 39"/>
          <p:cNvSpPr txBox="1">
            <a:spLocks noChangeArrowheads="1"/>
          </p:cNvSpPr>
          <p:nvPr/>
        </p:nvSpPr>
        <p:spPr bwMode="auto">
          <a:xfrm>
            <a:off x="6024564" y="51133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20</a:t>
            </a:r>
            <a:endParaRPr lang="en-US" altLang="en-US"/>
          </a:p>
        </p:txBody>
      </p:sp>
      <p:sp>
        <p:nvSpPr>
          <p:cNvPr id="10282" name="Text Box 40"/>
          <p:cNvSpPr txBox="1">
            <a:spLocks noChangeArrowheads="1"/>
          </p:cNvSpPr>
          <p:nvPr/>
        </p:nvSpPr>
        <p:spPr bwMode="auto">
          <a:xfrm>
            <a:off x="4419601" y="4648200"/>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Flow:</a:t>
            </a:r>
          </a:p>
        </p:txBody>
      </p:sp>
      <p:sp>
        <p:nvSpPr>
          <p:cNvPr id="10283" name="Oval 41"/>
          <p:cNvSpPr>
            <a:spLocks noChangeArrowheads="1"/>
          </p:cNvSpPr>
          <p:nvPr/>
        </p:nvSpPr>
        <p:spPr bwMode="auto">
          <a:xfrm>
            <a:off x="8202613" y="5722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0284" name="Oval 42"/>
          <p:cNvSpPr>
            <a:spLocks noChangeArrowheads="1"/>
          </p:cNvSpPr>
          <p:nvPr/>
        </p:nvSpPr>
        <p:spPr bwMode="auto">
          <a:xfrm>
            <a:off x="9142413" y="4960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85" name="Oval 43"/>
          <p:cNvSpPr>
            <a:spLocks noChangeArrowheads="1"/>
          </p:cNvSpPr>
          <p:nvPr/>
        </p:nvSpPr>
        <p:spPr bwMode="auto">
          <a:xfrm>
            <a:off x="10209213" y="5646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0286" name="Oval 44"/>
          <p:cNvSpPr>
            <a:spLocks noChangeArrowheads="1"/>
          </p:cNvSpPr>
          <p:nvPr/>
        </p:nvSpPr>
        <p:spPr bwMode="auto">
          <a:xfrm>
            <a:off x="9142413" y="6408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0287" name="AutoShape 45"/>
          <p:cNvCxnSpPr>
            <a:cxnSpLocks noChangeShapeType="1"/>
            <a:stCxn id="10284" idx="5"/>
            <a:endCxn id="10285" idx="1"/>
          </p:cNvCxnSpPr>
          <p:nvPr/>
        </p:nvCxnSpPr>
        <p:spPr bwMode="auto">
          <a:xfrm>
            <a:off x="9272588" y="5091113"/>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88" name="AutoShape 46"/>
          <p:cNvCxnSpPr>
            <a:cxnSpLocks noChangeShapeType="1"/>
            <a:stCxn id="10284" idx="3"/>
            <a:endCxn id="10283" idx="0"/>
          </p:cNvCxnSpPr>
          <p:nvPr/>
        </p:nvCxnSpPr>
        <p:spPr bwMode="auto">
          <a:xfrm flipH="1">
            <a:off x="8278814" y="5091114"/>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0289" name="AutoShape 47"/>
          <p:cNvCxnSpPr>
            <a:cxnSpLocks noChangeShapeType="1"/>
            <a:stCxn id="10283" idx="5"/>
            <a:endCxn id="10286" idx="1"/>
          </p:cNvCxnSpPr>
          <p:nvPr/>
        </p:nvCxnSpPr>
        <p:spPr bwMode="auto">
          <a:xfrm>
            <a:off x="8332788" y="5853113"/>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90" name="AutoShape 48"/>
          <p:cNvCxnSpPr>
            <a:cxnSpLocks noChangeShapeType="1"/>
            <a:stCxn id="10286" idx="7"/>
            <a:endCxn id="10285" idx="3"/>
          </p:cNvCxnSpPr>
          <p:nvPr/>
        </p:nvCxnSpPr>
        <p:spPr bwMode="auto">
          <a:xfrm flipV="1">
            <a:off x="9272588" y="5776913"/>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0291" name="Text Box 50"/>
          <p:cNvSpPr txBox="1">
            <a:spLocks noChangeArrowheads="1"/>
          </p:cNvSpPr>
          <p:nvPr/>
        </p:nvSpPr>
        <p:spPr bwMode="auto">
          <a:xfrm>
            <a:off x="8391526"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0292" name="Text Box 51"/>
          <p:cNvSpPr txBox="1">
            <a:spLocks noChangeArrowheads="1"/>
          </p:cNvSpPr>
          <p:nvPr/>
        </p:nvSpPr>
        <p:spPr bwMode="auto">
          <a:xfrm>
            <a:off x="10398125" y="549433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0293" name="Text Box 52"/>
          <p:cNvSpPr txBox="1">
            <a:spLocks noChangeArrowheads="1"/>
          </p:cNvSpPr>
          <p:nvPr/>
        </p:nvSpPr>
        <p:spPr bwMode="auto">
          <a:xfrm>
            <a:off x="7883525" y="5570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0294" name="Text Box 53"/>
          <p:cNvSpPr txBox="1">
            <a:spLocks noChangeArrowheads="1"/>
          </p:cNvSpPr>
          <p:nvPr/>
        </p:nvSpPr>
        <p:spPr bwMode="auto">
          <a:xfrm>
            <a:off x="8239126"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0295" name="Text Box 54"/>
          <p:cNvSpPr txBox="1">
            <a:spLocks noChangeArrowheads="1"/>
          </p:cNvSpPr>
          <p:nvPr/>
        </p:nvSpPr>
        <p:spPr bwMode="auto">
          <a:xfrm>
            <a:off x="9075738" y="6408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0296" name="Text Box 55"/>
          <p:cNvSpPr txBox="1">
            <a:spLocks noChangeArrowheads="1"/>
          </p:cNvSpPr>
          <p:nvPr/>
        </p:nvSpPr>
        <p:spPr bwMode="auto">
          <a:xfrm>
            <a:off x="9786939" y="59293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0297" name="Text Box 56"/>
          <p:cNvSpPr txBox="1">
            <a:spLocks noChangeArrowheads="1"/>
          </p:cNvSpPr>
          <p:nvPr/>
        </p:nvSpPr>
        <p:spPr bwMode="auto">
          <a:xfrm>
            <a:off x="9610726"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0298" name="Text Box 58"/>
          <p:cNvSpPr txBox="1">
            <a:spLocks noChangeArrowheads="1"/>
          </p:cNvSpPr>
          <p:nvPr/>
        </p:nvSpPr>
        <p:spPr bwMode="auto">
          <a:xfrm>
            <a:off x="7164388" y="4491465"/>
            <a:ext cx="13853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Residual</a:t>
            </a:r>
          </a:p>
          <a:p>
            <a:r>
              <a:rPr lang="en-GB" altLang="en-US"/>
              <a:t>Graph:</a:t>
            </a:r>
          </a:p>
        </p:txBody>
      </p:sp>
      <p:sp>
        <p:nvSpPr>
          <p:cNvPr id="10299" name="Text Box 59"/>
          <p:cNvSpPr txBox="1">
            <a:spLocks noChangeArrowheads="1"/>
          </p:cNvSpPr>
          <p:nvPr/>
        </p:nvSpPr>
        <p:spPr bwMode="auto">
          <a:xfrm>
            <a:off x="9094788" y="4572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0300" name="Freeform 68"/>
          <p:cNvSpPr>
            <a:spLocks/>
          </p:cNvSpPr>
          <p:nvPr/>
        </p:nvSpPr>
        <p:spPr bwMode="auto">
          <a:xfrm>
            <a:off x="8991600" y="5105400"/>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1" name="Freeform 69"/>
          <p:cNvSpPr>
            <a:spLocks/>
          </p:cNvSpPr>
          <p:nvPr/>
        </p:nvSpPr>
        <p:spPr bwMode="auto">
          <a:xfrm>
            <a:off x="9220200" y="5105400"/>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2" name="Text Box 70"/>
          <p:cNvSpPr txBox="1">
            <a:spLocks noChangeArrowheads="1"/>
          </p:cNvSpPr>
          <p:nvPr/>
        </p:nvSpPr>
        <p:spPr bwMode="auto">
          <a:xfrm>
            <a:off x="9374189"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endParaRPr lang="en-US" altLang="en-US"/>
          </a:p>
        </p:txBody>
      </p:sp>
      <p:sp>
        <p:nvSpPr>
          <p:cNvPr id="10303" name="Text Box 71"/>
          <p:cNvSpPr txBox="1">
            <a:spLocks noChangeArrowheads="1"/>
          </p:cNvSpPr>
          <p:nvPr/>
        </p:nvSpPr>
        <p:spPr bwMode="auto">
          <a:xfrm>
            <a:off x="8545514"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0304" name="Text Box 72"/>
          <p:cNvSpPr txBox="1">
            <a:spLocks noChangeArrowheads="1"/>
          </p:cNvSpPr>
          <p:nvPr/>
        </p:nvSpPr>
        <p:spPr bwMode="auto">
          <a:xfrm>
            <a:off x="1474787" y="4500563"/>
            <a:ext cx="140017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1822335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7" dur="500"/>
                                        <p:tgtEl>
                                          <p:spTgt spid="1105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0" dur="500"/>
                                        <p:tgtEl>
                                          <p:spTgt spid="1105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15" dur="500"/>
                                        <p:tgtEl>
                                          <p:spTgt spid="11059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20" dur="5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B6FF70-907E-4456-9BCA-0686ED16A972}" type="slidenum">
              <a:rPr lang="en-US" altLang="en-US" sz="1400"/>
              <a:pPr/>
              <a:t>11</a:t>
            </a:fld>
            <a:endParaRPr lang="en-US" altLang="en-US" sz="1400"/>
          </a:p>
        </p:txBody>
      </p:sp>
      <p:sp>
        <p:nvSpPr>
          <p:cNvPr id="11268" name="Rectangle 2"/>
          <p:cNvSpPr>
            <a:spLocks noGrp="1" noChangeArrowheads="1"/>
          </p:cNvSpPr>
          <p:nvPr>
            <p:ph type="title"/>
          </p:nvPr>
        </p:nvSpPr>
        <p:spPr>
          <a:xfrm>
            <a:off x="1828800" y="-76200"/>
            <a:ext cx="8382000" cy="1143000"/>
          </a:xfrm>
        </p:spPr>
        <p:txBody>
          <a:bodyPr/>
          <a:lstStyle/>
          <a:p>
            <a:pPr eaLnBrk="1" hangingPunct="1"/>
            <a:r>
              <a:rPr lang="en-US" altLang="en-US" smtClean="0"/>
              <a:t>Augmenting path &amp; augmentation</a:t>
            </a:r>
          </a:p>
        </p:txBody>
      </p:sp>
      <p:sp>
        <p:nvSpPr>
          <p:cNvPr id="112643" name="Rectangle 3"/>
          <p:cNvSpPr>
            <a:spLocks noGrp="1" noChangeArrowheads="1"/>
          </p:cNvSpPr>
          <p:nvPr>
            <p:ph type="body" idx="1"/>
          </p:nvPr>
        </p:nvSpPr>
        <p:spPr>
          <a:xfrm>
            <a:off x="1600201" y="1062038"/>
            <a:ext cx="9001125" cy="3581400"/>
          </a:xfrm>
          <a:noFill/>
        </p:spPr>
        <p:txBody>
          <a:bodyPr/>
          <a:lstStyle/>
          <a:p>
            <a:pPr marL="609600" indent="-609600" eaLnBrk="1" hangingPunct="1">
              <a:buNone/>
            </a:pPr>
            <a:r>
              <a:rPr lang="en-US" altLang="en-US" smtClean="0"/>
              <a:t>Assume that we are given a flow </a:t>
            </a:r>
            <a:r>
              <a:rPr lang="en-US" altLang="en-US" i="1" smtClean="0">
                <a:solidFill>
                  <a:schemeClr val="accent2"/>
                </a:solidFill>
              </a:rPr>
              <a:t>f  </a:t>
            </a:r>
            <a:r>
              <a:rPr lang="en-US" altLang="en-US" smtClean="0"/>
              <a:t>in</a:t>
            </a:r>
            <a:r>
              <a:rPr lang="en-US" altLang="en-US" i="1" smtClean="0">
                <a:solidFill>
                  <a:schemeClr val="accent2"/>
                </a:solidFill>
              </a:rPr>
              <a:t> </a:t>
            </a:r>
            <a:r>
              <a:rPr lang="en-US" altLang="en-US" smtClean="0"/>
              <a:t>graph </a:t>
            </a:r>
            <a:r>
              <a:rPr lang="en-US" altLang="en-US" smtClean="0">
                <a:solidFill>
                  <a:schemeClr val="accent2"/>
                </a:solidFill>
              </a:rPr>
              <a:t>G</a:t>
            </a:r>
            <a:r>
              <a:rPr lang="en-US" altLang="en-US" smtClean="0"/>
              <a:t>, and</a:t>
            </a:r>
            <a:r>
              <a:rPr lang="en-US" altLang="en-US" smtClean="0">
                <a:solidFill>
                  <a:schemeClr val="accent2"/>
                </a:solidFill>
              </a:rPr>
              <a:t> </a:t>
            </a:r>
            <a:r>
              <a:rPr lang="en-US" altLang="en-US" smtClean="0"/>
              <a:t>the corresponding residual graph </a:t>
            </a:r>
            <a:r>
              <a:rPr lang="en-US" altLang="en-US" smtClean="0">
                <a:solidFill>
                  <a:schemeClr val="accent2"/>
                </a:solidFill>
              </a:rPr>
              <a:t>G</a:t>
            </a:r>
            <a:r>
              <a:rPr lang="en-US" altLang="en-US" i="1" baseline="-25000" smtClean="0">
                <a:solidFill>
                  <a:schemeClr val="accent2"/>
                </a:solidFill>
              </a:rPr>
              <a:t>f</a:t>
            </a:r>
            <a:r>
              <a:rPr lang="en-US" altLang="en-US" smtClean="0"/>
              <a:t> </a:t>
            </a:r>
          </a:p>
          <a:p>
            <a:pPr marL="609600" indent="-609600" eaLnBrk="1" hangingPunct="1">
              <a:buFont typeface="Times New Roman" panose="02020603050405020304" pitchFamily="18" charset="0"/>
              <a:buAutoNum type="arabicPeriod"/>
            </a:pPr>
            <a:r>
              <a:rPr lang="en-US" altLang="en-US" smtClean="0"/>
              <a:t>Find a new flow in residual graph - through a path with no repeating nodes, and value equal to the minimum capacity on the path (augmenting path)</a:t>
            </a:r>
          </a:p>
          <a:p>
            <a:pPr marL="609600" indent="-609600" eaLnBrk="1" hangingPunct="1">
              <a:buFont typeface="Times New Roman" panose="02020603050405020304" pitchFamily="18" charset="0"/>
              <a:buAutoNum type="arabicPeriod"/>
            </a:pPr>
            <a:r>
              <a:rPr lang="en-US" altLang="en-US" smtClean="0"/>
              <a:t>Update residual graph along the path</a:t>
            </a:r>
          </a:p>
        </p:txBody>
      </p:sp>
      <p:sp>
        <p:nvSpPr>
          <p:cNvPr id="11270" name="Oval 4"/>
          <p:cNvSpPr>
            <a:spLocks noChangeArrowheads="1"/>
          </p:cNvSpPr>
          <p:nvPr/>
        </p:nvSpPr>
        <p:spPr bwMode="auto">
          <a:xfrm>
            <a:off x="1995488" y="5715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1271" name="Oval 5"/>
          <p:cNvSpPr>
            <a:spLocks noChangeArrowheads="1"/>
          </p:cNvSpPr>
          <p:nvPr/>
        </p:nvSpPr>
        <p:spPr bwMode="auto">
          <a:xfrm>
            <a:off x="2935288" y="4953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272" name="Oval 6"/>
          <p:cNvSpPr>
            <a:spLocks noChangeArrowheads="1"/>
          </p:cNvSpPr>
          <p:nvPr/>
        </p:nvSpPr>
        <p:spPr bwMode="auto">
          <a:xfrm>
            <a:off x="4002088"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273" name="Oval 7"/>
          <p:cNvSpPr>
            <a:spLocks noChangeArrowheads="1"/>
          </p:cNvSpPr>
          <p:nvPr/>
        </p:nvSpPr>
        <p:spPr bwMode="auto">
          <a:xfrm>
            <a:off x="2935288" y="6400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1274" name="AutoShape 8"/>
          <p:cNvCxnSpPr>
            <a:cxnSpLocks noChangeShapeType="1"/>
            <a:stCxn id="11271" idx="5"/>
            <a:endCxn id="11272" idx="1"/>
          </p:cNvCxnSpPr>
          <p:nvPr/>
        </p:nvCxnSpPr>
        <p:spPr bwMode="auto">
          <a:xfrm>
            <a:off x="3065463" y="50831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75" name="AutoShape 9"/>
          <p:cNvCxnSpPr>
            <a:cxnSpLocks noChangeShapeType="1"/>
            <a:stCxn id="11271" idx="3"/>
            <a:endCxn id="11270" idx="0"/>
          </p:cNvCxnSpPr>
          <p:nvPr/>
        </p:nvCxnSpPr>
        <p:spPr bwMode="auto">
          <a:xfrm flipH="1">
            <a:off x="2071689" y="50831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1276" name="AutoShape 10"/>
          <p:cNvCxnSpPr>
            <a:cxnSpLocks noChangeShapeType="1"/>
            <a:stCxn id="11270" idx="5"/>
            <a:endCxn id="11273" idx="1"/>
          </p:cNvCxnSpPr>
          <p:nvPr/>
        </p:nvCxnSpPr>
        <p:spPr bwMode="auto">
          <a:xfrm>
            <a:off x="2125663" y="58451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77" name="AutoShape 11"/>
          <p:cNvCxnSpPr>
            <a:cxnSpLocks noChangeShapeType="1"/>
            <a:stCxn id="11273" idx="7"/>
            <a:endCxn id="11272" idx="3"/>
          </p:cNvCxnSpPr>
          <p:nvPr/>
        </p:nvCxnSpPr>
        <p:spPr bwMode="auto">
          <a:xfrm flipV="1">
            <a:off x="3065463" y="57689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78" name="AutoShape 12"/>
          <p:cNvCxnSpPr>
            <a:cxnSpLocks noChangeShapeType="1"/>
            <a:stCxn id="11271" idx="4"/>
            <a:endCxn id="11273" idx="0"/>
          </p:cNvCxnSpPr>
          <p:nvPr/>
        </p:nvCxnSpPr>
        <p:spPr bwMode="auto">
          <a:xfrm>
            <a:off x="3011488" y="51054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9" name="Text Box 13"/>
          <p:cNvSpPr txBox="1">
            <a:spLocks noChangeArrowheads="1"/>
          </p:cNvSpPr>
          <p:nvPr/>
        </p:nvSpPr>
        <p:spPr bwMode="auto">
          <a:xfrm>
            <a:off x="2117726"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1280" name="Text Box 14"/>
          <p:cNvSpPr txBox="1">
            <a:spLocks noChangeArrowheads="1"/>
          </p:cNvSpPr>
          <p:nvPr/>
        </p:nvSpPr>
        <p:spPr bwMode="auto">
          <a:xfrm>
            <a:off x="4191000" y="5486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1281" name="Text Box 15"/>
          <p:cNvSpPr txBox="1">
            <a:spLocks noChangeArrowheads="1"/>
          </p:cNvSpPr>
          <p:nvPr/>
        </p:nvSpPr>
        <p:spPr bwMode="auto">
          <a:xfrm>
            <a:off x="1676400"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1282" name="Text Box 16"/>
          <p:cNvSpPr txBox="1">
            <a:spLocks noChangeArrowheads="1"/>
          </p:cNvSpPr>
          <p:nvPr/>
        </p:nvSpPr>
        <p:spPr bwMode="auto">
          <a:xfrm>
            <a:off x="1954214"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1283" name="Text Box 17"/>
          <p:cNvSpPr txBox="1">
            <a:spLocks noChangeArrowheads="1"/>
          </p:cNvSpPr>
          <p:nvPr/>
        </p:nvSpPr>
        <p:spPr bwMode="auto">
          <a:xfrm>
            <a:off x="2851151" y="44958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1284" name="Text Box 18"/>
          <p:cNvSpPr txBox="1">
            <a:spLocks noChangeArrowheads="1"/>
          </p:cNvSpPr>
          <p:nvPr/>
        </p:nvSpPr>
        <p:spPr bwMode="auto">
          <a:xfrm>
            <a:off x="286861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1285" name="Text Box 19"/>
          <p:cNvSpPr txBox="1">
            <a:spLocks noChangeArrowheads="1"/>
          </p:cNvSpPr>
          <p:nvPr/>
        </p:nvSpPr>
        <p:spPr bwMode="auto">
          <a:xfrm>
            <a:off x="3470276"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1286" name="Text Box 20"/>
          <p:cNvSpPr txBox="1">
            <a:spLocks noChangeArrowheads="1"/>
          </p:cNvSpPr>
          <p:nvPr/>
        </p:nvSpPr>
        <p:spPr bwMode="auto">
          <a:xfrm>
            <a:off x="3403601"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1287" name="Text Box 21"/>
          <p:cNvSpPr txBox="1">
            <a:spLocks noChangeArrowheads="1"/>
          </p:cNvSpPr>
          <p:nvPr/>
        </p:nvSpPr>
        <p:spPr bwMode="auto">
          <a:xfrm>
            <a:off x="2936876"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11288" name="Text Box 40"/>
          <p:cNvSpPr txBox="1">
            <a:spLocks noChangeArrowheads="1"/>
          </p:cNvSpPr>
          <p:nvPr/>
        </p:nvSpPr>
        <p:spPr bwMode="auto">
          <a:xfrm>
            <a:off x="4343401" y="4431140"/>
            <a:ext cx="8178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flow:</a:t>
            </a:r>
          </a:p>
        </p:txBody>
      </p:sp>
      <p:sp>
        <p:nvSpPr>
          <p:cNvPr id="11289" name="Oval 41"/>
          <p:cNvSpPr>
            <a:spLocks noChangeArrowheads="1"/>
          </p:cNvSpPr>
          <p:nvPr/>
        </p:nvSpPr>
        <p:spPr bwMode="auto">
          <a:xfrm>
            <a:off x="8202613" y="5722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1290" name="Oval 42"/>
          <p:cNvSpPr>
            <a:spLocks noChangeArrowheads="1"/>
          </p:cNvSpPr>
          <p:nvPr/>
        </p:nvSpPr>
        <p:spPr bwMode="auto">
          <a:xfrm>
            <a:off x="9142413" y="4960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291" name="Oval 43"/>
          <p:cNvSpPr>
            <a:spLocks noChangeArrowheads="1"/>
          </p:cNvSpPr>
          <p:nvPr/>
        </p:nvSpPr>
        <p:spPr bwMode="auto">
          <a:xfrm>
            <a:off x="10209213" y="5646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292" name="Oval 44"/>
          <p:cNvSpPr>
            <a:spLocks noChangeArrowheads="1"/>
          </p:cNvSpPr>
          <p:nvPr/>
        </p:nvSpPr>
        <p:spPr bwMode="auto">
          <a:xfrm>
            <a:off x="9142413" y="6408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1293" name="AutoShape 45"/>
          <p:cNvCxnSpPr>
            <a:cxnSpLocks noChangeShapeType="1"/>
            <a:stCxn id="11290" idx="5"/>
            <a:endCxn id="11291" idx="1"/>
          </p:cNvCxnSpPr>
          <p:nvPr/>
        </p:nvCxnSpPr>
        <p:spPr bwMode="auto">
          <a:xfrm>
            <a:off x="9272588" y="5091113"/>
            <a:ext cx="958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1294" name="AutoShape 46"/>
          <p:cNvCxnSpPr>
            <a:cxnSpLocks noChangeShapeType="1"/>
            <a:stCxn id="11290" idx="3"/>
            <a:endCxn id="11289" idx="0"/>
          </p:cNvCxnSpPr>
          <p:nvPr/>
        </p:nvCxnSpPr>
        <p:spPr bwMode="auto">
          <a:xfrm flipH="1">
            <a:off x="8278814" y="5091114"/>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295" name="AutoShape 47"/>
          <p:cNvCxnSpPr>
            <a:cxnSpLocks noChangeShapeType="1"/>
            <a:stCxn id="11289" idx="5"/>
            <a:endCxn id="11292" idx="1"/>
          </p:cNvCxnSpPr>
          <p:nvPr/>
        </p:nvCxnSpPr>
        <p:spPr bwMode="auto">
          <a:xfrm>
            <a:off x="8332788" y="5853113"/>
            <a:ext cx="831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1296" name="AutoShape 48"/>
          <p:cNvCxnSpPr>
            <a:cxnSpLocks noChangeShapeType="1"/>
            <a:stCxn id="11292" idx="7"/>
            <a:endCxn id="11291" idx="3"/>
          </p:cNvCxnSpPr>
          <p:nvPr/>
        </p:nvCxnSpPr>
        <p:spPr bwMode="auto">
          <a:xfrm flipV="1">
            <a:off x="9272588" y="5776913"/>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1297" name="Text Box 49"/>
          <p:cNvSpPr txBox="1">
            <a:spLocks noChangeArrowheads="1"/>
          </p:cNvSpPr>
          <p:nvPr/>
        </p:nvSpPr>
        <p:spPr bwMode="auto">
          <a:xfrm>
            <a:off x="8391526" y="5029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1298" name="Text Box 50"/>
          <p:cNvSpPr txBox="1">
            <a:spLocks noChangeArrowheads="1"/>
          </p:cNvSpPr>
          <p:nvPr/>
        </p:nvSpPr>
        <p:spPr bwMode="auto">
          <a:xfrm>
            <a:off x="10398125" y="549433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1299" name="Text Box 51"/>
          <p:cNvSpPr txBox="1">
            <a:spLocks noChangeArrowheads="1"/>
          </p:cNvSpPr>
          <p:nvPr/>
        </p:nvSpPr>
        <p:spPr bwMode="auto">
          <a:xfrm>
            <a:off x="7883525" y="5570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1300" name="Text Box 52"/>
          <p:cNvSpPr txBox="1">
            <a:spLocks noChangeArrowheads="1"/>
          </p:cNvSpPr>
          <p:nvPr/>
        </p:nvSpPr>
        <p:spPr bwMode="auto">
          <a:xfrm>
            <a:off x="8239126"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1301" name="Text Box 53"/>
          <p:cNvSpPr txBox="1">
            <a:spLocks noChangeArrowheads="1"/>
          </p:cNvSpPr>
          <p:nvPr/>
        </p:nvSpPr>
        <p:spPr bwMode="auto">
          <a:xfrm>
            <a:off x="9075738" y="6408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1302" name="Text Box 54"/>
          <p:cNvSpPr txBox="1">
            <a:spLocks noChangeArrowheads="1"/>
          </p:cNvSpPr>
          <p:nvPr/>
        </p:nvSpPr>
        <p:spPr bwMode="auto">
          <a:xfrm>
            <a:off x="9677401" y="6027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1303" name="Text Box 55"/>
          <p:cNvSpPr txBox="1">
            <a:spLocks noChangeArrowheads="1"/>
          </p:cNvSpPr>
          <p:nvPr/>
        </p:nvSpPr>
        <p:spPr bwMode="auto">
          <a:xfrm>
            <a:off x="9610726"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1304" name="Text Box 56"/>
          <p:cNvSpPr txBox="1">
            <a:spLocks noChangeArrowheads="1"/>
          </p:cNvSpPr>
          <p:nvPr/>
        </p:nvSpPr>
        <p:spPr bwMode="auto">
          <a:xfrm>
            <a:off x="7512050" y="3955962"/>
            <a:ext cx="12650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residual</a:t>
            </a:r>
          </a:p>
          <a:p>
            <a:r>
              <a:rPr lang="en-GB" altLang="en-US"/>
              <a:t>graph:</a:t>
            </a:r>
          </a:p>
        </p:txBody>
      </p:sp>
      <p:sp>
        <p:nvSpPr>
          <p:cNvPr id="11305" name="Text Box 57"/>
          <p:cNvSpPr txBox="1">
            <a:spLocks noChangeArrowheads="1"/>
          </p:cNvSpPr>
          <p:nvPr/>
        </p:nvSpPr>
        <p:spPr bwMode="auto">
          <a:xfrm>
            <a:off x="9094788" y="4572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1306" name="Freeform 58"/>
          <p:cNvSpPr>
            <a:spLocks/>
          </p:cNvSpPr>
          <p:nvPr/>
        </p:nvSpPr>
        <p:spPr bwMode="auto">
          <a:xfrm>
            <a:off x="8991600" y="5105400"/>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07" name="Freeform 59"/>
          <p:cNvSpPr>
            <a:spLocks/>
          </p:cNvSpPr>
          <p:nvPr/>
        </p:nvSpPr>
        <p:spPr bwMode="auto">
          <a:xfrm>
            <a:off x="9220200" y="5105400"/>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08" name="Text Box 60"/>
          <p:cNvSpPr txBox="1">
            <a:spLocks noChangeArrowheads="1"/>
          </p:cNvSpPr>
          <p:nvPr/>
        </p:nvSpPr>
        <p:spPr bwMode="auto">
          <a:xfrm>
            <a:off x="9372601"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1309" name="Text Box 61"/>
          <p:cNvSpPr txBox="1">
            <a:spLocks noChangeArrowheads="1"/>
          </p:cNvSpPr>
          <p:nvPr/>
        </p:nvSpPr>
        <p:spPr bwMode="auto">
          <a:xfrm>
            <a:off x="8543926"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1310" name="Oval 62"/>
          <p:cNvSpPr>
            <a:spLocks noChangeArrowheads="1"/>
          </p:cNvSpPr>
          <p:nvPr/>
        </p:nvSpPr>
        <p:spPr bwMode="auto">
          <a:xfrm>
            <a:off x="5119688" y="5265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1311" name="Oval 63"/>
          <p:cNvSpPr>
            <a:spLocks noChangeArrowheads="1"/>
          </p:cNvSpPr>
          <p:nvPr/>
        </p:nvSpPr>
        <p:spPr bwMode="auto">
          <a:xfrm>
            <a:off x="6059488" y="4503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312" name="Oval 64"/>
          <p:cNvSpPr>
            <a:spLocks noChangeArrowheads="1"/>
          </p:cNvSpPr>
          <p:nvPr/>
        </p:nvSpPr>
        <p:spPr bwMode="auto">
          <a:xfrm>
            <a:off x="7126288" y="51895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1313" name="Oval 65"/>
          <p:cNvSpPr>
            <a:spLocks noChangeArrowheads="1"/>
          </p:cNvSpPr>
          <p:nvPr/>
        </p:nvSpPr>
        <p:spPr bwMode="auto">
          <a:xfrm>
            <a:off x="6059488" y="59515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1314" name="AutoShape 66"/>
          <p:cNvCxnSpPr>
            <a:cxnSpLocks noChangeShapeType="1"/>
            <a:stCxn id="11311" idx="5"/>
            <a:endCxn id="11312" idx="1"/>
          </p:cNvCxnSpPr>
          <p:nvPr/>
        </p:nvCxnSpPr>
        <p:spPr bwMode="auto">
          <a:xfrm>
            <a:off x="6189663" y="4633913"/>
            <a:ext cx="958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1315" name="AutoShape 67"/>
          <p:cNvCxnSpPr>
            <a:cxnSpLocks noChangeShapeType="1"/>
            <a:stCxn id="11311" idx="3"/>
            <a:endCxn id="11310" idx="0"/>
          </p:cNvCxnSpPr>
          <p:nvPr/>
        </p:nvCxnSpPr>
        <p:spPr bwMode="auto">
          <a:xfrm flipH="1">
            <a:off x="5195889" y="4633914"/>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316" name="AutoShape 68"/>
          <p:cNvCxnSpPr>
            <a:cxnSpLocks noChangeShapeType="1"/>
            <a:stCxn id="11310" idx="5"/>
            <a:endCxn id="11313" idx="1"/>
          </p:cNvCxnSpPr>
          <p:nvPr/>
        </p:nvCxnSpPr>
        <p:spPr bwMode="auto">
          <a:xfrm>
            <a:off x="5249863" y="5395913"/>
            <a:ext cx="831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1317" name="AutoShape 69"/>
          <p:cNvCxnSpPr>
            <a:cxnSpLocks noChangeShapeType="1"/>
            <a:stCxn id="11313" idx="7"/>
            <a:endCxn id="11312" idx="3"/>
          </p:cNvCxnSpPr>
          <p:nvPr/>
        </p:nvCxnSpPr>
        <p:spPr bwMode="auto">
          <a:xfrm flipV="1">
            <a:off x="6189663" y="5319713"/>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1318" name="Text Box 70"/>
          <p:cNvSpPr txBox="1">
            <a:spLocks noChangeArrowheads="1"/>
          </p:cNvSpPr>
          <p:nvPr/>
        </p:nvSpPr>
        <p:spPr bwMode="auto">
          <a:xfrm>
            <a:off x="5267326" y="4572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1319" name="Text Box 71"/>
          <p:cNvSpPr txBox="1">
            <a:spLocks noChangeArrowheads="1"/>
          </p:cNvSpPr>
          <p:nvPr/>
        </p:nvSpPr>
        <p:spPr bwMode="auto">
          <a:xfrm>
            <a:off x="7315200" y="503713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1320" name="Text Box 72"/>
          <p:cNvSpPr txBox="1">
            <a:spLocks noChangeArrowheads="1"/>
          </p:cNvSpPr>
          <p:nvPr/>
        </p:nvSpPr>
        <p:spPr bwMode="auto">
          <a:xfrm>
            <a:off x="4800600" y="5113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1321" name="Text Box 73"/>
          <p:cNvSpPr txBox="1">
            <a:spLocks noChangeArrowheads="1"/>
          </p:cNvSpPr>
          <p:nvPr/>
        </p:nvSpPr>
        <p:spPr bwMode="auto">
          <a:xfrm>
            <a:off x="5156201"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1322" name="Text Box 74"/>
          <p:cNvSpPr txBox="1">
            <a:spLocks noChangeArrowheads="1"/>
          </p:cNvSpPr>
          <p:nvPr/>
        </p:nvSpPr>
        <p:spPr bwMode="auto">
          <a:xfrm>
            <a:off x="5992813" y="5951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1323" name="Text Box 75"/>
          <p:cNvSpPr txBox="1">
            <a:spLocks noChangeArrowheads="1"/>
          </p:cNvSpPr>
          <p:nvPr/>
        </p:nvSpPr>
        <p:spPr bwMode="auto">
          <a:xfrm>
            <a:off x="6594476" y="5570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1324" name="Text Box 76"/>
          <p:cNvSpPr txBox="1">
            <a:spLocks noChangeArrowheads="1"/>
          </p:cNvSpPr>
          <p:nvPr/>
        </p:nvSpPr>
        <p:spPr bwMode="auto">
          <a:xfrm>
            <a:off x="6527801" y="4503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1325" name="Freeform 77"/>
          <p:cNvSpPr>
            <a:spLocks/>
          </p:cNvSpPr>
          <p:nvPr/>
        </p:nvSpPr>
        <p:spPr bwMode="auto">
          <a:xfrm>
            <a:off x="5908675" y="4648200"/>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Freeform 78"/>
          <p:cNvSpPr>
            <a:spLocks/>
          </p:cNvSpPr>
          <p:nvPr/>
        </p:nvSpPr>
        <p:spPr bwMode="auto">
          <a:xfrm>
            <a:off x="6137275" y="4648200"/>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7" name="Text Box 79"/>
          <p:cNvSpPr txBox="1">
            <a:spLocks noChangeArrowheads="1"/>
          </p:cNvSpPr>
          <p:nvPr/>
        </p:nvSpPr>
        <p:spPr bwMode="auto">
          <a:xfrm>
            <a:off x="6291264" y="5029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endParaRPr lang="en-US" altLang="en-US"/>
          </a:p>
        </p:txBody>
      </p:sp>
      <p:sp>
        <p:nvSpPr>
          <p:cNvPr id="11328" name="Text Box 80"/>
          <p:cNvSpPr txBox="1">
            <a:spLocks noChangeArrowheads="1"/>
          </p:cNvSpPr>
          <p:nvPr/>
        </p:nvSpPr>
        <p:spPr bwMode="auto">
          <a:xfrm>
            <a:off x="5461001" y="5029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1329" name="Text Box 81"/>
          <p:cNvSpPr txBox="1">
            <a:spLocks noChangeArrowheads="1"/>
          </p:cNvSpPr>
          <p:nvPr/>
        </p:nvSpPr>
        <p:spPr bwMode="auto">
          <a:xfrm>
            <a:off x="5970588" y="4114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1330" name="Text Box 82"/>
          <p:cNvSpPr txBox="1">
            <a:spLocks noChangeArrowheads="1"/>
          </p:cNvSpPr>
          <p:nvPr/>
        </p:nvSpPr>
        <p:spPr bwMode="auto">
          <a:xfrm>
            <a:off x="5800726" y="5029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1331" name="Text Box 83"/>
          <p:cNvSpPr txBox="1">
            <a:spLocks noChangeArrowheads="1"/>
          </p:cNvSpPr>
          <p:nvPr/>
        </p:nvSpPr>
        <p:spPr bwMode="auto">
          <a:xfrm>
            <a:off x="1447801" y="4500563"/>
            <a:ext cx="140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185780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290" name="Group 70"/>
          <p:cNvGrpSpPr>
            <a:grpSpLocks noChangeAspect="1"/>
          </p:cNvGrpSpPr>
          <p:nvPr/>
        </p:nvGrpSpPr>
        <p:grpSpPr bwMode="auto">
          <a:xfrm>
            <a:off x="5943601" y="3251200"/>
            <a:ext cx="5254625" cy="3671952"/>
            <a:chOff x="5282708" y="3896765"/>
            <a:chExt cx="3536950" cy="2472300"/>
          </a:xfrm>
        </p:grpSpPr>
        <p:sp>
          <p:nvSpPr>
            <p:cNvPr id="12356" name="Oval 41"/>
            <p:cNvSpPr>
              <a:spLocks noChangeArrowheads="1"/>
            </p:cNvSpPr>
            <p:nvPr/>
          </p:nvSpPr>
          <p:spPr bwMode="auto">
            <a:xfrm>
              <a:off x="6034088" y="5257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2357" name="Oval 42"/>
            <p:cNvSpPr>
              <a:spLocks noChangeArrowheads="1"/>
            </p:cNvSpPr>
            <p:nvPr/>
          </p:nvSpPr>
          <p:spPr bwMode="auto">
            <a:xfrm>
              <a:off x="6973888" y="4495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58" name="Oval 43"/>
            <p:cNvSpPr>
              <a:spLocks noChangeArrowheads="1"/>
            </p:cNvSpPr>
            <p:nvPr/>
          </p:nvSpPr>
          <p:spPr bwMode="auto">
            <a:xfrm>
              <a:off x="8040688" y="5181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59" name="Oval 44"/>
            <p:cNvSpPr>
              <a:spLocks noChangeArrowheads="1"/>
            </p:cNvSpPr>
            <p:nvPr/>
          </p:nvSpPr>
          <p:spPr bwMode="auto">
            <a:xfrm>
              <a:off x="6973888" y="5943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2360" name="AutoShape 45"/>
            <p:cNvCxnSpPr>
              <a:cxnSpLocks noChangeShapeType="1"/>
              <a:stCxn id="12357" idx="5"/>
              <a:endCxn id="12358" idx="1"/>
            </p:cNvCxnSpPr>
            <p:nvPr/>
          </p:nvCxnSpPr>
          <p:spPr bwMode="auto">
            <a:xfrm>
              <a:off x="7104063" y="4625975"/>
              <a:ext cx="958850" cy="577850"/>
            </a:xfrm>
            <a:prstGeom prst="straightConnector1">
              <a:avLst/>
            </a:prstGeom>
            <a:noFill/>
            <a:ln w="38100">
              <a:solidFill>
                <a:srgbClr val="FF0000"/>
              </a:solidFill>
              <a:prstDash val="dash"/>
              <a:round/>
              <a:headEnd type="triangle" w="lg" len="lg"/>
              <a:tailEnd/>
            </a:ln>
            <a:extLst>
              <a:ext uri="{909E8E84-426E-40DD-AFC4-6F175D3DCCD1}">
                <a14:hiddenFill xmlns:a14="http://schemas.microsoft.com/office/drawing/2010/main">
                  <a:noFill/>
                </a14:hiddenFill>
              </a:ext>
            </a:extLst>
          </p:spPr>
        </p:cxnSp>
        <p:cxnSp>
          <p:nvCxnSpPr>
            <p:cNvPr id="12361" name="AutoShape 46"/>
            <p:cNvCxnSpPr>
              <a:cxnSpLocks noChangeShapeType="1"/>
              <a:stCxn id="12357" idx="3"/>
              <a:endCxn id="12356" idx="7"/>
            </p:cNvCxnSpPr>
            <p:nvPr/>
          </p:nvCxnSpPr>
          <p:spPr bwMode="auto">
            <a:xfrm rot="5400000">
              <a:off x="6253069" y="4536984"/>
              <a:ext cx="654238" cy="832037"/>
            </a:xfrm>
            <a:prstGeom prst="straightConnector1">
              <a:avLst/>
            </a:prstGeom>
            <a:noFill/>
            <a:ln w="38100">
              <a:solidFill>
                <a:srgbClr val="FF0000"/>
              </a:solidFill>
              <a:prstDash val="dash"/>
              <a:round/>
              <a:headEnd/>
              <a:tailEnd type="triangle" w="lg" len="lg"/>
            </a:ln>
            <a:extLst>
              <a:ext uri="{909E8E84-426E-40DD-AFC4-6F175D3DCCD1}">
                <a14:hiddenFill xmlns:a14="http://schemas.microsoft.com/office/drawing/2010/main">
                  <a:noFill/>
                </a14:hiddenFill>
              </a:ext>
            </a:extLst>
          </p:spPr>
        </p:cxnSp>
        <p:cxnSp>
          <p:nvCxnSpPr>
            <p:cNvPr id="12362" name="AutoShape 47"/>
            <p:cNvCxnSpPr>
              <a:cxnSpLocks noChangeShapeType="1"/>
              <a:stCxn id="12356" idx="5"/>
              <a:endCxn id="12359" idx="1"/>
            </p:cNvCxnSpPr>
            <p:nvPr/>
          </p:nvCxnSpPr>
          <p:spPr bwMode="auto">
            <a:xfrm>
              <a:off x="6164263" y="5387975"/>
              <a:ext cx="831850" cy="577850"/>
            </a:xfrm>
            <a:prstGeom prst="straightConnector1">
              <a:avLst/>
            </a:prstGeom>
            <a:noFill/>
            <a:ln w="38100">
              <a:solidFill>
                <a:srgbClr val="FF0000"/>
              </a:solidFill>
              <a:prstDash val="dash"/>
              <a:round/>
              <a:headEnd type="triangle" w="lg" len="lg"/>
              <a:tailEnd/>
            </a:ln>
            <a:extLst>
              <a:ext uri="{909E8E84-426E-40DD-AFC4-6F175D3DCCD1}">
                <a14:hiddenFill xmlns:a14="http://schemas.microsoft.com/office/drawing/2010/main">
                  <a:noFill/>
                </a14:hiddenFill>
              </a:ext>
            </a:extLst>
          </p:spPr>
        </p:cxnSp>
        <p:cxnSp>
          <p:nvCxnSpPr>
            <p:cNvPr id="12363" name="AutoShape 48"/>
            <p:cNvCxnSpPr>
              <a:cxnSpLocks noChangeShapeType="1"/>
              <a:stCxn id="12359" idx="7"/>
              <a:endCxn id="12358" idx="3"/>
            </p:cNvCxnSpPr>
            <p:nvPr/>
          </p:nvCxnSpPr>
          <p:spPr bwMode="auto">
            <a:xfrm flipV="1">
              <a:off x="7104063" y="5311775"/>
              <a:ext cx="958850" cy="654050"/>
            </a:xfrm>
            <a:prstGeom prst="straightConnector1">
              <a:avLst/>
            </a:prstGeom>
            <a:noFill/>
            <a:ln w="38100">
              <a:solidFill>
                <a:srgbClr val="FF0000"/>
              </a:solidFill>
              <a:prstDash val="dash"/>
              <a:round/>
              <a:headEnd type="triangle" w="lg" len="lg"/>
              <a:tailEnd/>
            </a:ln>
            <a:extLst>
              <a:ext uri="{909E8E84-426E-40DD-AFC4-6F175D3DCCD1}">
                <a14:hiddenFill xmlns:a14="http://schemas.microsoft.com/office/drawing/2010/main">
                  <a:noFill/>
                </a14:hiddenFill>
              </a:ext>
            </a:extLst>
          </p:spPr>
        </p:cxnSp>
        <p:sp>
          <p:nvSpPr>
            <p:cNvPr id="12364" name="Text Box 49"/>
            <p:cNvSpPr txBox="1">
              <a:spLocks noChangeArrowheads="1"/>
            </p:cNvSpPr>
            <p:nvPr/>
          </p:nvSpPr>
          <p:spPr bwMode="auto">
            <a:xfrm>
              <a:off x="6269155" y="4595844"/>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sp>
          <p:nvSpPr>
            <p:cNvPr id="12365" name="Text Box 50"/>
            <p:cNvSpPr txBox="1">
              <a:spLocks noChangeArrowheads="1"/>
            </p:cNvSpPr>
            <p:nvPr/>
          </p:nvSpPr>
          <p:spPr bwMode="auto">
            <a:xfrm>
              <a:off x="8155145" y="5060940"/>
              <a:ext cx="200910" cy="3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12366" name="Text Box 51"/>
            <p:cNvSpPr txBox="1">
              <a:spLocks noChangeArrowheads="1"/>
            </p:cNvSpPr>
            <p:nvPr/>
          </p:nvSpPr>
          <p:spPr bwMode="auto">
            <a:xfrm>
              <a:off x="5744738" y="5137139"/>
              <a:ext cx="262413" cy="3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12367" name="Text Box 52"/>
            <p:cNvSpPr txBox="1">
              <a:spLocks noChangeArrowheads="1"/>
            </p:cNvSpPr>
            <p:nvPr/>
          </p:nvSpPr>
          <p:spPr bwMode="auto">
            <a:xfrm>
              <a:off x="6116755" y="5510244"/>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12368" name="Text Box 53"/>
            <p:cNvSpPr txBox="1">
              <a:spLocks noChangeArrowheads="1"/>
            </p:cNvSpPr>
            <p:nvPr/>
          </p:nvSpPr>
          <p:spPr bwMode="auto">
            <a:xfrm>
              <a:off x="6928319" y="5975340"/>
              <a:ext cx="262413" cy="3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12369" name="Text Box 54"/>
            <p:cNvSpPr txBox="1">
              <a:spLocks noChangeArrowheads="1"/>
            </p:cNvSpPr>
            <p:nvPr/>
          </p:nvSpPr>
          <p:spPr bwMode="auto">
            <a:xfrm>
              <a:off x="7555030" y="5594382"/>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12370" name="Text Box 55"/>
            <p:cNvSpPr txBox="1">
              <a:spLocks noChangeArrowheads="1"/>
            </p:cNvSpPr>
            <p:nvPr/>
          </p:nvSpPr>
          <p:spPr bwMode="auto">
            <a:xfrm>
              <a:off x="7488355" y="4527581"/>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12371" name="Text Box 56"/>
            <p:cNvSpPr txBox="1">
              <a:spLocks noChangeArrowheads="1"/>
            </p:cNvSpPr>
            <p:nvPr/>
          </p:nvSpPr>
          <p:spPr bwMode="auto">
            <a:xfrm>
              <a:off x="5282708" y="3896765"/>
              <a:ext cx="3536950"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New residual graph:</a:t>
              </a:r>
            </a:p>
          </p:txBody>
        </p:sp>
        <p:sp>
          <p:nvSpPr>
            <p:cNvPr id="12372" name="Text Box 57"/>
            <p:cNvSpPr txBox="1">
              <a:spLocks noChangeArrowheads="1"/>
            </p:cNvSpPr>
            <p:nvPr/>
          </p:nvSpPr>
          <p:spPr bwMode="auto">
            <a:xfrm>
              <a:off x="6951784" y="4138601"/>
              <a:ext cx="277519" cy="3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12373" name="Freeform 58"/>
            <p:cNvSpPr>
              <a:spLocks/>
            </p:cNvSpPr>
            <p:nvPr/>
          </p:nvSpPr>
          <p:spPr bwMode="auto">
            <a:xfrm>
              <a:off x="6823075" y="4640262"/>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74" name="Freeform 59"/>
            <p:cNvSpPr>
              <a:spLocks/>
            </p:cNvSpPr>
            <p:nvPr/>
          </p:nvSpPr>
          <p:spPr bwMode="auto">
            <a:xfrm>
              <a:off x="7051675" y="4640262"/>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38100">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75" name="Text Box 60"/>
            <p:cNvSpPr txBox="1">
              <a:spLocks noChangeArrowheads="1"/>
            </p:cNvSpPr>
            <p:nvPr/>
          </p:nvSpPr>
          <p:spPr bwMode="auto">
            <a:xfrm>
              <a:off x="7250230" y="5053044"/>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12376" name="Text Box 61"/>
            <p:cNvSpPr txBox="1">
              <a:spLocks noChangeArrowheads="1"/>
            </p:cNvSpPr>
            <p:nvPr/>
          </p:nvSpPr>
          <p:spPr bwMode="auto">
            <a:xfrm>
              <a:off x="6421555" y="5053044"/>
              <a:ext cx="431566" cy="39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grpSp>
      <p:grpSp>
        <p:nvGrpSpPr>
          <p:cNvPr id="12291" name="Group 69"/>
          <p:cNvGrpSpPr>
            <a:grpSpLocks noChangeAspect="1"/>
          </p:cNvGrpSpPr>
          <p:nvPr/>
        </p:nvGrpSpPr>
        <p:grpSpPr bwMode="auto">
          <a:xfrm>
            <a:off x="1560513" y="3628994"/>
            <a:ext cx="4376984" cy="3314766"/>
            <a:chOff x="2973639" y="4146682"/>
            <a:chExt cx="2944892" cy="2230173"/>
          </a:xfrm>
        </p:grpSpPr>
        <p:sp>
          <p:nvSpPr>
            <p:cNvPr id="12334" name="Text Box 40"/>
            <p:cNvSpPr txBox="1">
              <a:spLocks noChangeArrowheads="1"/>
            </p:cNvSpPr>
            <p:nvPr/>
          </p:nvSpPr>
          <p:spPr bwMode="auto">
            <a:xfrm>
              <a:off x="2973639" y="4319845"/>
              <a:ext cx="693612" cy="72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New</a:t>
              </a:r>
            </a:p>
            <a:p>
              <a:r>
                <a:rPr lang="en-GB" altLang="en-US" sz="3200"/>
                <a:t>flow:</a:t>
              </a:r>
            </a:p>
          </p:txBody>
        </p:sp>
        <p:sp>
          <p:nvSpPr>
            <p:cNvPr id="12335" name="Oval 62"/>
            <p:cNvSpPr>
              <a:spLocks noChangeArrowheads="1"/>
            </p:cNvSpPr>
            <p:nvPr/>
          </p:nvSpPr>
          <p:spPr bwMode="auto">
            <a:xfrm>
              <a:off x="3595688" y="5265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2336" name="Oval 63"/>
            <p:cNvSpPr>
              <a:spLocks noChangeArrowheads="1"/>
            </p:cNvSpPr>
            <p:nvPr/>
          </p:nvSpPr>
          <p:spPr bwMode="auto">
            <a:xfrm>
              <a:off x="4535488" y="4503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37" name="Oval 64"/>
            <p:cNvSpPr>
              <a:spLocks noChangeArrowheads="1"/>
            </p:cNvSpPr>
            <p:nvPr/>
          </p:nvSpPr>
          <p:spPr bwMode="auto">
            <a:xfrm>
              <a:off x="5602288" y="51895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38" name="Oval 65"/>
            <p:cNvSpPr>
              <a:spLocks noChangeArrowheads="1"/>
            </p:cNvSpPr>
            <p:nvPr/>
          </p:nvSpPr>
          <p:spPr bwMode="auto">
            <a:xfrm>
              <a:off x="4535488" y="59515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2339" name="AutoShape 66"/>
            <p:cNvCxnSpPr>
              <a:cxnSpLocks noChangeShapeType="1"/>
              <a:stCxn id="12336" idx="5"/>
              <a:endCxn id="12337" idx="1"/>
            </p:cNvCxnSpPr>
            <p:nvPr/>
          </p:nvCxnSpPr>
          <p:spPr bwMode="auto">
            <a:xfrm>
              <a:off x="4665663" y="4633913"/>
              <a:ext cx="958850" cy="577850"/>
            </a:xfrm>
            <a:prstGeom prst="straightConnector1">
              <a:avLst/>
            </a:prstGeom>
            <a:noFill/>
            <a:ln w="38100">
              <a:solidFill>
                <a:schemeClr val="hlink"/>
              </a:solidFill>
              <a:round/>
              <a:headEnd/>
              <a:tailEnd type="triangle" w="lg" len="lg"/>
            </a:ln>
            <a:extLst>
              <a:ext uri="{909E8E84-426E-40DD-AFC4-6F175D3DCCD1}">
                <a14:hiddenFill xmlns:a14="http://schemas.microsoft.com/office/drawing/2010/main">
                  <a:noFill/>
                </a14:hiddenFill>
              </a:ext>
            </a:extLst>
          </p:spPr>
        </p:cxnSp>
        <p:cxnSp>
          <p:nvCxnSpPr>
            <p:cNvPr id="12340" name="AutoShape 67"/>
            <p:cNvCxnSpPr>
              <a:cxnSpLocks noChangeShapeType="1"/>
              <a:stCxn id="12336" idx="3"/>
              <a:endCxn id="12335" idx="7"/>
            </p:cNvCxnSpPr>
            <p:nvPr/>
          </p:nvCxnSpPr>
          <p:spPr bwMode="auto">
            <a:xfrm rot="5400000">
              <a:off x="3814668" y="4544920"/>
              <a:ext cx="654236" cy="832036"/>
            </a:xfrm>
            <a:prstGeom prst="straightConnector1">
              <a:avLst/>
            </a:prstGeom>
            <a:noFill/>
            <a:ln w="38100">
              <a:solidFill>
                <a:srgbClr val="FF0000"/>
              </a:solidFill>
              <a:prstDash val="dash"/>
              <a:round/>
              <a:headEnd/>
              <a:tailEnd type="triangle" w="lg" len="lg"/>
            </a:ln>
            <a:extLst>
              <a:ext uri="{909E8E84-426E-40DD-AFC4-6F175D3DCCD1}">
                <a14:hiddenFill xmlns:a14="http://schemas.microsoft.com/office/drawing/2010/main">
                  <a:noFill/>
                </a14:hiddenFill>
              </a:ext>
            </a:extLst>
          </p:spPr>
        </p:cxnSp>
        <p:cxnSp>
          <p:nvCxnSpPr>
            <p:cNvPr id="12341" name="AutoShape 68"/>
            <p:cNvCxnSpPr>
              <a:cxnSpLocks noChangeShapeType="1"/>
              <a:stCxn id="12335" idx="5"/>
              <a:endCxn id="12338" idx="1"/>
            </p:cNvCxnSpPr>
            <p:nvPr/>
          </p:nvCxnSpPr>
          <p:spPr bwMode="auto">
            <a:xfrm>
              <a:off x="3725863" y="5395913"/>
              <a:ext cx="831850" cy="577850"/>
            </a:xfrm>
            <a:prstGeom prst="straightConnector1">
              <a:avLst/>
            </a:prstGeom>
            <a:noFill/>
            <a:ln w="38100">
              <a:solidFill>
                <a:schemeClr val="hlink"/>
              </a:solidFill>
              <a:round/>
              <a:headEnd/>
              <a:tailEnd type="triangle" w="lg" len="lg"/>
            </a:ln>
            <a:extLst>
              <a:ext uri="{909E8E84-426E-40DD-AFC4-6F175D3DCCD1}">
                <a14:hiddenFill xmlns:a14="http://schemas.microsoft.com/office/drawing/2010/main">
                  <a:noFill/>
                </a14:hiddenFill>
              </a:ext>
            </a:extLst>
          </p:spPr>
        </p:cxnSp>
        <p:cxnSp>
          <p:nvCxnSpPr>
            <p:cNvPr id="12342" name="AutoShape 69"/>
            <p:cNvCxnSpPr>
              <a:cxnSpLocks noChangeShapeType="1"/>
              <a:stCxn id="12338" idx="7"/>
              <a:endCxn id="12337" idx="3"/>
            </p:cNvCxnSpPr>
            <p:nvPr/>
          </p:nvCxnSpPr>
          <p:spPr bwMode="auto">
            <a:xfrm flipV="1">
              <a:off x="4665663" y="5319713"/>
              <a:ext cx="958850" cy="654050"/>
            </a:xfrm>
            <a:prstGeom prst="straightConnector1">
              <a:avLst/>
            </a:prstGeom>
            <a:noFill/>
            <a:ln w="38100">
              <a:solidFill>
                <a:srgbClr val="FF0000"/>
              </a:solidFill>
              <a:prstDash val="dash"/>
              <a:round/>
              <a:headEnd type="triangle" w="lg" len="lg"/>
              <a:tailEnd/>
            </a:ln>
            <a:extLst>
              <a:ext uri="{909E8E84-426E-40DD-AFC4-6F175D3DCCD1}">
                <a14:hiddenFill xmlns:a14="http://schemas.microsoft.com/office/drawing/2010/main">
                  <a:noFill/>
                </a14:hiddenFill>
              </a:ext>
            </a:extLst>
          </p:spPr>
        </p:cxnSp>
        <p:sp>
          <p:nvSpPr>
            <p:cNvPr id="12343" name="Text Box 70"/>
            <p:cNvSpPr txBox="1">
              <a:spLocks noChangeArrowheads="1"/>
            </p:cNvSpPr>
            <p:nvPr/>
          </p:nvSpPr>
          <p:spPr bwMode="auto">
            <a:xfrm>
              <a:off x="3789614" y="4603904"/>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sp>
          <p:nvSpPr>
            <p:cNvPr id="12344" name="Text Box 71"/>
            <p:cNvSpPr txBox="1">
              <a:spLocks noChangeArrowheads="1"/>
            </p:cNvSpPr>
            <p:nvPr/>
          </p:nvSpPr>
          <p:spPr bwMode="auto">
            <a:xfrm>
              <a:off x="5717710" y="5069019"/>
              <a:ext cx="200821" cy="39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12345" name="Text Box 72"/>
            <p:cNvSpPr txBox="1">
              <a:spLocks noChangeArrowheads="1"/>
            </p:cNvSpPr>
            <p:nvPr/>
          </p:nvSpPr>
          <p:spPr bwMode="auto">
            <a:xfrm>
              <a:off x="3306425" y="5145219"/>
              <a:ext cx="262296" cy="39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12346" name="Text Box 73"/>
            <p:cNvSpPr txBox="1">
              <a:spLocks noChangeArrowheads="1"/>
            </p:cNvSpPr>
            <p:nvPr/>
          </p:nvSpPr>
          <p:spPr bwMode="auto">
            <a:xfrm>
              <a:off x="3678489" y="5518304"/>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b="1">
                  <a:solidFill>
                    <a:schemeClr val="hlink"/>
                  </a:solidFill>
                </a:rPr>
                <a:t>10</a:t>
              </a:r>
              <a:endParaRPr lang="en-US" altLang="en-US" b="1">
                <a:solidFill>
                  <a:schemeClr val="hlink"/>
                </a:solidFill>
              </a:endParaRPr>
            </a:p>
          </p:txBody>
        </p:sp>
        <p:sp>
          <p:nvSpPr>
            <p:cNvPr id="12347" name="Text Box 74"/>
            <p:cNvSpPr txBox="1">
              <a:spLocks noChangeArrowheads="1"/>
            </p:cNvSpPr>
            <p:nvPr/>
          </p:nvSpPr>
          <p:spPr bwMode="auto">
            <a:xfrm>
              <a:off x="4490011" y="5983419"/>
              <a:ext cx="262296" cy="39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12348" name="Text Box 75"/>
            <p:cNvSpPr txBox="1">
              <a:spLocks noChangeArrowheads="1"/>
            </p:cNvSpPr>
            <p:nvPr/>
          </p:nvSpPr>
          <p:spPr bwMode="auto">
            <a:xfrm>
              <a:off x="5116765" y="5602442"/>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12349" name="Text Box 76"/>
            <p:cNvSpPr txBox="1">
              <a:spLocks noChangeArrowheads="1"/>
            </p:cNvSpPr>
            <p:nvPr/>
          </p:nvSpPr>
          <p:spPr bwMode="auto">
            <a:xfrm>
              <a:off x="5050090" y="4535642"/>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b="1">
                  <a:solidFill>
                    <a:schemeClr val="hlink"/>
                  </a:solidFill>
                </a:rPr>
                <a:t>10</a:t>
              </a:r>
              <a:endParaRPr lang="en-US" altLang="en-US" b="1">
                <a:solidFill>
                  <a:schemeClr val="hlink"/>
                </a:solidFill>
              </a:endParaRPr>
            </a:p>
          </p:txBody>
        </p:sp>
        <p:sp>
          <p:nvSpPr>
            <p:cNvPr id="12350" name="Freeform 77"/>
            <p:cNvSpPr>
              <a:spLocks/>
            </p:cNvSpPr>
            <p:nvPr/>
          </p:nvSpPr>
          <p:spPr bwMode="auto">
            <a:xfrm>
              <a:off x="4384675" y="4648200"/>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1" name="Freeform 78"/>
            <p:cNvSpPr>
              <a:spLocks/>
            </p:cNvSpPr>
            <p:nvPr/>
          </p:nvSpPr>
          <p:spPr bwMode="auto">
            <a:xfrm>
              <a:off x="4613275" y="4648200"/>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38100">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52" name="Text Box 79"/>
            <p:cNvSpPr txBox="1">
              <a:spLocks noChangeArrowheads="1"/>
            </p:cNvSpPr>
            <p:nvPr/>
          </p:nvSpPr>
          <p:spPr bwMode="auto">
            <a:xfrm>
              <a:off x="4813552" y="5061104"/>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p>
          </p:txBody>
        </p:sp>
        <p:sp>
          <p:nvSpPr>
            <p:cNvPr id="12353" name="Text Box 80"/>
            <p:cNvSpPr txBox="1">
              <a:spLocks noChangeArrowheads="1"/>
            </p:cNvSpPr>
            <p:nvPr/>
          </p:nvSpPr>
          <p:spPr bwMode="auto">
            <a:xfrm>
              <a:off x="3983289" y="5061104"/>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b="1">
                  <a:solidFill>
                    <a:schemeClr val="hlink"/>
                  </a:solidFill>
                </a:rPr>
                <a:t>10</a:t>
              </a:r>
              <a:endParaRPr lang="en-US" altLang="en-US" b="1">
                <a:solidFill>
                  <a:schemeClr val="hlink"/>
                </a:solidFill>
              </a:endParaRPr>
            </a:p>
          </p:txBody>
        </p:sp>
        <p:sp>
          <p:nvSpPr>
            <p:cNvPr id="12354" name="Text Box 81"/>
            <p:cNvSpPr txBox="1">
              <a:spLocks noChangeArrowheads="1"/>
            </p:cNvSpPr>
            <p:nvPr/>
          </p:nvSpPr>
          <p:spPr bwMode="auto">
            <a:xfrm>
              <a:off x="4472203" y="4146682"/>
              <a:ext cx="277395" cy="39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12355" name="Text Box 82"/>
            <p:cNvSpPr txBox="1">
              <a:spLocks noChangeArrowheads="1"/>
            </p:cNvSpPr>
            <p:nvPr/>
          </p:nvSpPr>
          <p:spPr bwMode="auto">
            <a:xfrm>
              <a:off x="4323015" y="5061104"/>
              <a:ext cx="431297" cy="39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grpSp>
      <p:grpSp>
        <p:nvGrpSpPr>
          <p:cNvPr id="12292" name="Group 89"/>
          <p:cNvGrpSpPr>
            <a:grpSpLocks noChangeAspect="1"/>
          </p:cNvGrpSpPr>
          <p:nvPr/>
        </p:nvGrpSpPr>
        <p:grpSpPr bwMode="auto">
          <a:xfrm>
            <a:off x="1501776" y="0"/>
            <a:ext cx="4130851" cy="3173462"/>
            <a:chOff x="3180140" y="4371899"/>
            <a:chExt cx="2701246" cy="2075683"/>
          </a:xfrm>
        </p:grpSpPr>
        <p:sp>
          <p:nvSpPr>
            <p:cNvPr id="12316" name="Oval 22"/>
            <p:cNvSpPr>
              <a:spLocks noChangeArrowheads="1"/>
            </p:cNvSpPr>
            <p:nvPr/>
          </p:nvSpPr>
          <p:spPr bwMode="auto">
            <a:xfrm>
              <a:off x="3556000" y="5341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2317" name="Oval 23"/>
            <p:cNvSpPr>
              <a:spLocks noChangeArrowheads="1"/>
            </p:cNvSpPr>
            <p:nvPr/>
          </p:nvSpPr>
          <p:spPr bwMode="auto">
            <a:xfrm>
              <a:off x="4495800" y="4579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18" name="Oval 24"/>
            <p:cNvSpPr>
              <a:spLocks noChangeArrowheads="1"/>
            </p:cNvSpPr>
            <p:nvPr/>
          </p:nvSpPr>
          <p:spPr bwMode="auto">
            <a:xfrm>
              <a:off x="5562600" y="5265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319" name="Oval 25"/>
            <p:cNvSpPr>
              <a:spLocks noChangeArrowheads="1"/>
            </p:cNvSpPr>
            <p:nvPr/>
          </p:nvSpPr>
          <p:spPr bwMode="auto">
            <a:xfrm>
              <a:off x="4495800" y="6027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2320" name="AutoShape 26"/>
            <p:cNvCxnSpPr>
              <a:cxnSpLocks noChangeShapeType="1"/>
              <a:stCxn id="12317" idx="5"/>
              <a:endCxn id="12318" idx="1"/>
            </p:cNvCxnSpPr>
            <p:nvPr/>
          </p:nvCxnSpPr>
          <p:spPr bwMode="auto">
            <a:xfrm>
              <a:off x="4625975" y="4710113"/>
              <a:ext cx="958850" cy="577850"/>
            </a:xfrm>
            <a:prstGeom prst="straightConnector1">
              <a:avLst/>
            </a:prstGeom>
            <a:noFill/>
            <a:ln w="38100">
              <a:solidFill>
                <a:schemeClr val="tx1"/>
              </a:solidFill>
              <a:prstDash val="sysDash"/>
              <a:round/>
              <a:headEnd/>
              <a:tailEnd type="triangle" w="lg" len="lg"/>
            </a:ln>
            <a:extLst>
              <a:ext uri="{909E8E84-426E-40DD-AFC4-6F175D3DCCD1}">
                <a14:hiddenFill xmlns:a14="http://schemas.microsoft.com/office/drawing/2010/main">
                  <a:noFill/>
                </a14:hiddenFill>
              </a:ext>
            </a:extLst>
          </p:spPr>
        </p:cxnSp>
        <p:cxnSp>
          <p:nvCxnSpPr>
            <p:cNvPr id="12321" name="AutoShape 27"/>
            <p:cNvCxnSpPr>
              <a:cxnSpLocks noChangeShapeType="1"/>
              <a:stCxn id="12317" idx="3"/>
              <a:endCxn id="12316" idx="7"/>
            </p:cNvCxnSpPr>
            <p:nvPr/>
          </p:nvCxnSpPr>
          <p:spPr bwMode="auto">
            <a:xfrm rot="5400000">
              <a:off x="3774983" y="4621119"/>
              <a:ext cx="654237" cy="832037"/>
            </a:xfrm>
            <a:prstGeom prst="straightConnector1">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2322" name="AutoShape 28"/>
            <p:cNvCxnSpPr>
              <a:cxnSpLocks noChangeShapeType="1"/>
              <a:stCxn id="12316" idx="5"/>
              <a:endCxn id="12319" idx="1"/>
            </p:cNvCxnSpPr>
            <p:nvPr/>
          </p:nvCxnSpPr>
          <p:spPr bwMode="auto">
            <a:xfrm>
              <a:off x="3686175" y="5472113"/>
              <a:ext cx="831850" cy="577850"/>
            </a:xfrm>
            <a:prstGeom prst="straightConnector1">
              <a:avLst/>
            </a:prstGeom>
            <a:noFill/>
            <a:ln w="38100">
              <a:solidFill>
                <a:schemeClr val="tx1"/>
              </a:solidFill>
              <a:prstDash val="sysDash"/>
              <a:round/>
              <a:headEnd/>
              <a:tailEnd type="triangle" w="lg" len="lg"/>
            </a:ln>
            <a:extLst>
              <a:ext uri="{909E8E84-426E-40DD-AFC4-6F175D3DCCD1}">
                <a14:hiddenFill xmlns:a14="http://schemas.microsoft.com/office/drawing/2010/main">
                  <a:noFill/>
                </a14:hiddenFill>
              </a:ext>
            </a:extLst>
          </p:spPr>
        </p:cxnSp>
        <p:cxnSp>
          <p:nvCxnSpPr>
            <p:cNvPr id="12323" name="AutoShape 29"/>
            <p:cNvCxnSpPr>
              <a:cxnSpLocks noChangeShapeType="1"/>
              <a:stCxn id="12319" idx="7"/>
              <a:endCxn id="12318" idx="3"/>
            </p:cNvCxnSpPr>
            <p:nvPr/>
          </p:nvCxnSpPr>
          <p:spPr bwMode="auto">
            <a:xfrm flipV="1">
              <a:off x="4625975" y="5395913"/>
              <a:ext cx="958850" cy="6540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324" name="AutoShape 30"/>
            <p:cNvCxnSpPr>
              <a:cxnSpLocks noChangeShapeType="1"/>
              <a:stCxn id="12317" idx="4"/>
              <a:endCxn id="12319" idx="0"/>
            </p:cNvCxnSpPr>
            <p:nvPr/>
          </p:nvCxnSpPr>
          <p:spPr bwMode="auto">
            <a:xfrm>
              <a:off x="4572000" y="4732338"/>
              <a:ext cx="0" cy="12954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12325" name="Text Box 31"/>
            <p:cNvSpPr txBox="1">
              <a:spLocks noChangeArrowheads="1"/>
            </p:cNvSpPr>
            <p:nvPr/>
          </p:nvSpPr>
          <p:spPr bwMode="auto">
            <a:xfrm>
              <a:off x="3742748" y="4736958"/>
              <a:ext cx="419271" cy="38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sp>
          <p:nvSpPr>
            <p:cNvPr id="12326" name="Text Box 32"/>
            <p:cNvSpPr txBox="1">
              <a:spLocks noChangeArrowheads="1"/>
            </p:cNvSpPr>
            <p:nvPr/>
          </p:nvSpPr>
          <p:spPr bwMode="auto">
            <a:xfrm>
              <a:off x="5686204" y="5150694"/>
              <a:ext cx="195182" cy="38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12327" name="Text Box 33"/>
            <p:cNvSpPr txBox="1">
              <a:spLocks noChangeArrowheads="1"/>
            </p:cNvSpPr>
            <p:nvPr/>
          </p:nvSpPr>
          <p:spPr bwMode="auto">
            <a:xfrm>
              <a:off x="3270599" y="5226896"/>
              <a:ext cx="254931" cy="38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12328" name="Text Box 34"/>
            <p:cNvSpPr txBox="1">
              <a:spLocks noChangeArrowheads="1"/>
            </p:cNvSpPr>
            <p:nvPr/>
          </p:nvSpPr>
          <p:spPr bwMode="auto">
            <a:xfrm>
              <a:off x="3821556" y="5667536"/>
              <a:ext cx="270018" cy="38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0</a:t>
              </a:r>
              <a:endParaRPr lang="en-US" altLang="en-US">
                <a:solidFill>
                  <a:schemeClr val="accent2"/>
                </a:solidFill>
              </a:endParaRPr>
            </a:p>
          </p:txBody>
        </p:sp>
        <p:sp>
          <p:nvSpPr>
            <p:cNvPr id="12329" name="Text Box 36"/>
            <p:cNvSpPr txBox="1">
              <a:spLocks noChangeArrowheads="1"/>
            </p:cNvSpPr>
            <p:nvPr/>
          </p:nvSpPr>
          <p:spPr bwMode="auto">
            <a:xfrm>
              <a:off x="4454424" y="6065095"/>
              <a:ext cx="254931" cy="38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12330" name="Text Box 37"/>
            <p:cNvSpPr txBox="1">
              <a:spLocks noChangeArrowheads="1"/>
            </p:cNvSpPr>
            <p:nvPr/>
          </p:nvSpPr>
          <p:spPr bwMode="auto">
            <a:xfrm>
              <a:off x="5083091" y="5684126"/>
              <a:ext cx="419271" cy="38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12331" name="Text Box 38"/>
            <p:cNvSpPr txBox="1">
              <a:spLocks noChangeArrowheads="1"/>
            </p:cNvSpPr>
            <p:nvPr/>
          </p:nvSpPr>
          <p:spPr bwMode="auto">
            <a:xfrm>
              <a:off x="5038386" y="4637295"/>
              <a:ext cx="270018" cy="38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0</a:t>
              </a:r>
              <a:endParaRPr lang="en-US" altLang="en-US">
                <a:solidFill>
                  <a:schemeClr val="accent2"/>
                </a:solidFill>
              </a:endParaRPr>
            </a:p>
          </p:txBody>
        </p:sp>
        <p:sp>
          <p:nvSpPr>
            <p:cNvPr id="12332" name="Text Box 39"/>
            <p:cNvSpPr txBox="1">
              <a:spLocks noChangeArrowheads="1"/>
            </p:cNvSpPr>
            <p:nvPr/>
          </p:nvSpPr>
          <p:spPr bwMode="auto">
            <a:xfrm>
              <a:off x="4552866" y="5150726"/>
              <a:ext cx="419271" cy="38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rgbClr val="FF0000"/>
                  </a:solidFill>
                </a:rPr>
                <a:t>20</a:t>
              </a:r>
              <a:endParaRPr lang="en-US" altLang="en-US"/>
            </a:p>
          </p:txBody>
        </p:sp>
        <p:sp>
          <p:nvSpPr>
            <p:cNvPr id="12333" name="Text Box 40"/>
            <p:cNvSpPr txBox="1">
              <a:spLocks noChangeArrowheads="1"/>
            </p:cNvSpPr>
            <p:nvPr/>
          </p:nvSpPr>
          <p:spPr bwMode="auto">
            <a:xfrm>
              <a:off x="3180140" y="4371899"/>
              <a:ext cx="761938" cy="38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Flow:</a:t>
              </a:r>
            </a:p>
          </p:txBody>
        </p:sp>
      </p:grpSp>
      <p:grpSp>
        <p:nvGrpSpPr>
          <p:cNvPr id="12293" name="Group 136"/>
          <p:cNvGrpSpPr>
            <a:grpSpLocks noChangeAspect="1"/>
          </p:cNvGrpSpPr>
          <p:nvPr/>
        </p:nvGrpSpPr>
        <p:grpSpPr bwMode="auto">
          <a:xfrm>
            <a:off x="5791201" y="-130196"/>
            <a:ext cx="4718239" cy="3286165"/>
            <a:chOff x="5111597" y="402860"/>
            <a:chExt cx="3207701" cy="2234340"/>
          </a:xfrm>
        </p:grpSpPr>
        <p:sp>
          <p:nvSpPr>
            <p:cNvPr id="12295" name="Oval 41"/>
            <p:cNvSpPr>
              <a:spLocks noChangeArrowheads="1"/>
            </p:cNvSpPr>
            <p:nvPr/>
          </p:nvSpPr>
          <p:spPr bwMode="auto">
            <a:xfrm>
              <a:off x="5994400" y="1524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2296" name="Oval 42"/>
            <p:cNvSpPr>
              <a:spLocks noChangeArrowheads="1"/>
            </p:cNvSpPr>
            <p:nvPr/>
          </p:nvSpPr>
          <p:spPr bwMode="auto">
            <a:xfrm>
              <a:off x="6934200" y="762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297" name="Oval 43"/>
            <p:cNvSpPr>
              <a:spLocks noChangeArrowheads="1"/>
            </p:cNvSpPr>
            <p:nvPr/>
          </p:nvSpPr>
          <p:spPr bwMode="auto">
            <a:xfrm>
              <a:off x="8001000" y="1447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2298" name="Oval 44"/>
            <p:cNvSpPr>
              <a:spLocks noChangeArrowheads="1"/>
            </p:cNvSpPr>
            <p:nvPr/>
          </p:nvSpPr>
          <p:spPr bwMode="auto">
            <a:xfrm>
              <a:off x="6934200" y="2209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2299" name="AutoShape 45"/>
            <p:cNvCxnSpPr>
              <a:cxnSpLocks noChangeShapeType="1"/>
              <a:stCxn id="12296" idx="5"/>
              <a:endCxn id="12297" idx="1"/>
            </p:cNvCxnSpPr>
            <p:nvPr/>
          </p:nvCxnSpPr>
          <p:spPr bwMode="auto">
            <a:xfrm>
              <a:off x="7064375" y="892175"/>
              <a:ext cx="958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300" name="AutoShape 46"/>
            <p:cNvCxnSpPr>
              <a:cxnSpLocks noChangeShapeType="1"/>
              <a:stCxn id="12296" idx="3"/>
              <a:endCxn id="12295" idx="7"/>
            </p:cNvCxnSpPr>
            <p:nvPr/>
          </p:nvCxnSpPr>
          <p:spPr bwMode="auto">
            <a:xfrm rot="5400000">
              <a:off x="6213383" y="803181"/>
              <a:ext cx="654236" cy="832036"/>
            </a:xfrm>
            <a:prstGeom prst="straightConnector1">
              <a:avLst/>
            </a:prstGeom>
            <a:noFill/>
            <a:ln w="38100">
              <a:solidFill>
                <a:srgbClr val="FF0000"/>
              </a:solidFill>
              <a:prstDash val="dash"/>
              <a:round/>
              <a:headEnd/>
              <a:tailEnd type="triangle" w="lg" len="lg"/>
            </a:ln>
            <a:extLst>
              <a:ext uri="{909E8E84-426E-40DD-AFC4-6F175D3DCCD1}">
                <a14:hiddenFill xmlns:a14="http://schemas.microsoft.com/office/drawing/2010/main">
                  <a:noFill/>
                </a14:hiddenFill>
              </a:ext>
            </a:extLst>
          </p:spPr>
        </p:cxnSp>
        <p:cxnSp>
          <p:nvCxnSpPr>
            <p:cNvPr id="12301" name="AutoShape 47"/>
            <p:cNvCxnSpPr>
              <a:cxnSpLocks noChangeShapeType="1"/>
              <a:stCxn id="12295" idx="5"/>
              <a:endCxn id="12298" idx="1"/>
            </p:cNvCxnSpPr>
            <p:nvPr/>
          </p:nvCxnSpPr>
          <p:spPr bwMode="auto">
            <a:xfrm>
              <a:off x="6124575" y="1654175"/>
              <a:ext cx="831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302" name="AutoShape 48"/>
            <p:cNvCxnSpPr>
              <a:cxnSpLocks noChangeShapeType="1"/>
              <a:stCxn id="12298" idx="7"/>
              <a:endCxn id="12297" idx="3"/>
            </p:cNvCxnSpPr>
            <p:nvPr/>
          </p:nvCxnSpPr>
          <p:spPr bwMode="auto">
            <a:xfrm flipV="1">
              <a:off x="7064375" y="1577975"/>
              <a:ext cx="958850" cy="654050"/>
            </a:xfrm>
            <a:prstGeom prst="straightConnector1">
              <a:avLst/>
            </a:prstGeom>
            <a:noFill/>
            <a:ln w="38100">
              <a:solidFill>
                <a:srgbClr val="FF0000"/>
              </a:solidFill>
              <a:prstDash val="dash"/>
              <a:round/>
              <a:headEnd type="triangle" w="lg" len="lg"/>
              <a:tailEnd/>
            </a:ln>
            <a:extLst>
              <a:ext uri="{909E8E84-426E-40DD-AFC4-6F175D3DCCD1}">
                <a14:hiddenFill xmlns:a14="http://schemas.microsoft.com/office/drawing/2010/main">
                  <a:noFill/>
                </a14:hiddenFill>
              </a:ext>
            </a:extLst>
          </p:spPr>
        </p:cxnSp>
        <p:sp>
          <p:nvSpPr>
            <p:cNvPr id="12303" name="Text Box 50"/>
            <p:cNvSpPr txBox="1">
              <a:spLocks noChangeArrowheads="1"/>
            </p:cNvSpPr>
            <p:nvPr/>
          </p:nvSpPr>
          <p:spPr bwMode="auto">
            <a:xfrm>
              <a:off x="6281718" y="801967"/>
              <a:ext cx="435883" cy="3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sp>
          <p:nvSpPr>
            <p:cNvPr id="12304" name="Text Box 51"/>
            <p:cNvSpPr txBox="1">
              <a:spLocks noChangeArrowheads="1"/>
            </p:cNvSpPr>
            <p:nvPr/>
          </p:nvSpPr>
          <p:spPr bwMode="auto">
            <a:xfrm>
              <a:off x="8116376" y="1325198"/>
              <a:ext cx="202922" cy="3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12305" name="Text Box 52"/>
            <p:cNvSpPr txBox="1">
              <a:spLocks noChangeArrowheads="1"/>
            </p:cNvSpPr>
            <p:nvPr/>
          </p:nvSpPr>
          <p:spPr bwMode="auto">
            <a:xfrm>
              <a:off x="5703665" y="1401399"/>
              <a:ext cx="265040" cy="3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12306" name="Text Box 53"/>
            <p:cNvSpPr txBox="1">
              <a:spLocks noChangeArrowheads="1"/>
            </p:cNvSpPr>
            <p:nvPr/>
          </p:nvSpPr>
          <p:spPr bwMode="auto">
            <a:xfrm>
              <a:off x="6074909" y="1774474"/>
              <a:ext cx="435883" cy="3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12307" name="Text Box 54"/>
            <p:cNvSpPr txBox="1">
              <a:spLocks noChangeArrowheads="1"/>
            </p:cNvSpPr>
            <p:nvPr/>
          </p:nvSpPr>
          <p:spPr bwMode="auto">
            <a:xfrm>
              <a:off x="6887159" y="2239598"/>
              <a:ext cx="265040" cy="3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12308" name="Text Box 55"/>
            <p:cNvSpPr txBox="1">
              <a:spLocks noChangeArrowheads="1"/>
            </p:cNvSpPr>
            <p:nvPr/>
          </p:nvSpPr>
          <p:spPr bwMode="auto">
            <a:xfrm>
              <a:off x="7622722" y="1760187"/>
              <a:ext cx="435883" cy="3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12309" name="Text Box 56"/>
            <p:cNvSpPr txBox="1">
              <a:spLocks noChangeArrowheads="1"/>
            </p:cNvSpPr>
            <p:nvPr/>
          </p:nvSpPr>
          <p:spPr bwMode="auto">
            <a:xfrm>
              <a:off x="7446508" y="791812"/>
              <a:ext cx="435883" cy="39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12310" name="Text Box 58"/>
            <p:cNvSpPr txBox="1">
              <a:spLocks noChangeArrowheads="1"/>
            </p:cNvSpPr>
            <p:nvPr/>
          </p:nvSpPr>
          <p:spPr bwMode="auto">
            <a:xfrm>
              <a:off x="5111597" y="439321"/>
              <a:ext cx="1211170" cy="73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Residual</a:t>
              </a:r>
            </a:p>
            <a:p>
              <a:r>
                <a:rPr lang="en-GB" altLang="en-US" sz="3200"/>
                <a:t>Graph:</a:t>
              </a:r>
            </a:p>
          </p:txBody>
        </p:sp>
        <p:sp>
          <p:nvSpPr>
            <p:cNvPr id="12311" name="Text Box 59"/>
            <p:cNvSpPr txBox="1">
              <a:spLocks noChangeArrowheads="1"/>
            </p:cNvSpPr>
            <p:nvPr/>
          </p:nvSpPr>
          <p:spPr bwMode="auto">
            <a:xfrm>
              <a:off x="6910580" y="402860"/>
              <a:ext cx="280297" cy="3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12312" name="Freeform 68"/>
            <p:cNvSpPr>
              <a:spLocks/>
            </p:cNvSpPr>
            <p:nvPr/>
          </p:nvSpPr>
          <p:spPr bwMode="auto">
            <a:xfrm>
              <a:off x="6783387" y="906462"/>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3" name="Freeform 69"/>
            <p:cNvSpPr>
              <a:spLocks/>
            </p:cNvSpPr>
            <p:nvPr/>
          </p:nvSpPr>
          <p:spPr bwMode="auto">
            <a:xfrm>
              <a:off x="7011987" y="906462"/>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38100">
              <a:solidFill>
                <a:srgbClr val="FF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4" name="Text Box 70"/>
            <p:cNvSpPr txBox="1">
              <a:spLocks noChangeArrowheads="1"/>
            </p:cNvSpPr>
            <p:nvPr/>
          </p:nvSpPr>
          <p:spPr bwMode="auto">
            <a:xfrm>
              <a:off x="7209972" y="1317274"/>
              <a:ext cx="435883" cy="3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p>
          </p:txBody>
        </p:sp>
        <p:sp>
          <p:nvSpPr>
            <p:cNvPr id="12315" name="Text Box 71"/>
            <p:cNvSpPr txBox="1">
              <a:spLocks noChangeArrowheads="1"/>
            </p:cNvSpPr>
            <p:nvPr/>
          </p:nvSpPr>
          <p:spPr bwMode="auto">
            <a:xfrm>
              <a:off x="6381297" y="1317274"/>
              <a:ext cx="435883" cy="3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grpSp>
      <p:sp>
        <p:nvSpPr>
          <p:cNvPr id="12294" name="Text Box 81"/>
          <p:cNvSpPr txBox="1">
            <a:spLocks noChangeArrowheads="1"/>
          </p:cNvSpPr>
          <p:nvPr/>
        </p:nvSpPr>
        <p:spPr bwMode="auto">
          <a:xfrm>
            <a:off x="3625850" y="-98712"/>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2" name="Slide Number Placeholder 1"/>
          <p:cNvSpPr>
            <a:spLocks noGrp="1"/>
          </p:cNvSpPr>
          <p:nvPr>
            <p:ph type="sldNum" sz="quarter" idx="12"/>
          </p:nvPr>
        </p:nvSpPr>
        <p:spPr/>
        <p:txBody>
          <a:bodyPr/>
          <a:lstStyle/>
          <a:p>
            <a:fld id="{D7FC6CD5-8324-40CA-9BAA-E6C936CC9306}" type="slidenum">
              <a:rPr lang="en-US" altLang="en-US" smtClean="0"/>
              <a:pPr/>
              <a:t>12</a:t>
            </a:fld>
            <a:endParaRPr lang="en-US" altLang="en-US"/>
          </a:p>
        </p:txBody>
      </p:sp>
    </p:spTree>
    <p:extLst>
      <p:ext uri="{BB962C8B-B14F-4D97-AF65-F5344CB8AC3E}">
        <p14:creationId xmlns:p14="http://schemas.microsoft.com/office/powerpoint/2010/main" val="20863591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xfrm>
            <a:off x="8077200" y="62150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804E01-B4F9-4074-BC2C-9A2D973D699A}" type="slidenum">
              <a:rPr lang="en-US" altLang="en-US" sz="1400"/>
              <a:pPr/>
              <a:t>13</a:t>
            </a:fld>
            <a:endParaRPr lang="en-US" altLang="en-US" sz="1400"/>
          </a:p>
        </p:txBody>
      </p:sp>
      <p:sp>
        <p:nvSpPr>
          <p:cNvPr id="13316" name="Rectangle 2"/>
          <p:cNvSpPr>
            <a:spLocks noGrp="1" noChangeArrowheads="1"/>
          </p:cNvSpPr>
          <p:nvPr>
            <p:ph type="title"/>
          </p:nvPr>
        </p:nvSpPr>
        <p:spPr>
          <a:xfrm>
            <a:off x="1828800" y="-76200"/>
            <a:ext cx="8382000" cy="1143000"/>
          </a:xfrm>
        </p:spPr>
        <p:txBody>
          <a:bodyPr/>
          <a:lstStyle/>
          <a:p>
            <a:pPr eaLnBrk="1" hangingPunct="1"/>
            <a:r>
              <a:rPr lang="en-US" altLang="en-US" smtClean="0"/>
              <a:t>Ford-Fulkerson Algorithm</a:t>
            </a:r>
          </a:p>
        </p:txBody>
      </p:sp>
      <p:sp>
        <p:nvSpPr>
          <p:cNvPr id="114691" name="Rectangle 3"/>
          <p:cNvSpPr>
            <a:spLocks noGrp="1" noChangeArrowheads="1"/>
          </p:cNvSpPr>
          <p:nvPr>
            <p:ph type="body" idx="1"/>
          </p:nvPr>
        </p:nvSpPr>
        <p:spPr>
          <a:xfrm>
            <a:off x="1828800" y="1000125"/>
            <a:ext cx="8610600" cy="3581400"/>
          </a:xfrm>
          <a:noFill/>
        </p:spPr>
        <p:txBody>
          <a:bodyPr/>
          <a:lstStyle/>
          <a:p>
            <a:pPr marL="609600" indent="-609600" eaLnBrk="1" hangingPunct="1"/>
            <a:r>
              <a:rPr lang="en-US" altLang="en-US" sz="2800"/>
              <a:t>Initialize </a:t>
            </a:r>
            <a:r>
              <a:rPr lang="en-US" altLang="en-US" sz="2800" i="1">
                <a:solidFill>
                  <a:schemeClr val="accent2"/>
                </a:solidFill>
              </a:rPr>
              <a:t>f</a:t>
            </a:r>
            <a:r>
              <a:rPr lang="en-US" altLang="en-US" sz="2800">
                <a:solidFill>
                  <a:schemeClr val="accent2"/>
                </a:solidFill>
              </a:rPr>
              <a:t>(</a:t>
            </a:r>
            <a:r>
              <a:rPr lang="en-US" altLang="en-US" sz="2800" i="1">
                <a:solidFill>
                  <a:schemeClr val="accent2"/>
                </a:solidFill>
              </a:rPr>
              <a:t>e</a:t>
            </a:r>
            <a:r>
              <a:rPr lang="en-US" altLang="en-US" sz="2800">
                <a:solidFill>
                  <a:schemeClr val="accent2"/>
                </a:solidFill>
              </a:rPr>
              <a:t>) = 0</a:t>
            </a:r>
            <a:r>
              <a:rPr lang="en-US" altLang="en-US" sz="2800"/>
              <a:t> for all </a:t>
            </a:r>
            <a:r>
              <a:rPr lang="en-US" altLang="en-US" sz="2800" i="1">
                <a:solidFill>
                  <a:schemeClr val="accent2"/>
                </a:solidFill>
              </a:rPr>
              <a:t>e</a:t>
            </a:r>
            <a:endParaRPr lang="en-US" altLang="en-US" sz="2800"/>
          </a:p>
          <a:p>
            <a:pPr marL="609600" indent="-609600" eaLnBrk="1" hangingPunct="1"/>
            <a:r>
              <a:rPr lang="en-US" altLang="en-US" sz="2800"/>
              <a:t>While there is s-t path </a:t>
            </a:r>
            <a:r>
              <a:rPr lang="en-US" altLang="en-US" sz="2800">
                <a:solidFill>
                  <a:schemeClr val="accent2"/>
                </a:solidFill>
              </a:rPr>
              <a:t>P</a:t>
            </a:r>
            <a:r>
              <a:rPr lang="en-US" altLang="en-US" sz="2800"/>
              <a:t> in residual graph</a:t>
            </a:r>
          </a:p>
          <a:p>
            <a:pPr marL="990600" lvl="1" indent="-533400" eaLnBrk="1" hangingPunct="1"/>
            <a:r>
              <a:rPr lang="en-US" altLang="en-US" sz="2400"/>
              <a:t>Augment  </a:t>
            </a:r>
            <a:r>
              <a:rPr lang="en-US" altLang="en-US" sz="2400" i="1">
                <a:solidFill>
                  <a:schemeClr val="accent2"/>
                </a:solidFill>
              </a:rPr>
              <a:t>f</a:t>
            </a:r>
            <a:r>
              <a:rPr lang="en-US" altLang="en-US" sz="2400"/>
              <a:t>  through path </a:t>
            </a:r>
            <a:r>
              <a:rPr lang="en-US" altLang="en-US" sz="2400">
                <a:solidFill>
                  <a:schemeClr val="accent2"/>
                </a:solidFill>
              </a:rPr>
              <a:t>P</a:t>
            </a:r>
            <a:r>
              <a:rPr lang="en-US" altLang="en-US" sz="2400"/>
              <a:t> and get new </a:t>
            </a:r>
            <a:r>
              <a:rPr lang="en-US" altLang="en-US" sz="2400" i="1">
                <a:solidFill>
                  <a:schemeClr val="accent2"/>
                </a:solidFill>
              </a:rPr>
              <a:t>f</a:t>
            </a:r>
            <a:r>
              <a:rPr lang="en-US" altLang="en-US" sz="2400"/>
              <a:t>  and new residual graph </a:t>
            </a:r>
          </a:p>
          <a:p>
            <a:pPr marL="609600" indent="-609600" eaLnBrk="1" hangingPunct="1">
              <a:buNone/>
            </a:pPr>
            <a:r>
              <a:rPr lang="en-US" altLang="en-US" sz="2800" b="1"/>
              <a:t>Augment</a:t>
            </a:r>
            <a:r>
              <a:rPr lang="en-US" altLang="en-US" sz="2800"/>
              <a:t>  </a:t>
            </a:r>
            <a:r>
              <a:rPr lang="en-US" altLang="en-US" sz="2800" i="1">
                <a:solidFill>
                  <a:schemeClr val="accent2"/>
                </a:solidFill>
              </a:rPr>
              <a:t>f</a:t>
            </a:r>
            <a:r>
              <a:rPr lang="en-US" altLang="en-US" sz="2800"/>
              <a:t>  through path </a:t>
            </a:r>
            <a:r>
              <a:rPr lang="en-US" altLang="en-US" sz="2800">
                <a:solidFill>
                  <a:schemeClr val="accent2"/>
                </a:solidFill>
              </a:rPr>
              <a:t>P</a:t>
            </a:r>
            <a:r>
              <a:rPr lang="en-US" altLang="en-US" sz="2800"/>
              <a:t> </a:t>
            </a:r>
            <a:r>
              <a:rPr lang="en-US" altLang="en-US" sz="2800" b="1"/>
              <a:t>:</a:t>
            </a:r>
          </a:p>
          <a:p>
            <a:pPr marL="609600" indent="-609600" eaLnBrk="1" hangingPunct="1"/>
            <a:r>
              <a:rPr lang="en-US" altLang="en-US" sz="2800"/>
              <a:t>Find minimum capacity on the path</a:t>
            </a:r>
          </a:p>
          <a:p>
            <a:pPr marL="609600" indent="-609600" eaLnBrk="1" hangingPunct="1"/>
            <a:r>
              <a:rPr lang="en-US" altLang="en-US" sz="2800"/>
              <a:t>Go through the path and modify weights</a:t>
            </a:r>
          </a:p>
        </p:txBody>
      </p:sp>
      <p:sp>
        <p:nvSpPr>
          <p:cNvPr id="13318" name="Oval 4"/>
          <p:cNvSpPr>
            <a:spLocks noChangeArrowheads="1"/>
          </p:cNvSpPr>
          <p:nvPr/>
        </p:nvSpPr>
        <p:spPr bwMode="auto">
          <a:xfrm>
            <a:off x="1995488" y="52911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3319" name="Oval 5"/>
          <p:cNvSpPr>
            <a:spLocks noChangeArrowheads="1"/>
          </p:cNvSpPr>
          <p:nvPr/>
        </p:nvSpPr>
        <p:spPr bwMode="auto">
          <a:xfrm>
            <a:off x="2935288" y="45291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20" name="Oval 6"/>
          <p:cNvSpPr>
            <a:spLocks noChangeArrowheads="1"/>
          </p:cNvSpPr>
          <p:nvPr/>
        </p:nvSpPr>
        <p:spPr bwMode="auto">
          <a:xfrm>
            <a:off x="4002088" y="5214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21" name="Oval 7"/>
          <p:cNvSpPr>
            <a:spLocks noChangeArrowheads="1"/>
          </p:cNvSpPr>
          <p:nvPr/>
        </p:nvSpPr>
        <p:spPr bwMode="auto">
          <a:xfrm>
            <a:off x="2935288" y="5976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3322" name="AutoShape 8"/>
          <p:cNvCxnSpPr>
            <a:cxnSpLocks noChangeShapeType="1"/>
            <a:stCxn id="13319" idx="5"/>
            <a:endCxn id="13320" idx="1"/>
          </p:cNvCxnSpPr>
          <p:nvPr/>
        </p:nvCxnSpPr>
        <p:spPr bwMode="auto">
          <a:xfrm>
            <a:off x="3065463" y="4659313"/>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AutoShape 9"/>
          <p:cNvCxnSpPr>
            <a:cxnSpLocks noChangeShapeType="1"/>
            <a:stCxn id="13319" idx="3"/>
            <a:endCxn id="13318" idx="0"/>
          </p:cNvCxnSpPr>
          <p:nvPr/>
        </p:nvCxnSpPr>
        <p:spPr bwMode="auto">
          <a:xfrm flipH="1">
            <a:off x="2071689" y="4659314"/>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3324" name="AutoShape 10"/>
          <p:cNvCxnSpPr>
            <a:cxnSpLocks noChangeShapeType="1"/>
            <a:stCxn id="13318" idx="5"/>
            <a:endCxn id="13321" idx="1"/>
          </p:cNvCxnSpPr>
          <p:nvPr/>
        </p:nvCxnSpPr>
        <p:spPr bwMode="auto">
          <a:xfrm>
            <a:off x="2125663" y="5421313"/>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5" name="AutoShape 11"/>
          <p:cNvCxnSpPr>
            <a:cxnSpLocks noChangeShapeType="1"/>
            <a:stCxn id="13321" idx="7"/>
            <a:endCxn id="13320" idx="3"/>
          </p:cNvCxnSpPr>
          <p:nvPr/>
        </p:nvCxnSpPr>
        <p:spPr bwMode="auto">
          <a:xfrm flipV="1">
            <a:off x="3065463" y="5345113"/>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6" name="AutoShape 12"/>
          <p:cNvCxnSpPr>
            <a:cxnSpLocks noChangeShapeType="1"/>
            <a:stCxn id="13319" idx="4"/>
            <a:endCxn id="13321" idx="0"/>
          </p:cNvCxnSpPr>
          <p:nvPr/>
        </p:nvCxnSpPr>
        <p:spPr bwMode="auto">
          <a:xfrm>
            <a:off x="3011488" y="4681538"/>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7" name="Text Box 13"/>
          <p:cNvSpPr txBox="1">
            <a:spLocks noChangeArrowheads="1"/>
          </p:cNvSpPr>
          <p:nvPr/>
        </p:nvSpPr>
        <p:spPr bwMode="auto">
          <a:xfrm>
            <a:off x="2117726" y="45291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3328" name="Text Box 14"/>
          <p:cNvSpPr txBox="1">
            <a:spLocks noChangeArrowheads="1"/>
          </p:cNvSpPr>
          <p:nvPr/>
        </p:nvSpPr>
        <p:spPr bwMode="auto">
          <a:xfrm>
            <a:off x="4191000" y="506253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3329" name="Text Box 15"/>
          <p:cNvSpPr txBox="1">
            <a:spLocks noChangeArrowheads="1"/>
          </p:cNvSpPr>
          <p:nvPr/>
        </p:nvSpPr>
        <p:spPr bwMode="auto">
          <a:xfrm>
            <a:off x="1676400" y="5138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3330" name="Text Box 16"/>
          <p:cNvSpPr txBox="1">
            <a:spLocks noChangeArrowheads="1"/>
          </p:cNvSpPr>
          <p:nvPr/>
        </p:nvSpPr>
        <p:spPr bwMode="auto">
          <a:xfrm>
            <a:off x="1954214" y="5595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3331" name="Text Box 17"/>
          <p:cNvSpPr txBox="1">
            <a:spLocks noChangeArrowheads="1"/>
          </p:cNvSpPr>
          <p:nvPr/>
        </p:nvSpPr>
        <p:spPr bwMode="auto">
          <a:xfrm>
            <a:off x="2851151" y="40719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3332" name="Text Box 18"/>
          <p:cNvSpPr txBox="1">
            <a:spLocks noChangeArrowheads="1"/>
          </p:cNvSpPr>
          <p:nvPr/>
        </p:nvSpPr>
        <p:spPr bwMode="auto">
          <a:xfrm>
            <a:off x="2868613" y="5976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3333" name="Text Box 19"/>
          <p:cNvSpPr txBox="1">
            <a:spLocks noChangeArrowheads="1"/>
          </p:cNvSpPr>
          <p:nvPr/>
        </p:nvSpPr>
        <p:spPr bwMode="auto">
          <a:xfrm>
            <a:off x="3470276" y="5595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3334" name="Text Box 20"/>
          <p:cNvSpPr txBox="1">
            <a:spLocks noChangeArrowheads="1"/>
          </p:cNvSpPr>
          <p:nvPr/>
        </p:nvSpPr>
        <p:spPr bwMode="auto">
          <a:xfrm>
            <a:off x="3403601" y="45291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3335" name="Text Box 21"/>
          <p:cNvSpPr txBox="1">
            <a:spLocks noChangeArrowheads="1"/>
          </p:cNvSpPr>
          <p:nvPr/>
        </p:nvSpPr>
        <p:spPr bwMode="auto">
          <a:xfrm>
            <a:off x="2936876"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13336" name="Text Box 22"/>
          <p:cNvSpPr txBox="1">
            <a:spLocks noChangeArrowheads="1"/>
          </p:cNvSpPr>
          <p:nvPr/>
        </p:nvSpPr>
        <p:spPr bwMode="auto">
          <a:xfrm>
            <a:off x="4470401" y="4189840"/>
            <a:ext cx="8178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flow:</a:t>
            </a:r>
          </a:p>
        </p:txBody>
      </p:sp>
      <p:sp>
        <p:nvSpPr>
          <p:cNvPr id="13337" name="Oval 23"/>
          <p:cNvSpPr>
            <a:spLocks noChangeArrowheads="1"/>
          </p:cNvSpPr>
          <p:nvPr/>
        </p:nvSpPr>
        <p:spPr bwMode="auto">
          <a:xfrm>
            <a:off x="8202613" y="52990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3338" name="Oval 24"/>
          <p:cNvSpPr>
            <a:spLocks noChangeArrowheads="1"/>
          </p:cNvSpPr>
          <p:nvPr/>
        </p:nvSpPr>
        <p:spPr bwMode="auto">
          <a:xfrm>
            <a:off x="9142413" y="45370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39" name="Oval 25"/>
          <p:cNvSpPr>
            <a:spLocks noChangeArrowheads="1"/>
          </p:cNvSpPr>
          <p:nvPr/>
        </p:nvSpPr>
        <p:spPr bwMode="auto">
          <a:xfrm>
            <a:off x="10209213" y="52228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40" name="Oval 26"/>
          <p:cNvSpPr>
            <a:spLocks noChangeArrowheads="1"/>
          </p:cNvSpPr>
          <p:nvPr/>
        </p:nvSpPr>
        <p:spPr bwMode="auto">
          <a:xfrm>
            <a:off x="9142413" y="59848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3341" name="AutoShape 27"/>
          <p:cNvCxnSpPr>
            <a:cxnSpLocks noChangeShapeType="1"/>
            <a:stCxn id="13338" idx="5"/>
            <a:endCxn id="13339" idx="1"/>
          </p:cNvCxnSpPr>
          <p:nvPr/>
        </p:nvCxnSpPr>
        <p:spPr bwMode="auto">
          <a:xfrm>
            <a:off x="9272588" y="4667250"/>
            <a:ext cx="958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342" name="AutoShape 28"/>
          <p:cNvCxnSpPr>
            <a:cxnSpLocks noChangeShapeType="1"/>
            <a:stCxn id="13338" idx="3"/>
            <a:endCxn id="13337" idx="0"/>
          </p:cNvCxnSpPr>
          <p:nvPr/>
        </p:nvCxnSpPr>
        <p:spPr bwMode="auto">
          <a:xfrm flipH="1">
            <a:off x="8278814" y="4667251"/>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343" name="AutoShape 29"/>
          <p:cNvCxnSpPr>
            <a:cxnSpLocks noChangeShapeType="1"/>
            <a:stCxn id="13337" idx="5"/>
            <a:endCxn id="13340" idx="1"/>
          </p:cNvCxnSpPr>
          <p:nvPr/>
        </p:nvCxnSpPr>
        <p:spPr bwMode="auto">
          <a:xfrm>
            <a:off x="8332788" y="5429250"/>
            <a:ext cx="831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3344" name="AutoShape 30"/>
          <p:cNvCxnSpPr>
            <a:cxnSpLocks noChangeShapeType="1"/>
            <a:stCxn id="13340" idx="7"/>
            <a:endCxn id="13339" idx="3"/>
          </p:cNvCxnSpPr>
          <p:nvPr/>
        </p:nvCxnSpPr>
        <p:spPr bwMode="auto">
          <a:xfrm flipV="1">
            <a:off x="9272588" y="5353050"/>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345" name="Text Box 31"/>
          <p:cNvSpPr txBox="1">
            <a:spLocks noChangeArrowheads="1"/>
          </p:cNvSpPr>
          <p:nvPr/>
        </p:nvSpPr>
        <p:spPr bwMode="auto">
          <a:xfrm>
            <a:off x="8391526" y="46053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3346" name="Text Box 32"/>
          <p:cNvSpPr txBox="1">
            <a:spLocks noChangeArrowheads="1"/>
          </p:cNvSpPr>
          <p:nvPr/>
        </p:nvSpPr>
        <p:spPr bwMode="auto">
          <a:xfrm>
            <a:off x="10398125" y="50704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3347" name="Text Box 33"/>
          <p:cNvSpPr txBox="1">
            <a:spLocks noChangeArrowheads="1"/>
          </p:cNvSpPr>
          <p:nvPr/>
        </p:nvSpPr>
        <p:spPr bwMode="auto">
          <a:xfrm>
            <a:off x="7883525" y="5146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3348" name="Text Box 34"/>
          <p:cNvSpPr txBox="1">
            <a:spLocks noChangeArrowheads="1"/>
          </p:cNvSpPr>
          <p:nvPr/>
        </p:nvSpPr>
        <p:spPr bwMode="auto">
          <a:xfrm>
            <a:off x="8239126" y="5519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3349" name="Text Box 35"/>
          <p:cNvSpPr txBox="1">
            <a:spLocks noChangeArrowheads="1"/>
          </p:cNvSpPr>
          <p:nvPr/>
        </p:nvSpPr>
        <p:spPr bwMode="auto">
          <a:xfrm>
            <a:off x="9075738" y="598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3350" name="Text Box 36"/>
          <p:cNvSpPr txBox="1">
            <a:spLocks noChangeArrowheads="1"/>
          </p:cNvSpPr>
          <p:nvPr/>
        </p:nvSpPr>
        <p:spPr bwMode="auto">
          <a:xfrm>
            <a:off x="9739314" y="56038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3351" name="Text Box 37"/>
          <p:cNvSpPr txBox="1">
            <a:spLocks noChangeArrowheads="1"/>
          </p:cNvSpPr>
          <p:nvPr/>
        </p:nvSpPr>
        <p:spPr bwMode="auto">
          <a:xfrm>
            <a:off x="9610726" y="4537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3352" name="Text Box 38"/>
          <p:cNvSpPr txBox="1">
            <a:spLocks noChangeArrowheads="1"/>
          </p:cNvSpPr>
          <p:nvPr/>
        </p:nvSpPr>
        <p:spPr bwMode="auto">
          <a:xfrm>
            <a:off x="7162800" y="4097250"/>
            <a:ext cx="12650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residual</a:t>
            </a:r>
          </a:p>
          <a:p>
            <a:r>
              <a:rPr lang="en-GB" altLang="en-US"/>
              <a:t>graph:</a:t>
            </a:r>
          </a:p>
        </p:txBody>
      </p:sp>
      <p:sp>
        <p:nvSpPr>
          <p:cNvPr id="13353" name="Text Box 39"/>
          <p:cNvSpPr txBox="1">
            <a:spLocks noChangeArrowheads="1"/>
          </p:cNvSpPr>
          <p:nvPr/>
        </p:nvSpPr>
        <p:spPr bwMode="auto">
          <a:xfrm>
            <a:off x="9094788" y="4148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3354" name="Freeform 40"/>
          <p:cNvSpPr>
            <a:spLocks/>
          </p:cNvSpPr>
          <p:nvPr/>
        </p:nvSpPr>
        <p:spPr bwMode="auto">
          <a:xfrm>
            <a:off x="8991600" y="4681538"/>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55" name="Freeform 41"/>
          <p:cNvSpPr>
            <a:spLocks/>
          </p:cNvSpPr>
          <p:nvPr/>
        </p:nvSpPr>
        <p:spPr bwMode="auto">
          <a:xfrm>
            <a:off x="9220200" y="4681538"/>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56" name="Text Box 42"/>
          <p:cNvSpPr txBox="1">
            <a:spLocks noChangeArrowheads="1"/>
          </p:cNvSpPr>
          <p:nvPr/>
        </p:nvSpPr>
        <p:spPr bwMode="auto">
          <a:xfrm>
            <a:off x="9372601"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3357" name="Text Box 43"/>
          <p:cNvSpPr txBox="1">
            <a:spLocks noChangeArrowheads="1"/>
          </p:cNvSpPr>
          <p:nvPr/>
        </p:nvSpPr>
        <p:spPr bwMode="auto">
          <a:xfrm>
            <a:off x="8543926"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3358" name="Oval 44"/>
          <p:cNvSpPr>
            <a:spLocks noChangeArrowheads="1"/>
          </p:cNvSpPr>
          <p:nvPr/>
        </p:nvSpPr>
        <p:spPr bwMode="auto">
          <a:xfrm>
            <a:off x="5119688" y="52990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3359" name="Oval 45"/>
          <p:cNvSpPr>
            <a:spLocks noChangeArrowheads="1"/>
          </p:cNvSpPr>
          <p:nvPr/>
        </p:nvSpPr>
        <p:spPr bwMode="auto">
          <a:xfrm>
            <a:off x="6059488" y="45370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60" name="Oval 46"/>
          <p:cNvSpPr>
            <a:spLocks noChangeArrowheads="1"/>
          </p:cNvSpPr>
          <p:nvPr/>
        </p:nvSpPr>
        <p:spPr bwMode="auto">
          <a:xfrm>
            <a:off x="7126288" y="52228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3361" name="Oval 47"/>
          <p:cNvSpPr>
            <a:spLocks noChangeArrowheads="1"/>
          </p:cNvSpPr>
          <p:nvPr/>
        </p:nvSpPr>
        <p:spPr bwMode="auto">
          <a:xfrm>
            <a:off x="6059488" y="59848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3362" name="AutoShape 48"/>
          <p:cNvCxnSpPr>
            <a:cxnSpLocks noChangeShapeType="1"/>
            <a:stCxn id="13359" idx="5"/>
            <a:endCxn id="13360" idx="1"/>
          </p:cNvCxnSpPr>
          <p:nvPr/>
        </p:nvCxnSpPr>
        <p:spPr bwMode="auto">
          <a:xfrm>
            <a:off x="6189663" y="4667250"/>
            <a:ext cx="958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3363" name="AutoShape 49"/>
          <p:cNvCxnSpPr>
            <a:cxnSpLocks noChangeShapeType="1"/>
            <a:stCxn id="13359" idx="3"/>
            <a:endCxn id="13358" idx="0"/>
          </p:cNvCxnSpPr>
          <p:nvPr/>
        </p:nvCxnSpPr>
        <p:spPr bwMode="auto">
          <a:xfrm flipH="1">
            <a:off x="5195889" y="4667251"/>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3364" name="AutoShape 50"/>
          <p:cNvCxnSpPr>
            <a:cxnSpLocks noChangeShapeType="1"/>
            <a:stCxn id="13358" idx="5"/>
            <a:endCxn id="13361" idx="1"/>
          </p:cNvCxnSpPr>
          <p:nvPr/>
        </p:nvCxnSpPr>
        <p:spPr bwMode="auto">
          <a:xfrm>
            <a:off x="5249863" y="5429250"/>
            <a:ext cx="831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3365" name="AutoShape 51"/>
          <p:cNvCxnSpPr>
            <a:cxnSpLocks noChangeShapeType="1"/>
            <a:stCxn id="13361" idx="7"/>
            <a:endCxn id="13360" idx="3"/>
          </p:cNvCxnSpPr>
          <p:nvPr/>
        </p:nvCxnSpPr>
        <p:spPr bwMode="auto">
          <a:xfrm flipV="1">
            <a:off x="6189663" y="5353050"/>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3366" name="Text Box 52"/>
          <p:cNvSpPr txBox="1">
            <a:spLocks noChangeArrowheads="1"/>
          </p:cNvSpPr>
          <p:nvPr/>
        </p:nvSpPr>
        <p:spPr bwMode="auto">
          <a:xfrm>
            <a:off x="5267326" y="46053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3367" name="Text Box 53"/>
          <p:cNvSpPr txBox="1">
            <a:spLocks noChangeArrowheads="1"/>
          </p:cNvSpPr>
          <p:nvPr/>
        </p:nvSpPr>
        <p:spPr bwMode="auto">
          <a:xfrm>
            <a:off x="7239000" y="5138738"/>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3368" name="Text Box 54"/>
          <p:cNvSpPr txBox="1">
            <a:spLocks noChangeArrowheads="1"/>
          </p:cNvSpPr>
          <p:nvPr/>
        </p:nvSpPr>
        <p:spPr bwMode="auto">
          <a:xfrm>
            <a:off x="4800600" y="5146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3369" name="Text Box 55"/>
          <p:cNvSpPr txBox="1">
            <a:spLocks noChangeArrowheads="1"/>
          </p:cNvSpPr>
          <p:nvPr/>
        </p:nvSpPr>
        <p:spPr bwMode="auto">
          <a:xfrm>
            <a:off x="5156201" y="5519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3370" name="Text Box 56"/>
          <p:cNvSpPr txBox="1">
            <a:spLocks noChangeArrowheads="1"/>
          </p:cNvSpPr>
          <p:nvPr/>
        </p:nvSpPr>
        <p:spPr bwMode="auto">
          <a:xfrm>
            <a:off x="5992813" y="598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3371" name="Text Box 57"/>
          <p:cNvSpPr txBox="1">
            <a:spLocks noChangeArrowheads="1"/>
          </p:cNvSpPr>
          <p:nvPr/>
        </p:nvSpPr>
        <p:spPr bwMode="auto">
          <a:xfrm>
            <a:off x="6594476" y="56038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3372" name="Text Box 58"/>
          <p:cNvSpPr txBox="1">
            <a:spLocks noChangeArrowheads="1"/>
          </p:cNvSpPr>
          <p:nvPr/>
        </p:nvSpPr>
        <p:spPr bwMode="auto">
          <a:xfrm>
            <a:off x="6527801" y="4537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3373" name="Freeform 59"/>
          <p:cNvSpPr>
            <a:spLocks/>
          </p:cNvSpPr>
          <p:nvPr/>
        </p:nvSpPr>
        <p:spPr bwMode="auto">
          <a:xfrm>
            <a:off x="5908675" y="4681538"/>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74" name="Freeform 60"/>
          <p:cNvSpPr>
            <a:spLocks/>
          </p:cNvSpPr>
          <p:nvPr/>
        </p:nvSpPr>
        <p:spPr bwMode="auto">
          <a:xfrm>
            <a:off x="6137275" y="4681538"/>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75" name="Text Box 61"/>
          <p:cNvSpPr txBox="1">
            <a:spLocks noChangeArrowheads="1"/>
          </p:cNvSpPr>
          <p:nvPr/>
        </p:nvSpPr>
        <p:spPr bwMode="auto">
          <a:xfrm>
            <a:off x="6291264"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endParaRPr lang="en-US" altLang="en-US"/>
          </a:p>
        </p:txBody>
      </p:sp>
      <p:sp>
        <p:nvSpPr>
          <p:cNvPr id="13376" name="Text Box 62"/>
          <p:cNvSpPr txBox="1">
            <a:spLocks noChangeArrowheads="1"/>
          </p:cNvSpPr>
          <p:nvPr/>
        </p:nvSpPr>
        <p:spPr bwMode="auto">
          <a:xfrm>
            <a:off x="5461001"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3377" name="Text Box 63"/>
          <p:cNvSpPr txBox="1">
            <a:spLocks noChangeArrowheads="1"/>
          </p:cNvSpPr>
          <p:nvPr/>
        </p:nvSpPr>
        <p:spPr bwMode="auto">
          <a:xfrm>
            <a:off x="5970588" y="4148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3378" name="Text Box 64"/>
          <p:cNvSpPr txBox="1">
            <a:spLocks noChangeArrowheads="1"/>
          </p:cNvSpPr>
          <p:nvPr/>
        </p:nvSpPr>
        <p:spPr bwMode="auto">
          <a:xfrm>
            <a:off x="5800726" y="50625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3379" name="Text Box 65"/>
          <p:cNvSpPr txBox="1">
            <a:spLocks noChangeArrowheads="1"/>
          </p:cNvSpPr>
          <p:nvPr/>
        </p:nvSpPr>
        <p:spPr bwMode="auto">
          <a:xfrm>
            <a:off x="1447801" y="4143376"/>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1219778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7" dur="500"/>
                                        <p:tgtEl>
                                          <p:spTgt spid="1146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0" dur="500"/>
                                        <p:tgtEl>
                                          <p:spTgt spid="11469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5" dur="500"/>
                                        <p:tgtEl>
                                          <p:spTgt spid="11469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18" dur="500"/>
                                        <p:tgtEl>
                                          <p:spTgt spid="11469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3" dur="500"/>
                                        <p:tgtEl>
                                          <p:spTgt spid="114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xfrm>
            <a:off x="8077200" y="63293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3AE0FB-6C66-48C8-AF51-429ABDE8B583}" type="slidenum">
              <a:rPr lang="en-US" altLang="en-US" sz="1400"/>
              <a:pPr/>
              <a:t>14</a:t>
            </a:fld>
            <a:endParaRPr lang="en-US" altLang="en-US" sz="1400"/>
          </a:p>
        </p:txBody>
      </p:sp>
      <p:sp>
        <p:nvSpPr>
          <p:cNvPr id="14340" name="Rectangle 2"/>
          <p:cNvSpPr>
            <a:spLocks noGrp="1" noChangeArrowheads="1"/>
          </p:cNvSpPr>
          <p:nvPr>
            <p:ph type="title"/>
          </p:nvPr>
        </p:nvSpPr>
        <p:spPr>
          <a:xfrm>
            <a:off x="1828800" y="-214313"/>
            <a:ext cx="8382000" cy="1143001"/>
          </a:xfrm>
        </p:spPr>
        <p:txBody>
          <a:bodyPr/>
          <a:lstStyle/>
          <a:p>
            <a:pPr eaLnBrk="1" hangingPunct="1"/>
            <a:r>
              <a:rPr lang="en-US" altLang="en-US" smtClean="0"/>
              <a:t>Analysis</a:t>
            </a:r>
          </a:p>
        </p:txBody>
      </p:sp>
      <p:sp>
        <p:nvSpPr>
          <p:cNvPr id="116739" name="Rectangle 3"/>
          <p:cNvSpPr>
            <a:spLocks noGrp="1" noChangeArrowheads="1"/>
          </p:cNvSpPr>
          <p:nvPr>
            <p:ph type="body" idx="1"/>
          </p:nvPr>
        </p:nvSpPr>
        <p:spPr>
          <a:xfrm>
            <a:off x="1560513" y="685800"/>
            <a:ext cx="9144000" cy="3581400"/>
          </a:xfrm>
        </p:spPr>
        <p:txBody>
          <a:bodyPr/>
          <a:lstStyle/>
          <a:p>
            <a:pPr marL="609600" indent="-609600" eaLnBrk="1" hangingPunct="1">
              <a:buNone/>
            </a:pPr>
            <a:r>
              <a:rPr lang="en-US" altLang="en-US" sz="2800" b="1"/>
              <a:t>Correctness:</a:t>
            </a:r>
          </a:p>
          <a:p>
            <a:pPr marL="609600" indent="-609600" eaLnBrk="1" hangingPunct="1">
              <a:buNone/>
            </a:pPr>
            <a:r>
              <a:rPr lang="en-US" altLang="en-US" sz="2800"/>
              <a:t>maximum flow - proof later</a:t>
            </a:r>
          </a:p>
          <a:p>
            <a:pPr marL="609600" indent="-609600" eaLnBrk="1" hangingPunct="1">
              <a:buNone/>
            </a:pPr>
            <a:r>
              <a:rPr lang="en-US" altLang="en-US" sz="2800"/>
              <a:t>termination - each time the flow is an integer and advances by at least </a:t>
            </a:r>
            <a:r>
              <a:rPr lang="en-US" altLang="en-US" sz="2800">
                <a:solidFill>
                  <a:schemeClr val="accent2"/>
                </a:solidFill>
              </a:rPr>
              <a:t>1</a:t>
            </a:r>
            <a:r>
              <a:rPr lang="en-US" altLang="en-US" sz="2800"/>
              <a:t> (assumption about integer capacities)</a:t>
            </a:r>
          </a:p>
          <a:p>
            <a:pPr marL="609600" indent="-609600" eaLnBrk="1" hangingPunct="1">
              <a:buNone/>
            </a:pPr>
            <a:r>
              <a:rPr lang="en-US" altLang="en-US" sz="2800" b="1"/>
              <a:t>Time: </a:t>
            </a:r>
            <a:r>
              <a:rPr lang="en-US" altLang="en-US" sz="2800">
                <a:solidFill>
                  <a:schemeClr val="accent2"/>
                </a:solidFill>
              </a:rPr>
              <a:t>O(</a:t>
            </a:r>
            <a:r>
              <a:rPr lang="en-US" altLang="en-US" sz="2800" i="1">
                <a:solidFill>
                  <a:schemeClr val="accent2"/>
                </a:solidFill>
              </a:rPr>
              <a:t>mC</a:t>
            </a:r>
            <a:r>
              <a:rPr lang="en-US" altLang="en-US" sz="2800">
                <a:solidFill>
                  <a:schemeClr val="accent2"/>
                </a:solidFill>
              </a:rPr>
              <a:t>)</a:t>
            </a:r>
            <a:endParaRPr lang="en-US" altLang="en-US" sz="2800" b="1"/>
          </a:p>
          <a:p>
            <a:pPr marL="609600" indent="-609600" eaLnBrk="1" hangingPunct="1"/>
            <a:r>
              <a:rPr lang="en-US" altLang="en-US" sz="2800"/>
              <a:t>at most </a:t>
            </a:r>
            <a:r>
              <a:rPr lang="en-US" altLang="en-US" sz="2800" i="1">
                <a:solidFill>
                  <a:schemeClr val="accent2"/>
                </a:solidFill>
              </a:rPr>
              <a:t>C</a:t>
            </a:r>
            <a:r>
              <a:rPr lang="en-US" altLang="en-US" sz="2800"/>
              <a:t> iterations, where </a:t>
            </a:r>
            <a:r>
              <a:rPr lang="en-US" altLang="en-US" sz="2800" i="1">
                <a:solidFill>
                  <a:schemeClr val="accent2"/>
                </a:solidFill>
              </a:rPr>
              <a:t>C</a:t>
            </a:r>
            <a:r>
              <a:rPr lang="en-US" altLang="en-US" sz="2800"/>
              <a:t> is the value of the maximum flow, </a:t>
            </a:r>
            <a:r>
              <a:rPr lang="en-US" altLang="en-US" sz="2800" i="1">
                <a:solidFill>
                  <a:schemeClr val="accent2"/>
                </a:solidFill>
              </a:rPr>
              <a:t>m</a:t>
            </a:r>
            <a:r>
              <a:rPr lang="en-US" altLang="en-US" sz="2800"/>
              <a:t> is the number of edges</a:t>
            </a:r>
          </a:p>
          <a:p>
            <a:pPr marL="609600" indent="-609600" eaLnBrk="1" hangingPunct="1"/>
            <a:r>
              <a:rPr lang="en-US" altLang="en-US" sz="2800"/>
              <a:t>each iteration takes </a:t>
            </a:r>
            <a:r>
              <a:rPr lang="en-US" altLang="en-US" sz="2800">
                <a:solidFill>
                  <a:schemeClr val="accent2"/>
                </a:solidFill>
              </a:rPr>
              <a:t>O(</a:t>
            </a:r>
            <a:r>
              <a:rPr lang="en-US" altLang="en-US" sz="2800" i="1">
                <a:solidFill>
                  <a:schemeClr val="accent2"/>
                </a:solidFill>
              </a:rPr>
              <a:t>m</a:t>
            </a:r>
            <a:r>
              <a:rPr lang="en-US" altLang="en-US" sz="2800">
                <a:solidFill>
                  <a:schemeClr val="accent2"/>
                </a:solidFill>
              </a:rPr>
              <a:t>+</a:t>
            </a:r>
            <a:r>
              <a:rPr lang="en-US" altLang="en-US" sz="2800" i="1">
                <a:solidFill>
                  <a:schemeClr val="accent2"/>
                </a:solidFill>
              </a:rPr>
              <a:t>n</a:t>
            </a:r>
            <a:r>
              <a:rPr lang="en-US" altLang="en-US" sz="2800">
                <a:solidFill>
                  <a:schemeClr val="accent2"/>
                </a:solidFill>
              </a:rPr>
              <a:t>)</a:t>
            </a:r>
            <a:r>
              <a:rPr lang="en-US" altLang="en-US" sz="2800"/>
              <a:t> steps - use DFS to find path </a:t>
            </a:r>
            <a:r>
              <a:rPr lang="en-US" altLang="en-US" sz="2800">
                <a:solidFill>
                  <a:schemeClr val="accent2"/>
                </a:solidFill>
              </a:rPr>
              <a:t>P</a:t>
            </a:r>
            <a:endParaRPr lang="en-US" altLang="en-US" sz="2800"/>
          </a:p>
        </p:txBody>
      </p:sp>
      <p:sp>
        <p:nvSpPr>
          <p:cNvPr id="14342" name="Oval 4"/>
          <p:cNvSpPr>
            <a:spLocks noChangeArrowheads="1"/>
          </p:cNvSpPr>
          <p:nvPr/>
        </p:nvSpPr>
        <p:spPr bwMode="auto">
          <a:xfrm>
            <a:off x="1995488" y="53498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4343" name="Oval 5"/>
          <p:cNvSpPr>
            <a:spLocks noChangeArrowheads="1"/>
          </p:cNvSpPr>
          <p:nvPr/>
        </p:nvSpPr>
        <p:spPr bwMode="auto">
          <a:xfrm>
            <a:off x="2935288" y="45878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44" name="Oval 6"/>
          <p:cNvSpPr>
            <a:spLocks noChangeArrowheads="1"/>
          </p:cNvSpPr>
          <p:nvPr/>
        </p:nvSpPr>
        <p:spPr bwMode="auto">
          <a:xfrm>
            <a:off x="4002088" y="5273675"/>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45" name="Oval 7"/>
          <p:cNvSpPr>
            <a:spLocks noChangeArrowheads="1"/>
          </p:cNvSpPr>
          <p:nvPr/>
        </p:nvSpPr>
        <p:spPr bwMode="auto">
          <a:xfrm>
            <a:off x="2935288" y="6035675"/>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4346" name="AutoShape 8"/>
          <p:cNvCxnSpPr>
            <a:cxnSpLocks noChangeShapeType="1"/>
            <a:stCxn id="14343" idx="5"/>
            <a:endCxn id="14344" idx="1"/>
          </p:cNvCxnSpPr>
          <p:nvPr/>
        </p:nvCxnSpPr>
        <p:spPr bwMode="auto">
          <a:xfrm>
            <a:off x="3065463" y="4718050"/>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7" name="AutoShape 9"/>
          <p:cNvCxnSpPr>
            <a:cxnSpLocks noChangeShapeType="1"/>
            <a:stCxn id="14343" idx="3"/>
            <a:endCxn id="14342" idx="0"/>
          </p:cNvCxnSpPr>
          <p:nvPr/>
        </p:nvCxnSpPr>
        <p:spPr bwMode="auto">
          <a:xfrm flipH="1">
            <a:off x="2071689" y="4718051"/>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4348" name="AutoShape 10"/>
          <p:cNvCxnSpPr>
            <a:cxnSpLocks noChangeShapeType="1"/>
            <a:stCxn id="14342" idx="5"/>
            <a:endCxn id="14345" idx="1"/>
          </p:cNvCxnSpPr>
          <p:nvPr/>
        </p:nvCxnSpPr>
        <p:spPr bwMode="auto">
          <a:xfrm>
            <a:off x="2125663" y="5480050"/>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9" name="AutoShape 11"/>
          <p:cNvCxnSpPr>
            <a:cxnSpLocks noChangeShapeType="1"/>
            <a:stCxn id="14345" idx="7"/>
            <a:endCxn id="14344" idx="3"/>
          </p:cNvCxnSpPr>
          <p:nvPr/>
        </p:nvCxnSpPr>
        <p:spPr bwMode="auto">
          <a:xfrm flipV="1">
            <a:off x="3065463" y="5403850"/>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0" name="AutoShape 12"/>
          <p:cNvCxnSpPr>
            <a:cxnSpLocks noChangeShapeType="1"/>
            <a:stCxn id="14343" idx="4"/>
            <a:endCxn id="14345" idx="0"/>
          </p:cNvCxnSpPr>
          <p:nvPr/>
        </p:nvCxnSpPr>
        <p:spPr bwMode="auto">
          <a:xfrm>
            <a:off x="3011488" y="4740275"/>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1" name="Text Box 13"/>
          <p:cNvSpPr txBox="1">
            <a:spLocks noChangeArrowheads="1"/>
          </p:cNvSpPr>
          <p:nvPr/>
        </p:nvSpPr>
        <p:spPr bwMode="auto">
          <a:xfrm>
            <a:off x="2117726" y="45878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4352" name="Text Box 14"/>
          <p:cNvSpPr txBox="1">
            <a:spLocks noChangeArrowheads="1"/>
          </p:cNvSpPr>
          <p:nvPr/>
        </p:nvSpPr>
        <p:spPr bwMode="auto">
          <a:xfrm>
            <a:off x="4191000" y="51212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4353" name="Text Box 15"/>
          <p:cNvSpPr txBox="1">
            <a:spLocks noChangeArrowheads="1"/>
          </p:cNvSpPr>
          <p:nvPr/>
        </p:nvSpPr>
        <p:spPr bwMode="auto">
          <a:xfrm>
            <a:off x="1676400" y="5197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4354" name="Text Box 16"/>
          <p:cNvSpPr txBox="1">
            <a:spLocks noChangeArrowheads="1"/>
          </p:cNvSpPr>
          <p:nvPr/>
        </p:nvSpPr>
        <p:spPr bwMode="auto">
          <a:xfrm>
            <a:off x="1954214" y="56546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4355" name="Text Box 17"/>
          <p:cNvSpPr txBox="1">
            <a:spLocks noChangeArrowheads="1"/>
          </p:cNvSpPr>
          <p:nvPr/>
        </p:nvSpPr>
        <p:spPr bwMode="auto">
          <a:xfrm>
            <a:off x="2851151" y="41306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4356" name="Text Box 18"/>
          <p:cNvSpPr txBox="1">
            <a:spLocks noChangeArrowheads="1"/>
          </p:cNvSpPr>
          <p:nvPr/>
        </p:nvSpPr>
        <p:spPr bwMode="auto">
          <a:xfrm>
            <a:off x="2868613" y="6035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4357" name="Text Box 19"/>
          <p:cNvSpPr txBox="1">
            <a:spLocks noChangeArrowheads="1"/>
          </p:cNvSpPr>
          <p:nvPr/>
        </p:nvSpPr>
        <p:spPr bwMode="auto">
          <a:xfrm>
            <a:off x="3470276" y="56546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14358" name="Text Box 20"/>
          <p:cNvSpPr txBox="1">
            <a:spLocks noChangeArrowheads="1"/>
          </p:cNvSpPr>
          <p:nvPr/>
        </p:nvSpPr>
        <p:spPr bwMode="auto">
          <a:xfrm>
            <a:off x="3403601" y="45878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14359" name="Text Box 21"/>
          <p:cNvSpPr txBox="1">
            <a:spLocks noChangeArrowheads="1"/>
          </p:cNvSpPr>
          <p:nvPr/>
        </p:nvSpPr>
        <p:spPr bwMode="auto">
          <a:xfrm>
            <a:off x="2936876"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14360" name="Text Box 22"/>
          <p:cNvSpPr txBox="1">
            <a:spLocks noChangeArrowheads="1"/>
          </p:cNvSpPr>
          <p:nvPr/>
        </p:nvSpPr>
        <p:spPr bwMode="auto">
          <a:xfrm>
            <a:off x="4470401" y="4248578"/>
            <a:ext cx="8178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flow:</a:t>
            </a:r>
          </a:p>
        </p:txBody>
      </p:sp>
      <p:sp>
        <p:nvSpPr>
          <p:cNvPr id="14361" name="Oval 23"/>
          <p:cNvSpPr>
            <a:spLocks noChangeArrowheads="1"/>
          </p:cNvSpPr>
          <p:nvPr/>
        </p:nvSpPr>
        <p:spPr bwMode="auto">
          <a:xfrm>
            <a:off x="8202613" y="5357813"/>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4362" name="Oval 24"/>
          <p:cNvSpPr>
            <a:spLocks noChangeArrowheads="1"/>
          </p:cNvSpPr>
          <p:nvPr/>
        </p:nvSpPr>
        <p:spPr bwMode="auto">
          <a:xfrm>
            <a:off x="9142413" y="4595813"/>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63" name="Oval 25"/>
          <p:cNvSpPr>
            <a:spLocks noChangeArrowheads="1"/>
          </p:cNvSpPr>
          <p:nvPr/>
        </p:nvSpPr>
        <p:spPr bwMode="auto">
          <a:xfrm>
            <a:off x="10209213" y="5281613"/>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64" name="Oval 26"/>
          <p:cNvSpPr>
            <a:spLocks noChangeArrowheads="1"/>
          </p:cNvSpPr>
          <p:nvPr/>
        </p:nvSpPr>
        <p:spPr bwMode="auto">
          <a:xfrm>
            <a:off x="9142413" y="6043613"/>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4365" name="AutoShape 27"/>
          <p:cNvCxnSpPr>
            <a:cxnSpLocks noChangeShapeType="1"/>
            <a:stCxn id="14362" idx="5"/>
            <a:endCxn id="14363" idx="1"/>
          </p:cNvCxnSpPr>
          <p:nvPr/>
        </p:nvCxnSpPr>
        <p:spPr bwMode="auto">
          <a:xfrm>
            <a:off x="9272588" y="4725988"/>
            <a:ext cx="958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4366" name="AutoShape 28"/>
          <p:cNvCxnSpPr>
            <a:cxnSpLocks noChangeShapeType="1"/>
            <a:stCxn id="14362" idx="3"/>
            <a:endCxn id="14361" idx="0"/>
          </p:cNvCxnSpPr>
          <p:nvPr/>
        </p:nvCxnSpPr>
        <p:spPr bwMode="auto">
          <a:xfrm flipH="1">
            <a:off x="8278814" y="4725989"/>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4367" name="AutoShape 29"/>
          <p:cNvCxnSpPr>
            <a:cxnSpLocks noChangeShapeType="1"/>
            <a:stCxn id="14361" idx="5"/>
            <a:endCxn id="14364" idx="1"/>
          </p:cNvCxnSpPr>
          <p:nvPr/>
        </p:nvCxnSpPr>
        <p:spPr bwMode="auto">
          <a:xfrm>
            <a:off x="8332788" y="5487988"/>
            <a:ext cx="831850" cy="5778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14368" name="AutoShape 30"/>
          <p:cNvCxnSpPr>
            <a:cxnSpLocks noChangeShapeType="1"/>
            <a:stCxn id="14364" idx="7"/>
            <a:endCxn id="14363" idx="3"/>
          </p:cNvCxnSpPr>
          <p:nvPr/>
        </p:nvCxnSpPr>
        <p:spPr bwMode="auto">
          <a:xfrm flipV="1">
            <a:off x="9272588" y="5411788"/>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4369" name="Text Box 31"/>
          <p:cNvSpPr txBox="1">
            <a:spLocks noChangeArrowheads="1"/>
          </p:cNvSpPr>
          <p:nvPr/>
        </p:nvSpPr>
        <p:spPr bwMode="auto">
          <a:xfrm>
            <a:off x="8391526" y="4664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4370" name="Text Box 32"/>
          <p:cNvSpPr txBox="1">
            <a:spLocks noChangeArrowheads="1"/>
          </p:cNvSpPr>
          <p:nvPr/>
        </p:nvSpPr>
        <p:spPr bwMode="auto">
          <a:xfrm>
            <a:off x="10398125" y="512921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4371" name="Text Box 33"/>
          <p:cNvSpPr txBox="1">
            <a:spLocks noChangeArrowheads="1"/>
          </p:cNvSpPr>
          <p:nvPr/>
        </p:nvSpPr>
        <p:spPr bwMode="auto">
          <a:xfrm>
            <a:off x="7883525" y="5205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4372" name="Text Box 34"/>
          <p:cNvSpPr txBox="1">
            <a:spLocks noChangeArrowheads="1"/>
          </p:cNvSpPr>
          <p:nvPr/>
        </p:nvSpPr>
        <p:spPr bwMode="auto">
          <a:xfrm>
            <a:off x="8239126" y="5578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4373" name="Text Box 35"/>
          <p:cNvSpPr txBox="1">
            <a:spLocks noChangeArrowheads="1"/>
          </p:cNvSpPr>
          <p:nvPr/>
        </p:nvSpPr>
        <p:spPr bwMode="auto">
          <a:xfrm>
            <a:off x="9075738" y="6043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4374" name="Text Box 36"/>
          <p:cNvSpPr txBox="1">
            <a:spLocks noChangeArrowheads="1"/>
          </p:cNvSpPr>
          <p:nvPr/>
        </p:nvSpPr>
        <p:spPr bwMode="auto">
          <a:xfrm>
            <a:off x="9677401" y="56626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4375" name="Text Box 37"/>
          <p:cNvSpPr txBox="1">
            <a:spLocks noChangeArrowheads="1"/>
          </p:cNvSpPr>
          <p:nvPr/>
        </p:nvSpPr>
        <p:spPr bwMode="auto">
          <a:xfrm>
            <a:off x="9610726" y="45958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4376" name="Text Box 38"/>
          <p:cNvSpPr txBox="1">
            <a:spLocks noChangeArrowheads="1"/>
          </p:cNvSpPr>
          <p:nvPr/>
        </p:nvSpPr>
        <p:spPr bwMode="auto">
          <a:xfrm>
            <a:off x="7162800" y="4155987"/>
            <a:ext cx="12650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New</a:t>
            </a:r>
          </a:p>
          <a:p>
            <a:r>
              <a:rPr lang="en-GB" altLang="en-US"/>
              <a:t>residual</a:t>
            </a:r>
          </a:p>
          <a:p>
            <a:r>
              <a:rPr lang="en-GB" altLang="en-US"/>
              <a:t>graph:</a:t>
            </a:r>
          </a:p>
        </p:txBody>
      </p:sp>
      <p:sp>
        <p:nvSpPr>
          <p:cNvPr id="14377" name="Text Box 39"/>
          <p:cNvSpPr txBox="1">
            <a:spLocks noChangeArrowheads="1"/>
          </p:cNvSpPr>
          <p:nvPr/>
        </p:nvSpPr>
        <p:spPr bwMode="auto">
          <a:xfrm>
            <a:off x="9094788" y="42068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4378" name="Freeform 40"/>
          <p:cNvSpPr>
            <a:spLocks/>
          </p:cNvSpPr>
          <p:nvPr/>
        </p:nvSpPr>
        <p:spPr bwMode="auto">
          <a:xfrm>
            <a:off x="8991600" y="4740275"/>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9" name="Freeform 41"/>
          <p:cNvSpPr>
            <a:spLocks/>
          </p:cNvSpPr>
          <p:nvPr/>
        </p:nvSpPr>
        <p:spPr bwMode="auto">
          <a:xfrm>
            <a:off x="9220200" y="4740275"/>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0" name="Text Box 42"/>
          <p:cNvSpPr txBox="1">
            <a:spLocks noChangeArrowheads="1"/>
          </p:cNvSpPr>
          <p:nvPr/>
        </p:nvSpPr>
        <p:spPr bwMode="auto">
          <a:xfrm>
            <a:off x="9372601"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4381" name="Text Box 43"/>
          <p:cNvSpPr txBox="1">
            <a:spLocks noChangeArrowheads="1"/>
          </p:cNvSpPr>
          <p:nvPr/>
        </p:nvSpPr>
        <p:spPr bwMode="auto">
          <a:xfrm>
            <a:off x="8543926"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14382" name="Oval 44"/>
          <p:cNvSpPr>
            <a:spLocks noChangeArrowheads="1"/>
          </p:cNvSpPr>
          <p:nvPr/>
        </p:nvSpPr>
        <p:spPr bwMode="auto">
          <a:xfrm>
            <a:off x="5119688" y="5357813"/>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14383" name="Oval 45"/>
          <p:cNvSpPr>
            <a:spLocks noChangeArrowheads="1"/>
          </p:cNvSpPr>
          <p:nvPr/>
        </p:nvSpPr>
        <p:spPr bwMode="auto">
          <a:xfrm>
            <a:off x="6059488" y="4595813"/>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84" name="Oval 46"/>
          <p:cNvSpPr>
            <a:spLocks noChangeArrowheads="1"/>
          </p:cNvSpPr>
          <p:nvPr/>
        </p:nvSpPr>
        <p:spPr bwMode="auto">
          <a:xfrm>
            <a:off x="7126288" y="5281613"/>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4385" name="Oval 47"/>
          <p:cNvSpPr>
            <a:spLocks noChangeArrowheads="1"/>
          </p:cNvSpPr>
          <p:nvPr/>
        </p:nvSpPr>
        <p:spPr bwMode="auto">
          <a:xfrm>
            <a:off x="6059488" y="6043613"/>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14386" name="AutoShape 48"/>
          <p:cNvCxnSpPr>
            <a:cxnSpLocks noChangeShapeType="1"/>
            <a:stCxn id="14383" idx="5"/>
            <a:endCxn id="14384" idx="1"/>
          </p:cNvCxnSpPr>
          <p:nvPr/>
        </p:nvCxnSpPr>
        <p:spPr bwMode="auto">
          <a:xfrm>
            <a:off x="6189663" y="4725988"/>
            <a:ext cx="958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4387" name="AutoShape 49"/>
          <p:cNvCxnSpPr>
            <a:cxnSpLocks noChangeShapeType="1"/>
            <a:stCxn id="14383" idx="3"/>
            <a:endCxn id="14382" idx="0"/>
          </p:cNvCxnSpPr>
          <p:nvPr/>
        </p:nvCxnSpPr>
        <p:spPr bwMode="auto">
          <a:xfrm flipH="1">
            <a:off x="5195889" y="4725989"/>
            <a:ext cx="885825" cy="631825"/>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4388" name="AutoShape 50"/>
          <p:cNvCxnSpPr>
            <a:cxnSpLocks noChangeShapeType="1"/>
            <a:stCxn id="14382" idx="5"/>
            <a:endCxn id="14385" idx="1"/>
          </p:cNvCxnSpPr>
          <p:nvPr/>
        </p:nvCxnSpPr>
        <p:spPr bwMode="auto">
          <a:xfrm>
            <a:off x="5249863" y="5487988"/>
            <a:ext cx="831850" cy="577850"/>
          </a:xfrm>
          <a:prstGeom prst="straightConnector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4389" name="AutoShape 51"/>
          <p:cNvCxnSpPr>
            <a:cxnSpLocks noChangeShapeType="1"/>
            <a:stCxn id="14385" idx="7"/>
            <a:endCxn id="14384" idx="3"/>
          </p:cNvCxnSpPr>
          <p:nvPr/>
        </p:nvCxnSpPr>
        <p:spPr bwMode="auto">
          <a:xfrm flipV="1">
            <a:off x="6189663" y="5411788"/>
            <a:ext cx="958850" cy="65405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14390" name="Text Box 52"/>
          <p:cNvSpPr txBox="1">
            <a:spLocks noChangeArrowheads="1"/>
          </p:cNvSpPr>
          <p:nvPr/>
        </p:nvSpPr>
        <p:spPr bwMode="auto">
          <a:xfrm>
            <a:off x="5267326" y="4664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14391" name="Text Box 53"/>
          <p:cNvSpPr txBox="1">
            <a:spLocks noChangeArrowheads="1"/>
          </p:cNvSpPr>
          <p:nvPr/>
        </p:nvSpPr>
        <p:spPr bwMode="auto">
          <a:xfrm>
            <a:off x="7239000" y="51974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14392" name="Text Box 54"/>
          <p:cNvSpPr txBox="1">
            <a:spLocks noChangeArrowheads="1"/>
          </p:cNvSpPr>
          <p:nvPr/>
        </p:nvSpPr>
        <p:spPr bwMode="auto">
          <a:xfrm>
            <a:off x="4800600" y="52054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14393" name="Text Box 55"/>
          <p:cNvSpPr txBox="1">
            <a:spLocks noChangeArrowheads="1"/>
          </p:cNvSpPr>
          <p:nvPr/>
        </p:nvSpPr>
        <p:spPr bwMode="auto">
          <a:xfrm>
            <a:off x="5156201" y="5578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4394" name="Text Box 56"/>
          <p:cNvSpPr txBox="1">
            <a:spLocks noChangeArrowheads="1"/>
          </p:cNvSpPr>
          <p:nvPr/>
        </p:nvSpPr>
        <p:spPr bwMode="auto">
          <a:xfrm>
            <a:off x="5992813" y="6043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14395" name="Text Box 57"/>
          <p:cNvSpPr txBox="1">
            <a:spLocks noChangeArrowheads="1"/>
          </p:cNvSpPr>
          <p:nvPr/>
        </p:nvSpPr>
        <p:spPr bwMode="auto">
          <a:xfrm>
            <a:off x="6594476" y="56626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4396" name="Text Box 58"/>
          <p:cNvSpPr txBox="1">
            <a:spLocks noChangeArrowheads="1"/>
          </p:cNvSpPr>
          <p:nvPr/>
        </p:nvSpPr>
        <p:spPr bwMode="auto">
          <a:xfrm>
            <a:off x="6527801" y="45958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4397" name="Freeform 59"/>
          <p:cNvSpPr>
            <a:spLocks/>
          </p:cNvSpPr>
          <p:nvPr/>
        </p:nvSpPr>
        <p:spPr bwMode="auto">
          <a:xfrm>
            <a:off x="5908675" y="4740275"/>
            <a:ext cx="228600" cy="1295400"/>
          </a:xfrm>
          <a:custGeom>
            <a:avLst/>
            <a:gdLst>
              <a:gd name="T0" fmla="*/ 2147483647 w 144"/>
              <a:gd name="T1" fmla="*/ 2147483647 h 816"/>
              <a:gd name="T2" fmla="*/ 0 w 144"/>
              <a:gd name="T3" fmla="*/ 2147483647 h 816"/>
              <a:gd name="T4" fmla="*/ 2147483647 w 144"/>
              <a:gd name="T5" fmla="*/ 0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144" y="816"/>
                </a:moveTo>
                <a:cubicBezTo>
                  <a:pt x="72" y="668"/>
                  <a:pt x="0" y="520"/>
                  <a:pt x="0" y="384"/>
                </a:cubicBezTo>
                <a:cubicBezTo>
                  <a:pt x="0" y="248"/>
                  <a:pt x="72" y="124"/>
                  <a:pt x="144" y="0"/>
                </a:cubicBez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Freeform 60"/>
          <p:cNvSpPr>
            <a:spLocks/>
          </p:cNvSpPr>
          <p:nvPr/>
        </p:nvSpPr>
        <p:spPr bwMode="auto">
          <a:xfrm>
            <a:off x="6137275" y="4740275"/>
            <a:ext cx="228600" cy="1295400"/>
          </a:xfrm>
          <a:custGeom>
            <a:avLst/>
            <a:gdLst>
              <a:gd name="T0" fmla="*/ 0 w 144"/>
              <a:gd name="T1" fmla="*/ 0 h 816"/>
              <a:gd name="T2" fmla="*/ 2147483647 w 144"/>
              <a:gd name="T3" fmla="*/ 2147483647 h 816"/>
              <a:gd name="T4" fmla="*/ 0 w 144"/>
              <a:gd name="T5" fmla="*/ 2147483647 h 816"/>
              <a:gd name="T6" fmla="*/ 0 60000 65536"/>
              <a:gd name="T7" fmla="*/ 0 60000 65536"/>
              <a:gd name="T8" fmla="*/ 0 60000 65536"/>
              <a:gd name="T9" fmla="*/ 0 w 144"/>
              <a:gd name="T10" fmla="*/ 0 h 816"/>
              <a:gd name="T11" fmla="*/ 144 w 144"/>
              <a:gd name="T12" fmla="*/ 816 h 816"/>
            </a:gdLst>
            <a:ahLst/>
            <a:cxnLst>
              <a:cxn ang="T6">
                <a:pos x="T0" y="T1"/>
              </a:cxn>
              <a:cxn ang="T7">
                <a:pos x="T2" y="T3"/>
              </a:cxn>
              <a:cxn ang="T8">
                <a:pos x="T4" y="T5"/>
              </a:cxn>
            </a:cxnLst>
            <a:rect l="T9" t="T10" r="T11" b="T12"/>
            <a:pathLst>
              <a:path w="144" h="816">
                <a:moveTo>
                  <a:pt x="0" y="0"/>
                </a:moveTo>
                <a:cubicBezTo>
                  <a:pt x="72" y="148"/>
                  <a:pt x="144" y="296"/>
                  <a:pt x="144" y="432"/>
                </a:cubicBezTo>
                <a:cubicBezTo>
                  <a:pt x="144" y="568"/>
                  <a:pt x="72" y="692"/>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9" name="Text Box 61"/>
          <p:cNvSpPr txBox="1">
            <a:spLocks noChangeArrowheads="1"/>
          </p:cNvSpPr>
          <p:nvPr/>
        </p:nvSpPr>
        <p:spPr bwMode="auto">
          <a:xfrm>
            <a:off x="6291264"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endParaRPr lang="en-US" altLang="en-US"/>
          </a:p>
        </p:txBody>
      </p:sp>
      <p:sp>
        <p:nvSpPr>
          <p:cNvPr id="14400" name="Text Box 62"/>
          <p:cNvSpPr txBox="1">
            <a:spLocks noChangeArrowheads="1"/>
          </p:cNvSpPr>
          <p:nvPr/>
        </p:nvSpPr>
        <p:spPr bwMode="auto">
          <a:xfrm>
            <a:off x="5461001"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chemeClr val="hlink"/>
                </a:solidFill>
              </a:rPr>
              <a:t>10</a:t>
            </a:r>
          </a:p>
        </p:txBody>
      </p:sp>
      <p:sp>
        <p:nvSpPr>
          <p:cNvPr id="14401" name="Text Box 63"/>
          <p:cNvSpPr txBox="1">
            <a:spLocks noChangeArrowheads="1"/>
          </p:cNvSpPr>
          <p:nvPr/>
        </p:nvSpPr>
        <p:spPr bwMode="auto">
          <a:xfrm>
            <a:off x="5970588" y="42068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14402" name="Text Box 64"/>
          <p:cNvSpPr txBox="1">
            <a:spLocks noChangeArrowheads="1"/>
          </p:cNvSpPr>
          <p:nvPr/>
        </p:nvSpPr>
        <p:spPr bwMode="auto">
          <a:xfrm>
            <a:off x="5800726" y="51212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14403" name="Text Box 65"/>
          <p:cNvSpPr txBox="1">
            <a:spLocks noChangeArrowheads="1"/>
          </p:cNvSpPr>
          <p:nvPr/>
        </p:nvSpPr>
        <p:spPr bwMode="auto">
          <a:xfrm>
            <a:off x="1447801" y="4214813"/>
            <a:ext cx="140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771852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7" dur="500"/>
                                        <p:tgtEl>
                                          <p:spTgt spid="116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2" dur="500"/>
                                        <p:tgtEl>
                                          <p:spTgt spid="11673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5" dur="500"/>
                                        <p:tgtEl>
                                          <p:spTgt spid="11673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0" dur="500"/>
                                        <p:tgtEl>
                                          <p:spTgt spid="11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429000" y="1676400"/>
            <a:ext cx="6934200" cy="2116138"/>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Splay Tree Algorithm</a:t>
            </a:r>
          </a:p>
        </p:txBody>
      </p:sp>
    </p:spTree>
    <p:extLst>
      <p:ext uri="{BB962C8B-B14F-4D97-AF65-F5344CB8AC3E}">
        <p14:creationId xmlns:p14="http://schemas.microsoft.com/office/powerpoint/2010/main" val="18590436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What is Splay Tree?</a:t>
            </a:r>
          </a:p>
        </p:txBody>
      </p:sp>
      <p:sp>
        <p:nvSpPr>
          <p:cNvPr id="6146"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 balanced search tree data structure</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NIST Definition: A binary search tree in which operations that access nodes restructure the tree.</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Goodrich: A splay tree is a binary search tree T.  The only tool used to maintain balance in T is the splaying step done after every search, insertion, and deletion in T.</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Kingston: A binary tee with splaying.</a:t>
            </a:r>
          </a:p>
        </p:txBody>
      </p:sp>
    </p:spTree>
    <p:extLst>
      <p:ext uri="{BB962C8B-B14F-4D97-AF65-F5344CB8AC3E}">
        <p14:creationId xmlns:p14="http://schemas.microsoft.com/office/powerpoint/2010/main" val="4226700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Splaying</a:t>
            </a:r>
          </a:p>
        </p:txBody>
      </p:sp>
      <p:sp>
        <p:nvSpPr>
          <p:cNvPr id="7170"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Left and right rotation</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Move-to-root operation</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Zig-zig</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Zig-zag</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Zig</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Comparing move-to-root and splaying</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 of splaying a node</a:t>
            </a:r>
          </a:p>
        </p:txBody>
      </p:sp>
    </p:spTree>
    <p:extLst>
      <p:ext uri="{BB962C8B-B14F-4D97-AF65-F5344CB8AC3E}">
        <p14:creationId xmlns:p14="http://schemas.microsoft.com/office/powerpoint/2010/main" val="221851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743200" y="68264"/>
            <a:ext cx="77724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Left and right rotation</a:t>
            </a:r>
            <a:br>
              <a:rPr lang="en-US" altLang="en-US" sz="4400">
                <a:solidFill>
                  <a:srgbClr val="FFCC66"/>
                </a:solidFill>
              </a:rPr>
            </a:br>
            <a:r>
              <a:rPr lang="en-US" altLang="en-US" sz="2000">
                <a:solidFill>
                  <a:srgbClr val="FFCC66"/>
                </a:solidFill>
              </a:rPr>
              <a:t>Adel’son-Vel’skii and Landis (1962), Kingston</a:t>
            </a:r>
            <a:br>
              <a:rPr lang="en-US" altLang="en-US" sz="2000">
                <a:solidFill>
                  <a:srgbClr val="FFCC66"/>
                </a:solidFill>
              </a:rPr>
            </a:br>
            <a:r>
              <a:rPr lang="en-US" altLang="en-US" sz="2000">
                <a:solidFill>
                  <a:srgbClr val="FFCC66"/>
                </a:solidFill>
              </a:rPr>
              <a:t/>
            </a:r>
            <a:br>
              <a:rPr lang="en-US" altLang="en-US" sz="2000">
                <a:solidFill>
                  <a:srgbClr val="FFCC66"/>
                </a:solidFill>
              </a:rPr>
            </a:br>
            <a:r>
              <a:rPr lang="en-US" altLang="en-US" sz="2000">
                <a:solidFill>
                  <a:srgbClr val="FFCC66"/>
                </a:solidFill>
              </a:rPr>
              <a:t>Left rotation:</a:t>
            </a:r>
          </a:p>
        </p:txBody>
      </p:sp>
      <p:sp>
        <p:nvSpPr>
          <p:cNvPr id="8194" name="Oval 2"/>
          <p:cNvSpPr>
            <a:spLocks noChangeArrowheads="1"/>
          </p:cNvSpPr>
          <p:nvPr/>
        </p:nvSpPr>
        <p:spPr bwMode="auto">
          <a:xfrm>
            <a:off x="4572000" y="2057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8195" name="Oval 3"/>
          <p:cNvSpPr>
            <a:spLocks noChangeArrowheads="1"/>
          </p:cNvSpPr>
          <p:nvPr/>
        </p:nvSpPr>
        <p:spPr bwMode="auto">
          <a:xfrm>
            <a:off x="33528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8196" name="Oval 4"/>
          <p:cNvSpPr>
            <a:spLocks noChangeArrowheads="1"/>
          </p:cNvSpPr>
          <p:nvPr/>
        </p:nvSpPr>
        <p:spPr bwMode="auto">
          <a:xfrm>
            <a:off x="7543800" y="2057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8197" name="Oval 5"/>
          <p:cNvSpPr>
            <a:spLocks noChangeArrowheads="1"/>
          </p:cNvSpPr>
          <p:nvPr/>
        </p:nvSpPr>
        <p:spPr bwMode="auto">
          <a:xfrm>
            <a:off x="9220200" y="3810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8198" name="AutoShape 6"/>
          <p:cNvSpPr>
            <a:spLocks noChangeArrowheads="1"/>
          </p:cNvSpPr>
          <p:nvPr/>
        </p:nvSpPr>
        <p:spPr bwMode="auto">
          <a:xfrm>
            <a:off x="2667001" y="5105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8199" name="AutoShape 7"/>
          <p:cNvSpPr>
            <a:spLocks noChangeArrowheads="1"/>
          </p:cNvSpPr>
          <p:nvPr/>
        </p:nvSpPr>
        <p:spPr bwMode="auto">
          <a:xfrm>
            <a:off x="4191001" y="5105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8200" name="AutoShape 8"/>
          <p:cNvSpPr>
            <a:spLocks noChangeArrowheads="1"/>
          </p:cNvSpPr>
          <p:nvPr/>
        </p:nvSpPr>
        <p:spPr bwMode="auto">
          <a:xfrm>
            <a:off x="5181601" y="3581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8201" name="AutoShape 9"/>
          <p:cNvSpPr>
            <a:spLocks noChangeArrowheads="1"/>
          </p:cNvSpPr>
          <p:nvPr/>
        </p:nvSpPr>
        <p:spPr bwMode="auto">
          <a:xfrm>
            <a:off x="9610726"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8202" name="AutoShape 10"/>
          <p:cNvSpPr>
            <a:spLocks noChangeArrowheads="1"/>
          </p:cNvSpPr>
          <p:nvPr/>
        </p:nvSpPr>
        <p:spPr bwMode="auto">
          <a:xfrm>
            <a:off x="82296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8203" name="AutoShape 11"/>
          <p:cNvSpPr>
            <a:spLocks noChangeArrowheads="1"/>
          </p:cNvSpPr>
          <p:nvPr/>
        </p:nvSpPr>
        <p:spPr bwMode="auto">
          <a:xfrm>
            <a:off x="6934201" y="3505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8204" name="AutoShape 12"/>
          <p:cNvSpPr>
            <a:spLocks noChangeArrowheads="1"/>
          </p:cNvSpPr>
          <p:nvPr/>
        </p:nvSpPr>
        <p:spPr bwMode="auto">
          <a:xfrm>
            <a:off x="5867401" y="2895601"/>
            <a:ext cx="976313" cy="485775"/>
          </a:xfrm>
          <a:prstGeom prst="rightArrow">
            <a:avLst>
              <a:gd name="adj1" fmla="val 50000"/>
              <a:gd name="adj2" fmla="val 50245"/>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5" name="Line 13"/>
          <p:cNvSpPr>
            <a:spLocks noChangeShapeType="1"/>
          </p:cNvSpPr>
          <p:nvPr/>
        </p:nvSpPr>
        <p:spPr bwMode="auto">
          <a:xfrm flipV="1">
            <a:off x="4114800" y="2894014"/>
            <a:ext cx="6858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6" name="Line 14"/>
          <p:cNvSpPr>
            <a:spLocks noChangeShapeType="1"/>
          </p:cNvSpPr>
          <p:nvPr/>
        </p:nvSpPr>
        <p:spPr bwMode="auto">
          <a:xfrm flipV="1">
            <a:off x="3200400" y="44942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7" name="Line 15"/>
          <p:cNvSpPr>
            <a:spLocks noChangeShapeType="1"/>
          </p:cNvSpPr>
          <p:nvPr/>
        </p:nvSpPr>
        <p:spPr bwMode="auto">
          <a:xfrm flipH="1" flipV="1">
            <a:off x="4113214" y="4418014"/>
            <a:ext cx="6127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8" name="Line 16"/>
          <p:cNvSpPr>
            <a:spLocks noChangeShapeType="1"/>
          </p:cNvSpPr>
          <p:nvPr/>
        </p:nvSpPr>
        <p:spPr bwMode="auto">
          <a:xfrm flipH="1" flipV="1">
            <a:off x="5256214" y="2894014"/>
            <a:ext cx="460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09" name="Line 17"/>
          <p:cNvSpPr>
            <a:spLocks noChangeShapeType="1"/>
          </p:cNvSpPr>
          <p:nvPr/>
        </p:nvSpPr>
        <p:spPr bwMode="auto">
          <a:xfrm flipV="1">
            <a:off x="7467600" y="2970214"/>
            <a:ext cx="3810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0" name="Line 18"/>
          <p:cNvSpPr>
            <a:spLocks noChangeShapeType="1"/>
          </p:cNvSpPr>
          <p:nvPr/>
        </p:nvSpPr>
        <p:spPr bwMode="auto">
          <a:xfrm flipH="1" flipV="1">
            <a:off x="8380414" y="2817814"/>
            <a:ext cx="10699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1" name="Line 19"/>
          <p:cNvSpPr>
            <a:spLocks noChangeShapeType="1"/>
          </p:cNvSpPr>
          <p:nvPr/>
        </p:nvSpPr>
        <p:spPr bwMode="auto">
          <a:xfrm flipV="1">
            <a:off x="8763000" y="46466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12" name="Line 20"/>
          <p:cNvSpPr>
            <a:spLocks noChangeShapeType="1"/>
          </p:cNvSpPr>
          <p:nvPr/>
        </p:nvSpPr>
        <p:spPr bwMode="auto">
          <a:xfrm flipH="1" flipV="1">
            <a:off x="9675814" y="4722814"/>
            <a:ext cx="460375"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4026219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a:solidFill>
                  <a:srgbClr val="FFCC66"/>
                </a:solidFill>
              </a:rPr>
              <a:t>Right Rotation:</a:t>
            </a:r>
          </a:p>
        </p:txBody>
      </p:sp>
      <p:sp>
        <p:nvSpPr>
          <p:cNvPr id="9218" name="Oval 2"/>
          <p:cNvSpPr>
            <a:spLocks noChangeArrowheads="1"/>
          </p:cNvSpPr>
          <p:nvPr/>
        </p:nvSpPr>
        <p:spPr bwMode="auto">
          <a:xfrm>
            <a:off x="4572000" y="2057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9219" name="Oval 3"/>
          <p:cNvSpPr>
            <a:spLocks noChangeArrowheads="1"/>
          </p:cNvSpPr>
          <p:nvPr/>
        </p:nvSpPr>
        <p:spPr bwMode="auto">
          <a:xfrm>
            <a:off x="33528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9220" name="Oval 4"/>
          <p:cNvSpPr>
            <a:spLocks noChangeArrowheads="1"/>
          </p:cNvSpPr>
          <p:nvPr/>
        </p:nvSpPr>
        <p:spPr bwMode="auto">
          <a:xfrm>
            <a:off x="7543800" y="2057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9221" name="Oval 5"/>
          <p:cNvSpPr>
            <a:spLocks noChangeArrowheads="1"/>
          </p:cNvSpPr>
          <p:nvPr/>
        </p:nvSpPr>
        <p:spPr bwMode="auto">
          <a:xfrm>
            <a:off x="9220200" y="3810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9222" name="AutoShape 6"/>
          <p:cNvSpPr>
            <a:spLocks noChangeArrowheads="1"/>
          </p:cNvSpPr>
          <p:nvPr/>
        </p:nvSpPr>
        <p:spPr bwMode="auto">
          <a:xfrm>
            <a:off x="2667001" y="5105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9223" name="AutoShape 7"/>
          <p:cNvSpPr>
            <a:spLocks noChangeArrowheads="1"/>
          </p:cNvSpPr>
          <p:nvPr/>
        </p:nvSpPr>
        <p:spPr bwMode="auto">
          <a:xfrm>
            <a:off x="4191001" y="5105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9224" name="AutoShape 8"/>
          <p:cNvSpPr>
            <a:spLocks noChangeArrowheads="1"/>
          </p:cNvSpPr>
          <p:nvPr/>
        </p:nvSpPr>
        <p:spPr bwMode="auto">
          <a:xfrm>
            <a:off x="5181601" y="3581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9225" name="AutoShape 9"/>
          <p:cNvSpPr>
            <a:spLocks noChangeArrowheads="1"/>
          </p:cNvSpPr>
          <p:nvPr/>
        </p:nvSpPr>
        <p:spPr bwMode="auto">
          <a:xfrm>
            <a:off x="9610726"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9226" name="AutoShape 10"/>
          <p:cNvSpPr>
            <a:spLocks noChangeArrowheads="1"/>
          </p:cNvSpPr>
          <p:nvPr/>
        </p:nvSpPr>
        <p:spPr bwMode="auto">
          <a:xfrm>
            <a:off x="82296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9227" name="AutoShape 11"/>
          <p:cNvSpPr>
            <a:spLocks noChangeArrowheads="1"/>
          </p:cNvSpPr>
          <p:nvPr/>
        </p:nvSpPr>
        <p:spPr bwMode="auto">
          <a:xfrm>
            <a:off x="6934201" y="3505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9228" name="Line 12"/>
          <p:cNvSpPr>
            <a:spLocks noChangeShapeType="1"/>
          </p:cNvSpPr>
          <p:nvPr/>
        </p:nvSpPr>
        <p:spPr bwMode="auto">
          <a:xfrm flipV="1">
            <a:off x="4114800" y="2894014"/>
            <a:ext cx="6858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9" name="Line 13"/>
          <p:cNvSpPr>
            <a:spLocks noChangeShapeType="1"/>
          </p:cNvSpPr>
          <p:nvPr/>
        </p:nvSpPr>
        <p:spPr bwMode="auto">
          <a:xfrm flipV="1">
            <a:off x="3200400" y="44942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0" name="Line 14"/>
          <p:cNvSpPr>
            <a:spLocks noChangeShapeType="1"/>
          </p:cNvSpPr>
          <p:nvPr/>
        </p:nvSpPr>
        <p:spPr bwMode="auto">
          <a:xfrm flipH="1" flipV="1">
            <a:off x="4113214" y="4418014"/>
            <a:ext cx="6127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1" name="Line 15"/>
          <p:cNvSpPr>
            <a:spLocks noChangeShapeType="1"/>
          </p:cNvSpPr>
          <p:nvPr/>
        </p:nvSpPr>
        <p:spPr bwMode="auto">
          <a:xfrm flipH="1" flipV="1">
            <a:off x="5256214" y="2894014"/>
            <a:ext cx="460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2" name="Line 16"/>
          <p:cNvSpPr>
            <a:spLocks noChangeShapeType="1"/>
          </p:cNvSpPr>
          <p:nvPr/>
        </p:nvSpPr>
        <p:spPr bwMode="auto">
          <a:xfrm flipV="1">
            <a:off x="7467600" y="2970214"/>
            <a:ext cx="3810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3" name="Line 17"/>
          <p:cNvSpPr>
            <a:spLocks noChangeShapeType="1"/>
          </p:cNvSpPr>
          <p:nvPr/>
        </p:nvSpPr>
        <p:spPr bwMode="auto">
          <a:xfrm flipH="1" flipV="1">
            <a:off x="8380414" y="2817814"/>
            <a:ext cx="10699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4" name="Line 18"/>
          <p:cNvSpPr>
            <a:spLocks noChangeShapeType="1"/>
          </p:cNvSpPr>
          <p:nvPr/>
        </p:nvSpPr>
        <p:spPr bwMode="auto">
          <a:xfrm flipV="1">
            <a:off x="8763000" y="46466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5" name="Line 19"/>
          <p:cNvSpPr>
            <a:spLocks noChangeShapeType="1"/>
          </p:cNvSpPr>
          <p:nvPr/>
        </p:nvSpPr>
        <p:spPr bwMode="auto">
          <a:xfrm flipH="1" flipV="1">
            <a:off x="9675814" y="4722814"/>
            <a:ext cx="460375"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6" name="AutoShape 20"/>
          <p:cNvSpPr>
            <a:spLocks noChangeArrowheads="1"/>
          </p:cNvSpPr>
          <p:nvPr/>
        </p:nvSpPr>
        <p:spPr bwMode="auto">
          <a:xfrm>
            <a:off x="6096001" y="3124201"/>
            <a:ext cx="976313" cy="485775"/>
          </a:xfrm>
          <a:prstGeom prst="leftArrow">
            <a:avLst>
              <a:gd name="adj1" fmla="val 50000"/>
              <a:gd name="adj2" fmla="val 50245"/>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3773454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564940506"/>
              </p:ext>
            </p:extLst>
          </p:nvPr>
        </p:nvGraphicFramePr>
        <p:xfrm>
          <a:off x="1487488" y="620688"/>
          <a:ext cx="9866312" cy="2592288"/>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05110">
                <a:tc>
                  <a:txBody>
                    <a:bodyPr/>
                    <a:lstStyle/>
                    <a:p>
                      <a:pPr algn="ctr">
                        <a:lnSpc>
                          <a:spcPct val="115000"/>
                        </a:lnSpc>
                        <a:spcAft>
                          <a:spcPts val="1000"/>
                        </a:spcAft>
                      </a:pPr>
                      <a:r>
                        <a:rPr lang="en-US" sz="1800" b="1" dirty="0">
                          <a:solidFill>
                            <a:schemeClr val="tx1"/>
                          </a:solidFill>
                          <a:latin typeface="Arial" pitchFamily="34" charset="0"/>
                          <a:ea typeface="Calibri"/>
                          <a:cs typeface="Arial" pitchFamily="34" charset="0"/>
                        </a:rPr>
                        <a:t>Chapter</a:t>
                      </a:r>
                      <a:endParaRPr lang="en-IN" sz="1800" b="1"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solidFill>
                            <a:schemeClr val="tx1"/>
                          </a:solidFill>
                          <a:latin typeface="Arial" pitchFamily="34" charset="0"/>
                          <a:ea typeface="Times New Roman"/>
                          <a:cs typeface="Arial" pitchFamily="34" charset="0"/>
                        </a:rPr>
                        <a:t>Course Objectives</a:t>
                      </a:r>
                      <a:endParaRPr lang="en-IN" sz="1800"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87178">
                <a:tc>
                  <a:txBody>
                    <a:bodyPr/>
                    <a:lstStyle/>
                    <a:p>
                      <a:pPr marL="342900" lvl="0" indent="-342900" algn="ctr">
                        <a:lnSpc>
                          <a:spcPct val="150000"/>
                        </a:lnSpc>
                        <a:spcAft>
                          <a:spcPts val="0"/>
                        </a:spcAft>
                        <a:buFont typeface="Arial"/>
                        <a:buNone/>
                      </a:pPr>
                      <a:r>
                        <a:rPr lang="en-US" sz="1800" baseline="0" dirty="0">
                          <a:latin typeface="Arial" pitchFamily="34" charset="0"/>
                          <a:ea typeface="Noto Sans Symbols"/>
                          <a:cs typeface="Arial" pitchFamily="34" charset="0"/>
                        </a:rPr>
                        <a:t> 1.</a:t>
                      </a:r>
                      <a:endParaRPr lang="en-IN" sz="1800" dirty="0">
                        <a:latin typeface="Arial" pitchFamily="34" charset="0"/>
                        <a:ea typeface="Noto Sans Symbols"/>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85800" rtl="0" eaLnBrk="1" latinLnBrk="0" hangingPunct="1">
                        <a:lnSpc>
                          <a:spcPct val="150000"/>
                        </a:lnSpc>
                        <a:spcAft>
                          <a:spcPts val="0"/>
                        </a:spcAft>
                        <a:buFont typeface="Arial" panose="020B0604020202020204" pitchFamily="34" charset="0"/>
                        <a:buNone/>
                      </a:pPr>
                      <a:r>
                        <a:rPr lang="en-US" sz="1600" kern="1200" dirty="0">
                          <a:solidFill>
                            <a:schemeClr val="tx1"/>
                          </a:solidFill>
                          <a:effectLst/>
                          <a:latin typeface="Arial" panose="020B0604020202020204" pitchFamily="34" charset="0"/>
                          <a:ea typeface="+mn-ea"/>
                          <a:cs typeface="Arial" panose="020B0604020202020204" pitchFamily="34" charset="0"/>
                        </a:rPr>
                        <a:t>This subject aims to focuses on Advanced concept of C++ and advanced data structure to students. It focuses on advanced level analysis of algorithm and computational mathematics. </a:t>
                      </a:r>
                      <a:endParaRPr lang="en-IN" sz="1600" kern="1200" dirty="0">
                        <a:solidFill>
                          <a:schemeClr val="tx1"/>
                        </a:solidFill>
                        <a:latin typeface="Arial" panose="020B0604020202020204" pitchFamily="34" charset="0"/>
                        <a:ea typeface="Noto Sans Symbols"/>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4779192"/>
              </p:ext>
            </p:extLst>
          </p:nvPr>
        </p:nvGraphicFramePr>
        <p:xfrm>
          <a:off x="1487488" y="3324397"/>
          <a:ext cx="9866312" cy="3442290"/>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16210">
                <a:tc>
                  <a:txBody>
                    <a:bodyPr/>
                    <a:lstStyle/>
                    <a:p>
                      <a:pPr algn="ctr">
                        <a:lnSpc>
                          <a:spcPct val="115000"/>
                        </a:lnSpc>
                        <a:spcAft>
                          <a:spcPts val="1000"/>
                        </a:spcAft>
                      </a:pPr>
                      <a:r>
                        <a:rPr lang="en-US" sz="1800" b="1" dirty="0">
                          <a:latin typeface="Arial" pitchFamily="34" charset="0"/>
                          <a:ea typeface="Calibri"/>
                          <a:cs typeface="Arial" pitchFamily="34" charset="0"/>
                        </a:rPr>
                        <a:t>Chapter</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latin typeface="Arial" pitchFamily="34" charset="0"/>
                          <a:ea typeface="Times New Roman"/>
                          <a:cs typeface="Arial" pitchFamily="34" charset="0"/>
                        </a:rPr>
                        <a:t>Course Outcomes</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76078">
                <a:tc>
                  <a:txBody>
                    <a:bodyPr/>
                    <a:lstStyle/>
                    <a:p>
                      <a:pPr marL="342265" indent="-254000" algn="ctr">
                        <a:lnSpc>
                          <a:spcPct val="115000"/>
                        </a:lnSpc>
                        <a:spcAft>
                          <a:spcPts val="1000"/>
                        </a:spcAft>
                      </a:pPr>
                      <a:r>
                        <a:rPr lang="en-US" sz="1800" dirty="0">
                          <a:solidFill>
                            <a:srgbClr val="000000"/>
                          </a:solidFill>
                          <a:latin typeface="Arial" pitchFamily="34" charset="0"/>
                          <a:ea typeface="Calibri"/>
                          <a:cs typeface="Arial" pitchFamily="34" charset="0"/>
                        </a:rPr>
                        <a:t>1.</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Explain the data structure and OOPS concepts using C++.</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Apply the shortest path and minimum spanning algorithms in computer networks.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Examine the complexity of searching and sorting algorithms, and optimization through arrays, linked structures, stacks, queues, trees, and graphs.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Decide and implement an appropriate graph algorithm and hashing function in computer networks for data security.</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Construct security encryption and decryption algorithms using computational mathematics and graph algorithm.</a:t>
                      </a:r>
                      <a:endParaRPr lang="en-GB" sz="1600" kern="1200" dirty="0">
                        <a:solidFill>
                          <a:schemeClr val="tx1"/>
                        </a:solidFill>
                        <a:latin typeface="Arial" pitchFamily="34" charset="0"/>
                        <a:ea typeface="Noto Sans Symbol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408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Move-to-root operation (x=3)</a:t>
            </a:r>
            <a:br>
              <a:rPr lang="en-US" altLang="en-US" sz="3200"/>
            </a:br>
            <a:r>
              <a:rPr lang="en-US" altLang="en-US" sz="2000"/>
              <a:t>Allen and Munro (1978), Bitner(1979), Kingston</a:t>
            </a:r>
          </a:p>
        </p:txBody>
      </p:sp>
      <p:sp>
        <p:nvSpPr>
          <p:cNvPr id="10242" name="Oval 2"/>
          <p:cNvSpPr>
            <a:spLocks noChangeArrowheads="1"/>
          </p:cNvSpPr>
          <p:nvPr/>
        </p:nvSpPr>
        <p:spPr bwMode="auto">
          <a:xfrm>
            <a:off x="4572000" y="2819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a:t>
            </a:r>
          </a:p>
        </p:txBody>
      </p:sp>
      <p:sp>
        <p:nvSpPr>
          <p:cNvPr id="10243" name="Oval 3"/>
          <p:cNvSpPr>
            <a:spLocks noChangeArrowheads="1"/>
          </p:cNvSpPr>
          <p:nvPr/>
        </p:nvSpPr>
        <p:spPr bwMode="auto">
          <a:xfrm>
            <a:off x="6019800" y="1524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a:t>
            </a:r>
          </a:p>
        </p:txBody>
      </p:sp>
      <p:sp>
        <p:nvSpPr>
          <p:cNvPr id="10244" name="Oval 4"/>
          <p:cNvSpPr>
            <a:spLocks noChangeArrowheads="1"/>
          </p:cNvSpPr>
          <p:nvPr/>
        </p:nvSpPr>
        <p:spPr bwMode="auto">
          <a:xfrm>
            <a:off x="7924800" y="2971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6</a:t>
            </a:r>
          </a:p>
        </p:txBody>
      </p:sp>
      <p:sp>
        <p:nvSpPr>
          <p:cNvPr id="10245" name="Oval 5"/>
          <p:cNvSpPr>
            <a:spLocks noChangeArrowheads="1"/>
          </p:cNvSpPr>
          <p:nvPr/>
        </p:nvSpPr>
        <p:spPr bwMode="auto">
          <a:xfrm>
            <a:off x="3276600" y="4495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a:t>
            </a:r>
          </a:p>
        </p:txBody>
      </p:sp>
      <p:sp>
        <p:nvSpPr>
          <p:cNvPr id="10246" name="Oval 6"/>
          <p:cNvSpPr>
            <a:spLocks noChangeArrowheads="1"/>
          </p:cNvSpPr>
          <p:nvPr/>
        </p:nvSpPr>
        <p:spPr bwMode="auto">
          <a:xfrm>
            <a:off x="5486400" y="4495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a:t>
            </a:r>
          </a:p>
        </p:txBody>
      </p:sp>
      <p:sp>
        <p:nvSpPr>
          <p:cNvPr id="10247" name="Oval 7"/>
          <p:cNvSpPr>
            <a:spLocks noChangeArrowheads="1"/>
          </p:cNvSpPr>
          <p:nvPr/>
        </p:nvSpPr>
        <p:spPr bwMode="auto">
          <a:xfrm>
            <a:off x="73152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a:t>
            </a:r>
          </a:p>
        </p:txBody>
      </p:sp>
      <p:sp>
        <p:nvSpPr>
          <p:cNvPr id="10248" name="Oval 8"/>
          <p:cNvSpPr>
            <a:spLocks noChangeArrowheads="1"/>
          </p:cNvSpPr>
          <p:nvPr/>
        </p:nvSpPr>
        <p:spPr bwMode="auto">
          <a:xfrm>
            <a:off x="92964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7</a:t>
            </a:r>
          </a:p>
        </p:txBody>
      </p:sp>
      <p:sp>
        <p:nvSpPr>
          <p:cNvPr id="10249" name="Line 9"/>
          <p:cNvSpPr>
            <a:spLocks noChangeShapeType="1"/>
          </p:cNvSpPr>
          <p:nvPr/>
        </p:nvSpPr>
        <p:spPr bwMode="auto">
          <a:xfrm flipH="1">
            <a:off x="5408614" y="2362200"/>
            <a:ext cx="7651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0" name="Line 10"/>
          <p:cNvSpPr>
            <a:spLocks noChangeShapeType="1"/>
          </p:cNvSpPr>
          <p:nvPr/>
        </p:nvSpPr>
        <p:spPr bwMode="auto">
          <a:xfrm>
            <a:off x="6858000" y="2209800"/>
            <a:ext cx="1219200" cy="914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1" name="Line 11"/>
          <p:cNvSpPr>
            <a:spLocks noChangeShapeType="1"/>
          </p:cNvSpPr>
          <p:nvPr/>
        </p:nvSpPr>
        <p:spPr bwMode="auto">
          <a:xfrm>
            <a:off x="5257800" y="3657600"/>
            <a:ext cx="6096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2" name="Line 12"/>
          <p:cNvSpPr>
            <a:spLocks noChangeShapeType="1"/>
          </p:cNvSpPr>
          <p:nvPr/>
        </p:nvSpPr>
        <p:spPr bwMode="auto">
          <a:xfrm flipH="1">
            <a:off x="4037014" y="3657600"/>
            <a:ext cx="688975" cy="914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3" name="Line 13"/>
          <p:cNvSpPr>
            <a:spLocks noChangeShapeType="1"/>
          </p:cNvSpPr>
          <p:nvPr/>
        </p:nvSpPr>
        <p:spPr bwMode="auto">
          <a:xfrm flipH="1">
            <a:off x="7923214" y="3886200"/>
            <a:ext cx="3079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4" name="Line 14"/>
          <p:cNvSpPr>
            <a:spLocks noChangeShapeType="1"/>
          </p:cNvSpPr>
          <p:nvPr/>
        </p:nvSpPr>
        <p:spPr bwMode="auto">
          <a:xfrm>
            <a:off x="8763000" y="3733800"/>
            <a:ext cx="838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3037535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Move-to-root operation (x=3)</a:t>
            </a:r>
          </a:p>
        </p:txBody>
      </p:sp>
      <p:sp>
        <p:nvSpPr>
          <p:cNvPr id="11266" name="Oval 2"/>
          <p:cNvSpPr>
            <a:spLocks noChangeArrowheads="1"/>
          </p:cNvSpPr>
          <p:nvPr/>
        </p:nvSpPr>
        <p:spPr bwMode="auto">
          <a:xfrm>
            <a:off x="39624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a:t>
            </a:r>
          </a:p>
        </p:txBody>
      </p:sp>
      <p:sp>
        <p:nvSpPr>
          <p:cNvPr id="11267" name="Oval 3"/>
          <p:cNvSpPr>
            <a:spLocks noChangeArrowheads="1"/>
          </p:cNvSpPr>
          <p:nvPr/>
        </p:nvSpPr>
        <p:spPr bwMode="auto">
          <a:xfrm>
            <a:off x="6019800" y="1524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a:t>
            </a:r>
          </a:p>
        </p:txBody>
      </p:sp>
      <p:sp>
        <p:nvSpPr>
          <p:cNvPr id="11268" name="Oval 4"/>
          <p:cNvSpPr>
            <a:spLocks noChangeArrowheads="1"/>
          </p:cNvSpPr>
          <p:nvPr/>
        </p:nvSpPr>
        <p:spPr bwMode="auto">
          <a:xfrm>
            <a:off x="7924800" y="2971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6</a:t>
            </a:r>
          </a:p>
        </p:txBody>
      </p:sp>
      <p:sp>
        <p:nvSpPr>
          <p:cNvPr id="11269" name="Oval 5"/>
          <p:cNvSpPr>
            <a:spLocks noChangeArrowheads="1"/>
          </p:cNvSpPr>
          <p:nvPr/>
        </p:nvSpPr>
        <p:spPr bwMode="auto">
          <a:xfrm>
            <a:off x="2819400" y="518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a:t>
            </a:r>
          </a:p>
        </p:txBody>
      </p:sp>
      <p:sp>
        <p:nvSpPr>
          <p:cNvPr id="11270" name="Oval 6"/>
          <p:cNvSpPr>
            <a:spLocks noChangeArrowheads="1"/>
          </p:cNvSpPr>
          <p:nvPr/>
        </p:nvSpPr>
        <p:spPr bwMode="auto">
          <a:xfrm>
            <a:off x="4953000" y="2590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a:t>
            </a:r>
          </a:p>
        </p:txBody>
      </p:sp>
      <p:sp>
        <p:nvSpPr>
          <p:cNvPr id="11271" name="Oval 7"/>
          <p:cNvSpPr>
            <a:spLocks noChangeArrowheads="1"/>
          </p:cNvSpPr>
          <p:nvPr/>
        </p:nvSpPr>
        <p:spPr bwMode="auto">
          <a:xfrm>
            <a:off x="73152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a:t>
            </a:r>
          </a:p>
        </p:txBody>
      </p:sp>
      <p:sp>
        <p:nvSpPr>
          <p:cNvPr id="11272" name="Oval 8"/>
          <p:cNvSpPr>
            <a:spLocks noChangeArrowheads="1"/>
          </p:cNvSpPr>
          <p:nvPr/>
        </p:nvSpPr>
        <p:spPr bwMode="auto">
          <a:xfrm>
            <a:off x="92964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7</a:t>
            </a:r>
          </a:p>
        </p:txBody>
      </p:sp>
      <p:sp>
        <p:nvSpPr>
          <p:cNvPr id="11273" name="Line 9"/>
          <p:cNvSpPr>
            <a:spLocks noChangeShapeType="1"/>
          </p:cNvSpPr>
          <p:nvPr/>
        </p:nvSpPr>
        <p:spPr bwMode="auto">
          <a:xfrm flipH="1">
            <a:off x="5637214" y="2362200"/>
            <a:ext cx="536575" cy="381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4" name="Line 10"/>
          <p:cNvSpPr>
            <a:spLocks noChangeShapeType="1"/>
          </p:cNvSpPr>
          <p:nvPr/>
        </p:nvSpPr>
        <p:spPr bwMode="auto">
          <a:xfrm>
            <a:off x="6858000" y="2209800"/>
            <a:ext cx="1219200" cy="914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11"/>
          <p:cNvSpPr>
            <a:spLocks noChangeShapeType="1"/>
          </p:cNvSpPr>
          <p:nvPr/>
        </p:nvSpPr>
        <p:spPr bwMode="auto">
          <a:xfrm flipH="1">
            <a:off x="3579814" y="4495800"/>
            <a:ext cx="536575"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Line 12"/>
          <p:cNvSpPr>
            <a:spLocks noChangeShapeType="1"/>
          </p:cNvSpPr>
          <p:nvPr/>
        </p:nvSpPr>
        <p:spPr bwMode="auto">
          <a:xfrm flipH="1">
            <a:off x="7923214" y="3886200"/>
            <a:ext cx="3079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7" name="Line 13"/>
          <p:cNvSpPr>
            <a:spLocks noChangeShapeType="1"/>
          </p:cNvSpPr>
          <p:nvPr/>
        </p:nvSpPr>
        <p:spPr bwMode="auto">
          <a:xfrm>
            <a:off x="8763000" y="3733800"/>
            <a:ext cx="838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8" name="Line 14"/>
          <p:cNvSpPr>
            <a:spLocks noChangeShapeType="1"/>
          </p:cNvSpPr>
          <p:nvPr/>
        </p:nvSpPr>
        <p:spPr bwMode="auto">
          <a:xfrm flipH="1">
            <a:off x="4722814" y="3429000"/>
            <a:ext cx="384175" cy="304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9827017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Move-to-root operation (x=3)</a:t>
            </a:r>
          </a:p>
        </p:txBody>
      </p:sp>
      <p:sp>
        <p:nvSpPr>
          <p:cNvPr id="12290" name="Oval 2"/>
          <p:cNvSpPr>
            <a:spLocks noChangeArrowheads="1"/>
          </p:cNvSpPr>
          <p:nvPr/>
        </p:nvSpPr>
        <p:spPr bwMode="auto">
          <a:xfrm>
            <a:off x="4343400" y="2667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a:t>
            </a:r>
          </a:p>
        </p:txBody>
      </p:sp>
      <p:sp>
        <p:nvSpPr>
          <p:cNvPr id="12291" name="Oval 3"/>
          <p:cNvSpPr>
            <a:spLocks noChangeArrowheads="1"/>
          </p:cNvSpPr>
          <p:nvPr/>
        </p:nvSpPr>
        <p:spPr bwMode="auto">
          <a:xfrm>
            <a:off x="6705600" y="1981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a:t>
            </a:r>
          </a:p>
        </p:txBody>
      </p:sp>
      <p:sp>
        <p:nvSpPr>
          <p:cNvPr id="12292" name="Oval 4"/>
          <p:cNvSpPr>
            <a:spLocks noChangeArrowheads="1"/>
          </p:cNvSpPr>
          <p:nvPr/>
        </p:nvSpPr>
        <p:spPr bwMode="auto">
          <a:xfrm>
            <a:off x="7924800" y="2971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6</a:t>
            </a:r>
          </a:p>
        </p:txBody>
      </p:sp>
      <p:sp>
        <p:nvSpPr>
          <p:cNvPr id="12293" name="Oval 5"/>
          <p:cNvSpPr>
            <a:spLocks noChangeArrowheads="1"/>
          </p:cNvSpPr>
          <p:nvPr/>
        </p:nvSpPr>
        <p:spPr bwMode="auto">
          <a:xfrm>
            <a:off x="3276600" y="4191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a:t>
            </a:r>
          </a:p>
        </p:txBody>
      </p:sp>
      <p:sp>
        <p:nvSpPr>
          <p:cNvPr id="12294" name="Oval 6"/>
          <p:cNvSpPr>
            <a:spLocks noChangeArrowheads="1"/>
          </p:cNvSpPr>
          <p:nvPr/>
        </p:nvSpPr>
        <p:spPr bwMode="auto">
          <a:xfrm>
            <a:off x="5410200" y="1143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a:t>
            </a:r>
          </a:p>
        </p:txBody>
      </p:sp>
      <p:sp>
        <p:nvSpPr>
          <p:cNvPr id="12295" name="Oval 7"/>
          <p:cNvSpPr>
            <a:spLocks noChangeArrowheads="1"/>
          </p:cNvSpPr>
          <p:nvPr/>
        </p:nvSpPr>
        <p:spPr bwMode="auto">
          <a:xfrm>
            <a:off x="73152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a:t>
            </a:r>
          </a:p>
        </p:txBody>
      </p:sp>
      <p:sp>
        <p:nvSpPr>
          <p:cNvPr id="12296" name="Oval 8"/>
          <p:cNvSpPr>
            <a:spLocks noChangeArrowheads="1"/>
          </p:cNvSpPr>
          <p:nvPr/>
        </p:nvSpPr>
        <p:spPr bwMode="auto">
          <a:xfrm>
            <a:off x="9296400" y="457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7</a:t>
            </a:r>
          </a:p>
        </p:txBody>
      </p:sp>
      <p:sp>
        <p:nvSpPr>
          <p:cNvPr id="12297" name="Line 9"/>
          <p:cNvSpPr>
            <a:spLocks noChangeShapeType="1"/>
          </p:cNvSpPr>
          <p:nvPr/>
        </p:nvSpPr>
        <p:spPr bwMode="auto">
          <a:xfrm>
            <a:off x="7543800" y="2667000"/>
            <a:ext cx="533400"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8" name="Line 10"/>
          <p:cNvSpPr>
            <a:spLocks noChangeShapeType="1"/>
          </p:cNvSpPr>
          <p:nvPr/>
        </p:nvSpPr>
        <p:spPr bwMode="auto">
          <a:xfrm flipH="1">
            <a:off x="3960814" y="3505200"/>
            <a:ext cx="536575"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9" name="Line 11"/>
          <p:cNvSpPr>
            <a:spLocks noChangeShapeType="1"/>
          </p:cNvSpPr>
          <p:nvPr/>
        </p:nvSpPr>
        <p:spPr bwMode="auto">
          <a:xfrm flipH="1">
            <a:off x="7923214" y="3886200"/>
            <a:ext cx="3079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0" name="Line 12"/>
          <p:cNvSpPr>
            <a:spLocks noChangeShapeType="1"/>
          </p:cNvSpPr>
          <p:nvPr/>
        </p:nvSpPr>
        <p:spPr bwMode="auto">
          <a:xfrm>
            <a:off x="8763000" y="3733800"/>
            <a:ext cx="838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1" name="Line 13"/>
          <p:cNvSpPr>
            <a:spLocks noChangeShapeType="1"/>
          </p:cNvSpPr>
          <p:nvPr/>
        </p:nvSpPr>
        <p:spPr bwMode="auto">
          <a:xfrm flipH="1">
            <a:off x="5027614" y="1981200"/>
            <a:ext cx="6127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2" name="Line 14"/>
          <p:cNvSpPr>
            <a:spLocks noChangeShapeType="1"/>
          </p:cNvSpPr>
          <p:nvPr/>
        </p:nvSpPr>
        <p:spPr bwMode="auto">
          <a:xfrm>
            <a:off x="6324600" y="1752600"/>
            <a:ext cx="609600" cy="304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7397870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Zig-zig splaying</a:t>
            </a:r>
          </a:p>
        </p:txBody>
      </p:sp>
      <p:sp>
        <p:nvSpPr>
          <p:cNvPr id="13314"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 node x and its parent y are both left children or both right children.  </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We replace z by x, making y a child of x and z a child of y, while maintaining the inorder relationships of the nodes in tree T.</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 x is 30, y is 20, z is 10</a:t>
            </a:r>
          </a:p>
        </p:txBody>
      </p:sp>
    </p:spTree>
    <p:extLst>
      <p:ext uri="{BB962C8B-B14F-4D97-AF65-F5344CB8AC3E}">
        <p14:creationId xmlns:p14="http://schemas.microsoft.com/office/powerpoint/2010/main" val="2281677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14338"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14339" name="Oval 3"/>
          <p:cNvSpPr>
            <a:spLocks noChangeArrowheads="1"/>
          </p:cNvSpPr>
          <p:nvPr/>
        </p:nvSpPr>
        <p:spPr bwMode="auto">
          <a:xfrm>
            <a:off x="6096000" y="2590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14340" name="Oval 4"/>
          <p:cNvSpPr>
            <a:spLocks noChangeArrowheads="1"/>
          </p:cNvSpPr>
          <p:nvPr/>
        </p:nvSpPr>
        <p:spPr bwMode="auto">
          <a:xfrm>
            <a:off x="7924800" y="38862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14341"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14342"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14343" name="AutoShape 7"/>
          <p:cNvSpPr>
            <a:spLocks noChangeArrowheads="1"/>
          </p:cNvSpPr>
          <p:nvPr/>
        </p:nvSpPr>
        <p:spPr bwMode="auto">
          <a:xfrm>
            <a:off x="5334001" y="4267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14344" name="AutoShape 8"/>
          <p:cNvSpPr>
            <a:spLocks noChangeArrowheads="1"/>
          </p:cNvSpPr>
          <p:nvPr/>
        </p:nvSpPr>
        <p:spPr bwMode="auto">
          <a:xfrm>
            <a:off x="9144001" y="5562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14345" name="Line 9"/>
          <p:cNvSpPr>
            <a:spLocks noChangeShapeType="1"/>
          </p:cNvSpPr>
          <p:nvPr/>
        </p:nvSpPr>
        <p:spPr bwMode="auto">
          <a:xfrm flipV="1">
            <a:off x="4038600" y="2284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6" name="Line 10"/>
          <p:cNvSpPr>
            <a:spLocks noChangeShapeType="1"/>
          </p:cNvSpPr>
          <p:nvPr/>
        </p:nvSpPr>
        <p:spPr bwMode="auto">
          <a:xfrm flipV="1">
            <a:off x="5867400" y="3427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7" name="Line 11"/>
          <p:cNvSpPr>
            <a:spLocks noChangeShapeType="1"/>
          </p:cNvSpPr>
          <p:nvPr/>
        </p:nvSpPr>
        <p:spPr bwMode="auto">
          <a:xfrm flipV="1">
            <a:off x="7696200" y="4722814"/>
            <a:ext cx="457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8" name="Line 12"/>
          <p:cNvSpPr>
            <a:spLocks noChangeShapeType="1"/>
          </p:cNvSpPr>
          <p:nvPr/>
        </p:nvSpPr>
        <p:spPr bwMode="auto">
          <a:xfrm flipH="1" flipV="1">
            <a:off x="8685214" y="4646614"/>
            <a:ext cx="9937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9" name="Line 13"/>
          <p:cNvSpPr>
            <a:spLocks noChangeShapeType="1"/>
          </p:cNvSpPr>
          <p:nvPr/>
        </p:nvSpPr>
        <p:spPr bwMode="auto">
          <a:xfrm>
            <a:off x="5029200" y="2057400"/>
            <a:ext cx="12192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0" name="Line 14"/>
          <p:cNvSpPr>
            <a:spLocks noChangeShapeType="1"/>
          </p:cNvSpPr>
          <p:nvPr/>
        </p:nvSpPr>
        <p:spPr bwMode="auto">
          <a:xfrm>
            <a:off x="6934200" y="3276600"/>
            <a:ext cx="1066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6562117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15362" name="Oval 2"/>
          <p:cNvSpPr>
            <a:spLocks noChangeArrowheads="1"/>
          </p:cNvSpPr>
          <p:nvPr/>
        </p:nvSpPr>
        <p:spPr bwMode="auto">
          <a:xfrm>
            <a:off x="4419600" y="3581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15363" name="Oval 3"/>
          <p:cNvSpPr>
            <a:spLocks noChangeArrowheads="1"/>
          </p:cNvSpPr>
          <p:nvPr/>
        </p:nvSpPr>
        <p:spPr bwMode="auto">
          <a:xfrm>
            <a:off x="6400800" y="2286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15364" name="Oval 4"/>
          <p:cNvSpPr>
            <a:spLocks noChangeArrowheads="1"/>
          </p:cNvSpPr>
          <p:nvPr/>
        </p:nvSpPr>
        <p:spPr bwMode="auto">
          <a:xfrm>
            <a:off x="8077200" y="6096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15365" name="AutoShape 5"/>
          <p:cNvSpPr>
            <a:spLocks noChangeArrowheads="1"/>
          </p:cNvSpPr>
          <p:nvPr/>
        </p:nvSpPr>
        <p:spPr bwMode="auto">
          <a:xfrm>
            <a:off x="32766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15366" name="AutoShape 6"/>
          <p:cNvSpPr>
            <a:spLocks noChangeArrowheads="1"/>
          </p:cNvSpPr>
          <p:nvPr/>
        </p:nvSpPr>
        <p:spPr bwMode="auto">
          <a:xfrm>
            <a:off x="7315201" y="3810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15367" name="AutoShape 7"/>
          <p:cNvSpPr>
            <a:spLocks noChangeArrowheads="1"/>
          </p:cNvSpPr>
          <p:nvPr/>
        </p:nvSpPr>
        <p:spPr bwMode="auto">
          <a:xfrm>
            <a:off x="525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15368" name="AutoShape 8"/>
          <p:cNvSpPr>
            <a:spLocks noChangeArrowheads="1"/>
          </p:cNvSpPr>
          <p:nvPr/>
        </p:nvSpPr>
        <p:spPr bwMode="auto">
          <a:xfrm>
            <a:off x="9144001" y="2362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15369" name="Line 9"/>
          <p:cNvSpPr>
            <a:spLocks noChangeShapeType="1"/>
          </p:cNvSpPr>
          <p:nvPr/>
        </p:nvSpPr>
        <p:spPr bwMode="auto">
          <a:xfrm flipH="1">
            <a:off x="7161214" y="1447800"/>
            <a:ext cx="1069975" cy="990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0" name="Line 10"/>
          <p:cNvSpPr>
            <a:spLocks noChangeShapeType="1"/>
          </p:cNvSpPr>
          <p:nvPr/>
        </p:nvSpPr>
        <p:spPr bwMode="auto">
          <a:xfrm flipH="1" flipV="1">
            <a:off x="8761414" y="1446214"/>
            <a:ext cx="9175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1" name="Line 11"/>
          <p:cNvSpPr>
            <a:spLocks noChangeShapeType="1"/>
          </p:cNvSpPr>
          <p:nvPr/>
        </p:nvSpPr>
        <p:spPr bwMode="auto">
          <a:xfrm flipH="1" flipV="1">
            <a:off x="7161214" y="3046414"/>
            <a:ext cx="6889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2" name="Line 12"/>
          <p:cNvSpPr>
            <a:spLocks noChangeShapeType="1"/>
          </p:cNvSpPr>
          <p:nvPr/>
        </p:nvSpPr>
        <p:spPr bwMode="auto">
          <a:xfrm flipH="1" flipV="1">
            <a:off x="5103814" y="4418014"/>
            <a:ext cx="6889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3" name="Line 13"/>
          <p:cNvSpPr>
            <a:spLocks noChangeShapeType="1"/>
          </p:cNvSpPr>
          <p:nvPr/>
        </p:nvSpPr>
        <p:spPr bwMode="auto">
          <a:xfrm flipV="1">
            <a:off x="3810000" y="4418014"/>
            <a:ext cx="838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4" name="Line 14"/>
          <p:cNvSpPr>
            <a:spLocks noChangeShapeType="1"/>
          </p:cNvSpPr>
          <p:nvPr/>
        </p:nvSpPr>
        <p:spPr bwMode="auto">
          <a:xfrm flipV="1">
            <a:off x="5257800" y="3046414"/>
            <a:ext cx="1219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17248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Zig-zag splaying</a:t>
            </a:r>
          </a:p>
        </p:txBody>
      </p:sp>
      <p:sp>
        <p:nvSpPr>
          <p:cNvPr id="16386"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One of x and y is a left child and the other is a right child.</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We replace z by x and make x have nodes y and z as its children, while maintaining the inorder relationships of the nodes in tree T.</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 z is 10, y is 30, x is 20</a:t>
            </a:r>
          </a:p>
        </p:txBody>
      </p:sp>
    </p:spTree>
    <p:extLst>
      <p:ext uri="{BB962C8B-B14F-4D97-AF65-F5344CB8AC3E}">
        <p14:creationId xmlns:p14="http://schemas.microsoft.com/office/powerpoint/2010/main" val="3463914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17410"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17411" name="Oval 3"/>
          <p:cNvSpPr>
            <a:spLocks noChangeArrowheads="1"/>
          </p:cNvSpPr>
          <p:nvPr/>
        </p:nvSpPr>
        <p:spPr bwMode="auto">
          <a:xfrm>
            <a:off x="6019800" y="3429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17412" name="Oval 4"/>
          <p:cNvSpPr>
            <a:spLocks noChangeArrowheads="1"/>
          </p:cNvSpPr>
          <p:nvPr/>
        </p:nvSpPr>
        <p:spPr bwMode="auto">
          <a:xfrm>
            <a:off x="8077200" y="2590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17413"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17414"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17415"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17416" name="AutoShape 8"/>
          <p:cNvSpPr>
            <a:spLocks noChangeArrowheads="1"/>
          </p:cNvSpPr>
          <p:nvPr/>
        </p:nvSpPr>
        <p:spPr bwMode="auto">
          <a:xfrm>
            <a:off x="8686801" y="4343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17417" name="Line 9"/>
          <p:cNvSpPr>
            <a:spLocks noChangeShapeType="1"/>
          </p:cNvSpPr>
          <p:nvPr/>
        </p:nvSpPr>
        <p:spPr bwMode="auto">
          <a:xfrm>
            <a:off x="5029200" y="1905000"/>
            <a:ext cx="3048000" cy="990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8" name="Line 10"/>
          <p:cNvSpPr>
            <a:spLocks noChangeShapeType="1"/>
          </p:cNvSpPr>
          <p:nvPr/>
        </p:nvSpPr>
        <p:spPr bwMode="auto">
          <a:xfrm flipH="1" flipV="1">
            <a:off x="8685214" y="3503614"/>
            <a:ext cx="5365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9" name="Line 11"/>
          <p:cNvSpPr>
            <a:spLocks noChangeShapeType="1"/>
          </p:cNvSpPr>
          <p:nvPr/>
        </p:nvSpPr>
        <p:spPr bwMode="auto">
          <a:xfrm flipV="1">
            <a:off x="4038600" y="2284414"/>
            <a:ext cx="3048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0" name="Line 12"/>
          <p:cNvSpPr>
            <a:spLocks noChangeShapeType="1"/>
          </p:cNvSpPr>
          <p:nvPr/>
        </p:nvSpPr>
        <p:spPr bwMode="auto">
          <a:xfrm flipV="1">
            <a:off x="5638800" y="4341814"/>
            <a:ext cx="685800"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1" name="Line 13"/>
          <p:cNvSpPr>
            <a:spLocks noChangeShapeType="1"/>
          </p:cNvSpPr>
          <p:nvPr/>
        </p:nvSpPr>
        <p:spPr bwMode="auto">
          <a:xfrm flipH="1" flipV="1">
            <a:off x="6627814" y="4265614"/>
            <a:ext cx="8413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2" name="Line 14"/>
          <p:cNvSpPr>
            <a:spLocks noChangeShapeType="1"/>
          </p:cNvSpPr>
          <p:nvPr/>
        </p:nvSpPr>
        <p:spPr bwMode="auto">
          <a:xfrm flipV="1">
            <a:off x="6858000" y="3198814"/>
            <a:ext cx="12954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9465086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18434" name="Oval 2"/>
          <p:cNvSpPr>
            <a:spLocks noChangeArrowheads="1"/>
          </p:cNvSpPr>
          <p:nvPr/>
        </p:nvSpPr>
        <p:spPr bwMode="auto">
          <a:xfrm>
            <a:off x="4038600" y="3352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18435" name="Oval 3"/>
          <p:cNvSpPr>
            <a:spLocks noChangeArrowheads="1"/>
          </p:cNvSpPr>
          <p:nvPr/>
        </p:nvSpPr>
        <p:spPr bwMode="auto">
          <a:xfrm>
            <a:off x="5943600" y="1524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18436" name="Oval 4"/>
          <p:cNvSpPr>
            <a:spLocks noChangeArrowheads="1"/>
          </p:cNvSpPr>
          <p:nvPr/>
        </p:nvSpPr>
        <p:spPr bwMode="auto">
          <a:xfrm>
            <a:off x="8001000" y="3429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18437" name="AutoShape 5"/>
          <p:cNvSpPr>
            <a:spLocks noChangeArrowheads="1"/>
          </p:cNvSpPr>
          <p:nvPr/>
        </p:nvSpPr>
        <p:spPr bwMode="auto">
          <a:xfrm>
            <a:off x="28194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18438"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18439"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18440" name="AutoShape 8"/>
          <p:cNvSpPr>
            <a:spLocks noChangeArrowheads="1"/>
          </p:cNvSpPr>
          <p:nvPr/>
        </p:nvSpPr>
        <p:spPr bwMode="auto">
          <a:xfrm>
            <a:off x="906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18441" name="Line 9"/>
          <p:cNvSpPr>
            <a:spLocks noChangeShapeType="1"/>
          </p:cNvSpPr>
          <p:nvPr/>
        </p:nvSpPr>
        <p:spPr bwMode="auto">
          <a:xfrm flipV="1">
            <a:off x="4724400" y="2208214"/>
            <a:ext cx="1295400" cy="1222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2" name="Line 10"/>
          <p:cNvSpPr>
            <a:spLocks noChangeShapeType="1"/>
          </p:cNvSpPr>
          <p:nvPr/>
        </p:nvSpPr>
        <p:spPr bwMode="auto">
          <a:xfrm flipH="1" flipV="1">
            <a:off x="6780214" y="2208214"/>
            <a:ext cx="1527175" cy="1298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3" name="Line 11"/>
          <p:cNvSpPr>
            <a:spLocks noChangeShapeType="1"/>
          </p:cNvSpPr>
          <p:nvPr/>
        </p:nvSpPr>
        <p:spPr bwMode="auto">
          <a:xfrm flipV="1">
            <a:off x="3352800" y="4189414"/>
            <a:ext cx="838200"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4" name="Line 12"/>
          <p:cNvSpPr>
            <a:spLocks noChangeShapeType="1"/>
          </p:cNvSpPr>
          <p:nvPr/>
        </p:nvSpPr>
        <p:spPr bwMode="auto">
          <a:xfrm flipH="1" flipV="1">
            <a:off x="4722814" y="4189414"/>
            <a:ext cx="9175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5" name="Line 13"/>
          <p:cNvSpPr>
            <a:spLocks noChangeShapeType="1"/>
          </p:cNvSpPr>
          <p:nvPr/>
        </p:nvSpPr>
        <p:spPr bwMode="auto">
          <a:xfrm flipV="1">
            <a:off x="7467600" y="4265614"/>
            <a:ext cx="762000"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6" name="Line 14"/>
          <p:cNvSpPr>
            <a:spLocks noChangeShapeType="1"/>
          </p:cNvSpPr>
          <p:nvPr/>
        </p:nvSpPr>
        <p:spPr bwMode="auto">
          <a:xfrm flipH="1" flipV="1">
            <a:off x="8761414" y="4265614"/>
            <a:ext cx="841375"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2280996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Zig splaying</a:t>
            </a:r>
          </a:p>
        </p:txBody>
      </p:sp>
      <p:sp>
        <p:nvSpPr>
          <p:cNvPr id="19458"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X doesn’t have a grand parent(or the grandparent is not considered)</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We rotate x over y, making x’s children be the node y and one of x’s former children u, so as to maintain the relative inorder relationships of the nodes in tree T.</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 x is 20, y is 10, u is 30</a:t>
            </a:r>
          </a:p>
        </p:txBody>
      </p:sp>
    </p:spTree>
    <p:extLst>
      <p:ext uri="{BB962C8B-B14F-4D97-AF65-F5344CB8AC3E}">
        <p14:creationId xmlns:p14="http://schemas.microsoft.com/office/powerpoint/2010/main" val="17307565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853359-9EB8-4E31-AC5A-68145F61139C}" type="slidenum">
              <a:rPr lang="en-US" altLang="en-US" sz="1400"/>
              <a:pPr/>
              <a:t>3</a:t>
            </a:fld>
            <a:endParaRPr lang="en-US" altLang="en-US" sz="1400"/>
          </a:p>
        </p:txBody>
      </p:sp>
      <p:sp>
        <p:nvSpPr>
          <p:cNvPr id="2052" name="Rectangle 2"/>
          <p:cNvSpPr>
            <a:spLocks noGrp="1" noChangeArrowheads="1"/>
          </p:cNvSpPr>
          <p:nvPr>
            <p:ph type="ctrTitle"/>
          </p:nvPr>
        </p:nvSpPr>
        <p:spPr>
          <a:xfrm>
            <a:off x="2209800" y="1828800"/>
            <a:ext cx="7772400" cy="1143000"/>
          </a:xfrm>
        </p:spPr>
        <p:txBody>
          <a:bodyPr/>
          <a:lstStyle/>
          <a:p>
            <a:pPr eaLnBrk="1" hangingPunct="1"/>
            <a:r>
              <a:rPr lang="en-US" altLang="en-US" dirty="0" smtClean="0"/>
              <a:t>Network Flows</a:t>
            </a:r>
          </a:p>
        </p:txBody>
      </p:sp>
    </p:spTree>
    <p:extLst>
      <p:ext uri="{BB962C8B-B14F-4D97-AF65-F5344CB8AC3E}">
        <p14:creationId xmlns:p14="http://schemas.microsoft.com/office/powerpoint/2010/main" val="3354711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20482"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0483" name="Oval 3"/>
          <p:cNvSpPr>
            <a:spLocks noChangeArrowheads="1"/>
          </p:cNvSpPr>
          <p:nvPr/>
        </p:nvSpPr>
        <p:spPr bwMode="auto">
          <a:xfrm>
            <a:off x="6096000" y="2590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0484" name="Oval 4"/>
          <p:cNvSpPr>
            <a:spLocks noChangeArrowheads="1"/>
          </p:cNvSpPr>
          <p:nvPr/>
        </p:nvSpPr>
        <p:spPr bwMode="auto">
          <a:xfrm>
            <a:off x="7924800" y="3886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20485"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20486"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20487" name="AutoShape 7"/>
          <p:cNvSpPr>
            <a:spLocks noChangeArrowheads="1"/>
          </p:cNvSpPr>
          <p:nvPr/>
        </p:nvSpPr>
        <p:spPr bwMode="auto">
          <a:xfrm>
            <a:off x="5334001" y="4267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20488" name="AutoShape 8"/>
          <p:cNvSpPr>
            <a:spLocks noChangeArrowheads="1"/>
          </p:cNvSpPr>
          <p:nvPr/>
        </p:nvSpPr>
        <p:spPr bwMode="auto">
          <a:xfrm>
            <a:off x="9144001" y="5562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20489" name="Line 9"/>
          <p:cNvSpPr>
            <a:spLocks noChangeShapeType="1"/>
          </p:cNvSpPr>
          <p:nvPr/>
        </p:nvSpPr>
        <p:spPr bwMode="auto">
          <a:xfrm flipV="1">
            <a:off x="4038600" y="2284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0" name="Line 10"/>
          <p:cNvSpPr>
            <a:spLocks noChangeShapeType="1"/>
          </p:cNvSpPr>
          <p:nvPr/>
        </p:nvSpPr>
        <p:spPr bwMode="auto">
          <a:xfrm flipV="1">
            <a:off x="5867400" y="3427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1" name="Line 11"/>
          <p:cNvSpPr>
            <a:spLocks noChangeShapeType="1"/>
          </p:cNvSpPr>
          <p:nvPr/>
        </p:nvSpPr>
        <p:spPr bwMode="auto">
          <a:xfrm flipV="1">
            <a:off x="7696200" y="4722814"/>
            <a:ext cx="457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2" name="Line 12"/>
          <p:cNvSpPr>
            <a:spLocks noChangeShapeType="1"/>
          </p:cNvSpPr>
          <p:nvPr/>
        </p:nvSpPr>
        <p:spPr bwMode="auto">
          <a:xfrm flipH="1" flipV="1">
            <a:off x="8685214" y="4646614"/>
            <a:ext cx="9937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3" name="Line 13"/>
          <p:cNvSpPr>
            <a:spLocks noChangeShapeType="1"/>
          </p:cNvSpPr>
          <p:nvPr/>
        </p:nvSpPr>
        <p:spPr bwMode="auto">
          <a:xfrm>
            <a:off x="5029200" y="2057400"/>
            <a:ext cx="12192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4" name="Line 14"/>
          <p:cNvSpPr>
            <a:spLocks noChangeShapeType="1"/>
          </p:cNvSpPr>
          <p:nvPr/>
        </p:nvSpPr>
        <p:spPr bwMode="auto">
          <a:xfrm>
            <a:off x="6934200" y="3276600"/>
            <a:ext cx="1066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6801775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21506" name="Oval 2"/>
          <p:cNvSpPr>
            <a:spLocks noChangeArrowheads="1"/>
          </p:cNvSpPr>
          <p:nvPr/>
        </p:nvSpPr>
        <p:spPr bwMode="auto">
          <a:xfrm>
            <a:off x="4038600" y="3352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1507" name="Oval 3"/>
          <p:cNvSpPr>
            <a:spLocks noChangeArrowheads="1"/>
          </p:cNvSpPr>
          <p:nvPr/>
        </p:nvSpPr>
        <p:spPr bwMode="auto">
          <a:xfrm>
            <a:off x="5943600" y="1524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1508" name="Oval 4"/>
          <p:cNvSpPr>
            <a:spLocks noChangeArrowheads="1"/>
          </p:cNvSpPr>
          <p:nvPr/>
        </p:nvSpPr>
        <p:spPr bwMode="auto">
          <a:xfrm>
            <a:off x="8001000" y="3429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21509" name="AutoShape 5"/>
          <p:cNvSpPr>
            <a:spLocks noChangeArrowheads="1"/>
          </p:cNvSpPr>
          <p:nvPr/>
        </p:nvSpPr>
        <p:spPr bwMode="auto">
          <a:xfrm>
            <a:off x="28194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21510"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21511"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21512" name="AutoShape 8"/>
          <p:cNvSpPr>
            <a:spLocks noChangeArrowheads="1"/>
          </p:cNvSpPr>
          <p:nvPr/>
        </p:nvSpPr>
        <p:spPr bwMode="auto">
          <a:xfrm>
            <a:off x="906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21513" name="Line 9"/>
          <p:cNvSpPr>
            <a:spLocks noChangeShapeType="1"/>
          </p:cNvSpPr>
          <p:nvPr/>
        </p:nvSpPr>
        <p:spPr bwMode="auto">
          <a:xfrm flipV="1">
            <a:off x="4724400" y="2208214"/>
            <a:ext cx="1295400" cy="1222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4" name="Line 10"/>
          <p:cNvSpPr>
            <a:spLocks noChangeShapeType="1"/>
          </p:cNvSpPr>
          <p:nvPr/>
        </p:nvSpPr>
        <p:spPr bwMode="auto">
          <a:xfrm flipH="1" flipV="1">
            <a:off x="6780214" y="2208214"/>
            <a:ext cx="1527175" cy="1298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5" name="Line 11"/>
          <p:cNvSpPr>
            <a:spLocks noChangeShapeType="1"/>
          </p:cNvSpPr>
          <p:nvPr/>
        </p:nvSpPr>
        <p:spPr bwMode="auto">
          <a:xfrm flipV="1">
            <a:off x="3352800" y="4189414"/>
            <a:ext cx="838200"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6" name="Line 12"/>
          <p:cNvSpPr>
            <a:spLocks noChangeShapeType="1"/>
          </p:cNvSpPr>
          <p:nvPr/>
        </p:nvSpPr>
        <p:spPr bwMode="auto">
          <a:xfrm flipH="1" flipV="1">
            <a:off x="4722814" y="4189414"/>
            <a:ext cx="9175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7" name="Line 13"/>
          <p:cNvSpPr>
            <a:spLocks noChangeShapeType="1"/>
          </p:cNvSpPr>
          <p:nvPr/>
        </p:nvSpPr>
        <p:spPr bwMode="auto">
          <a:xfrm flipV="1">
            <a:off x="7467600" y="4265614"/>
            <a:ext cx="762000"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8" name="Line 14"/>
          <p:cNvSpPr>
            <a:spLocks noChangeShapeType="1"/>
          </p:cNvSpPr>
          <p:nvPr/>
        </p:nvSpPr>
        <p:spPr bwMode="auto">
          <a:xfrm flipH="1" flipV="1">
            <a:off x="8761414" y="4265614"/>
            <a:ext cx="841375"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0527984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Move-to-root vs. splaying</a:t>
            </a:r>
          </a:p>
        </p:txBody>
      </p:sp>
      <p:sp>
        <p:nvSpPr>
          <p:cNvPr id="22530" name="Rectangle 2"/>
          <p:cNvSpPr>
            <a:spLocks noGrp="1" noChangeArrowheads="1"/>
          </p:cNvSpPr>
          <p:nvPr>
            <p:ph type="body" idx="4294967295"/>
          </p:nvPr>
        </p:nvSpPr>
        <p:spPr>
          <a:xfrm>
            <a:off x="2743200" y="1600200"/>
            <a:ext cx="7772400" cy="4495800"/>
          </a:xfrm>
          <a:ln/>
        </p:spPr>
        <p:txBody>
          <a:bodyPr/>
          <a:lstStyle/>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Move-to-root should improve the performance of the BST when there is locality of references in the operation sequence, but it is not ideal.  The example we use before, the result is not balanced even the original tree was.</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Splaying also moves the subtrees of node x(which is being splayed) up 1 level, but move-to-root usually leaves one subtree at its original level.</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Example:</a:t>
            </a:r>
          </a:p>
        </p:txBody>
      </p:sp>
    </p:spTree>
    <p:extLst>
      <p:ext uri="{BB962C8B-B14F-4D97-AF65-F5344CB8AC3E}">
        <p14:creationId xmlns:p14="http://schemas.microsoft.com/office/powerpoint/2010/main" val="3047164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Example1:original tree</a:t>
            </a:r>
          </a:p>
        </p:txBody>
      </p:sp>
      <p:sp>
        <p:nvSpPr>
          <p:cNvPr id="23554"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3555" name="Oval 3"/>
          <p:cNvSpPr>
            <a:spLocks noChangeArrowheads="1"/>
          </p:cNvSpPr>
          <p:nvPr/>
        </p:nvSpPr>
        <p:spPr bwMode="auto">
          <a:xfrm>
            <a:off x="6096000" y="2590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3556" name="Oval 4"/>
          <p:cNvSpPr>
            <a:spLocks noChangeArrowheads="1"/>
          </p:cNvSpPr>
          <p:nvPr/>
        </p:nvSpPr>
        <p:spPr bwMode="auto">
          <a:xfrm>
            <a:off x="7924800" y="38862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23557"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23558"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23559" name="AutoShape 7"/>
          <p:cNvSpPr>
            <a:spLocks noChangeArrowheads="1"/>
          </p:cNvSpPr>
          <p:nvPr/>
        </p:nvSpPr>
        <p:spPr bwMode="auto">
          <a:xfrm>
            <a:off x="5334001" y="4267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23560" name="AutoShape 8"/>
          <p:cNvSpPr>
            <a:spLocks noChangeArrowheads="1"/>
          </p:cNvSpPr>
          <p:nvPr/>
        </p:nvSpPr>
        <p:spPr bwMode="auto">
          <a:xfrm>
            <a:off x="9144001" y="5562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23561" name="Line 9"/>
          <p:cNvSpPr>
            <a:spLocks noChangeShapeType="1"/>
          </p:cNvSpPr>
          <p:nvPr/>
        </p:nvSpPr>
        <p:spPr bwMode="auto">
          <a:xfrm flipV="1">
            <a:off x="4038600" y="2284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62" name="Line 10"/>
          <p:cNvSpPr>
            <a:spLocks noChangeShapeType="1"/>
          </p:cNvSpPr>
          <p:nvPr/>
        </p:nvSpPr>
        <p:spPr bwMode="auto">
          <a:xfrm flipV="1">
            <a:off x="5867400" y="3427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63" name="Line 11"/>
          <p:cNvSpPr>
            <a:spLocks noChangeShapeType="1"/>
          </p:cNvSpPr>
          <p:nvPr/>
        </p:nvSpPr>
        <p:spPr bwMode="auto">
          <a:xfrm flipV="1">
            <a:off x="7696200" y="4722814"/>
            <a:ext cx="457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64" name="Line 12"/>
          <p:cNvSpPr>
            <a:spLocks noChangeShapeType="1"/>
          </p:cNvSpPr>
          <p:nvPr/>
        </p:nvSpPr>
        <p:spPr bwMode="auto">
          <a:xfrm flipH="1" flipV="1">
            <a:off x="8685214" y="4646614"/>
            <a:ext cx="9937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65" name="Line 13"/>
          <p:cNvSpPr>
            <a:spLocks noChangeShapeType="1"/>
          </p:cNvSpPr>
          <p:nvPr/>
        </p:nvSpPr>
        <p:spPr bwMode="auto">
          <a:xfrm>
            <a:off x="5029200" y="2057400"/>
            <a:ext cx="12192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66" name="Line 14"/>
          <p:cNvSpPr>
            <a:spLocks noChangeShapeType="1"/>
          </p:cNvSpPr>
          <p:nvPr/>
        </p:nvSpPr>
        <p:spPr bwMode="auto">
          <a:xfrm>
            <a:off x="6934200" y="3276600"/>
            <a:ext cx="1066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847588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Example1:move-to-root</a:t>
            </a:r>
          </a:p>
        </p:txBody>
      </p:sp>
      <p:sp>
        <p:nvSpPr>
          <p:cNvPr id="24578" name="Oval 2"/>
          <p:cNvSpPr>
            <a:spLocks noChangeArrowheads="1"/>
          </p:cNvSpPr>
          <p:nvPr/>
        </p:nvSpPr>
        <p:spPr bwMode="auto">
          <a:xfrm>
            <a:off x="4724400" y="2362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4579" name="Oval 3"/>
          <p:cNvSpPr>
            <a:spLocks noChangeArrowheads="1"/>
          </p:cNvSpPr>
          <p:nvPr/>
        </p:nvSpPr>
        <p:spPr bwMode="auto">
          <a:xfrm>
            <a:off x="6400800" y="3810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4580" name="Oval 4"/>
          <p:cNvSpPr>
            <a:spLocks noChangeArrowheads="1"/>
          </p:cNvSpPr>
          <p:nvPr/>
        </p:nvSpPr>
        <p:spPr bwMode="auto">
          <a:xfrm>
            <a:off x="6934200" y="12192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24581" name="AutoShape 5"/>
          <p:cNvSpPr>
            <a:spLocks noChangeArrowheads="1"/>
          </p:cNvSpPr>
          <p:nvPr/>
        </p:nvSpPr>
        <p:spPr bwMode="auto">
          <a:xfrm>
            <a:off x="3429001" y="4114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24582"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24583" name="AutoShape 7"/>
          <p:cNvSpPr>
            <a:spLocks noChangeArrowheads="1"/>
          </p:cNvSpPr>
          <p:nvPr/>
        </p:nvSpPr>
        <p:spPr bwMode="auto">
          <a:xfrm>
            <a:off x="54864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24584" name="AutoShape 8"/>
          <p:cNvSpPr>
            <a:spLocks noChangeArrowheads="1"/>
          </p:cNvSpPr>
          <p:nvPr/>
        </p:nvSpPr>
        <p:spPr bwMode="auto">
          <a:xfrm>
            <a:off x="8229601" y="2590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24585" name="Line 9"/>
          <p:cNvSpPr>
            <a:spLocks noChangeShapeType="1"/>
          </p:cNvSpPr>
          <p:nvPr/>
        </p:nvSpPr>
        <p:spPr bwMode="auto">
          <a:xfrm flipV="1">
            <a:off x="3962400" y="3122614"/>
            <a:ext cx="838200"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6" name="Line 10"/>
          <p:cNvSpPr>
            <a:spLocks noChangeShapeType="1"/>
          </p:cNvSpPr>
          <p:nvPr/>
        </p:nvSpPr>
        <p:spPr bwMode="auto">
          <a:xfrm flipV="1">
            <a:off x="5562600" y="1827214"/>
            <a:ext cx="14478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7" name="Line 11"/>
          <p:cNvSpPr>
            <a:spLocks noChangeShapeType="1"/>
          </p:cNvSpPr>
          <p:nvPr/>
        </p:nvSpPr>
        <p:spPr bwMode="auto">
          <a:xfrm flipV="1">
            <a:off x="6019800" y="4646614"/>
            <a:ext cx="6096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8" name="Line 12"/>
          <p:cNvSpPr>
            <a:spLocks noChangeShapeType="1"/>
          </p:cNvSpPr>
          <p:nvPr/>
        </p:nvSpPr>
        <p:spPr bwMode="auto">
          <a:xfrm flipH="1" flipV="1">
            <a:off x="7085014" y="4646614"/>
            <a:ext cx="612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9" name="Line 13"/>
          <p:cNvSpPr>
            <a:spLocks noChangeShapeType="1"/>
          </p:cNvSpPr>
          <p:nvPr/>
        </p:nvSpPr>
        <p:spPr bwMode="auto">
          <a:xfrm flipH="1" flipV="1">
            <a:off x="7770814" y="1979614"/>
            <a:ext cx="993775"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90" name="Line 14"/>
          <p:cNvSpPr>
            <a:spLocks noChangeShapeType="1"/>
          </p:cNvSpPr>
          <p:nvPr/>
        </p:nvSpPr>
        <p:spPr bwMode="auto">
          <a:xfrm flipH="1" flipV="1">
            <a:off x="5561014" y="3122614"/>
            <a:ext cx="10699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385668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Example1:splaying</a:t>
            </a:r>
          </a:p>
        </p:txBody>
      </p:sp>
      <p:sp>
        <p:nvSpPr>
          <p:cNvPr id="25602" name="Oval 2"/>
          <p:cNvSpPr>
            <a:spLocks noChangeArrowheads="1"/>
          </p:cNvSpPr>
          <p:nvPr/>
        </p:nvSpPr>
        <p:spPr bwMode="auto">
          <a:xfrm>
            <a:off x="4419600" y="3581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5603" name="Oval 3"/>
          <p:cNvSpPr>
            <a:spLocks noChangeArrowheads="1"/>
          </p:cNvSpPr>
          <p:nvPr/>
        </p:nvSpPr>
        <p:spPr bwMode="auto">
          <a:xfrm>
            <a:off x="6400800" y="2286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5604" name="Oval 4"/>
          <p:cNvSpPr>
            <a:spLocks noChangeArrowheads="1"/>
          </p:cNvSpPr>
          <p:nvPr/>
        </p:nvSpPr>
        <p:spPr bwMode="auto">
          <a:xfrm>
            <a:off x="8077200" y="6096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30</a:t>
            </a:r>
          </a:p>
        </p:txBody>
      </p:sp>
      <p:sp>
        <p:nvSpPr>
          <p:cNvPr id="25605" name="AutoShape 5"/>
          <p:cNvSpPr>
            <a:spLocks noChangeArrowheads="1"/>
          </p:cNvSpPr>
          <p:nvPr/>
        </p:nvSpPr>
        <p:spPr bwMode="auto">
          <a:xfrm>
            <a:off x="32766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25606" name="AutoShape 6"/>
          <p:cNvSpPr>
            <a:spLocks noChangeArrowheads="1"/>
          </p:cNvSpPr>
          <p:nvPr/>
        </p:nvSpPr>
        <p:spPr bwMode="auto">
          <a:xfrm>
            <a:off x="7315201" y="3810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25607" name="AutoShape 7"/>
          <p:cNvSpPr>
            <a:spLocks noChangeArrowheads="1"/>
          </p:cNvSpPr>
          <p:nvPr/>
        </p:nvSpPr>
        <p:spPr bwMode="auto">
          <a:xfrm>
            <a:off x="525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25608" name="AutoShape 8"/>
          <p:cNvSpPr>
            <a:spLocks noChangeArrowheads="1"/>
          </p:cNvSpPr>
          <p:nvPr/>
        </p:nvSpPr>
        <p:spPr bwMode="auto">
          <a:xfrm>
            <a:off x="9144001" y="2362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25609" name="Line 9"/>
          <p:cNvSpPr>
            <a:spLocks noChangeShapeType="1"/>
          </p:cNvSpPr>
          <p:nvPr/>
        </p:nvSpPr>
        <p:spPr bwMode="auto">
          <a:xfrm flipH="1">
            <a:off x="7161214" y="1447800"/>
            <a:ext cx="1069975" cy="990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10" name="Line 10"/>
          <p:cNvSpPr>
            <a:spLocks noChangeShapeType="1"/>
          </p:cNvSpPr>
          <p:nvPr/>
        </p:nvSpPr>
        <p:spPr bwMode="auto">
          <a:xfrm flipH="1" flipV="1">
            <a:off x="8761414" y="1446214"/>
            <a:ext cx="9175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11" name="Line 11"/>
          <p:cNvSpPr>
            <a:spLocks noChangeShapeType="1"/>
          </p:cNvSpPr>
          <p:nvPr/>
        </p:nvSpPr>
        <p:spPr bwMode="auto">
          <a:xfrm flipH="1" flipV="1">
            <a:off x="7161214" y="3046414"/>
            <a:ext cx="6889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12" name="Line 12"/>
          <p:cNvSpPr>
            <a:spLocks noChangeShapeType="1"/>
          </p:cNvSpPr>
          <p:nvPr/>
        </p:nvSpPr>
        <p:spPr bwMode="auto">
          <a:xfrm flipH="1" flipV="1">
            <a:off x="5103814" y="4418014"/>
            <a:ext cx="6889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13" name="Line 13"/>
          <p:cNvSpPr>
            <a:spLocks noChangeShapeType="1"/>
          </p:cNvSpPr>
          <p:nvPr/>
        </p:nvSpPr>
        <p:spPr bwMode="auto">
          <a:xfrm flipV="1">
            <a:off x="3810000" y="4418014"/>
            <a:ext cx="838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14" name="Line 14"/>
          <p:cNvSpPr>
            <a:spLocks noChangeShapeType="1"/>
          </p:cNvSpPr>
          <p:nvPr/>
        </p:nvSpPr>
        <p:spPr bwMode="auto">
          <a:xfrm flipV="1">
            <a:off x="5257800" y="3046414"/>
            <a:ext cx="1219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550682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Example2:original tree</a:t>
            </a:r>
          </a:p>
        </p:txBody>
      </p:sp>
      <p:sp>
        <p:nvSpPr>
          <p:cNvPr id="26626" name="Oval 2"/>
          <p:cNvSpPr>
            <a:spLocks noChangeArrowheads="1"/>
          </p:cNvSpPr>
          <p:nvPr/>
        </p:nvSpPr>
        <p:spPr bwMode="auto">
          <a:xfrm>
            <a:off x="8686800" y="762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26627" name="Oval 3"/>
          <p:cNvSpPr>
            <a:spLocks noChangeArrowheads="1"/>
          </p:cNvSpPr>
          <p:nvPr/>
        </p:nvSpPr>
        <p:spPr bwMode="auto">
          <a:xfrm>
            <a:off x="7620000" y="1905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26628" name="Oval 4"/>
          <p:cNvSpPr>
            <a:spLocks noChangeArrowheads="1"/>
          </p:cNvSpPr>
          <p:nvPr/>
        </p:nvSpPr>
        <p:spPr bwMode="auto">
          <a:xfrm>
            <a:off x="5029200" y="4343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6629" name="Oval 5"/>
          <p:cNvSpPr>
            <a:spLocks noChangeArrowheads="1"/>
          </p:cNvSpPr>
          <p:nvPr/>
        </p:nvSpPr>
        <p:spPr bwMode="auto">
          <a:xfrm>
            <a:off x="3657600" y="5638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6630" name="Oval 6"/>
          <p:cNvSpPr>
            <a:spLocks noChangeArrowheads="1"/>
          </p:cNvSpPr>
          <p:nvPr/>
        </p:nvSpPr>
        <p:spPr bwMode="auto">
          <a:xfrm>
            <a:off x="6324600" y="3124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26631" name="Line 7"/>
          <p:cNvSpPr>
            <a:spLocks noChangeShapeType="1"/>
          </p:cNvSpPr>
          <p:nvPr/>
        </p:nvSpPr>
        <p:spPr bwMode="auto">
          <a:xfrm flipV="1">
            <a:off x="4419600" y="5103814"/>
            <a:ext cx="6858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2" name="Line 8"/>
          <p:cNvSpPr>
            <a:spLocks noChangeShapeType="1"/>
          </p:cNvSpPr>
          <p:nvPr/>
        </p:nvSpPr>
        <p:spPr bwMode="auto">
          <a:xfrm flipV="1">
            <a:off x="5791200" y="38846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3" name="Line 9"/>
          <p:cNvSpPr>
            <a:spLocks noChangeShapeType="1"/>
          </p:cNvSpPr>
          <p:nvPr/>
        </p:nvSpPr>
        <p:spPr bwMode="auto">
          <a:xfrm flipV="1">
            <a:off x="7162800" y="2665414"/>
            <a:ext cx="6096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4" name="Line 10"/>
          <p:cNvSpPr>
            <a:spLocks noChangeShapeType="1"/>
          </p:cNvSpPr>
          <p:nvPr/>
        </p:nvSpPr>
        <p:spPr bwMode="auto">
          <a:xfrm flipV="1">
            <a:off x="8382000" y="1522414"/>
            <a:ext cx="4572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7374420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Example2:</a:t>
            </a:r>
            <a:br>
              <a:rPr lang="en-US" altLang="en-US" sz="3200"/>
            </a:br>
            <a:r>
              <a:rPr lang="en-US" altLang="en-US" sz="3200"/>
              <a:t>move-to-root</a:t>
            </a:r>
          </a:p>
        </p:txBody>
      </p:sp>
      <p:sp>
        <p:nvSpPr>
          <p:cNvPr id="27650" name="Oval 2"/>
          <p:cNvSpPr>
            <a:spLocks noChangeArrowheads="1"/>
          </p:cNvSpPr>
          <p:nvPr/>
        </p:nvSpPr>
        <p:spPr bwMode="auto">
          <a:xfrm>
            <a:off x="6248400" y="685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7651" name="Oval 3"/>
          <p:cNvSpPr>
            <a:spLocks noChangeArrowheads="1"/>
          </p:cNvSpPr>
          <p:nvPr/>
        </p:nvSpPr>
        <p:spPr bwMode="auto">
          <a:xfrm>
            <a:off x="7620000" y="1905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27652" name="Oval 4"/>
          <p:cNvSpPr>
            <a:spLocks noChangeArrowheads="1"/>
          </p:cNvSpPr>
          <p:nvPr/>
        </p:nvSpPr>
        <p:spPr bwMode="auto">
          <a:xfrm>
            <a:off x="5029200" y="4343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27653" name="Oval 5"/>
          <p:cNvSpPr>
            <a:spLocks noChangeArrowheads="1"/>
          </p:cNvSpPr>
          <p:nvPr/>
        </p:nvSpPr>
        <p:spPr bwMode="auto">
          <a:xfrm>
            <a:off x="3657600" y="5638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7654" name="Oval 6"/>
          <p:cNvSpPr>
            <a:spLocks noChangeArrowheads="1"/>
          </p:cNvSpPr>
          <p:nvPr/>
        </p:nvSpPr>
        <p:spPr bwMode="auto">
          <a:xfrm>
            <a:off x="6324600" y="3124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27655" name="Line 7"/>
          <p:cNvSpPr>
            <a:spLocks noChangeShapeType="1"/>
          </p:cNvSpPr>
          <p:nvPr/>
        </p:nvSpPr>
        <p:spPr bwMode="auto">
          <a:xfrm flipV="1">
            <a:off x="4419600" y="5103814"/>
            <a:ext cx="6858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6" name="Line 8"/>
          <p:cNvSpPr>
            <a:spLocks noChangeShapeType="1"/>
          </p:cNvSpPr>
          <p:nvPr/>
        </p:nvSpPr>
        <p:spPr bwMode="auto">
          <a:xfrm flipV="1">
            <a:off x="5791200" y="38846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7" name="Line 9"/>
          <p:cNvSpPr>
            <a:spLocks noChangeShapeType="1"/>
          </p:cNvSpPr>
          <p:nvPr/>
        </p:nvSpPr>
        <p:spPr bwMode="auto">
          <a:xfrm flipV="1">
            <a:off x="7162800" y="2665414"/>
            <a:ext cx="6096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8" name="Line 10"/>
          <p:cNvSpPr>
            <a:spLocks noChangeShapeType="1"/>
          </p:cNvSpPr>
          <p:nvPr/>
        </p:nvSpPr>
        <p:spPr bwMode="auto">
          <a:xfrm flipH="1" flipV="1">
            <a:off x="7085014" y="1446214"/>
            <a:ext cx="688975"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646636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Example2:splaying</a:t>
            </a:r>
          </a:p>
        </p:txBody>
      </p:sp>
      <p:sp>
        <p:nvSpPr>
          <p:cNvPr id="28674" name="Oval 2"/>
          <p:cNvSpPr>
            <a:spLocks noChangeArrowheads="1"/>
          </p:cNvSpPr>
          <p:nvPr/>
        </p:nvSpPr>
        <p:spPr bwMode="auto">
          <a:xfrm>
            <a:off x="5029200" y="17526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8675" name="Oval 3"/>
          <p:cNvSpPr>
            <a:spLocks noChangeArrowheads="1"/>
          </p:cNvSpPr>
          <p:nvPr/>
        </p:nvSpPr>
        <p:spPr bwMode="auto">
          <a:xfrm>
            <a:off x="8077200" y="4267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28676" name="Oval 4"/>
          <p:cNvSpPr>
            <a:spLocks noChangeArrowheads="1"/>
          </p:cNvSpPr>
          <p:nvPr/>
        </p:nvSpPr>
        <p:spPr bwMode="auto">
          <a:xfrm>
            <a:off x="5029200" y="4343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8677" name="Oval 5"/>
          <p:cNvSpPr>
            <a:spLocks noChangeArrowheads="1"/>
          </p:cNvSpPr>
          <p:nvPr/>
        </p:nvSpPr>
        <p:spPr bwMode="auto">
          <a:xfrm>
            <a:off x="6553200" y="5638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28678" name="Oval 6"/>
          <p:cNvSpPr>
            <a:spLocks noChangeArrowheads="1"/>
          </p:cNvSpPr>
          <p:nvPr/>
        </p:nvSpPr>
        <p:spPr bwMode="auto">
          <a:xfrm>
            <a:off x="6324600" y="3124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28679" name="Line 7"/>
          <p:cNvSpPr>
            <a:spLocks noChangeShapeType="1"/>
          </p:cNvSpPr>
          <p:nvPr/>
        </p:nvSpPr>
        <p:spPr bwMode="auto">
          <a:xfrm>
            <a:off x="5867400" y="2514600"/>
            <a:ext cx="6096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680" name="Line 8"/>
          <p:cNvSpPr>
            <a:spLocks noChangeShapeType="1"/>
          </p:cNvSpPr>
          <p:nvPr/>
        </p:nvSpPr>
        <p:spPr bwMode="auto">
          <a:xfrm>
            <a:off x="7162800" y="3810000"/>
            <a:ext cx="9906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681" name="Line 9"/>
          <p:cNvSpPr>
            <a:spLocks noChangeShapeType="1"/>
          </p:cNvSpPr>
          <p:nvPr/>
        </p:nvSpPr>
        <p:spPr bwMode="auto">
          <a:xfrm flipH="1">
            <a:off x="5865814" y="3886200"/>
            <a:ext cx="612775" cy="609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682" name="Line 10"/>
          <p:cNvSpPr>
            <a:spLocks noChangeShapeType="1"/>
          </p:cNvSpPr>
          <p:nvPr/>
        </p:nvSpPr>
        <p:spPr bwMode="auto">
          <a:xfrm>
            <a:off x="5867400" y="5105400"/>
            <a:ext cx="8382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611999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Splaying a node: original tree</a:t>
            </a:r>
          </a:p>
        </p:txBody>
      </p:sp>
      <p:sp>
        <p:nvSpPr>
          <p:cNvPr id="29698" name="Oval 2"/>
          <p:cNvSpPr>
            <a:spLocks noChangeArrowheads="1"/>
          </p:cNvSpPr>
          <p:nvPr/>
        </p:nvSpPr>
        <p:spPr bwMode="auto">
          <a:xfrm>
            <a:off x="89916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29699" name="Oval 3"/>
          <p:cNvSpPr>
            <a:spLocks noChangeArrowheads="1"/>
          </p:cNvSpPr>
          <p:nvPr/>
        </p:nvSpPr>
        <p:spPr bwMode="auto">
          <a:xfrm>
            <a:off x="7162800" y="4953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35</a:t>
            </a:r>
          </a:p>
        </p:txBody>
      </p:sp>
      <p:sp>
        <p:nvSpPr>
          <p:cNvPr id="29700" name="Oval 4"/>
          <p:cNvSpPr>
            <a:spLocks noChangeArrowheads="1"/>
          </p:cNvSpPr>
          <p:nvPr/>
        </p:nvSpPr>
        <p:spPr bwMode="auto">
          <a:xfrm>
            <a:off x="63246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29701" name="Oval 5"/>
          <p:cNvSpPr>
            <a:spLocks noChangeArrowheads="1"/>
          </p:cNvSpPr>
          <p:nvPr/>
        </p:nvSpPr>
        <p:spPr bwMode="auto">
          <a:xfrm>
            <a:off x="7620000" y="2209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29702" name="Oval 6"/>
          <p:cNvSpPr>
            <a:spLocks noChangeArrowheads="1"/>
          </p:cNvSpPr>
          <p:nvPr/>
        </p:nvSpPr>
        <p:spPr bwMode="auto">
          <a:xfrm>
            <a:off x="6172200" y="1600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25</a:t>
            </a:r>
          </a:p>
        </p:txBody>
      </p:sp>
      <p:sp>
        <p:nvSpPr>
          <p:cNvPr id="29703" name="Oval 7"/>
          <p:cNvSpPr>
            <a:spLocks noChangeArrowheads="1"/>
          </p:cNvSpPr>
          <p:nvPr/>
        </p:nvSpPr>
        <p:spPr bwMode="auto">
          <a:xfrm>
            <a:off x="4495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29704" name="Oval 8"/>
          <p:cNvSpPr>
            <a:spLocks noChangeArrowheads="1"/>
          </p:cNvSpPr>
          <p:nvPr/>
        </p:nvSpPr>
        <p:spPr bwMode="auto">
          <a:xfrm>
            <a:off x="3505200" y="2667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29705" name="Oval 9"/>
          <p:cNvSpPr>
            <a:spLocks noChangeArrowheads="1"/>
          </p:cNvSpPr>
          <p:nvPr/>
        </p:nvSpPr>
        <p:spPr bwMode="auto">
          <a:xfrm>
            <a:off x="4343400" y="4114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29706" name="Line 10"/>
          <p:cNvSpPr>
            <a:spLocks noChangeShapeType="1"/>
          </p:cNvSpPr>
          <p:nvPr/>
        </p:nvSpPr>
        <p:spPr bwMode="auto">
          <a:xfrm flipV="1">
            <a:off x="4191000" y="2208214"/>
            <a:ext cx="4572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7" name="Line 11"/>
          <p:cNvSpPr>
            <a:spLocks noChangeShapeType="1"/>
          </p:cNvSpPr>
          <p:nvPr/>
        </p:nvSpPr>
        <p:spPr bwMode="auto">
          <a:xfrm flipH="1" flipV="1">
            <a:off x="4189414" y="3579814"/>
            <a:ext cx="384175"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8" name="Line 12"/>
          <p:cNvSpPr>
            <a:spLocks noChangeShapeType="1"/>
          </p:cNvSpPr>
          <p:nvPr/>
        </p:nvSpPr>
        <p:spPr bwMode="auto">
          <a:xfrm>
            <a:off x="5410200" y="1828800"/>
            <a:ext cx="762000" cy="228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9" name="Line 13"/>
          <p:cNvSpPr>
            <a:spLocks noChangeShapeType="1"/>
          </p:cNvSpPr>
          <p:nvPr/>
        </p:nvSpPr>
        <p:spPr bwMode="auto">
          <a:xfrm>
            <a:off x="7086600" y="2209800"/>
            <a:ext cx="609600" cy="152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0" name="Line 14"/>
          <p:cNvSpPr>
            <a:spLocks noChangeShapeType="1"/>
          </p:cNvSpPr>
          <p:nvPr/>
        </p:nvSpPr>
        <p:spPr bwMode="auto">
          <a:xfrm>
            <a:off x="8458200" y="2971800"/>
            <a:ext cx="685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1" name="Line 15"/>
          <p:cNvSpPr>
            <a:spLocks noChangeShapeType="1"/>
          </p:cNvSpPr>
          <p:nvPr/>
        </p:nvSpPr>
        <p:spPr bwMode="auto">
          <a:xfrm flipH="1">
            <a:off x="7085014" y="3048000"/>
            <a:ext cx="7651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2" name="Line 16"/>
          <p:cNvSpPr>
            <a:spLocks noChangeShapeType="1"/>
          </p:cNvSpPr>
          <p:nvPr/>
        </p:nvSpPr>
        <p:spPr bwMode="auto">
          <a:xfrm>
            <a:off x="7010400" y="4495800"/>
            <a:ext cx="381000" cy="533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3" name="Rectangle 17"/>
          <p:cNvSpPr>
            <a:spLocks noChangeArrowheads="1"/>
          </p:cNvSpPr>
          <p:nvPr/>
        </p:nvSpPr>
        <p:spPr bwMode="auto">
          <a:xfrm>
            <a:off x="7924800" y="6248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4" name="Rectangle 18"/>
          <p:cNvSpPr>
            <a:spLocks noChangeArrowheads="1"/>
          </p:cNvSpPr>
          <p:nvPr/>
        </p:nvSpPr>
        <p:spPr bwMode="auto">
          <a:xfrm>
            <a:off x="3733800" y="59436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5" name="Rectangle 19"/>
          <p:cNvSpPr>
            <a:spLocks noChangeArrowheads="1"/>
          </p:cNvSpPr>
          <p:nvPr/>
        </p:nvSpPr>
        <p:spPr bwMode="auto">
          <a:xfrm>
            <a:off x="2895600" y="4114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6" name="Rectangle 20"/>
          <p:cNvSpPr>
            <a:spLocks noChangeArrowheads="1"/>
          </p:cNvSpPr>
          <p:nvPr/>
        </p:nvSpPr>
        <p:spPr bwMode="auto">
          <a:xfrm>
            <a:off x="5638800" y="2819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7" name="Rectangle 21"/>
          <p:cNvSpPr>
            <a:spLocks noChangeArrowheads="1"/>
          </p:cNvSpPr>
          <p:nvPr/>
        </p:nvSpPr>
        <p:spPr bwMode="auto">
          <a:xfrm>
            <a:off x="5943600" y="5334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8" name="Rectangle 22"/>
          <p:cNvSpPr>
            <a:spLocks noChangeArrowheads="1"/>
          </p:cNvSpPr>
          <p:nvPr/>
        </p:nvSpPr>
        <p:spPr bwMode="auto">
          <a:xfrm>
            <a:off x="6705600" y="61722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19" name="Rectangle 23"/>
          <p:cNvSpPr>
            <a:spLocks noChangeArrowheads="1"/>
          </p:cNvSpPr>
          <p:nvPr/>
        </p:nvSpPr>
        <p:spPr bwMode="auto">
          <a:xfrm>
            <a:off x="5105400" y="5867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20" name="Rectangle 24"/>
          <p:cNvSpPr>
            <a:spLocks noChangeArrowheads="1"/>
          </p:cNvSpPr>
          <p:nvPr/>
        </p:nvSpPr>
        <p:spPr bwMode="auto">
          <a:xfrm>
            <a:off x="9982200" y="5334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21" name="Rectangle 25"/>
          <p:cNvSpPr>
            <a:spLocks noChangeArrowheads="1"/>
          </p:cNvSpPr>
          <p:nvPr/>
        </p:nvSpPr>
        <p:spPr bwMode="auto">
          <a:xfrm>
            <a:off x="8763000" y="5257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22" name="Line 26"/>
          <p:cNvSpPr>
            <a:spLocks noChangeShapeType="1"/>
          </p:cNvSpPr>
          <p:nvPr/>
        </p:nvSpPr>
        <p:spPr bwMode="auto">
          <a:xfrm flipV="1">
            <a:off x="3200400" y="35036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3" name="Line 27"/>
          <p:cNvSpPr>
            <a:spLocks noChangeShapeType="1"/>
          </p:cNvSpPr>
          <p:nvPr/>
        </p:nvSpPr>
        <p:spPr bwMode="auto">
          <a:xfrm flipV="1">
            <a:off x="4038600" y="5027614"/>
            <a:ext cx="609600"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4" name="Line 28"/>
          <p:cNvSpPr>
            <a:spLocks noChangeShapeType="1"/>
          </p:cNvSpPr>
          <p:nvPr/>
        </p:nvSpPr>
        <p:spPr bwMode="auto">
          <a:xfrm flipH="1" flipV="1">
            <a:off x="4951414" y="5027614"/>
            <a:ext cx="231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5" name="Line 29"/>
          <p:cNvSpPr>
            <a:spLocks noChangeShapeType="1"/>
          </p:cNvSpPr>
          <p:nvPr/>
        </p:nvSpPr>
        <p:spPr bwMode="auto">
          <a:xfrm flipV="1">
            <a:off x="5943600" y="2436814"/>
            <a:ext cx="457200" cy="384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6" name="Line 30"/>
          <p:cNvSpPr>
            <a:spLocks noChangeShapeType="1"/>
          </p:cNvSpPr>
          <p:nvPr/>
        </p:nvSpPr>
        <p:spPr bwMode="auto">
          <a:xfrm flipV="1">
            <a:off x="6172200" y="44942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7" name="Line 31"/>
          <p:cNvSpPr>
            <a:spLocks noChangeShapeType="1"/>
          </p:cNvSpPr>
          <p:nvPr/>
        </p:nvSpPr>
        <p:spPr bwMode="auto">
          <a:xfrm flipV="1">
            <a:off x="7010400" y="5789614"/>
            <a:ext cx="381000" cy="384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8" name="Line 32"/>
          <p:cNvSpPr>
            <a:spLocks noChangeShapeType="1"/>
          </p:cNvSpPr>
          <p:nvPr/>
        </p:nvSpPr>
        <p:spPr bwMode="auto">
          <a:xfrm flipH="1" flipV="1">
            <a:off x="7847014" y="5789614"/>
            <a:ext cx="155575"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29" name="Line 33"/>
          <p:cNvSpPr>
            <a:spLocks noChangeShapeType="1"/>
          </p:cNvSpPr>
          <p:nvPr/>
        </p:nvSpPr>
        <p:spPr bwMode="auto">
          <a:xfrm flipV="1">
            <a:off x="8991600" y="4494214"/>
            <a:ext cx="2286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30" name="Line 34"/>
          <p:cNvSpPr>
            <a:spLocks noChangeShapeType="1"/>
          </p:cNvSpPr>
          <p:nvPr/>
        </p:nvSpPr>
        <p:spPr bwMode="auto">
          <a:xfrm flipH="1" flipV="1">
            <a:off x="9599614" y="4570414"/>
            <a:ext cx="5365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802961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455139-33A4-41E2-ABCF-8B7DC4DD788F}" type="slidenum">
              <a:rPr lang="en-US" altLang="en-US" sz="1400"/>
              <a:pPr/>
              <a:t>4</a:t>
            </a:fld>
            <a:endParaRPr lang="en-US" altLang="en-US" sz="1400"/>
          </a:p>
        </p:txBody>
      </p:sp>
      <p:sp>
        <p:nvSpPr>
          <p:cNvPr id="4100" name="Rectangle 2"/>
          <p:cNvSpPr>
            <a:spLocks noGrp="1" noChangeArrowheads="1"/>
          </p:cNvSpPr>
          <p:nvPr>
            <p:ph type="title"/>
          </p:nvPr>
        </p:nvSpPr>
        <p:spPr>
          <a:xfrm>
            <a:off x="1828800" y="76200"/>
            <a:ext cx="8382000" cy="1143000"/>
          </a:xfrm>
        </p:spPr>
        <p:txBody>
          <a:bodyPr/>
          <a:lstStyle/>
          <a:p>
            <a:pPr eaLnBrk="1" hangingPunct="1"/>
            <a:r>
              <a:rPr lang="en-US" altLang="en-US" smtClean="0"/>
              <a:t>Network</a:t>
            </a:r>
          </a:p>
        </p:txBody>
      </p:sp>
      <p:sp>
        <p:nvSpPr>
          <p:cNvPr id="4101" name="Rectangle 69"/>
          <p:cNvSpPr>
            <a:spLocks noGrp="1" noChangeArrowheads="1"/>
          </p:cNvSpPr>
          <p:nvPr>
            <p:ph type="body" idx="1"/>
          </p:nvPr>
        </p:nvSpPr>
        <p:spPr>
          <a:xfrm>
            <a:off x="1828800" y="1219200"/>
            <a:ext cx="8610600" cy="3581400"/>
          </a:xfrm>
          <a:noFill/>
        </p:spPr>
        <p:txBody>
          <a:bodyPr/>
          <a:lstStyle/>
          <a:p>
            <a:pPr marL="609600" indent="-609600" eaLnBrk="1" hangingPunct="1">
              <a:buNone/>
            </a:pPr>
            <a:r>
              <a:rPr lang="en-US" altLang="en-US" smtClean="0"/>
              <a:t>A directed graph </a:t>
            </a:r>
            <a:r>
              <a:rPr lang="en-US" altLang="en-US" smtClean="0">
                <a:solidFill>
                  <a:schemeClr val="accent2"/>
                </a:solidFill>
              </a:rPr>
              <a:t>G = (V,E)</a:t>
            </a:r>
            <a:r>
              <a:rPr lang="en-US" altLang="en-US" smtClean="0"/>
              <a:t> such that</a:t>
            </a:r>
          </a:p>
          <a:p>
            <a:pPr marL="609600" indent="-609600" eaLnBrk="1" hangingPunct="1"/>
            <a:r>
              <a:rPr lang="en-US" altLang="en-US" smtClean="0"/>
              <a:t>each directed edge </a:t>
            </a:r>
            <a:r>
              <a:rPr lang="en-US" altLang="en-US" i="1" smtClean="0">
                <a:solidFill>
                  <a:schemeClr val="accent2"/>
                </a:solidFill>
              </a:rPr>
              <a:t>e</a:t>
            </a:r>
            <a:r>
              <a:rPr lang="en-US" altLang="en-US" smtClean="0"/>
              <a:t> has its nonnegative </a:t>
            </a:r>
            <a:r>
              <a:rPr lang="en-US" altLang="en-US" b="1" smtClean="0"/>
              <a:t>capacity</a:t>
            </a:r>
            <a:r>
              <a:rPr lang="en-US" altLang="en-US" smtClean="0"/>
              <a:t> denoted by </a:t>
            </a:r>
            <a:r>
              <a:rPr lang="en-US" altLang="en-US" i="1" smtClean="0">
                <a:solidFill>
                  <a:schemeClr val="accent2"/>
                </a:solidFill>
              </a:rPr>
              <a:t>c</a:t>
            </a:r>
            <a:r>
              <a:rPr lang="en-US" altLang="en-US" i="1" baseline="-25000" smtClean="0">
                <a:solidFill>
                  <a:schemeClr val="accent2"/>
                </a:solidFill>
              </a:rPr>
              <a:t>e</a:t>
            </a:r>
            <a:endParaRPr lang="en-US" altLang="en-US" smtClean="0"/>
          </a:p>
          <a:p>
            <a:pPr marL="609600" indent="-609600" eaLnBrk="1" hangingPunct="1"/>
            <a:r>
              <a:rPr lang="en-US" altLang="en-US" smtClean="0"/>
              <a:t>there is a node </a:t>
            </a:r>
            <a:r>
              <a:rPr lang="en-US" altLang="en-US" i="1" smtClean="0">
                <a:solidFill>
                  <a:schemeClr val="accent2"/>
                </a:solidFill>
              </a:rPr>
              <a:t>s</a:t>
            </a:r>
            <a:r>
              <a:rPr lang="en-US" altLang="en-US" smtClean="0"/>
              <a:t> (</a:t>
            </a:r>
            <a:r>
              <a:rPr lang="en-US" altLang="en-US" i="1" smtClean="0"/>
              <a:t>source</a:t>
            </a:r>
            <a:r>
              <a:rPr lang="en-US" altLang="en-US" smtClean="0"/>
              <a:t>) with no incoming edges</a:t>
            </a:r>
          </a:p>
          <a:p>
            <a:pPr marL="609600" indent="-609600" eaLnBrk="1" hangingPunct="1"/>
            <a:r>
              <a:rPr lang="en-US" altLang="en-US" smtClean="0"/>
              <a:t>there is a node </a:t>
            </a:r>
            <a:r>
              <a:rPr lang="en-US" altLang="en-US" i="1" smtClean="0">
                <a:solidFill>
                  <a:schemeClr val="accent2"/>
                </a:solidFill>
              </a:rPr>
              <a:t>t</a:t>
            </a:r>
            <a:r>
              <a:rPr lang="en-US" altLang="en-US" smtClean="0"/>
              <a:t> (</a:t>
            </a:r>
            <a:r>
              <a:rPr lang="en-US" altLang="en-US" i="1" smtClean="0"/>
              <a:t>target</a:t>
            </a:r>
            <a:r>
              <a:rPr lang="en-US" altLang="en-US" smtClean="0"/>
              <a:t>) with no outgoing edges</a:t>
            </a:r>
          </a:p>
        </p:txBody>
      </p:sp>
      <p:sp>
        <p:nvSpPr>
          <p:cNvPr id="4102" name="Oval 70"/>
          <p:cNvSpPr>
            <a:spLocks noChangeArrowheads="1"/>
          </p:cNvSpPr>
          <p:nvPr/>
        </p:nvSpPr>
        <p:spPr bwMode="auto">
          <a:xfrm>
            <a:off x="5232400" y="5257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4103" name="Oval 71"/>
          <p:cNvSpPr>
            <a:spLocks noChangeArrowheads="1"/>
          </p:cNvSpPr>
          <p:nvPr/>
        </p:nvSpPr>
        <p:spPr bwMode="auto">
          <a:xfrm>
            <a:off x="6172200" y="4495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4104" name="Oval 72"/>
          <p:cNvSpPr>
            <a:spLocks noChangeArrowheads="1"/>
          </p:cNvSpPr>
          <p:nvPr/>
        </p:nvSpPr>
        <p:spPr bwMode="auto">
          <a:xfrm>
            <a:off x="7239000" y="5181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4105" name="Oval 73"/>
          <p:cNvSpPr>
            <a:spLocks noChangeArrowheads="1"/>
          </p:cNvSpPr>
          <p:nvPr/>
        </p:nvSpPr>
        <p:spPr bwMode="auto">
          <a:xfrm>
            <a:off x="6172200" y="5943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4106" name="AutoShape 76"/>
          <p:cNvCxnSpPr>
            <a:cxnSpLocks noChangeShapeType="1"/>
            <a:stCxn id="4103" idx="5"/>
            <a:endCxn id="4104" idx="1"/>
          </p:cNvCxnSpPr>
          <p:nvPr/>
        </p:nvCxnSpPr>
        <p:spPr bwMode="auto">
          <a:xfrm>
            <a:off x="6302375" y="46259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7"/>
          <p:cNvCxnSpPr>
            <a:cxnSpLocks noChangeShapeType="1"/>
            <a:stCxn id="4103" idx="3"/>
            <a:endCxn id="4102" idx="0"/>
          </p:cNvCxnSpPr>
          <p:nvPr/>
        </p:nvCxnSpPr>
        <p:spPr bwMode="auto">
          <a:xfrm flipH="1">
            <a:off x="5308601" y="46259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08" name="AutoShape 78"/>
          <p:cNvCxnSpPr>
            <a:cxnSpLocks noChangeShapeType="1"/>
            <a:stCxn id="4102" idx="5"/>
            <a:endCxn id="4105" idx="1"/>
          </p:cNvCxnSpPr>
          <p:nvPr/>
        </p:nvCxnSpPr>
        <p:spPr bwMode="auto">
          <a:xfrm>
            <a:off x="5362575" y="53879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79"/>
          <p:cNvCxnSpPr>
            <a:cxnSpLocks noChangeShapeType="1"/>
            <a:stCxn id="4105" idx="7"/>
            <a:endCxn id="4104" idx="3"/>
          </p:cNvCxnSpPr>
          <p:nvPr/>
        </p:nvCxnSpPr>
        <p:spPr bwMode="auto">
          <a:xfrm flipV="1">
            <a:off x="6302375" y="53117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10" name="AutoShape 80"/>
          <p:cNvCxnSpPr>
            <a:cxnSpLocks noChangeShapeType="1"/>
            <a:stCxn id="4103" idx="4"/>
            <a:endCxn id="4105" idx="0"/>
          </p:cNvCxnSpPr>
          <p:nvPr/>
        </p:nvCxnSpPr>
        <p:spPr bwMode="auto">
          <a:xfrm>
            <a:off x="6248400" y="46482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1" name="Text Box 95"/>
          <p:cNvSpPr txBox="1">
            <a:spLocks noChangeArrowheads="1"/>
          </p:cNvSpPr>
          <p:nvPr/>
        </p:nvSpPr>
        <p:spPr bwMode="auto">
          <a:xfrm>
            <a:off x="5354639" y="4495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4112" name="Text Box 96"/>
          <p:cNvSpPr txBox="1">
            <a:spLocks noChangeArrowheads="1"/>
          </p:cNvSpPr>
          <p:nvPr/>
        </p:nvSpPr>
        <p:spPr bwMode="auto">
          <a:xfrm>
            <a:off x="7427914" y="502920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4113" name="Text Box 97"/>
          <p:cNvSpPr txBox="1">
            <a:spLocks noChangeArrowheads="1"/>
          </p:cNvSpPr>
          <p:nvPr/>
        </p:nvSpPr>
        <p:spPr bwMode="auto">
          <a:xfrm>
            <a:off x="4913313" y="5105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4114" name="Text Box 99"/>
          <p:cNvSpPr txBox="1">
            <a:spLocks noChangeArrowheads="1"/>
          </p:cNvSpPr>
          <p:nvPr/>
        </p:nvSpPr>
        <p:spPr bwMode="auto">
          <a:xfrm>
            <a:off x="5191126" y="556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4115" name="Text Box 164"/>
          <p:cNvSpPr txBox="1">
            <a:spLocks noChangeArrowheads="1"/>
          </p:cNvSpPr>
          <p:nvPr/>
        </p:nvSpPr>
        <p:spPr bwMode="auto">
          <a:xfrm>
            <a:off x="6199188" y="4114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4116" name="Text Box 165"/>
          <p:cNvSpPr txBox="1">
            <a:spLocks noChangeArrowheads="1"/>
          </p:cNvSpPr>
          <p:nvPr/>
        </p:nvSpPr>
        <p:spPr bwMode="auto">
          <a:xfrm>
            <a:off x="6248400" y="586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4117" name="Text Box 166"/>
          <p:cNvSpPr txBox="1">
            <a:spLocks noChangeArrowheads="1"/>
          </p:cNvSpPr>
          <p:nvPr/>
        </p:nvSpPr>
        <p:spPr bwMode="auto">
          <a:xfrm>
            <a:off x="6707189" y="556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4118" name="Text Box 167"/>
          <p:cNvSpPr txBox="1">
            <a:spLocks noChangeArrowheads="1"/>
          </p:cNvSpPr>
          <p:nvPr/>
        </p:nvSpPr>
        <p:spPr bwMode="auto">
          <a:xfrm>
            <a:off x="6640514" y="4495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4119" name="Text Box 168"/>
          <p:cNvSpPr txBox="1">
            <a:spLocks noChangeArrowheads="1"/>
          </p:cNvSpPr>
          <p:nvPr/>
        </p:nvSpPr>
        <p:spPr bwMode="auto">
          <a:xfrm>
            <a:off x="6173789" y="5029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4120" name="Text Box 169"/>
          <p:cNvSpPr txBox="1">
            <a:spLocks noChangeArrowheads="1"/>
          </p:cNvSpPr>
          <p:nvPr/>
        </p:nvSpPr>
        <p:spPr bwMode="auto">
          <a:xfrm>
            <a:off x="2787651" y="5024865"/>
            <a:ext cx="18790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i="1"/>
              <a:t>u,v</a:t>
            </a:r>
            <a:r>
              <a:rPr lang="en-GB" altLang="en-US"/>
              <a:t> - internal</a:t>
            </a:r>
          </a:p>
          <a:p>
            <a:r>
              <a:rPr lang="en-GB" altLang="en-US"/>
              <a:t>nodes</a:t>
            </a:r>
          </a:p>
        </p:txBody>
      </p:sp>
    </p:spTree>
    <p:extLst>
      <p:ext uri="{BB962C8B-B14F-4D97-AF65-F5344CB8AC3E}">
        <p14:creationId xmlns:p14="http://schemas.microsoft.com/office/powerpoint/2010/main" val="2723356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Splaying a node: cont.</a:t>
            </a:r>
          </a:p>
        </p:txBody>
      </p:sp>
      <p:sp>
        <p:nvSpPr>
          <p:cNvPr id="30722" name="Oval 2"/>
          <p:cNvSpPr>
            <a:spLocks noChangeArrowheads="1"/>
          </p:cNvSpPr>
          <p:nvPr/>
        </p:nvSpPr>
        <p:spPr bwMode="auto">
          <a:xfrm>
            <a:off x="9753600" y="5334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30723" name="Oval 3"/>
          <p:cNvSpPr>
            <a:spLocks noChangeArrowheads="1"/>
          </p:cNvSpPr>
          <p:nvPr/>
        </p:nvSpPr>
        <p:spPr bwMode="auto">
          <a:xfrm>
            <a:off x="7696200" y="2209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35</a:t>
            </a:r>
          </a:p>
        </p:txBody>
      </p:sp>
      <p:sp>
        <p:nvSpPr>
          <p:cNvPr id="30724" name="Oval 4"/>
          <p:cNvSpPr>
            <a:spLocks noChangeArrowheads="1"/>
          </p:cNvSpPr>
          <p:nvPr/>
        </p:nvSpPr>
        <p:spPr bwMode="auto">
          <a:xfrm>
            <a:off x="63246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30725" name="Oval 5"/>
          <p:cNvSpPr>
            <a:spLocks noChangeArrowheads="1"/>
          </p:cNvSpPr>
          <p:nvPr/>
        </p:nvSpPr>
        <p:spPr bwMode="auto">
          <a:xfrm>
            <a:off x="8839200" y="3733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30726" name="Oval 6"/>
          <p:cNvSpPr>
            <a:spLocks noChangeArrowheads="1"/>
          </p:cNvSpPr>
          <p:nvPr/>
        </p:nvSpPr>
        <p:spPr bwMode="auto">
          <a:xfrm>
            <a:off x="6172200" y="1600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25</a:t>
            </a:r>
          </a:p>
        </p:txBody>
      </p:sp>
      <p:sp>
        <p:nvSpPr>
          <p:cNvPr id="30727" name="Oval 7"/>
          <p:cNvSpPr>
            <a:spLocks noChangeArrowheads="1"/>
          </p:cNvSpPr>
          <p:nvPr/>
        </p:nvSpPr>
        <p:spPr bwMode="auto">
          <a:xfrm>
            <a:off x="4495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30728" name="Oval 8"/>
          <p:cNvSpPr>
            <a:spLocks noChangeArrowheads="1"/>
          </p:cNvSpPr>
          <p:nvPr/>
        </p:nvSpPr>
        <p:spPr bwMode="auto">
          <a:xfrm>
            <a:off x="3505200" y="2667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0729" name="Oval 9"/>
          <p:cNvSpPr>
            <a:spLocks noChangeArrowheads="1"/>
          </p:cNvSpPr>
          <p:nvPr/>
        </p:nvSpPr>
        <p:spPr bwMode="auto">
          <a:xfrm>
            <a:off x="4343400" y="4114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0730" name="Line 10"/>
          <p:cNvSpPr>
            <a:spLocks noChangeShapeType="1"/>
          </p:cNvSpPr>
          <p:nvPr/>
        </p:nvSpPr>
        <p:spPr bwMode="auto">
          <a:xfrm flipV="1">
            <a:off x="4191000" y="2208214"/>
            <a:ext cx="4572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1" name="Line 11"/>
          <p:cNvSpPr>
            <a:spLocks noChangeShapeType="1"/>
          </p:cNvSpPr>
          <p:nvPr/>
        </p:nvSpPr>
        <p:spPr bwMode="auto">
          <a:xfrm flipH="1" flipV="1">
            <a:off x="4189414" y="3579814"/>
            <a:ext cx="384175"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2" name="Line 12"/>
          <p:cNvSpPr>
            <a:spLocks noChangeShapeType="1"/>
          </p:cNvSpPr>
          <p:nvPr/>
        </p:nvSpPr>
        <p:spPr bwMode="auto">
          <a:xfrm>
            <a:off x="5410200" y="1828800"/>
            <a:ext cx="762000" cy="228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3" name="Line 13"/>
          <p:cNvSpPr>
            <a:spLocks noChangeShapeType="1"/>
          </p:cNvSpPr>
          <p:nvPr/>
        </p:nvSpPr>
        <p:spPr bwMode="auto">
          <a:xfrm>
            <a:off x="7086600" y="2209800"/>
            <a:ext cx="685800" cy="228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4" name="Line 14"/>
          <p:cNvSpPr>
            <a:spLocks noChangeShapeType="1"/>
          </p:cNvSpPr>
          <p:nvPr/>
        </p:nvSpPr>
        <p:spPr bwMode="auto">
          <a:xfrm>
            <a:off x="8458200" y="2971800"/>
            <a:ext cx="685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5" name="Line 15"/>
          <p:cNvSpPr>
            <a:spLocks noChangeShapeType="1"/>
          </p:cNvSpPr>
          <p:nvPr/>
        </p:nvSpPr>
        <p:spPr bwMode="auto">
          <a:xfrm flipH="1">
            <a:off x="7085014" y="3048000"/>
            <a:ext cx="7651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6" name="Line 16"/>
          <p:cNvSpPr>
            <a:spLocks noChangeShapeType="1"/>
          </p:cNvSpPr>
          <p:nvPr/>
        </p:nvSpPr>
        <p:spPr bwMode="auto">
          <a:xfrm>
            <a:off x="7010400" y="4495800"/>
            <a:ext cx="381000" cy="533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7" name="Rectangle 17"/>
          <p:cNvSpPr>
            <a:spLocks noChangeArrowheads="1"/>
          </p:cNvSpPr>
          <p:nvPr/>
        </p:nvSpPr>
        <p:spPr bwMode="auto">
          <a:xfrm>
            <a:off x="7239000" y="50292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38" name="Rectangle 18"/>
          <p:cNvSpPr>
            <a:spLocks noChangeArrowheads="1"/>
          </p:cNvSpPr>
          <p:nvPr/>
        </p:nvSpPr>
        <p:spPr bwMode="auto">
          <a:xfrm>
            <a:off x="3733800" y="59436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39" name="Rectangle 19"/>
          <p:cNvSpPr>
            <a:spLocks noChangeArrowheads="1"/>
          </p:cNvSpPr>
          <p:nvPr/>
        </p:nvSpPr>
        <p:spPr bwMode="auto">
          <a:xfrm>
            <a:off x="2895600" y="4114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0" name="Rectangle 20"/>
          <p:cNvSpPr>
            <a:spLocks noChangeArrowheads="1"/>
          </p:cNvSpPr>
          <p:nvPr/>
        </p:nvSpPr>
        <p:spPr bwMode="auto">
          <a:xfrm>
            <a:off x="5638800" y="2819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1" name="Rectangle 21"/>
          <p:cNvSpPr>
            <a:spLocks noChangeArrowheads="1"/>
          </p:cNvSpPr>
          <p:nvPr/>
        </p:nvSpPr>
        <p:spPr bwMode="auto">
          <a:xfrm>
            <a:off x="5943600" y="5334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2" name="Rectangle 22"/>
          <p:cNvSpPr>
            <a:spLocks noChangeArrowheads="1"/>
          </p:cNvSpPr>
          <p:nvPr/>
        </p:nvSpPr>
        <p:spPr bwMode="auto">
          <a:xfrm>
            <a:off x="9525000" y="6477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3" name="Rectangle 23"/>
          <p:cNvSpPr>
            <a:spLocks noChangeArrowheads="1"/>
          </p:cNvSpPr>
          <p:nvPr/>
        </p:nvSpPr>
        <p:spPr bwMode="auto">
          <a:xfrm>
            <a:off x="5105400" y="5867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4" name="Rectangle 24"/>
          <p:cNvSpPr>
            <a:spLocks noChangeArrowheads="1"/>
          </p:cNvSpPr>
          <p:nvPr/>
        </p:nvSpPr>
        <p:spPr bwMode="auto">
          <a:xfrm>
            <a:off x="10363200" y="6477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5" name="Rectangle 25"/>
          <p:cNvSpPr>
            <a:spLocks noChangeArrowheads="1"/>
          </p:cNvSpPr>
          <p:nvPr/>
        </p:nvSpPr>
        <p:spPr bwMode="auto">
          <a:xfrm>
            <a:off x="8763000" y="5257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6" name="Line 26"/>
          <p:cNvSpPr>
            <a:spLocks noChangeShapeType="1"/>
          </p:cNvSpPr>
          <p:nvPr/>
        </p:nvSpPr>
        <p:spPr bwMode="auto">
          <a:xfrm flipV="1">
            <a:off x="3200400" y="35036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47" name="Line 27"/>
          <p:cNvSpPr>
            <a:spLocks noChangeShapeType="1"/>
          </p:cNvSpPr>
          <p:nvPr/>
        </p:nvSpPr>
        <p:spPr bwMode="auto">
          <a:xfrm flipV="1">
            <a:off x="4038600" y="5027614"/>
            <a:ext cx="609600"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48" name="Line 28"/>
          <p:cNvSpPr>
            <a:spLocks noChangeShapeType="1"/>
          </p:cNvSpPr>
          <p:nvPr/>
        </p:nvSpPr>
        <p:spPr bwMode="auto">
          <a:xfrm flipH="1" flipV="1">
            <a:off x="4951414" y="5027614"/>
            <a:ext cx="231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49" name="Line 29"/>
          <p:cNvSpPr>
            <a:spLocks noChangeShapeType="1"/>
          </p:cNvSpPr>
          <p:nvPr/>
        </p:nvSpPr>
        <p:spPr bwMode="auto">
          <a:xfrm flipV="1">
            <a:off x="5943600" y="2436814"/>
            <a:ext cx="457200" cy="384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0" name="Line 30"/>
          <p:cNvSpPr>
            <a:spLocks noChangeShapeType="1"/>
          </p:cNvSpPr>
          <p:nvPr/>
        </p:nvSpPr>
        <p:spPr bwMode="auto">
          <a:xfrm flipV="1">
            <a:off x="6172200" y="44942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1" name="Line 31"/>
          <p:cNvSpPr>
            <a:spLocks noChangeShapeType="1"/>
          </p:cNvSpPr>
          <p:nvPr/>
        </p:nvSpPr>
        <p:spPr bwMode="auto">
          <a:xfrm flipV="1">
            <a:off x="9677400" y="6094414"/>
            <a:ext cx="381000" cy="384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2" name="Line 32"/>
          <p:cNvSpPr>
            <a:spLocks noChangeShapeType="1"/>
          </p:cNvSpPr>
          <p:nvPr/>
        </p:nvSpPr>
        <p:spPr bwMode="auto">
          <a:xfrm flipH="1" flipV="1">
            <a:off x="10514014" y="6170614"/>
            <a:ext cx="155575"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3" name="Line 33"/>
          <p:cNvSpPr>
            <a:spLocks noChangeShapeType="1"/>
          </p:cNvSpPr>
          <p:nvPr/>
        </p:nvSpPr>
        <p:spPr bwMode="auto">
          <a:xfrm flipV="1">
            <a:off x="8991600" y="4494214"/>
            <a:ext cx="2286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4" name="Line 34"/>
          <p:cNvSpPr>
            <a:spLocks noChangeShapeType="1"/>
          </p:cNvSpPr>
          <p:nvPr/>
        </p:nvSpPr>
        <p:spPr bwMode="auto">
          <a:xfrm flipH="1" flipV="1">
            <a:off x="9599614" y="4570414"/>
            <a:ext cx="5365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6866580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Splaying a node: cont.</a:t>
            </a:r>
          </a:p>
        </p:txBody>
      </p:sp>
      <p:sp>
        <p:nvSpPr>
          <p:cNvPr id="31746" name="Oval 2"/>
          <p:cNvSpPr>
            <a:spLocks noChangeArrowheads="1"/>
          </p:cNvSpPr>
          <p:nvPr/>
        </p:nvSpPr>
        <p:spPr bwMode="auto">
          <a:xfrm>
            <a:off x="8915400" y="3276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31747" name="Oval 3"/>
          <p:cNvSpPr>
            <a:spLocks noChangeArrowheads="1"/>
          </p:cNvSpPr>
          <p:nvPr/>
        </p:nvSpPr>
        <p:spPr bwMode="auto">
          <a:xfrm>
            <a:off x="5867400" y="1143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35</a:t>
            </a:r>
          </a:p>
        </p:txBody>
      </p:sp>
      <p:sp>
        <p:nvSpPr>
          <p:cNvPr id="31748" name="Oval 4"/>
          <p:cNvSpPr>
            <a:spLocks noChangeArrowheads="1"/>
          </p:cNvSpPr>
          <p:nvPr/>
        </p:nvSpPr>
        <p:spPr bwMode="auto">
          <a:xfrm>
            <a:off x="5867400" y="3048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31749" name="Oval 5"/>
          <p:cNvSpPr>
            <a:spLocks noChangeArrowheads="1"/>
          </p:cNvSpPr>
          <p:nvPr/>
        </p:nvSpPr>
        <p:spPr bwMode="auto">
          <a:xfrm>
            <a:off x="7391400" y="2133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31750" name="Oval 6"/>
          <p:cNvSpPr>
            <a:spLocks noChangeArrowheads="1"/>
          </p:cNvSpPr>
          <p:nvPr/>
        </p:nvSpPr>
        <p:spPr bwMode="auto">
          <a:xfrm>
            <a:off x="4800600" y="1981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25</a:t>
            </a:r>
          </a:p>
        </p:txBody>
      </p:sp>
      <p:sp>
        <p:nvSpPr>
          <p:cNvPr id="31751" name="Oval 7"/>
          <p:cNvSpPr>
            <a:spLocks noChangeArrowheads="1"/>
          </p:cNvSpPr>
          <p:nvPr/>
        </p:nvSpPr>
        <p:spPr bwMode="auto">
          <a:xfrm>
            <a:off x="3962400" y="2743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31752" name="Oval 8"/>
          <p:cNvSpPr>
            <a:spLocks noChangeArrowheads="1"/>
          </p:cNvSpPr>
          <p:nvPr/>
        </p:nvSpPr>
        <p:spPr bwMode="auto">
          <a:xfrm>
            <a:off x="2971800" y="3657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1753" name="Oval 9"/>
          <p:cNvSpPr>
            <a:spLocks noChangeArrowheads="1"/>
          </p:cNvSpPr>
          <p:nvPr/>
        </p:nvSpPr>
        <p:spPr bwMode="auto">
          <a:xfrm>
            <a:off x="4114800" y="4648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1754" name="Rectangle 10"/>
          <p:cNvSpPr>
            <a:spLocks noChangeArrowheads="1"/>
          </p:cNvSpPr>
          <p:nvPr/>
        </p:nvSpPr>
        <p:spPr bwMode="auto">
          <a:xfrm>
            <a:off x="6781800" y="4495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5" name="Rectangle 11"/>
          <p:cNvSpPr>
            <a:spLocks noChangeArrowheads="1"/>
          </p:cNvSpPr>
          <p:nvPr/>
        </p:nvSpPr>
        <p:spPr bwMode="auto">
          <a:xfrm>
            <a:off x="3733800" y="59436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6" name="Rectangle 12"/>
          <p:cNvSpPr>
            <a:spLocks noChangeArrowheads="1"/>
          </p:cNvSpPr>
          <p:nvPr/>
        </p:nvSpPr>
        <p:spPr bwMode="auto">
          <a:xfrm>
            <a:off x="2819400" y="49530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7" name="Rectangle 13"/>
          <p:cNvSpPr>
            <a:spLocks noChangeArrowheads="1"/>
          </p:cNvSpPr>
          <p:nvPr/>
        </p:nvSpPr>
        <p:spPr bwMode="auto">
          <a:xfrm>
            <a:off x="5105400" y="40386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8" name="Rectangle 14"/>
          <p:cNvSpPr>
            <a:spLocks noChangeArrowheads="1"/>
          </p:cNvSpPr>
          <p:nvPr/>
        </p:nvSpPr>
        <p:spPr bwMode="auto">
          <a:xfrm>
            <a:off x="5867400" y="4495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9" name="Rectangle 15"/>
          <p:cNvSpPr>
            <a:spLocks noChangeArrowheads="1"/>
          </p:cNvSpPr>
          <p:nvPr/>
        </p:nvSpPr>
        <p:spPr bwMode="auto">
          <a:xfrm>
            <a:off x="7391400" y="36576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60" name="Rectangle 16"/>
          <p:cNvSpPr>
            <a:spLocks noChangeArrowheads="1"/>
          </p:cNvSpPr>
          <p:nvPr/>
        </p:nvSpPr>
        <p:spPr bwMode="auto">
          <a:xfrm>
            <a:off x="5105400" y="58674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61" name="Rectangle 17"/>
          <p:cNvSpPr>
            <a:spLocks noChangeArrowheads="1"/>
          </p:cNvSpPr>
          <p:nvPr/>
        </p:nvSpPr>
        <p:spPr bwMode="auto">
          <a:xfrm>
            <a:off x="9906000" y="50292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62" name="Rectangle 18"/>
          <p:cNvSpPr>
            <a:spLocks noChangeArrowheads="1"/>
          </p:cNvSpPr>
          <p:nvPr/>
        </p:nvSpPr>
        <p:spPr bwMode="auto">
          <a:xfrm>
            <a:off x="8839200" y="4876800"/>
            <a:ext cx="304800" cy="381000"/>
          </a:xfrm>
          <a:prstGeom prst="rect">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63" name="Line 19"/>
          <p:cNvSpPr>
            <a:spLocks noChangeShapeType="1"/>
          </p:cNvSpPr>
          <p:nvPr/>
        </p:nvSpPr>
        <p:spPr bwMode="auto">
          <a:xfrm>
            <a:off x="6781800" y="1752600"/>
            <a:ext cx="838200"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4" name="Line 20"/>
          <p:cNvSpPr>
            <a:spLocks noChangeShapeType="1"/>
          </p:cNvSpPr>
          <p:nvPr/>
        </p:nvSpPr>
        <p:spPr bwMode="auto">
          <a:xfrm>
            <a:off x="8229600" y="2895600"/>
            <a:ext cx="838200" cy="533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5" name="Line 21"/>
          <p:cNvSpPr>
            <a:spLocks noChangeShapeType="1"/>
          </p:cNvSpPr>
          <p:nvPr/>
        </p:nvSpPr>
        <p:spPr bwMode="auto">
          <a:xfrm flipH="1">
            <a:off x="5637214" y="1828800"/>
            <a:ext cx="307975" cy="304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6" name="Line 22"/>
          <p:cNvSpPr>
            <a:spLocks noChangeShapeType="1"/>
          </p:cNvSpPr>
          <p:nvPr/>
        </p:nvSpPr>
        <p:spPr bwMode="auto">
          <a:xfrm flipH="1">
            <a:off x="4799014" y="2743200"/>
            <a:ext cx="155575" cy="152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7" name="Line 23"/>
          <p:cNvSpPr>
            <a:spLocks noChangeShapeType="1"/>
          </p:cNvSpPr>
          <p:nvPr/>
        </p:nvSpPr>
        <p:spPr bwMode="auto">
          <a:xfrm flipH="1">
            <a:off x="3808414" y="3505200"/>
            <a:ext cx="307975" cy="304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8" name="Line 24"/>
          <p:cNvSpPr>
            <a:spLocks noChangeShapeType="1"/>
          </p:cNvSpPr>
          <p:nvPr/>
        </p:nvSpPr>
        <p:spPr bwMode="auto">
          <a:xfrm>
            <a:off x="5638800" y="2743200"/>
            <a:ext cx="381000"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9" name="Line 25"/>
          <p:cNvSpPr>
            <a:spLocks noChangeShapeType="1"/>
          </p:cNvSpPr>
          <p:nvPr/>
        </p:nvSpPr>
        <p:spPr bwMode="auto">
          <a:xfrm>
            <a:off x="4724400" y="3581400"/>
            <a:ext cx="457200"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0" name="Line 26"/>
          <p:cNvSpPr>
            <a:spLocks noChangeShapeType="1"/>
          </p:cNvSpPr>
          <p:nvPr/>
        </p:nvSpPr>
        <p:spPr bwMode="auto">
          <a:xfrm flipH="1">
            <a:off x="3122614" y="4572000"/>
            <a:ext cx="155575" cy="381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1" name="Line 27"/>
          <p:cNvSpPr>
            <a:spLocks noChangeShapeType="1"/>
          </p:cNvSpPr>
          <p:nvPr/>
        </p:nvSpPr>
        <p:spPr bwMode="auto">
          <a:xfrm>
            <a:off x="3810000" y="4419600"/>
            <a:ext cx="609600" cy="228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2" name="Line 28"/>
          <p:cNvSpPr>
            <a:spLocks noChangeShapeType="1"/>
          </p:cNvSpPr>
          <p:nvPr/>
        </p:nvSpPr>
        <p:spPr bwMode="auto">
          <a:xfrm flipH="1">
            <a:off x="4037014" y="5486400"/>
            <a:ext cx="231775"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3" name="Line 29"/>
          <p:cNvSpPr>
            <a:spLocks noChangeShapeType="1"/>
          </p:cNvSpPr>
          <p:nvPr/>
        </p:nvSpPr>
        <p:spPr bwMode="auto">
          <a:xfrm>
            <a:off x="4876800" y="5486400"/>
            <a:ext cx="304800" cy="381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4" name="Line 30"/>
          <p:cNvSpPr>
            <a:spLocks noChangeShapeType="1"/>
          </p:cNvSpPr>
          <p:nvPr/>
        </p:nvSpPr>
        <p:spPr bwMode="auto">
          <a:xfrm flipH="1">
            <a:off x="6094414" y="3962400"/>
            <a:ext cx="155575" cy="533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5" name="Line 31"/>
          <p:cNvSpPr>
            <a:spLocks noChangeShapeType="1"/>
          </p:cNvSpPr>
          <p:nvPr/>
        </p:nvSpPr>
        <p:spPr bwMode="auto">
          <a:xfrm>
            <a:off x="6629400" y="3886200"/>
            <a:ext cx="228600" cy="609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6" name="Line 32"/>
          <p:cNvSpPr>
            <a:spLocks noChangeShapeType="1"/>
          </p:cNvSpPr>
          <p:nvPr/>
        </p:nvSpPr>
        <p:spPr bwMode="auto">
          <a:xfrm flipH="1">
            <a:off x="7618414" y="3048000"/>
            <a:ext cx="155575" cy="609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7" name="Line 33"/>
          <p:cNvSpPr>
            <a:spLocks noChangeShapeType="1"/>
          </p:cNvSpPr>
          <p:nvPr/>
        </p:nvSpPr>
        <p:spPr bwMode="auto">
          <a:xfrm flipH="1">
            <a:off x="9066214" y="4191000"/>
            <a:ext cx="155575"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8" name="Line 34"/>
          <p:cNvSpPr>
            <a:spLocks noChangeShapeType="1"/>
          </p:cNvSpPr>
          <p:nvPr/>
        </p:nvSpPr>
        <p:spPr bwMode="auto">
          <a:xfrm>
            <a:off x="9677400" y="4114800"/>
            <a:ext cx="381000" cy="914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2454947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Rules of splaying: Search</a:t>
            </a:r>
          </a:p>
        </p:txBody>
      </p:sp>
      <p:sp>
        <p:nvSpPr>
          <p:cNvPr id="32770"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When search for key I, if I is found at node x, we splay x.</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If not successful, we splay the parent of the external node at which the search terminates unsuccessfully.(null node)</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 see above slides, it can be for successfully searched I=35 or unsuccessfully searched say I=38.</a:t>
            </a:r>
          </a:p>
        </p:txBody>
      </p:sp>
    </p:spTree>
    <p:extLst>
      <p:ext uri="{BB962C8B-B14F-4D97-AF65-F5344CB8AC3E}">
        <p14:creationId xmlns:p14="http://schemas.microsoft.com/office/powerpoint/2010/main" val="23911948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Rules of splaying: insertion</a:t>
            </a:r>
          </a:p>
        </p:txBody>
      </p:sp>
      <p:sp>
        <p:nvSpPr>
          <p:cNvPr id="33794"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When inserting a key I, we splay the newly created internal node where I was inserted.</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a:t>
            </a:r>
          </a:p>
        </p:txBody>
      </p:sp>
    </p:spTree>
    <p:extLst>
      <p:ext uri="{BB962C8B-B14F-4D97-AF65-F5344CB8AC3E}">
        <p14:creationId xmlns:p14="http://schemas.microsoft.com/office/powerpoint/2010/main" val="1165156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Oval 1"/>
          <p:cNvSpPr>
            <a:spLocks noChangeArrowheads="1"/>
          </p:cNvSpPr>
          <p:nvPr/>
        </p:nvSpPr>
        <p:spPr bwMode="auto">
          <a:xfrm>
            <a:off x="6324600" y="2362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4818" name="AutoShape 2"/>
          <p:cNvSpPr>
            <a:spLocks noChangeArrowheads="1"/>
          </p:cNvSpPr>
          <p:nvPr/>
        </p:nvSpPr>
        <p:spPr bwMode="auto">
          <a:xfrm>
            <a:off x="5943600" y="4114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19" name="AutoShape 3"/>
          <p:cNvSpPr>
            <a:spLocks noChangeArrowheads="1"/>
          </p:cNvSpPr>
          <p:nvPr/>
        </p:nvSpPr>
        <p:spPr bwMode="auto">
          <a:xfrm>
            <a:off x="7391400" y="4038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20" name="Line 4"/>
          <p:cNvSpPr>
            <a:spLocks noChangeShapeType="1"/>
          </p:cNvSpPr>
          <p:nvPr/>
        </p:nvSpPr>
        <p:spPr bwMode="auto">
          <a:xfrm flipH="1">
            <a:off x="6170614" y="3276600"/>
            <a:ext cx="5365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1" name="Line 5"/>
          <p:cNvSpPr>
            <a:spLocks noChangeShapeType="1"/>
          </p:cNvSpPr>
          <p:nvPr/>
        </p:nvSpPr>
        <p:spPr bwMode="auto">
          <a:xfrm>
            <a:off x="6934200" y="3276600"/>
            <a:ext cx="685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2" name="Text Box 6"/>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Original tree</a:t>
            </a:r>
          </a:p>
        </p:txBody>
      </p:sp>
    </p:spTree>
    <p:extLst>
      <p:ext uri="{BB962C8B-B14F-4D97-AF65-F5344CB8AC3E}">
        <p14:creationId xmlns:p14="http://schemas.microsoft.com/office/powerpoint/2010/main" val="20364509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Oval 1"/>
          <p:cNvSpPr>
            <a:spLocks noChangeArrowheads="1"/>
          </p:cNvSpPr>
          <p:nvPr/>
        </p:nvSpPr>
        <p:spPr bwMode="auto">
          <a:xfrm>
            <a:off x="6324600" y="2362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5842" name="AutoShape 2"/>
          <p:cNvSpPr>
            <a:spLocks noChangeArrowheads="1"/>
          </p:cNvSpPr>
          <p:nvPr/>
        </p:nvSpPr>
        <p:spPr bwMode="auto">
          <a:xfrm>
            <a:off x="5943600" y="4114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3" name="AutoShape 3"/>
          <p:cNvSpPr>
            <a:spLocks noChangeArrowheads="1"/>
          </p:cNvSpPr>
          <p:nvPr/>
        </p:nvSpPr>
        <p:spPr bwMode="auto">
          <a:xfrm>
            <a:off x="7162800" y="57912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4" name="Line 4"/>
          <p:cNvSpPr>
            <a:spLocks noChangeShapeType="1"/>
          </p:cNvSpPr>
          <p:nvPr/>
        </p:nvSpPr>
        <p:spPr bwMode="auto">
          <a:xfrm flipH="1">
            <a:off x="6170614" y="3276600"/>
            <a:ext cx="5365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5" name="Line 5"/>
          <p:cNvSpPr>
            <a:spLocks noChangeShapeType="1"/>
          </p:cNvSpPr>
          <p:nvPr/>
        </p:nvSpPr>
        <p:spPr bwMode="auto">
          <a:xfrm>
            <a:off x="6934200" y="3276600"/>
            <a:ext cx="685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6" name="Text Box 6"/>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After insert key 15</a:t>
            </a:r>
          </a:p>
        </p:txBody>
      </p:sp>
      <p:sp>
        <p:nvSpPr>
          <p:cNvPr id="35847" name="AutoShape 7"/>
          <p:cNvSpPr>
            <a:spLocks noChangeArrowheads="1"/>
          </p:cNvSpPr>
          <p:nvPr/>
        </p:nvSpPr>
        <p:spPr bwMode="auto">
          <a:xfrm>
            <a:off x="8610600" y="5867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8" name="Oval 8"/>
          <p:cNvSpPr>
            <a:spLocks noChangeArrowheads="1"/>
          </p:cNvSpPr>
          <p:nvPr/>
        </p:nvSpPr>
        <p:spPr bwMode="auto">
          <a:xfrm>
            <a:off x="7467600" y="3962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5849" name="Line 9"/>
          <p:cNvSpPr>
            <a:spLocks noChangeShapeType="1"/>
          </p:cNvSpPr>
          <p:nvPr/>
        </p:nvSpPr>
        <p:spPr bwMode="auto">
          <a:xfrm flipV="1">
            <a:off x="7467600" y="4799014"/>
            <a:ext cx="304800"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50" name="Line 10"/>
          <p:cNvSpPr>
            <a:spLocks noChangeShapeType="1"/>
          </p:cNvSpPr>
          <p:nvPr/>
        </p:nvSpPr>
        <p:spPr bwMode="auto">
          <a:xfrm flipH="1" flipV="1">
            <a:off x="8075614" y="4875214"/>
            <a:ext cx="688975"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2012089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Oval 1"/>
          <p:cNvSpPr>
            <a:spLocks noChangeArrowheads="1"/>
          </p:cNvSpPr>
          <p:nvPr/>
        </p:nvSpPr>
        <p:spPr bwMode="auto">
          <a:xfrm>
            <a:off x="54864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6866" name="AutoShape 2"/>
          <p:cNvSpPr>
            <a:spLocks noChangeArrowheads="1"/>
          </p:cNvSpPr>
          <p:nvPr/>
        </p:nvSpPr>
        <p:spPr bwMode="auto">
          <a:xfrm>
            <a:off x="4800600" y="5715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67" name="AutoShape 3"/>
          <p:cNvSpPr>
            <a:spLocks noChangeArrowheads="1"/>
          </p:cNvSpPr>
          <p:nvPr/>
        </p:nvSpPr>
        <p:spPr bwMode="auto">
          <a:xfrm>
            <a:off x="6172200" y="5715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68" name="Line 4"/>
          <p:cNvSpPr>
            <a:spLocks noChangeShapeType="1"/>
          </p:cNvSpPr>
          <p:nvPr/>
        </p:nvSpPr>
        <p:spPr bwMode="auto">
          <a:xfrm flipH="1">
            <a:off x="6170614" y="3276600"/>
            <a:ext cx="5365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69" name="Text Box 5"/>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After splaying</a:t>
            </a:r>
          </a:p>
        </p:txBody>
      </p:sp>
      <p:sp>
        <p:nvSpPr>
          <p:cNvPr id="36870" name="AutoShape 6"/>
          <p:cNvSpPr>
            <a:spLocks noChangeArrowheads="1"/>
          </p:cNvSpPr>
          <p:nvPr/>
        </p:nvSpPr>
        <p:spPr bwMode="auto">
          <a:xfrm>
            <a:off x="76962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1" name="Oval 7"/>
          <p:cNvSpPr>
            <a:spLocks noChangeArrowheads="1"/>
          </p:cNvSpPr>
          <p:nvPr/>
        </p:nvSpPr>
        <p:spPr bwMode="auto">
          <a:xfrm>
            <a:off x="64008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6872" name="Line 8"/>
          <p:cNvSpPr>
            <a:spLocks noChangeShapeType="1"/>
          </p:cNvSpPr>
          <p:nvPr/>
        </p:nvSpPr>
        <p:spPr bwMode="auto">
          <a:xfrm flipV="1">
            <a:off x="5105400" y="4875214"/>
            <a:ext cx="5334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3" name="Line 9"/>
          <p:cNvSpPr>
            <a:spLocks noChangeShapeType="1"/>
          </p:cNvSpPr>
          <p:nvPr/>
        </p:nvSpPr>
        <p:spPr bwMode="auto">
          <a:xfrm flipH="1" flipV="1">
            <a:off x="7237414" y="3122614"/>
            <a:ext cx="612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4" name="Line 10"/>
          <p:cNvSpPr>
            <a:spLocks noChangeShapeType="1"/>
          </p:cNvSpPr>
          <p:nvPr/>
        </p:nvSpPr>
        <p:spPr bwMode="auto">
          <a:xfrm>
            <a:off x="6172200" y="4876800"/>
            <a:ext cx="1524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603285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Oval 1"/>
          <p:cNvSpPr>
            <a:spLocks noChangeArrowheads="1"/>
          </p:cNvSpPr>
          <p:nvPr/>
        </p:nvSpPr>
        <p:spPr bwMode="auto">
          <a:xfrm>
            <a:off x="54864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7890" name="AutoShape 2"/>
          <p:cNvSpPr>
            <a:spLocks noChangeArrowheads="1"/>
          </p:cNvSpPr>
          <p:nvPr/>
        </p:nvSpPr>
        <p:spPr bwMode="auto">
          <a:xfrm>
            <a:off x="4800600" y="5715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1" name="AutoShape 3"/>
          <p:cNvSpPr>
            <a:spLocks noChangeArrowheads="1"/>
          </p:cNvSpPr>
          <p:nvPr/>
        </p:nvSpPr>
        <p:spPr bwMode="auto">
          <a:xfrm>
            <a:off x="5791200" y="6248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2" name="Line 4"/>
          <p:cNvSpPr>
            <a:spLocks noChangeShapeType="1"/>
          </p:cNvSpPr>
          <p:nvPr/>
        </p:nvSpPr>
        <p:spPr bwMode="auto">
          <a:xfrm flipH="1">
            <a:off x="6170614" y="3276600"/>
            <a:ext cx="5365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3" name="Text Box 5"/>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After insert key 12</a:t>
            </a:r>
          </a:p>
        </p:txBody>
      </p:sp>
      <p:sp>
        <p:nvSpPr>
          <p:cNvPr id="37894" name="AutoShape 6"/>
          <p:cNvSpPr>
            <a:spLocks noChangeArrowheads="1"/>
          </p:cNvSpPr>
          <p:nvPr/>
        </p:nvSpPr>
        <p:spPr bwMode="auto">
          <a:xfrm>
            <a:off x="76962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5" name="Oval 7"/>
          <p:cNvSpPr>
            <a:spLocks noChangeArrowheads="1"/>
          </p:cNvSpPr>
          <p:nvPr/>
        </p:nvSpPr>
        <p:spPr bwMode="auto">
          <a:xfrm>
            <a:off x="64008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7896" name="Line 8"/>
          <p:cNvSpPr>
            <a:spLocks noChangeShapeType="1"/>
          </p:cNvSpPr>
          <p:nvPr/>
        </p:nvSpPr>
        <p:spPr bwMode="auto">
          <a:xfrm flipV="1">
            <a:off x="5105400" y="4875214"/>
            <a:ext cx="5334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7" name="Line 9"/>
          <p:cNvSpPr>
            <a:spLocks noChangeShapeType="1"/>
          </p:cNvSpPr>
          <p:nvPr/>
        </p:nvSpPr>
        <p:spPr bwMode="auto">
          <a:xfrm flipH="1" flipV="1">
            <a:off x="7237414" y="3122614"/>
            <a:ext cx="612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8" name="AutoShape 10"/>
          <p:cNvSpPr>
            <a:spLocks noChangeArrowheads="1"/>
          </p:cNvSpPr>
          <p:nvPr/>
        </p:nvSpPr>
        <p:spPr bwMode="auto">
          <a:xfrm>
            <a:off x="6781800" y="6248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9" name="Oval 11"/>
          <p:cNvSpPr>
            <a:spLocks noChangeArrowheads="1"/>
          </p:cNvSpPr>
          <p:nvPr/>
        </p:nvSpPr>
        <p:spPr bwMode="auto">
          <a:xfrm>
            <a:off x="6172200" y="4876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12</a:t>
            </a:r>
          </a:p>
        </p:txBody>
      </p:sp>
      <p:sp>
        <p:nvSpPr>
          <p:cNvPr id="37900" name="Line 12"/>
          <p:cNvSpPr>
            <a:spLocks noChangeShapeType="1"/>
          </p:cNvSpPr>
          <p:nvPr/>
        </p:nvSpPr>
        <p:spPr bwMode="auto">
          <a:xfrm>
            <a:off x="6248400" y="4800600"/>
            <a:ext cx="76200" cy="152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1" name="Line 13"/>
          <p:cNvSpPr>
            <a:spLocks noChangeShapeType="1"/>
          </p:cNvSpPr>
          <p:nvPr/>
        </p:nvSpPr>
        <p:spPr bwMode="auto">
          <a:xfrm flipV="1">
            <a:off x="6096000" y="5713414"/>
            <a:ext cx="3810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2" name="Line 14"/>
          <p:cNvSpPr>
            <a:spLocks noChangeShapeType="1"/>
          </p:cNvSpPr>
          <p:nvPr/>
        </p:nvSpPr>
        <p:spPr bwMode="auto">
          <a:xfrm flipH="1" flipV="1">
            <a:off x="6780214" y="5713414"/>
            <a:ext cx="231775"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782341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Oval 1"/>
          <p:cNvSpPr>
            <a:spLocks noChangeArrowheads="1"/>
          </p:cNvSpPr>
          <p:nvPr/>
        </p:nvSpPr>
        <p:spPr bwMode="auto">
          <a:xfrm>
            <a:off x="54864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38914" name="AutoShape 2"/>
          <p:cNvSpPr>
            <a:spLocks noChangeArrowheads="1"/>
          </p:cNvSpPr>
          <p:nvPr/>
        </p:nvSpPr>
        <p:spPr bwMode="auto">
          <a:xfrm>
            <a:off x="4800600" y="5715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5" name="AutoShape 3"/>
          <p:cNvSpPr>
            <a:spLocks noChangeArrowheads="1"/>
          </p:cNvSpPr>
          <p:nvPr/>
        </p:nvSpPr>
        <p:spPr bwMode="auto">
          <a:xfrm>
            <a:off x="74676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6" name="Line 4"/>
          <p:cNvSpPr>
            <a:spLocks noChangeShapeType="1"/>
          </p:cNvSpPr>
          <p:nvPr/>
        </p:nvSpPr>
        <p:spPr bwMode="auto">
          <a:xfrm flipH="1">
            <a:off x="6170614" y="3276600"/>
            <a:ext cx="536575"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Text Box 5"/>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4400">
                <a:solidFill>
                  <a:srgbClr val="FFCC66"/>
                </a:solidFill>
              </a:rPr>
              <a:t>After splaying</a:t>
            </a:r>
          </a:p>
        </p:txBody>
      </p:sp>
      <p:sp>
        <p:nvSpPr>
          <p:cNvPr id="38918" name="AutoShape 6"/>
          <p:cNvSpPr>
            <a:spLocks noChangeArrowheads="1"/>
          </p:cNvSpPr>
          <p:nvPr/>
        </p:nvSpPr>
        <p:spPr bwMode="auto">
          <a:xfrm>
            <a:off x="86106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9" name="Oval 7"/>
          <p:cNvSpPr>
            <a:spLocks noChangeArrowheads="1"/>
          </p:cNvSpPr>
          <p:nvPr/>
        </p:nvSpPr>
        <p:spPr bwMode="auto">
          <a:xfrm>
            <a:off x="7620000" y="3886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38920" name="Line 8"/>
          <p:cNvSpPr>
            <a:spLocks noChangeShapeType="1"/>
          </p:cNvSpPr>
          <p:nvPr/>
        </p:nvSpPr>
        <p:spPr bwMode="auto">
          <a:xfrm flipV="1">
            <a:off x="5105400" y="4875214"/>
            <a:ext cx="5334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21" name="Line 9"/>
          <p:cNvSpPr>
            <a:spLocks noChangeShapeType="1"/>
          </p:cNvSpPr>
          <p:nvPr/>
        </p:nvSpPr>
        <p:spPr bwMode="auto">
          <a:xfrm flipH="1" flipV="1">
            <a:off x="7237414" y="3122614"/>
            <a:ext cx="6127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22" name="AutoShape 10"/>
          <p:cNvSpPr>
            <a:spLocks noChangeArrowheads="1"/>
          </p:cNvSpPr>
          <p:nvPr/>
        </p:nvSpPr>
        <p:spPr bwMode="auto">
          <a:xfrm>
            <a:off x="6248400" y="5638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23" name="Oval 11"/>
          <p:cNvSpPr>
            <a:spLocks noChangeArrowheads="1"/>
          </p:cNvSpPr>
          <p:nvPr/>
        </p:nvSpPr>
        <p:spPr bwMode="auto">
          <a:xfrm>
            <a:off x="6477000" y="2514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12</a:t>
            </a:r>
          </a:p>
        </p:txBody>
      </p:sp>
      <p:sp>
        <p:nvSpPr>
          <p:cNvPr id="38924" name="Line 12"/>
          <p:cNvSpPr>
            <a:spLocks noChangeShapeType="1"/>
          </p:cNvSpPr>
          <p:nvPr/>
        </p:nvSpPr>
        <p:spPr bwMode="auto">
          <a:xfrm>
            <a:off x="6248400" y="4800600"/>
            <a:ext cx="3048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25" name="Line 13"/>
          <p:cNvSpPr>
            <a:spLocks noChangeShapeType="1"/>
          </p:cNvSpPr>
          <p:nvPr/>
        </p:nvSpPr>
        <p:spPr bwMode="auto">
          <a:xfrm flipV="1">
            <a:off x="7772400" y="4799014"/>
            <a:ext cx="2286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26" name="Line 14"/>
          <p:cNvSpPr>
            <a:spLocks noChangeShapeType="1"/>
          </p:cNvSpPr>
          <p:nvPr/>
        </p:nvSpPr>
        <p:spPr bwMode="auto">
          <a:xfrm flipH="1" flipV="1">
            <a:off x="8228014" y="4722814"/>
            <a:ext cx="4603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8811361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Rules of splaying: deletion</a:t>
            </a:r>
          </a:p>
        </p:txBody>
      </p:sp>
      <p:sp>
        <p:nvSpPr>
          <p:cNvPr id="39938"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When deleting a key I, we splay the parent of the node x that gets removed.  x is either the node storing I or one of its descendents(root, etc.).</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If deleting from root, we move the key of the right-most node in the left subtree of root and delete that node and splay the parent. Etc.</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Example:</a:t>
            </a:r>
          </a:p>
        </p:txBody>
      </p:sp>
    </p:spTree>
    <p:extLst>
      <p:ext uri="{BB962C8B-B14F-4D97-AF65-F5344CB8AC3E}">
        <p14:creationId xmlns:p14="http://schemas.microsoft.com/office/powerpoint/2010/main" val="33295436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122" name="Group 25"/>
          <p:cNvGrpSpPr>
            <a:grpSpLocks noChangeAspect="1"/>
          </p:cNvGrpSpPr>
          <p:nvPr/>
        </p:nvGrpSpPr>
        <p:grpSpPr bwMode="auto">
          <a:xfrm>
            <a:off x="2862264" y="1095400"/>
            <a:ext cx="6297789" cy="4875158"/>
            <a:chOff x="3211320" y="2349994"/>
            <a:chExt cx="2425308" cy="1877403"/>
          </a:xfrm>
        </p:grpSpPr>
        <p:sp>
          <p:nvSpPr>
            <p:cNvPr id="5123" name="Oval 70"/>
            <p:cNvSpPr>
              <a:spLocks noChangeAspect="1" noChangeArrowheads="1"/>
            </p:cNvSpPr>
            <p:nvPr/>
          </p:nvSpPr>
          <p:spPr bwMode="auto">
            <a:xfrm>
              <a:off x="3367087" y="3276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5124" name="Oval 71"/>
            <p:cNvSpPr>
              <a:spLocks noChangeAspect="1" noChangeArrowheads="1"/>
            </p:cNvSpPr>
            <p:nvPr/>
          </p:nvSpPr>
          <p:spPr bwMode="auto">
            <a:xfrm>
              <a:off x="4306887" y="2514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5" name="Oval 72"/>
            <p:cNvSpPr>
              <a:spLocks noChangeAspect="1" noChangeArrowheads="1"/>
            </p:cNvSpPr>
            <p:nvPr/>
          </p:nvSpPr>
          <p:spPr bwMode="auto">
            <a:xfrm>
              <a:off x="5373687" y="32004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5126" name="Oval 73"/>
            <p:cNvSpPr>
              <a:spLocks noChangeAspect="1" noChangeArrowheads="1"/>
            </p:cNvSpPr>
            <p:nvPr/>
          </p:nvSpPr>
          <p:spPr bwMode="auto">
            <a:xfrm>
              <a:off x="4306887" y="39624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5127" name="AutoShape 76"/>
            <p:cNvCxnSpPr>
              <a:cxnSpLocks noChangeAspect="1" noChangeShapeType="1"/>
              <a:stCxn id="5124" idx="5"/>
              <a:endCxn id="5125" idx="1"/>
            </p:cNvCxnSpPr>
            <p:nvPr/>
          </p:nvCxnSpPr>
          <p:spPr bwMode="auto">
            <a:xfrm>
              <a:off x="4437062" y="2644775"/>
              <a:ext cx="958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28" name="AutoShape 77"/>
            <p:cNvCxnSpPr>
              <a:cxnSpLocks noChangeAspect="1" noChangeShapeType="1"/>
              <a:stCxn id="5124" idx="3"/>
              <a:endCxn id="5123" idx="7"/>
            </p:cNvCxnSpPr>
            <p:nvPr/>
          </p:nvCxnSpPr>
          <p:spPr bwMode="auto">
            <a:xfrm rot="5400000">
              <a:off x="3586069" y="2555782"/>
              <a:ext cx="654237" cy="832037"/>
            </a:xfrm>
            <a:prstGeom prst="straightConnector1">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5129" name="AutoShape 78"/>
            <p:cNvCxnSpPr>
              <a:cxnSpLocks noChangeAspect="1" noChangeShapeType="1"/>
              <a:stCxn id="5123" idx="5"/>
              <a:endCxn id="5126" idx="1"/>
            </p:cNvCxnSpPr>
            <p:nvPr/>
          </p:nvCxnSpPr>
          <p:spPr bwMode="auto">
            <a:xfrm>
              <a:off x="3497262" y="3406775"/>
              <a:ext cx="831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30" name="AutoShape 79"/>
            <p:cNvCxnSpPr>
              <a:cxnSpLocks noChangeAspect="1" noChangeShapeType="1"/>
              <a:stCxn id="5126" idx="7"/>
              <a:endCxn id="5125" idx="3"/>
            </p:cNvCxnSpPr>
            <p:nvPr/>
          </p:nvCxnSpPr>
          <p:spPr bwMode="auto">
            <a:xfrm flipV="1">
              <a:off x="4437062" y="3330575"/>
              <a:ext cx="958850" cy="6540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31" name="AutoShape 80"/>
            <p:cNvCxnSpPr>
              <a:cxnSpLocks noChangeAspect="1" noChangeShapeType="1"/>
              <a:stCxn id="5124" idx="4"/>
              <a:endCxn id="5126" idx="0"/>
            </p:cNvCxnSpPr>
            <p:nvPr/>
          </p:nvCxnSpPr>
          <p:spPr bwMode="auto">
            <a:xfrm>
              <a:off x="4383087" y="2667000"/>
              <a:ext cx="0" cy="12954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5132" name="Text Box 95"/>
            <p:cNvSpPr txBox="1">
              <a:spLocks noChangeAspect="1" noChangeArrowheads="1"/>
            </p:cNvSpPr>
            <p:nvPr/>
          </p:nvSpPr>
          <p:spPr bwMode="auto">
            <a:xfrm>
              <a:off x="3689750" y="2790188"/>
              <a:ext cx="246916" cy="2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20</a:t>
              </a:r>
            </a:p>
          </p:txBody>
        </p:sp>
        <p:sp>
          <p:nvSpPr>
            <p:cNvPr id="5133" name="Text Box 96"/>
            <p:cNvSpPr txBox="1">
              <a:spLocks noChangeAspect="1" noChangeArrowheads="1"/>
            </p:cNvSpPr>
            <p:nvPr/>
          </p:nvSpPr>
          <p:spPr bwMode="auto">
            <a:xfrm>
              <a:off x="5521682" y="3164003"/>
              <a:ext cx="114946" cy="22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5134" name="Text Box 97"/>
            <p:cNvSpPr txBox="1">
              <a:spLocks noChangeAspect="1" noChangeArrowheads="1"/>
            </p:cNvSpPr>
            <p:nvPr/>
          </p:nvSpPr>
          <p:spPr bwMode="auto">
            <a:xfrm>
              <a:off x="3211320" y="3188705"/>
              <a:ext cx="150133" cy="22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5135" name="Text Box 99"/>
            <p:cNvSpPr txBox="1">
              <a:spLocks noChangeAspect="1" noChangeArrowheads="1"/>
            </p:cNvSpPr>
            <p:nvPr/>
          </p:nvSpPr>
          <p:spPr bwMode="auto">
            <a:xfrm>
              <a:off x="3631055" y="3628898"/>
              <a:ext cx="246916" cy="2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10</a:t>
              </a:r>
              <a:endParaRPr lang="en-US" altLang="en-US"/>
            </a:p>
          </p:txBody>
        </p:sp>
        <p:sp>
          <p:nvSpPr>
            <p:cNvPr id="5136" name="Text Box 164"/>
            <p:cNvSpPr txBox="1">
              <a:spLocks noChangeAspect="1" noChangeArrowheads="1"/>
            </p:cNvSpPr>
            <p:nvPr/>
          </p:nvSpPr>
          <p:spPr bwMode="auto">
            <a:xfrm>
              <a:off x="4400256" y="2349994"/>
              <a:ext cx="158776" cy="22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sz="3200"/>
            </a:p>
          </p:txBody>
        </p:sp>
        <p:sp>
          <p:nvSpPr>
            <p:cNvPr id="5137" name="Text Box 165"/>
            <p:cNvSpPr txBox="1">
              <a:spLocks noChangeAspect="1" noChangeArrowheads="1"/>
            </p:cNvSpPr>
            <p:nvPr/>
          </p:nvSpPr>
          <p:spPr bwMode="auto">
            <a:xfrm>
              <a:off x="4393994" y="4002203"/>
              <a:ext cx="150133" cy="22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5138" name="Text Box 166"/>
            <p:cNvSpPr txBox="1">
              <a:spLocks noChangeAspect="1" noChangeArrowheads="1"/>
            </p:cNvSpPr>
            <p:nvPr/>
          </p:nvSpPr>
          <p:spPr bwMode="auto">
            <a:xfrm>
              <a:off x="4947300" y="3570204"/>
              <a:ext cx="246916" cy="2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20</a:t>
              </a:r>
              <a:endParaRPr lang="en-US" altLang="en-US"/>
            </a:p>
          </p:txBody>
        </p:sp>
        <p:sp>
          <p:nvSpPr>
            <p:cNvPr id="5139" name="Text Box 167"/>
            <p:cNvSpPr txBox="1">
              <a:spLocks noChangeAspect="1" noChangeArrowheads="1"/>
            </p:cNvSpPr>
            <p:nvPr/>
          </p:nvSpPr>
          <p:spPr bwMode="auto">
            <a:xfrm>
              <a:off x="4829912" y="2702147"/>
              <a:ext cx="246916" cy="2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10</a:t>
              </a:r>
              <a:endParaRPr lang="en-US" altLang="en-US"/>
            </a:p>
          </p:txBody>
        </p:sp>
        <p:sp>
          <p:nvSpPr>
            <p:cNvPr id="5140" name="Text Box 168"/>
            <p:cNvSpPr txBox="1">
              <a:spLocks noChangeAspect="1" noChangeArrowheads="1"/>
            </p:cNvSpPr>
            <p:nvPr/>
          </p:nvSpPr>
          <p:spPr bwMode="auto">
            <a:xfrm>
              <a:off x="4389706" y="3163993"/>
              <a:ext cx="246916" cy="22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30</a:t>
              </a:r>
              <a:endParaRPr lang="en-US" altLang="en-US"/>
            </a:p>
          </p:txBody>
        </p:sp>
      </p:grpSp>
      <p:sp>
        <p:nvSpPr>
          <p:cNvPr id="2" name="Slide Number Placeholder 1"/>
          <p:cNvSpPr>
            <a:spLocks noGrp="1"/>
          </p:cNvSpPr>
          <p:nvPr>
            <p:ph type="sldNum" sz="quarter" idx="12"/>
          </p:nvPr>
        </p:nvSpPr>
        <p:spPr/>
        <p:txBody>
          <a:bodyPr/>
          <a:lstStyle/>
          <a:p>
            <a:fld id="{D7FC6CD5-8324-40CA-9BAA-E6C936CC9306}" type="slidenum">
              <a:rPr lang="en-US" altLang="en-US" smtClean="0"/>
              <a:pPr/>
              <a:t>5</a:t>
            </a:fld>
            <a:endParaRPr lang="en-US" altLang="en-US"/>
          </a:p>
        </p:txBody>
      </p:sp>
    </p:spTree>
    <p:extLst>
      <p:ext uri="{BB962C8B-B14F-4D97-AF65-F5344CB8AC3E}">
        <p14:creationId xmlns:p14="http://schemas.microsoft.com/office/powerpoint/2010/main" val="35801902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3200">
                <a:solidFill>
                  <a:srgbClr val="FFCC66"/>
                </a:solidFill>
              </a:rPr>
              <a:t>Original tree</a:t>
            </a:r>
          </a:p>
        </p:txBody>
      </p:sp>
      <p:sp>
        <p:nvSpPr>
          <p:cNvPr id="40962" name="Oval 2"/>
          <p:cNvSpPr>
            <a:spLocks noChangeArrowheads="1"/>
          </p:cNvSpPr>
          <p:nvPr/>
        </p:nvSpPr>
        <p:spPr bwMode="auto">
          <a:xfrm>
            <a:off x="6705600" y="914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30</a:t>
            </a:r>
          </a:p>
        </p:txBody>
      </p:sp>
      <p:sp>
        <p:nvSpPr>
          <p:cNvPr id="40963" name="Oval 3"/>
          <p:cNvSpPr>
            <a:spLocks noChangeArrowheads="1"/>
          </p:cNvSpPr>
          <p:nvPr/>
        </p:nvSpPr>
        <p:spPr bwMode="auto">
          <a:xfrm>
            <a:off x="4724400" y="3124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40964" name="Oval 4"/>
          <p:cNvSpPr>
            <a:spLocks noChangeArrowheads="1"/>
          </p:cNvSpPr>
          <p:nvPr/>
        </p:nvSpPr>
        <p:spPr bwMode="auto">
          <a:xfrm>
            <a:off x="3581400" y="1676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40965" name="Oval 5"/>
          <p:cNvSpPr>
            <a:spLocks noChangeArrowheads="1"/>
          </p:cNvSpPr>
          <p:nvPr/>
        </p:nvSpPr>
        <p:spPr bwMode="auto">
          <a:xfrm>
            <a:off x="6019800" y="4724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40966" name="Oval 6"/>
          <p:cNvSpPr>
            <a:spLocks noChangeArrowheads="1"/>
          </p:cNvSpPr>
          <p:nvPr/>
        </p:nvSpPr>
        <p:spPr bwMode="auto">
          <a:xfrm>
            <a:off x="85344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40967" name="Oval 7"/>
          <p:cNvSpPr>
            <a:spLocks noChangeArrowheads="1"/>
          </p:cNvSpPr>
          <p:nvPr/>
        </p:nvSpPr>
        <p:spPr bwMode="auto">
          <a:xfrm>
            <a:off x="95250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40968" name="Line 8"/>
          <p:cNvSpPr>
            <a:spLocks noChangeShapeType="1"/>
          </p:cNvSpPr>
          <p:nvPr/>
        </p:nvSpPr>
        <p:spPr bwMode="auto">
          <a:xfrm flipV="1">
            <a:off x="4419600" y="1446214"/>
            <a:ext cx="22860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9" name="Line 9"/>
          <p:cNvSpPr>
            <a:spLocks noChangeShapeType="1"/>
          </p:cNvSpPr>
          <p:nvPr/>
        </p:nvSpPr>
        <p:spPr bwMode="auto">
          <a:xfrm>
            <a:off x="4343400" y="2514600"/>
            <a:ext cx="6096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0" name="Line 10"/>
          <p:cNvSpPr>
            <a:spLocks noChangeShapeType="1"/>
          </p:cNvSpPr>
          <p:nvPr/>
        </p:nvSpPr>
        <p:spPr bwMode="auto">
          <a:xfrm>
            <a:off x="7543800" y="1676400"/>
            <a:ext cx="1219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1" name="Line 11"/>
          <p:cNvSpPr>
            <a:spLocks noChangeShapeType="1"/>
          </p:cNvSpPr>
          <p:nvPr/>
        </p:nvSpPr>
        <p:spPr bwMode="auto">
          <a:xfrm>
            <a:off x="9296400" y="3276600"/>
            <a:ext cx="5334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2" name="Line 12"/>
          <p:cNvSpPr>
            <a:spLocks noChangeShapeType="1"/>
          </p:cNvSpPr>
          <p:nvPr/>
        </p:nvSpPr>
        <p:spPr bwMode="auto">
          <a:xfrm>
            <a:off x="5410200" y="3962400"/>
            <a:ext cx="7620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3" name="AutoShape 13"/>
          <p:cNvSpPr>
            <a:spLocks noChangeArrowheads="1"/>
          </p:cNvSpPr>
          <p:nvPr/>
        </p:nvSpPr>
        <p:spPr bwMode="auto">
          <a:xfrm>
            <a:off x="4038600" y="4572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4" name="AutoShape 14"/>
          <p:cNvSpPr>
            <a:spLocks noChangeArrowheads="1"/>
          </p:cNvSpPr>
          <p:nvPr/>
        </p:nvSpPr>
        <p:spPr bwMode="auto">
          <a:xfrm>
            <a:off x="5867400" y="6096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5" name="AutoShape 15"/>
          <p:cNvSpPr>
            <a:spLocks noChangeArrowheads="1"/>
          </p:cNvSpPr>
          <p:nvPr/>
        </p:nvSpPr>
        <p:spPr bwMode="auto">
          <a:xfrm>
            <a:off x="7086600" y="6096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6" name="AutoShape 16"/>
          <p:cNvSpPr>
            <a:spLocks noChangeArrowheads="1"/>
          </p:cNvSpPr>
          <p:nvPr/>
        </p:nvSpPr>
        <p:spPr bwMode="auto">
          <a:xfrm>
            <a:off x="90678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7" name="AutoShape 17"/>
          <p:cNvSpPr>
            <a:spLocks noChangeArrowheads="1"/>
          </p:cNvSpPr>
          <p:nvPr/>
        </p:nvSpPr>
        <p:spPr bwMode="auto">
          <a:xfrm>
            <a:off x="9982200" y="5638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8" name="AutoShape 18"/>
          <p:cNvSpPr>
            <a:spLocks noChangeArrowheads="1"/>
          </p:cNvSpPr>
          <p:nvPr/>
        </p:nvSpPr>
        <p:spPr bwMode="auto">
          <a:xfrm>
            <a:off x="80010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79" name="AutoShape 19"/>
          <p:cNvSpPr>
            <a:spLocks noChangeArrowheads="1"/>
          </p:cNvSpPr>
          <p:nvPr/>
        </p:nvSpPr>
        <p:spPr bwMode="auto">
          <a:xfrm>
            <a:off x="2819400" y="3048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0" name="Line 20"/>
          <p:cNvSpPr>
            <a:spLocks noChangeShapeType="1"/>
          </p:cNvSpPr>
          <p:nvPr/>
        </p:nvSpPr>
        <p:spPr bwMode="auto">
          <a:xfrm flipV="1">
            <a:off x="3048000" y="25130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1" name="Line 21"/>
          <p:cNvSpPr>
            <a:spLocks noChangeShapeType="1"/>
          </p:cNvSpPr>
          <p:nvPr/>
        </p:nvSpPr>
        <p:spPr bwMode="auto">
          <a:xfrm flipV="1">
            <a:off x="4343400" y="3960814"/>
            <a:ext cx="6096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2" name="Line 22"/>
          <p:cNvSpPr>
            <a:spLocks noChangeShapeType="1"/>
          </p:cNvSpPr>
          <p:nvPr/>
        </p:nvSpPr>
        <p:spPr bwMode="auto">
          <a:xfrm flipV="1">
            <a:off x="6096000" y="5561014"/>
            <a:ext cx="2286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3" name="Line 23"/>
          <p:cNvSpPr>
            <a:spLocks noChangeShapeType="1"/>
          </p:cNvSpPr>
          <p:nvPr/>
        </p:nvSpPr>
        <p:spPr bwMode="auto">
          <a:xfrm flipH="1" flipV="1">
            <a:off x="6856414" y="5484814"/>
            <a:ext cx="384175"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4" name="Line 24"/>
          <p:cNvSpPr>
            <a:spLocks noChangeShapeType="1"/>
          </p:cNvSpPr>
          <p:nvPr/>
        </p:nvSpPr>
        <p:spPr bwMode="auto">
          <a:xfrm flipV="1">
            <a:off x="9372600" y="49514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5" name="Line 25"/>
          <p:cNvSpPr>
            <a:spLocks noChangeShapeType="1"/>
          </p:cNvSpPr>
          <p:nvPr/>
        </p:nvSpPr>
        <p:spPr bwMode="auto">
          <a:xfrm flipV="1">
            <a:off x="8305800" y="3275014"/>
            <a:ext cx="457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6" name="Line 26"/>
          <p:cNvSpPr>
            <a:spLocks noChangeShapeType="1"/>
          </p:cNvSpPr>
          <p:nvPr/>
        </p:nvSpPr>
        <p:spPr bwMode="auto">
          <a:xfrm flipH="1" flipV="1">
            <a:off x="10133014" y="4951414"/>
            <a:ext cx="79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7198240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3200">
                <a:solidFill>
                  <a:srgbClr val="FFCC66"/>
                </a:solidFill>
              </a:rPr>
              <a:t>After delete key 30(root)</a:t>
            </a:r>
          </a:p>
        </p:txBody>
      </p:sp>
      <p:sp>
        <p:nvSpPr>
          <p:cNvPr id="41986" name="Oval 2"/>
          <p:cNvSpPr>
            <a:spLocks noChangeArrowheads="1"/>
          </p:cNvSpPr>
          <p:nvPr/>
        </p:nvSpPr>
        <p:spPr bwMode="auto">
          <a:xfrm>
            <a:off x="6705600" y="914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41987" name="Oval 3"/>
          <p:cNvSpPr>
            <a:spLocks noChangeArrowheads="1"/>
          </p:cNvSpPr>
          <p:nvPr/>
        </p:nvSpPr>
        <p:spPr bwMode="auto">
          <a:xfrm>
            <a:off x="4724400" y="3124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41988" name="Oval 4"/>
          <p:cNvSpPr>
            <a:spLocks noChangeArrowheads="1"/>
          </p:cNvSpPr>
          <p:nvPr/>
        </p:nvSpPr>
        <p:spPr bwMode="auto">
          <a:xfrm>
            <a:off x="3581400" y="1676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41989" name="Oval 5"/>
          <p:cNvSpPr>
            <a:spLocks noChangeArrowheads="1"/>
          </p:cNvSpPr>
          <p:nvPr/>
        </p:nvSpPr>
        <p:spPr bwMode="auto">
          <a:xfrm>
            <a:off x="85344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41990" name="Oval 6"/>
          <p:cNvSpPr>
            <a:spLocks noChangeArrowheads="1"/>
          </p:cNvSpPr>
          <p:nvPr/>
        </p:nvSpPr>
        <p:spPr bwMode="auto">
          <a:xfrm>
            <a:off x="95250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41991" name="Line 7"/>
          <p:cNvSpPr>
            <a:spLocks noChangeShapeType="1"/>
          </p:cNvSpPr>
          <p:nvPr/>
        </p:nvSpPr>
        <p:spPr bwMode="auto">
          <a:xfrm flipV="1">
            <a:off x="4419600" y="1446214"/>
            <a:ext cx="22860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92" name="Line 8"/>
          <p:cNvSpPr>
            <a:spLocks noChangeShapeType="1"/>
          </p:cNvSpPr>
          <p:nvPr/>
        </p:nvSpPr>
        <p:spPr bwMode="auto">
          <a:xfrm>
            <a:off x="4343400" y="2514600"/>
            <a:ext cx="6096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93" name="Line 9"/>
          <p:cNvSpPr>
            <a:spLocks noChangeShapeType="1"/>
          </p:cNvSpPr>
          <p:nvPr/>
        </p:nvSpPr>
        <p:spPr bwMode="auto">
          <a:xfrm>
            <a:off x="7543800" y="1676400"/>
            <a:ext cx="1219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94" name="Line 10"/>
          <p:cNvSpPr>
            <a:spLocks noChangeShapeType="1"/>
          </p:cNvSpPr>
          <p:nvPr/>
        </p:nvSpPr>
        <p:spPr bwMode="auto">
          <a:xfrm>
            <a:off x="9296400" y="3276600"/>
            <a:ext cx="5334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95" name="Line 11"/>
          <p:cNvSpPr>
            <a:spLocks noChangeShapeType="1"/>
          </p:cNvSpPr>
          <p:nvPr/>
        </p:nvSpPr>
        <p:spPr bwMode="auto">
          <a:xfrm>
            <a:off x="5410200" y="3962400"/>
            <a:ext cx="7620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96" name="AutoShape 12"/>
          <p:cNvSpPr>
            <a:spLocks noChangeArrowheads="1"/>
          </p:cNvSpPr>
          <p:nvPr/>
        </p:nvSpPr>
        <p:spPr bwMode="auto">
          <a:xfrm>
            <a:off x="4038600" y="4572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97" name="AutoShape 13"/>
          <p:cNvSpPr>
            <a:spLocks noChangeArrowheads="1"/>
          </p:cNvSpPr>
          <p:nvPr/>
        </p:nvSpPr>
        <p:spPr bwMode="auto">
          <a:xfrm>
            <a:off x="6096000" y="4800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98" name="AutoShape 14"/>
          <p:cNvSpPr>
            <a:spLocks noChangeArrowheads="1"/>
          </p:cNvSpPr>
          <p:nvPr/>
        </p:nvSpPr>
        <p:spPr bwMode="auto">
          <a:xfrm>
            <a:off x="90678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99" name="AutoShape 15"/>
          <p:cNvSpPr>
            <a:spLocks noChangeArrowheads="1"/>
          </p:cNvSpPr>
          <p:nvPr/>
        </p:nvSpPr>
        <p:spPr bwMode="auto">
          <a:xfrm>
            <a:off x="9982200" y="5638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000" name="AutoShape 16"/>
          <p:cNvSpPr>
            <a:spLocks noChangeArrowheads="1"/>
          </p:cNvSpPr>
          <p:nvPr/>
        </p:nvSpPr>
        <p:spPr bwMode="auto">
          <a:xfrm>
            <a:off x="80010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001" name="AutoShape 17"/>
          <p:cNvSpPr>
            <a:spLocks noChangeArrowheads="1"/>
          </p:cNvSpPr>
          <p:nvPr/>
        </p:nvSpPr>
        <p:spPr bwMode="auto">
          <a:xfrm>
            <a:off x="2819400" y="3048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002" name="Line 18"/>
          <p:cNvSpPr>
            <a:spLocks noChangeShapeType="1"/>
          </p:cNvSpPr>
          <p:nvPr/>
        </p:nvSpPr>
        <p:spPr bwMode="auto">
          <a:xfrm flipV="1">
            <a:off x="3048000" y="25130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3" name="Line 19"/>
          <p:cNvSpPr>
            <a:spLocks noChangeShapeType="1"/>
          </p:cNvSpPr>
          <p:nvPr/>
        </p:nvSpPr>
        <p:spPr bwMode="auto">
          <a:xfrm flipV="1">
            <a:off x="4343400" y="3960814"/>
            <a:ext cx="6096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4" name="Line 20"/>
          <p:cNvSpPr>
            <a:spLocks noChangeShapeType="1"/>
          </p:cNvSpPr>
          <p:nvPr/>
        </p:nvSpPr>
        <p:spPr bwMode="auto">
          <a:xfrm flipV="1">
            <a:off x="9372600" y="49514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5" name="Line 21"/>
          <p:cNvSpPr>
            <a:spLocks noChangeShapeType="1"/>
          </p:cNvSpPr>
          <p:nvPr/>
        </p:nvSpPr>
        <p:spPr bwMode="auto">
          <a:xfrm flipV="1">
            <a:off x="8305800" y="3275014"/>
            <a:ext cx="457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06" name="Line 22"/>
          <p:cNvSpPr>
            <a:spLocks noChangeShapeType="1"/>
          </p:cNvSpPr>
          <p:nvPr/>
        </p:nvSpPr>
        <p:spPr bwMode="auto">
          <a:xfrm flipH="1" flipV="1">
            <a:off x="10133014" y="4951414"/>
            <a:ext cx="79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2859318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3200">
                <a:solidFill>
                  <a:srgbClr val="FFCC66"/>
                </a:solidFill>
              </a:rPr>
              <a:t>We are going to splay 15</a:t>
            </a:r>
          </a:p>
        </p:txBody>
      </p:sp>
      <p:sp>
        <p:nvSpPr>
          <p:cNvPr id="43010" name="Oval 2"/>
          <p:cNvSpPr>
            <a:spLocks noChangeArrowheads="1"/>
          </p:cNvSpPr>
          <p:nvPr/>
        </p:nvSpPr>
        <p:spPr bwMode="auto">
          <a:xfrm>
            <a:off x="6705600" y="914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43011" name="Oval 3"/>
          <p:cNvSpPr>
            <a:spLocks noChangeArrowheads="1"/>
          </p:cNvSpPr>
          <p:nvPr/>
        </p:nvSpPr>
        <p:spPr bwMode="auto">
          <a:xfrm>
            <a:off x="4724400" y="31242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43012" name="Oval 4"/>
          <p:cNvSpPr>
            <a:spLocks noChangeArrowheads="1"/>
          </p:cNvSpPr>
          <p:nvPr/>
        </p:nvSpPr>
        <p:spPr bwMode="auto">
          <a:xfrm>
            <a:off x="3581400" y="1676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43013" name="Oval 5"/>
          <p:cNvSpPr>
            <a:spLocks noChangeArrowheads="1"/>
          </p:cNvSpPr>
          <p:nvPr/>
        </p:nvSpPr>
        <p:spPr bwMode="auto">
          <a:xfrm>
            <a:off x="85344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43014" name="Oval 6"/>
          <p:cNvSpPr>
            <a:spLocks noChangeArrowheads="1"/>
          </p:cNvSpPr>
          <p:nvPr/>
        </p:nvSpPr>
        <p:spPr bwMode="auto">
          <a:xfrm>
            <a:off x="95250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43015" name="Line 7"/>
          <p:cNvSpPr>
            <a:spLocks noChangeShapeType="1"/>
          </p:cNvSpPr>
          <p:nvPr/>
        </p:nvSpPr>
        <p:spPr bwMode="auto">
          <a:xfrm flipV="1">
            <a:off x="4419600" y="1446214"/>
            <a:ext cx="22860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6" name="Line 8"/>
          <p:cNvSpPr>
            <a:spLocks noChangeShapeType="1"/>
          </p:cNvSpPr>
          <p:nvPr/>
        </p:nvSpPr>
        <p:spPr bwMode="auto">
          <a:xfrm>
            <a:off x="4343400" y="2514600"/>
            <a:ext cx="6096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7" name="Line 9"/>
          <p:cNvSpPr>
            <a:spLocks noChangeShapeType="1"/>
          </p:cNvSpPr>
          <p:nvPr/>
        </p:nvSpPr>
        <p:spPr bwMode="auto">
          <a:xfrm>
            <a:off x="7543800" y="1676400"/>
            <a:ext cx="12192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8" name="Line 10"/>
          <p:cNvSpPr>
            <a:spLocks noChangeShapeType="1"/>
          </p:cNvSpPr>
          <p:nvPr/>
        </p:nvSpPr>
        <p:spPr bwMode="auto">
          <a:xfrm>
            <a:off x="9296400" y="3276600"/>
            <a:ext cx="5334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9" name="Line 11"/>
          <p:cNvSpPr>
            <a:spLocks noChangeShapeType="1"/>
          </p:cNvSpPr>
          <p:nvPr/>
        </p:nvSpPr>
        <p:spPr bwMode="auto">
          <a:xfrm>
            <a:off x="5410200" y="3962400"/>
            <a:ext cx="762000" cy="838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0" name="AutoShape 12"/>
          <p:cNvSpPr>
            <a:spLocks noChangeArrowheads="1"/>
          </p:cNvSpPr>
          <p:nvPr/>
        </p:nvSpPr>
        <p:spPr bwMode="auto">
          <a:xfrm>
            <a:off x="4038600" y="4572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1" name="AutoShape 13"/>
          <p:cNvSpPr>
            <a:spLocks noChangeArrowheads="1"/>
          </p:cNvSpPr>
          <p:nvPr/>
        </p:nvSpPr>
        <p:spPr bwMode="auto">
          <a:xfrm>
            <a:off x="6096000" y="4800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2" name="AutoShape 14"/>
          <p:cNvSpPr>
            <a:spLocks noChangeArrowheads="1"/>
          </p:cNvSpPr>
          <p:nvPr/>
        </p:nvSpPr>
        <p:spPr bwMode="auto">
          <a:xfrm>
            <a:off x="90678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3" name="AutoShape 15"/>
          <p:cNvSpPr>
            <a:spLocks noChangeArrowheads="1"/>
          </p:cNvSpPr>
          <p:nvPr/>
        </p:nvSpPr>
        <p:spPr bwMode="auto">
          <a:xfrm>
            <a:off x="9982200" y="5638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4" name="AutoShape 16"/>
          <p:cNvSpPr>
            <a:spLocks noChangeArrowheads="1"/>
          </p:cNvSpPr>
          <p:nvPr/>
        </p:nvSpPr>
        <p:spPr bwMode="auto">
          <a:xfrm>
            <a:off x="80010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5" name="AutoShape 17"/>
          <p:cNvSpPr>
            <a:spLocks noChangeArrowheads="1"/>
          </p:cNvSpPr>
          <p:nvPr/>
        </p:nvSpPr>
        <p:spPr bwMode="auto">
          <a:xfrm>
            <a:off x="2819400" y="3048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26" name="Line 18"/>
          <p:cNvSpPr>
            <a:spLocks noChangeShapeType="1"/>
          </p:cNvSpPr>
          <p:nvPr/>
        </p:nvSpPr>
        <p:spPr bwMode="auto">
          <a:xfrm flipV="1">
            <a:off x="3048000" y="25130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7" name="Line 19"/>
          <p:cNvSpPr>
            <a:spLocks noChangeShapeType="1"/>
          </p:cNvSpPr>
          <p:nvPr/>
        </p:nvSpPr>
        <p:spPr bwMode="auto">
          <a:xfrm flipV="1">
            <a:off x="4343400" y="3960814"/>
            <a:ext cx="6096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8" name="Line 20"/>
          <p:cNvSpPr>
            <a:spLocks noChangeShapeType="1"/>
          </p:cNvSpPr>
          <p:nvPr/>
        </p:nvSpPr>
        <p:spPr bwMode="auto">
          <a:xfrm flipV="1">
            <a:off x="9372600" y="49514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9" name="Line 21"/>
          <p:cNvSpPr>
            <a:spLocks noChangeShapeType="1"/>
          </p:cNvSpPr>
          <p:nvPr/>
        </p:nvSpPr>
        <p:spPr bwMode="auto">
          <a:xfrm flipV="1">
            <a:off x="8305800" y="3275014"/>
            <a:ext cx="457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30" name="Line 22"/>
          <p:cNvSpPr>
            <a:spLocks noChangeShapeType="1"/>
          </p:cNvSpPr>
          <p:nvPr/>
        </p:nvSpPr>
        <p:spPr bwMode="auto">
          <a:xfrm flipH="1" flipV="1">
            <a:off x="10133014" y="4951414"/>
            <a:ext cx="79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9736160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2743200" y="304800"/>
            <a:ext cx="7772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buClrTx/>
              <a:buFontTx/>
              <a:buNone/>
            </a:pPr>
            <a:r>
              <a:rPr lang="en-US" altLang="en-US" sz="3200">
                <a:solidFill>
                  <a:srgbClr val="FFCC66"/>
                </a:solidFill>
              </a:rPr>
              <a:t>After splaying</a:t>
            </a:r>
          </a:p>
        </p:txBody>
      </p:sp>
      <p:sp>
        <p:nvSpPr>
          <p:cNvPr id="44034" name="Oval 2"/>
          <p:cNvSpPr>
            <a:spLocks noChangeArrowheads="1"/>
          </p:cNvSpPr>
          <p:nvPr/>
        </p:nvSpPr>
        <p:spPr bwMode="auto">
          <a:xfrm>
            <a:off x="6934200" y="1676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20</a:t>
            </a:r>
          </a:p>
        </p:txBody>
      </p:sp>
      <p:sp>
        <p:nvSpPr>
          <p:cNvPr id="44035" name="Oval 3"/>
          <p:cNvSpPr>
            <a:spLocks noChangeArrowheads="1"/>
          </p:cNvSpPr>
          <p:nvPr/>
        </p:nvSpPr>
        <p:spPr bwMode="auto">
          <a:xfrm>
            <a:off x="5410200" y="685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15</a:t>
            </a:r>
          </a:p>
        </p:txBody>
      </p:sp>
      <p:sp>
        <p:nvSpPr>
          <p:cNvPr id="44036" name="Oval 4"/>
          <p:cNvSpPr>
            <a:spLocks noChangeArrowheads="1"/>
          </p:cNvSpPr>
          <p:nvPr/>
        </p:nvSpPr>
        <p:spPr bwMode="auto">
          <a:xfrm>
            <a:off x="3581400" y="1676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10</a:t>
            </a:r>
          </a:p>
        </p:txBody>
      </p:sp>
      <p:sp>
        <p:nvSpPr>
          <p:cNvPr id="44037" name="Oval 5"/>
          <p:cNvSpPr>
            <a:spLocks noChangeArrowheads="1"/>
          </p:cNvSpPr>
          <p:nvPr/>
        </p:nvSpPr>
        <p:spPr bwMode="auto">
          <a:xfrm>
            <a:off x="8534400" y="2438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40</a:t>
            </a:r>
          </a:p>
        </p:txBody>
      </p:sp>
      <p:sp>
        <p:nvSpPr>
          <p:cNvPr id="44038" name="Oval 6"/>
          <p:cNvSpPr>
            <a:spLocks noChangeArrowheads="1"/>
          </p:cNvSpPr>
          <p:nvPr/>
        </p:nvSpPr>
        <p:spPr bwMode="auto">
          <a:xfrm>
            <a:off x="9525000" y="4038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50</a:t>
            </a:r>
          </a:p>
        </p:txBody>
      </p:sp>
      <p:sp>
        <p:nvSpPr>
          <p:cNvPr id="44039" name="Line 7"/>
          <p:cNvSpPr>
            <a:spLocks noChangeShapeType="1"/>
          </p:cNvSpPr>
          <p:nvPr/>
        </p:nvSpPr>
        <p:spPr bwMode="auto">
          <a:xfrm flipV="1">
            <a:off x="4419600" y="1293814"/>
            <a:ext cx="10668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0" name="Line 8"/>
          <p:cNvSpPr>
            <a:spLocks noChangeShapeType="1"/>
          </p:cNvSpPr>
          <p:nvPr/>
        </p:nvSpPr>
        <p:spPr bwMode="auto">
          <a:xfrm>
            <a:off x="4343400" y="2514600"/>
            <a:ext cx="609600" cy="6858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1" name="Line 9"/>
          <p:cNvSpPr>
            <a:spLocks noChangeShapeType="1"/>
          </p:cNvSpPr>
          <p:nvPr/>
        </p:nvSpPr>
        <p:spPr bwMode="auto">
          <a:xfrm>
            <a:off x="7772400" y="2362200"/>
            <a:ext cx="990600" cy="1524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2" name="Line 10"/>
          <p:cNvSpPr>
            <a:spLocks noChangeShapeType="1"/>
          </p:cNvSpPr>
          <p:nvPr/>
        </p:nvSpPr>
        <p:spPr bwMode="auto">
          <a:xfrm>
            <a:off x="9296400" y="3276600"/>
            <a:ext cx="5334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43" name="AutoShape 11"/>
          <p:cNvSpPr>
            <a:spLocks noChangeArrowheads="1"/>
          </p:cNvSpPr>
          <p:nvPr/>
        </p:nvSpPr>
        <p:spPr bwMode="auto">
          <a:xfrm>
            <a:off x="4800600" y="3200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4" name="AutoShape 12"/>
          <p:cNvSpPr>
            <a:spLocks noChangeArrowheads="1"/>
          </p:cNvSpPr>
          <p:nvPr/>
        </p:nvSpPr>
        <p:spPr bwMode="auto">
          <a:xfrm>
            <a:off x="6477000" y="3352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5" name="AutoShape 13"/>
          <p:cNvSpPr>
            <a:spLocks noChangeArrowheads="1"/>
          </p:cNvSpPr>
          <p:nvPr/>
        </p:nvSpPr>
        <p:spPr bwMode="auto">
          <a:xfrm>
            <a:off x="9067800" y="55626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6" name="AutoShape 14"/>
          <p:cNvSpPr>
            <a:spLocks noChangeArrowheads="1"/>
          </p:cNvSpPr>
          <p:nvPr/>
        </p:nvSpPr>
        <p:spPr bwMode="auto">
          <a:xfrm>
            <a:off x="9982200" y="56388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7" name="AutoShape 15"/>
          <p:cNvSpPr>
            <a:spLocks noChangeArrowheads="1"/>
          </p:cNvSpPr>
          <p:nvPr/>
        </p:nvSpPr>
        <p:spPr bwMode="auto">
          <a:xfrm>
            <a:off x="8001000" y="39624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8" name="AutoShape 16"/>
          <p:cNvSpPr>
            <a:spLocks noChangeArrowheads="1"/>
          </p:cNvSpPr>
          <p:nvPr/>
        </p:nvSpPr>
        <p:spPr bwMode="auto">
          <a:xfrm>
            <a:off x="2819400" y="3048000"/>
            <a:ext cx="381000" cy="381000"/>
          </a:xfrm>
          <a:prstGeom prst="roundRect">
            <a:avLst>
              <a:gd name="adj" fmla="val 16667"/>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49" name="Line 17"/>
          <p:cNvSpPr>
            <a:spLocks noChangeShapeType="1"/>
          </p:cNvSpPr>
          <p:nvPr/>
        </p:nvSpPr>
        <p:spPr bwMode="auto">
          <a:xfrm flipV="1">
            <a:off x="3048000" y="2513014"/>
            <a:ext cx="685800" cy="536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0" name="Line 18"/>
          <p:cNvSpPr>
            <a:spLocks noChangeShapeType="1"/>
          </p:cNvSpPr>
          <p:nvPr/>
        </p:nvSpPr>
        <p:spPr bwMode="auto">
          <a:xfrm flipV="1">
            <a:off x="9372600" y="4951414"/>
            <a:ext cx="457200" cy="612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1" name="Line 19"/>
          <p:cNvSpPr>
            <a:spLocks noChangeShapeType="1"/>
          </p:cNvSpPr>
          <p:nvPr/>
        </p:nvSpPr>
        <p:spPr bwMode="auto">
          <a:xfrm flipV="1">
            <a:off x="8305800" y="3275014"/>
            <a:ext cx="457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2" name="Line 20"/>
          <p:cNvSpPr>
            <a:spLocks noChangeShapeType="1"/>
          </p:cNvSpPr>
          <p:nvPr/>
        </p:nvSpPr>
        <p:spPr bwMode="auto">
          <a:xfrm flipH="1" flipV="1">
            <a:off x="10133014" y="4951414"/>
            <a:ext cx="79375"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3" name="Line 21"/>
          <p:cNvSpPr>
            <a:spLocks noChangeShapeType="1"/>
          </p:cNvSpPr>
          <p:nvPr/>
        </p:nvSpPr>
        <p:spPr bwMode="auto">
          <a:xfrm>
            <a:off x="6324600" y="1295400"/>
            <a:ext cx="762000" cy="4572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054" name="Line 22"/>
          <p:cNvSpPr>
            <a:spLocks noChangeShapeType="1"/>
          </p:cNvSpPr>
          <p:nvPr/>
        </p:nvSpPr>
        <p:spPr bwMode="auto">
          <a:xfrm flipH="1">
            <a:off x="6780214" y="2590800"/>
            <a:ext cx="384175"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6997900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Complexity</a:t>
            </a:r>
          </a:p>
        </p:txBody>
      </p:sp>
      <p:sp>
        <p:nvSpPr>
          <p:cNvPr id="45058" name="Rectangle 2"/>
          <p:cNvSpPr>
            <a:spLocks noGrp="1" noChangeArrowheads="1"/>
          </p:cNvSpPr>
          <p:nvPr>
            <p:ph type="body" idx="4294967295"/>
          </p:nvPr>
        </p:nvSpPr>
        <p:spPr>
          <a:xfrm>
            <a:off x="2743200" y="1600200"/>
            <a:ext cx="7772400" cy="4495800"/>
          </a:xfrm>
          <a:ln/>
        </p:spPr>
        <p:txBody>
          <a:bodyPr/>
          <a:lstStyle/>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Worst case: O(n), all nodes are on one side of the subtree. (In fact, it is </a:t>
            </a:r>
            <a:r>
              <a:rPr lang="en-US" altLang="en-US">
                <a:latin typeface="Symbol" panose="05050102010706020507" pitchFamily="18" charset="2"/>
              </a:rPr>
              <a:t></a:t>
            </a:r>
            <a:r>
              <a:rPr lang="en-US" altLang="en-US"/>
              <a:t>(n).)</a:t>
            </a:r>
          </a:p>
          <a:p>
            <a:pPr marL="341313" indent="-341313">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Amortized Analysis:</a:t>
            </a:r>
          </a:p>
          <a:p>
            <a:pPr marL="341313" indent="-341313">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    We will only consider the splaying time, since the time for perform search, insertion or deletion is proportional to the time for the splaying they are associated with.</a:t>
            </a:r>
          </a:p>
        </p:txBody>
      </p:sp>
    </p:spTree>
    <p:extLst>
      <p:ext uri="{BB962C8B-B14F-4D97-AF65-F5344CB8AC3E}">
        <p14:creationId xmlns:p14="http://schemas.microsoft.com/office/powerpoint/2010/main" val="33986036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Amortized analysis</a:t>
            </a:r>
          </a:p>
        </p:txBody>
      </p:sp>
      <p:sp>
        <p:nvSpPr>
          <p:cNvPr id="46082" name="Rectangle 2"/>
          <p:cNvSpPr>
            <a:spLocks noGrp="1" noChangeArrowheads="1"/>
          </p:cNvSpPr>
          <p:nvPr>
            <p:ph type="body" idx="4294967295"/>
          </p:nvPr>
        </p:nvSpPr>
        <p:spPr>
          <a:xfrm>
            <a:off x="2743200" y="1600200"/>
            <a:ext cx="7772400" cy="4495800"/>
          </a:xfrm>
          <a:ln/>
        </p:spPr>
        <p:txBody>
          <a:bodyPr/>
          <a:lstStyle/>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Let n(v) = the number of nodes in the subtree rooted at v</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Let r(v) = log(n(v)), rank.</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Let r’(v) be the rank of node v after splaying.</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If a&gt;0, b&gt;0, and c&gt;a+b, then </a:t>
            </a:r>
          </a:p>
          <a:p>
            <a:pPr marL="341313" indent="-341313">
              <a:spcBef>
                <a:spcPts val="7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	log a + log b &lt;= 2 log c –2</a:t>
            </a:r>
          </a:p>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*Search the key takes d time, d = depth of the node before splaying.</a:t>
            </a:r>
          </a:p>
        </p:txBody>
      </p:sp>
    </p:spTree>
    <p:extLst>
      <p:ext uri="{BB962C8B-B14F-4D97-AF65-F5344CB8AC3E}">
        <p14:creationId xmlns:p14="http://schemas.microsoft.com/office/powerpoint/2010/main" val="40422742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47106"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47107" name="Oval 3"/>
          <p:cNvSpPr>
            <a:spLocks noChangeArrowheads="1"/>
          </p:cNvSpPr>
          <p:nvPr/>
        </p:nvSpPr>
        <p:spPr bwMode="auto">
          <a:xfrm>
            <a:off x="6096000" y="2590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47108" name="Oval 4"/>
          <p:cNvSpPr>
            <a:spLocks noChangeArrowheads="1"/>
          </p:cNvSpPr>
          <p:nvPr/>
        </p:nvSpPr>
        <p:spPr bwMode="auto">
          <a:xfrm>
            <a:off x="7924800" y="38862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X</a:t>
            </a:r>
          </a:p>
        </p:txBody>
      </p:sp>
      <p:sp>
        <p:nvSpPr>
          <p:cNvPr id="47109"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47110"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47111" name="AutoShape 7"/>
          <p:cNvSpPr>
            <a:spLocks noChangeArrowheads="1"/>
          </p:cNvSpPr>
          <p:nvPr/>
        </p:nvSpPr>
        <p:spPr bwMode="auto">
          <a:xfrm>
            <a:off x="5334001" y="4267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47112" name="AutoShape 8"/>
          <p:cNvSpPr>
            <a:spLocks noChangeArrowheads="1"/>
          </p:cNvSpPr>
          <p:nvPr/>
        </p:nvSpPr>
        <p:spPr bwMode="auto">
          <a:xfrm>
            <a:off x="9144001" y="5562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47113" name="Line 9"/>
          <p:cNvSpPr>
            <a:spLocks noChangeShapeType="1"/>
          </p:cNvSpPr>
          <p:nvPr/>
        </p:nvSpPr>
        <p:spPr bwMode="auto">
          <a:xfrm flipV="1">
            <a:off x="4038600" y="2284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4" name="Line 10"/>
          <p:cNvSpPr>
            <a:spLocks noChangeShapeType="1"/>
          </p:cNvSpPr>
          <p:nvPr/>
        </p:nvSpPr>
        <p:spPr bwMode="auto">
          <a:xfrm flipV="1">
            <a:off x="5867400" y="3427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5" name="Line 11"/>
          <p:cNvSpPr>
            <a:spLocks noChangeShapeType="1"/>
          </p:cNvSpPr>
          <p:nvPr/>
        </p:nvSpPr>
        <p:spPr bwMode="auto">
          <a:xfrm flipV="1">
            <a:off x="7696200" y="4722814"/>
            <a:ext cx="457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6" name="Line 12"/>
          <p:cNvSpPr>
            <a:spLocks noChangeShapeType="1"/>
          </p:cNvSpPr>
          <p:nvPr/>
        </p:nvSpPr>
        <p:spPr bwMode="auto">
          <a:xfrm flipH="1" flipV="1">
            <a:off x="8685214" y="4646614"/>
            <a:ext cx="9937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7" name="Line 13"/>
          <p:cNvSpPr>
            <a:spLocks noChangeShapeType="1"/>
          </p:cNvSpPr>
          <p:nvPr/>
        </p:nvSpPr>
        <p:spPr bwMode="auto">
          <a:xfrm>
            <a:off x="5029200" y="2057400"/>
            <a:ext cx="12192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8" name="Line 14"/>
          <p:cNvSpPr>
            <a:spLocks noChangeShapeType="1"/>
          </p:cNvSpPr>
          <p:nvPr/>
        </p:nvSpPr>
        <p:spPr bwMode="auto">
          <a:xfrm>
            <a:off x="6934200" y="3276600"/>
            <a:ext cx="1066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4246742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48130" name="Oval 2"/>
          <p:cNvSpPr>
            <a:spLocks noChangeArrowheads="1"/>
          </p:cNvSpPr>
          <p:nvPr/>
        </p:nvSpPr>
        <p:spPr bwMode="auto">
          <a:xfrm>
            <a:off x="4419600" y="35814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48131" name="Oval 3"/>
          <p:cNvSpPr>
            <a:spLocks noChangeArrowheads="1"/>
          </p:cNvSpPr>
          <p:nvPr/>
        </p:nvSpPr>
        <p:spPr bwMode="auto">
          <a:xfrm>
            <a:off x="6400800" y="2286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48132" name="Oval 4"/>
          <p:cNvSpPr>
            <a:spLocks noChangeArrowheads="1"/>
          </p:cNvSpPr>
          <p:nvPr/>
        </p:nvSpPr>
        <p:spPr bwMode="auto">
          <a:xfrm>
            <a:off x="8077200" y="6096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 X</a:t>
            </a:r>
          </a:p>
        </p:txBody>
      </p:sp>
      <p:sp>
        <p:nvSpPr>
          <p:cNvPr id="48133" name="AutoShape 5"/>
          <p:cNvSpPr>
            <a:spLocks noChangeArrowheads="1"/>
          </p:cNvSpPr>
          <p:nvPr/>
        </p:nvSpPr>
        <p:spPr bwMode="auto">
          <a:xfrm>
            <a:off x="32766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48134" name="AutoShape 6"/>
          <p:cNvSpPr>
            <a:spLocks noChangeArrowheads="1"/>
          </p:cNvSpPr>
          <p:nvPr/>
        </p:nvSpPr>
        <p:spPr bwMode="auto">
          <a:xfrm>
            <a:off x="7315201" y="3810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48135" name="AutoShape 7"/>
          <p:cNvSpPr>
            <a:spLocks noChangeArrowheads="1"/>
          </p:cNvSpPr>
          <p:nvPr/>
        </p:nvSpPr>
        <p:spPr bwMode="auto">
          <a:xfrm>
            <a:off x="525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48136" name="AutoShape 8"/>
          <p:cNvSpPr>
            <a:spLocks noChangeArrowheads="1"/>
          </p:cNvSpPr>
          <p:nvPr/>
        </p:nvSpPr>
        <p:spPr bwMode="auto">
          <a:xfrm>
            <a:off x="9144001" y="2362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48137" name="Line 9"/>
          <p:cNvSpPr>
            <a:spLocks noChangeShapeType="1"/>
          </p:cNvSpPr>
          <p:nvPr/>
        </p:nvSpPr>
        <p:spPr bwMode="auto">
          <a:xfrm flipH="1">
            <a:off x="7161214" y="1447800"/>
            <a:ext cx="1069975" cy="990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138" name="Line 10"/>
          <p:cNvSpPr>
            <a:spLocks noChangeShapeType="1"/>
          </p:cNvSpPr>
          <p:nvPr/>
        </p:nvSpPr>
        <p:spPr bwMode="auto">
          <a:xfrm flipH="1" flipV="1">
            <a:off x="8761414" y="1446214"/>
            <a:ext cx="9175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139" name="Line 11"/>
          <p:cNvSpPr>
            <a:spLocks noChangeShapeType="1"/>
          </p:cNvSpPr>
          <p:nvPr/>
        </p:nvSpPr>
        <p:spPr bwMode="auto">
          <a:xfrm flipH="1" flipV="1">
            <a:off x="7161214" y="3046414"/>
            <a:ext cx="688975"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140" name="Line 12"/>
          <p:cNvSpPr>
            <a:spLocks noChangeShapeType="1"/>
          </p:cNvSpPr>
          <p:nvPr/>
        </p:nvSpPr>
        <p:spPr bwMode="auto">
          <a:xfrm flipH="1" flipV="1">
            <a:off x="5103814" y="4418014"/>
            <a:ext cx="6889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141" name="Line 13"/>
          <p:cNvSpPr>
            <a:spLocks noChangeShapeType="1"/>
          </p:cNvSpPr>
          <p:nvPr/>
        </p:nvSpPr>
        <p:spPr bwMode="auto">
          <a:xfrm flipV="1">
            <a:off x="3810000" y="4418014"/>
            <a:ext cx="838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142" name="Line 14"/>
          <p:cNvSpPr>
            <a:spLocks noChangeShapeType="1"/>
          </p:cNvSpPr>
          <p:nvPr/>
        </p:nvSpPr>
        <p:spPr bwMode="auto">
          <a:xfrm flipV="1">
            <a:off x="5257800" y="3046414"/>
            <a:ext cx="1219200" cy="688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57151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Cont.</a:t>
            </a:r>
          </a:p>
        </p:txBody>
      </p:sp>
      <p:sp>
        <p:nvSpPr>
          <p:cNvPr id="49154" name="Rectangle 2"/>
          <p:cNvSpPr>
            <a:spLocks noGrp="1" noChangeArrowheads="1"/>
          </p:cNvSpPr>
          <p:nvPr>
            <p:ph type="body" idx="4294967295"/>
          </p:nvPr>
        </p:nvSpPr>
        <p:spPr>
          <a:xfrm>
            <a:off x="2743200" y="1600201"/>
            <a:ext cx="7772400" cy="4856163"/>
          </a:xfrm>
          <a:ln/>
        </p:spPr>
        <p:txBody>
          <a:bodyPr/>
          <a:lstStyle/>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Zig-zig:</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variation of r(T) caused by a single splaying substep is:</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r’(x)+r’(y)+r’(z)-r(x)-r(y)-r(z)</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=r’(y)+r’(z)-r(x)-r(y)      	(r’(x)=r(z))</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&lt;=r’(x)+r’(z)-2r(x)		(r’(y)&lt;=r’(x) and r(y)&gt;=r(x))	</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Also n(x)+n’(z)&lt;=n’(x)</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We have r(x) + r’(z)&lt;=2r’(x)-2	(see previous slide)</a:t>
            </a:r>
          </a:p>
          <a:p>
            <a:pPr marL="341313" indent="-341313">
              <a:spcBef>
                <a:spcPts val="6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r’(z)&lt;=2r’(x)-r(x)-2</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so we have variation of r(T) by a single splaying step is:</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&lt;=3(r’(x)-r(x))-2</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Since zig-zig takes 2 rotations, the amortized complexity will be 3(r’(x)-r(x))</a:t>
            </a:r>
          </a:p>
        </p:txBody>
      </p:sp>
    </p:spTree>
    <p:extLst>
      <p:ext uri="{BB962C8B-B14F-4D97-AF65-F5344CB8AC3E}">
        <p14:creationId xmlns:p14="http://schemas.microsoft.com/office/powerpoint/2010/main" val="740088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50178"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50179" name="Oval 3"/>
          <p:cNvSpPr>
            <a:spLocks noChangeArrowheads="1"/>
          </p:cNvSpPr>
          <p:nvPr/>
        </p:nvSpPr>
        <p:spPr bwMode="auto">
          <a:xfrm>
            <a:off x="6019800" y="3429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50180" name="Oval 4"/>
          <p:cNvSpPr>
            <a:spLocks noChangeArrowheads="1"/>
          </p:cNvSpPr>
          <p:nvPr/>
        </p:nvSpPr>
        <p:spPr bwMode="auto">
          <a:xfrm>
            <a:off x="8077200" y="2590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50181"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50182"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50183"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50184" name="AutoShape 8"/>
          <p:cNvSpPr>
            <a:spLocks noChangeArrowheads="1"/>
          </p:cNvSpPr>
          <p:nvPr/>
        </p:nvSpPr>
        <p:spPr bwMode="auto">
          <a:xfrm>
            <a:off x="8686801" y="4343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50185" name="Line 9"/>
          <p:cNvSpPr>
            <a:spLocks noChangeShapeType="1"/>
          </p:cNvSpPr>
          <p:nvPr/>
        </p:nvSpPr>
        <p:spPr bwMode="auto">
          <a:xfrm>
            <a:off x="5029200" y="1905000"/>
            <a:ext cx="3048000" cy="9906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6" name="Line 10"/>
          <p:cNvSpPr>
            <a:spLocks noChangeShapeType="1"/>
          </p:cNvSpPr>
          <p:nvPr/>
        </p:nvSpPr>
        <p:spPr bwMode="auto">
          <a:xfrm flipH="1" flipV="1">
            <a:off x="8685214" y="3503614"/>
            <a:ext cx="536575"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7" name="Line 11"/>
          <p:cNvSpPr>
            <a:spLocks noChangeShapeType="1"/>
          </p:cNvSpPr>
          <p:nvPr/>
        </p:nvSpPr>
        <p:spPr bwMode="auto">
          <a:xfrm flipV="1">
            <a:off x="4038600" y="2284414"/>
            <a:ext cx="3048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8" name="Line 12"/>
          <p:cNvSpPr>
            <a:spLocks noChangeShapeType="1"/>
          </p:cNvSpPr>
          <p:nvPr/>
        </p:nvSpPr>
        <p:spPr bwMode="auto">
          <a:xfrm flipV="1">
            <a:off x="5638800" y="4341814"/>
            <a:ext cx="685800"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89" name="Line 13"/>
          <p:cNvSpPr>
            <a:spLocks noChangeShapeType="1"/>
          </p:cNvSpPr>
          <p:nvPr/>
        </p:nvSpPr>
        <p:spPr bwMode="auto">
          <a:xfrm flipH="1" flipV="1">
            <a:off x="6627814" y="4265614"/>
            <a:ext cx="8413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0" name="Line 14"/>
          <p:cNvSpPr>
            <a:spLocks noChangeShapeType="1"/>
          </p:cNvSpPr>
          <p:nvPr/>
        </p:nvSpPr>
        <p:spPr bwMode="auto">
          <a:xfrm flipV="1">
            <a:off x="6858000" y="3198814"/>
            <a:ext cx="1295400" cy="460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606456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2CF28-73F1-4EF6-BA84-E9092CF5E0C6}" type="slidenum">
              <a:rPr lang="en-US" altLang="en-US" sz="1400"/>
              <a:pPr/>
              <a:t>6</a:t>
            </a:fld>
            <a:endParaRPr lang="en-US" altLang="en-US" sz="1400"/>
          </a:p>
        </p:txBody>
      </p:sp>
      <p:sp>
        <p:nvSpPr>
          <p:cNvPr id="6148" name="Rectangle 2"/>
          <p:cNvSpPr>
            <a:spLocks noGrp="1" noChangeArrowheads="1"/>
          </p:cNvSpPr>
          <p:nvPr>
            <p:ph type="title"/>
          </p:nvPr>
        </p:nvSpPr>
        <p:spPr>
          <a:xfrm>
            <a:off x="1828800" y="-76200"/>
            <a:ext cx="8382000" cy="1143000"/>
          </a:xfrm>
        </p:spPr>
        <p:txBody>
          <a:bodyPr/>
          <a:lstStyle/>
          <a:p>
            <a:pPr eaLnBrk="1" hangingPunct="1"/>
            <a:r>
              <a:rPr lang="en-US" altLang="en-US" smtClean="0"/>
              <a:t>Flow</a:t>
            </a:r>
          </a:p>
        </p:txBody>
      </p:sp>
      <p:sp>
        <p:nvSpPr>
          <p:cNvPr id="104451" name="Rectangle 3"/>
          <p:cNvSpPr>
            <a:spLocks noGrp="1" noChangeArrowheads="1"/>
          </p:cNvSpPr>
          <p:nvPr>
            <p:ph type="body" idx="1"/>
          </p:nvPr>
        </p:nvSpPr>
        <p:spPr>
          <a:xfrm>
            <a:off x="1666875" y="1066800"/>
            <a:ext cx="8929688" cy="3581400"/>
          </a:xfrm>
          <a:noFill/>
        </p:spPr>
        <p:txBody>
          <a:bodyPr/>
          <a:lstStyle/>
          <a:p>
            <a:pPr marL="609600" indent="-609600" eaLnBrk="1" hangingPunct="1">
              <a:buNone/>
            </a:pPr>
            <a:r>
              <a:rPr lang="en-US" altLang="en-US" smtClean="0"/>
              <a:t>s-t flow in </a:t>
            </a:r>
            <a:r>
              <a:rPr lang="en-US" altLang="en-US" smtClean="0">
                <a:solidFill>
                  <a:schemeClr val="accent2"/>
                </a:solidFill>
              </a:rPr>
              <a:t>G = (V,E)</a:t>
            </a:r>
            <a:r>
              <a:rPr lang="en-US" altLang="en-US" smtClean="0"/>
              <a:t> is a function </a:t>
            </a:r>
            <a:r>
              <a:rPr lang="en-US" altLang="en-US" i="1" smtClean="0">
                <a:solidFill>
                  <a:schemeClr val="accent2"/>
                </a:solidFill>
              </a:rPr>
              <a:t>f</a:t>
            </a:r>
            <a:r>
              <a:rPr lang="en-US" altLang="en-US" smtClean="0"/>
              <a:t> from </a:t>
            </a:r>
            <a:r>
              <a:rPr lang="en-US" altLang="en-US" smtClean="0">
                <a:solidFill>
                  <a:schemeClr val="accent2"/>
                </a:solidFill>
              </a:rPr>
              <a:t>E</a:t>
            </a:r>
            <a:r>
              <a:rPr lang="en-US" altLang="en-US" smtClean="0"/>
              <a:t> to </a:t>
            </a:r>
            <a:r>
              <a:rPr lang="en-US" altLang="en-US" b="1" smtClean="0">
                <a:solidFill>
                  <a:schemeClr val="accent2"/>
                </a:solidFill>
              </a:rPr>
              <a:t>R</a:t>
            </a:r>
            <a:r>
              <a:rPr lang="en-US" altLang="en-US" baseline="30000" smtClean="0">
                <a:solidFill>
                  <a:schemeClr val="accent2"/>
                </a:solidFill>
              </a:rPr>
              <a:t>+</a:t>
            </a:r>
            <a:endParaRPr lang="en-US" altLang="en-US" smtClean="0"/>
          </a:p>
          <a:p>
            <a:pPr marL="609600" indent="-609600" eaLnBrk="1" hangingPunct="1"/>
            <a:r>
              <a:rPr lang="en-US" altLang="en-US" b="1" smtClean="0"/>
              <a:t>capacity condition:</a:t>
            </a:r>
            <a:r>
              <a:rPr lang="en-US" altLang="en-US" smtClean="0"/>
              <a:t> for each </a:t>
            </a:r>
            <a:r>
              <a:rPr lang="en-US" altLang="en-US" i="1" smtClean="0">
                <a:solidFill>
                  <a:schemeClr val="accent2"/>
                </a:solidFill>
              </a:rPr>
              <a:t>e</a:t>
            </a:r>
            <a:r>
              <a:rPr lang="en-US" altLang="en-US" smtClean="0"/>
              <a:t>, </a:t>
            </a:r>
            <a:r>
              <a:rPr lang="en-US" altLang="en-US" smtClean="0">
                <a:solidFill>
                  <a:schemeClr val="accent2"/>
                </a:solidFill>
              </a:rPr>
              <a:t>0 </a:t>
            </a:r>
            <a:r>
              <a:rPr lang="en-US" altLang="en-US" smtClean="0">
                <a:solidFill>
                  <a:schemeClr val="accent2"/>
                </a:solidFill>
                <a:sym typeface="Symbol" panose="05050102010706020507" pitchFamily="18" charset="2"/>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r>
              <a:rPr lang="en-US" altLang="en-US" smtClean="0">
                <a:solidFill>
                  <a:schemeClr val="accent2"/>
                </a:solidFill>
                <a:sym typeface="Symbol" panose="05050102010706020507" pitchFamily="18" charset="2"/>
              </a:rPr>
              <a:t></a:t>
            </a:r>
            <a:r>
              <a:rPr lang="en-US" altLang="en-US" smtClean="0">
                <a:solidFill>
                  <a:schemeClr val="accent2"/>
                </a:solidFill>
              </a:rPr>
              <a:t> </a:t>
            </a:r>
            <a:r>
              <a:rPr lang="en-US" altLang="en-US" i="1" smtClean="0">
                <a:solidFill>
                  <a:schemeClr val="accent2"/>
                </a:solidFill>
              </a:rPr>
              <a:t>c</a:t>
            </a:r>
            <a:r>
              <a:rPr lang="en-US" altLang="en-US" i="1" baseline="-25000" smtClean="0">
                <a:solidFill>
                  <a:schemeClr val="accent2"/>
                </a:solidFill>
              </a:rPr>
              <a:t>e</a:t>
            </a:r>
            <a:endParaRPr lang="en-US" altLang="en-US" smtClean="0"/>
          </a:p>
          <a:p>
            <a:pPr marL="609600" indent="-609600" eaLnBrk="1" hangingPunct="1"/>
            <a:r>
              <a:rPr lang="en-US" altLang="en-US" b="1" smtClean="0"/>
              <a:t>conservation condition:</a:t>
            </a:r>
            <a:r>
              <a:rPr lang="en-US" altLang="en-US" smtClean="0"/>
              <a:t> for each internal node </a:t>
            </a:r>
            <a:r>
              <a:rPr lang="en-US" altLang="en-US" i="1" smtClean="0">
                <a:solidFill>
                  <a:schemeClr val="accent2"/>
                </a:solidFill>
              </a:rPr>
              <a:t>v</a:t>
            </a:r>
            <a:r>
              <a:rPr lang="en-US" altLang="en-US" smtClean="0">
                <a:solidFill>
                  <a:schemeClr val="accent2"/>
                </a:solidFill>
              </a:rPr>
              <a:t>, ∑</a:t>
            </a:r>
            <a:r>
              <a:rPr lang="en-US" altLang="en-US" i="1" baseline="-25000" smtClean="0">
                <a:solidFill>
                  <a:schemeClr val="accent2"/>
                </a:solidFill>
              </a:rPr>
              <a:t>e</a:t>
            </a:r>
            <a:r>
              <a:rPr lang="en-US" altLang="en-US" baseline="-25000" smtClean="0">
                <a:solidFill>
                  <a:schemeClr val="accent2"/>
                </a:solidFill>
              </a:rPr>
              <a:t> in </a:t>
            </a:r>
            <a:r>
              <a:rPr lang="en-US" altLang="en-US" i="1" baseline="-25000" smtClean="0">
                <a:solidFill>
                  <a:schemeClr val="accent2"/>
                </a:solidFill>
              </a:rPr>
              <a:t>v</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r>
              <a:rPr lang="en-US" altLang="en-US" smtClean="0"/>
              <a:t> </a:t>
            </a:r>
            <a:r>
              <a:rPr lang="en-US" altLang="en-US" smtClean="0">
                <a:solidFill>
                  <a:schemeClr val="accent2"/>
                </a:solidFill>
              </a:rPr>
              <a:t>∑</a:t>
            </a:r>
            <a:r>
              <a:rPr lang="en-US" altLang="en-US" i="1" baseline="-25000" smtClean="0">
                <a:solidFill>
                  <a:schemeClr val="accent2"/>
                </a:solidFill>
              </a:rPr>
              <a:t>e</a:t>
            </a:r>
            <a:r>
              <a:rPr lang="en-US" altLang="en-US" baseline="-25000" smtClean="0">
                <a:solidFill>
                  <a:schemeClr val="accent2"/>
                </a:solidFill>
              </a:rPr>
              <a:t> out </a:t>
            </a:r>
            <a:r>
              <a:rPr lang="en-US" altLang="en-US" i="1" baseline="-25000" smtClean="0">
                <a:solidFill>
                  <a:schemeClr val="accent2"/>
                </a:solidFill>
              </a:rPr>
              <a:t>v</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endParaRPr lang="en-US" altLang="en-US" smtClean="0"/>
          </a:p>
          <a:p>
            <a:pPr marL="609600" indent="-609600" eaLnBrk="1" hangingPunct="1"/>
            <a:r>
              <a:rPr lang="en-US" altLang="en-US" smtClean="0"/>
              <a:t>there is a node </a:t>
            </a:r>
            <a:r>
              <a:rPr lang="en-US" altLang="en-US" i="1" smtClean="0">
                <a:solidFill>
                  <a:schemeClr val="accent2"/>
                </a:solidFill>
              </a:rPr>
              <a:t>t</a:t>
            </a:r>
            <a:r>
              <a:rPr lang="en-US" altLang="en-US" smtClean="0"/>
              <a:t> (</a:t>
            </a:r>
            <a:r>
              <a:rPr lang="en-US" altLang="en-US" i="1" smtClean="0"/>
              <a:t>target</a:t>
            </a:r>
            <a:r>
              <a:rPr lang="en-US" altLang="en-US" smtClean="0"/>
              <a:t>) with no outgoing edges</a:t>
            </a:r>
          </a:p>
          <a:p>
            <a:pPr marL="609600" indent="-609600" eaLnBrk="1" hangingPunct="1">
              <a:buNone/>
            </a:pPr>
            <a:r>
              <a:rPr lang="en-US" altLang="en-US" smtClean="0"/>
              <a:t>Property: </a:t>
            </a:r>
            <a:r>
              <a:rPr lang="en-US" altLang="en-US" smtClean="0">
                <a:solidFill>
                  <a:schemeClr val="accent2"/>
                </a:solidFill>
              </a:rPr>
              <a:t>∑</a:t>
            </a:r>
            <a:r>
              <a:rPr lang="en-US" altLang="en-US" i="1" baseline="-25000" smtClean="0">
                <a:solidFill>
                  <a:schemeClr val="accent2"/>
                </a:solidFill>
              </a:rPr>
              <a:t>e</a:t>
            </a:r>
            <a:r>
              <a:rPr lang="en-US" altLang="en-US" baseline="-25000" smtClean="0">
                <a:solidFill>
                  <a:schemeClr val="accent2"/>
                </a:solidFill>
              </a:rPr>
              <a:t> in </a:t>
            </a:r>
            <a:r>
              <a:rPr lang="en-US" altLang="en-US" i="1" baseline="-25000" smtClean="0">
                <a:solidFill>
                  <a:schemeClr val="accent2"/>
                </a:solidFill>
              </a:rPr>
              <a:t>t</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r>
              <a:rPr lang="en-US" altLang="en-US" smtClean="0"/>
              <a:t> </a:t>
            </a:r>
            <a:r>
              <a:rPr lang="en-US" altLang="en-US" smtClean="0">
                <a:solidFill>
                  <a:schemeClr val="accent2"/>
                </a:solidFill>
              </a:rPr>
              <a:t>∑</a:t>
            </a:r>
            <a:r>
              <a:rPr lang="en-US" altLang="en-US" i="1" baseline="-25000" smtClean="0">
                <a:solidFill>
                  <a:schemeClr val="accent2"/>
                </a:solidFill>
              </a:rPr>
              <a:t>e</a:t>
            </a:r>
            <a:r>
              <a:rPr lang="en-US" altLang="en-US" baseline="-25000" smtClean="0">
                <a:solidFill>
                  <a:schemeClr val="accent2"/>
                </a:solidFill>
              </a:rPr>
              <a:t> out </a:t>
            </a:r>
            <a:r>
              <a:rPr lang="en-US" altLang="en-US" i="1" baseline="-25000" smtClean="0">
                <a:solidFill>
                  <a:schemeClr val="accent2"/>
                </a:solidFill>
              </a:rPr>
              <a:t>s</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p>
        </p:txBody>
      </p:sp>
      <p:sp>
        <p:nvSpPr>
          <p:cNvPr id="6150" name="Oval 4"/>
          <p:cNvSpPr>
            <a:spLocks noChangeArrowheads="1"/>
          </p:cNvSpPr>
          <p:nvPr/>
        </p:nvSpPr>
        <p:spPr bwMode="auto">
          <a:xfrm>
            <a:off x="2909888" y="5715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6151" name="Oval 5"/>
          <p:cNvSpPr>
            <a:spLocks noChangeArrowheads="1"/>
          </p:cNvSpPr>
          <p:nvPr/>
        </p:nvSpPr>
        <p:spPr bwMode="auto">
          <a:xfrm>
            <a:off x="3849688" y="4953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6152" name="Oval 6"/>
          <p:cNvSpPr>
            <a:spLocks noChangeArrowheads="1"/>
          </p:cNvSpPr>
          <p:nvPr/>
        </p:nvSpPr>
        <p:spPr bwMode="auto">
          <a:xfrm>
            <a:off x="4916488"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6153" name="Oval 7"/>
          <p:cNvSpPr>
            <a:spLocks noChangeArrowheads="1"/>
          </p:cNvSpPr>
          <p:nvPr/>
        </p:nvSpPr>
        <p:spPr bwMode="auto">
          <a:xfrm>
            <a:off x="3849688" y="6400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6154" name="AutoShape 8"/>
          <p:cNvCxnSpPr>
            <a:cxnSpLocks noChangeShapeType="1"/>
            <a:stCxn id="6151" idx="5"/>
            <a:endCxn id="6152" idx="1"/>
          </p:cNvCxnSpPr>
          <p:nvPr/>
        </p:nvCxnSpPr>
        <p:spPr bwMode="auto">
          <a:xfrm>
            <a:off x="3979863" y="50831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5" name="AutoShape 9"/>
          <p:cNvCxnSpPr>
            <a:cxnSpLocks noChangeShapeType="1"/>
            <a:stCxn id="6151" idx="3"/>
            <a:endCxn id="6150" idx="0"/>
          </p:cNvCxnSpPr>
          <p:nvPr/>
        </p:nvCxnSpPr>
        <p:spPr bwMode="auto">
          <a:xfrm flipH="1">
            <a:off x="2986089" y="50831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6156" name="AutoShape 10"/>
          <p:cNvCxnSpPr>
            <a:cxnSpLocks noChangeShapeType="1"/>
            <a:stCxn id="6150" idx="5"/>
            <a:endCxn id="6153" idx="1"/>
          </p:cNvCxnSpPr>
          <p:nvPr/>
        </p:nvCxnSpPr>
        <p:spPr bwMode="auto">
          <a:xfrm>
            <a:off x="3040063" y="58451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7" name="AutoShape 11"/>
          <p:cNvCxnSpPr>
            <a:cxnSpLocks noChangeShapeType="1"/>
            <a:stCxn id="6153" idx="7"/>
            <a:endCxn id="6152" idx="3"/>
          </p:cNvCxnSpPr>
          <p:nvPr/>
        </p:nvCxnSpPr>
        <p:spPr bwMode="auto">
          <a:xfrm flipV="1">
            <a:off x="3979863" y="57689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8" name="AutoShape 12"/>
          <p:cNvCxnSpPr>
            <a:cxnSpLocks noChangeShapeType="1"/>
            <a:stCxn id="6151" idx="4"/>
            <a:endCxn id="6153" idx="0"/>
          </p:cNvCxnSpPr>
          <p:nvPr/>
        </p:nvCxnSpPr>
        <p:spPr bwMode="auto">
          <a:xfrm>
            <a:off x="3925888" y="51054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9" name="Text Box 13"/>
          <p:cNvSpPr txBox="1">
            <a:spLocks noChangeArrowheads="1"/>
          </p:cNvSpPr>
          <p:nvPr/>
        </p:nvSpPr>
        <p:spPr bwMode="auto">
          <a:xfrm>
            <a:off x="3032126"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6160" name="Text Box 14"/>
          <p:cNvSpPr txBox="1">
            <a:spLocks noChangeArrowheads="1"/>
          </p:cNvSpPr>
          <p:nvPr/>
        </p:nvSpPr>
        <p:spPr bwMode="auto">
          <a:xfrm>
            <a:off x="5105400" y="5486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6161" name="Text Box 15"/>
          <p:cNvSpPr txBox="1">
            <a:spLocks noChangeArrowheads="1"/>
          </p:cNvSpPr>
          <p:nvPr/>
        </p:nvSpPr>
        <p:spPr bwMode="auto">
          <a:xfrm>
            <a:off x="2590800"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6162" name="Text Box 16"/>
          <p:cNvSpPr txBox="1">
            <a:spLocks noChangeArrowheads="1"/>
          </p:cNvSpPr>
          <p:nvPr/>
        </p:nvSpPr>
        <p:spPr bwMode="auto">
          <a:xfrm>
            <a:off x="2868614"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6163" name="Text Box 17"/>
          <p:cNvSpPr txBox="1">
            <a:spLocks noChangeArrowheads="1"/>
          </p:cNvSpPr>
          <p:nvPr/>
        </p:nvSpPr>
        <p:spPr bwMode="auto">
          <a:xfrm>
            <a:off x="3765551" y="44958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6164" name="Text Box 18"/>
          <p:cNvSpPr txBox="1">
            <a:spLocks noChangeArrowheads="1"/>
          </p:cNvSpPr>
          <p:nvPr/>
        </p:nvSpPr>
        <p:spPr bwMode="auto">
          <a:xfrm>
            <a:off x="3783013"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6165" name="Text Box 19"/>
          <p:cNvSpPr txBox="1">
            <a:spLocks noChangeArrowheads="1"/>
          </p:cNvSpPr>
          <p:nvPr/>
        </p:nvSpPr>
        <p:spPr bwMode="auto">
          <a:xfrm>
            <a:off x="4384676"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6166" name="Text Box 20"/>
          <p:cNvSpPr txBox="1">
            <a:spLocks noChangeArrowheads="1"/>
          </p:cNvSpPr>
          <p:nvPr/>
        </p:nvSpPr>
        <p:spPr bwMode="auto">
          <a:xfrm>
            <a:off x="4318001"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6167" name="Text Box 21"/>
          <p:cNvSpPr txBox="1">
            <a:spLocks noChangeArrowheads="1"/>
          </p:cNvSpPr>
          <p:nvPr/>
        </p:nvSpPr>
        <p:spPr bwMode="auto">
          <a:xfrm>
            <a:off x="3851276"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6168" name="Oval 23"/>
          <p:cNvSpPr>
            <a:spLocks noChangeArrowheads="1"/>
          </p:cNvSpPr>
          <p:nvPr/>
        </p:nvSpPr>
        <p:spPr bwMode="auto">
          <a:xfrm>
            <a:off x="7213600" y="5722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6169" name="Oval 24"/>
          <p:cNvSpPr>
            <a:spLocks noChangeArrowheads="1"/>
          </p:cNvSpPr>
          <p:nvPr/>
        </p:nvSpPr>
        <p:spPr bwMode="auto">
          <a:xfrm>
            <a:off x="8153400" y="4960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6170" name="Oval 25"/>
          <p:cNvSpPr>
            <a:spLocks noChangeArrowheads="1"/>
          </p:cNvSpPr>
          <p:nvPr/>
        </p:nvSpPr>
        <p:spPr bwMode="auto">
          <a:xfrm>
            <a:off x="9220200" y="5646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6171" name="Oval 26"/>
          <p:cNvSpPr>
            <a:spLocks noChangeArrowheads="1"/>
          </p:cNvSpPr>
          <p:nvPr/>
        </p:nvSpPr>
        <p:spPr bwMode="auto">
          <a:xfrm>
            <a:off x="8153400" y="6408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6172" name="AutoShape 27"/>
          <p:cNvCxnSpPr>
            <a:cxnSpLocks noChangeShapeType="1"/>
            <a:stCxn id="6169" idx="5"/>
            <a:endCxn id="6170" idx="1"/>
          </p:cNvCxnSpPr>
          <p:nvPr/>
        </p:nvCxnSpPr>
        <p:spPr bwMode="auto">
          <a:xfrm>
            <a:off x="8283575" y="5091113"/>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AutoShape 28"/>
          <p:cNvCxnSpPr>
            <a:cxnSpLocks noChangeShapeType="1"/>
            <a:stCxn id="6169" idx="3"/>
            <a:endCxn id="6168" idx="0"/>
          </p:cNvCxnSpPr>
          <p:nvPr/>
        </p:nvCxnSpPr>
        <p:spPr bwMode="auto">
          <a:xfrm flipH="1">
            <a:off x="7289801" y="5091114"/>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6174" name="AutoShape 29"/>
          <p:cNvCxnSpPr>
            <a:cxnSpLocks noChangeShapeType="1"/>
            <a:stCxn id="6168" idx="5"/>
            <a:endCxn id="6171" idx="1"/>
          </p:cNvCxnSpPr>
          <p:nvPr/>
        </p:nvCxnSpPr>
        <p:spPr bwMode="auto">
          <a:xfrm>
            <a:off x="7343775" y="5853113"/>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5" name="AutoShape 30"/>
          <p:cNvCxnSpPr>
            <a:cxnSpLocks noChangeShapeType="1"/>
            <a:stCxn id="6171" idx="7"/>
            <a:endCxn id="6170" idx="3"/>
          </p:cNvCxnSpPr>
          <p:nvPr/>
        </p:nvCxnSpPr>
        <p:spPr bwMode="auto">
          <a:xfrm flipV="1">
            <a:off x="8283575" y="5776913"/>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6" name="AutoShape 31"/>
          <p:cNvCxnSpPr>
            <a:cxnSpLocks noChangeShapeType="1"/>
            <a:stCxn id="6169" idx="4"/>
            <a:endCxn id="6171" idx="0"/>
          </p:cNvCxnSpPr>
          <p:nvPr/>
        </p:nvCxnSpPr>
        <p:spPr bwMode="auto">
          <a:xfrm>
            <a:off x="8229600" y="5113338"/>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7" name="Text Box 32"/>
          <p:cNvSpPr txBox="1">
            <a:spLocks noChangeArrowheads="1"/>
          </p:cNvSpPr>
          <p:nvPr/>
        </p:nvSpPr>
        <p:spPr bwMode="auto">
          <a:xfrm>
            <a:off x="7335839"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6178" name="Text Box 33"/>
          <p:cNvSpPr txBox="1">
            <a:spLocks noChangeArrowheads="1"/>
          </p:cNvSpPr>
          <p:nvPr/>
        </p:nvSpPr>
        <p:spPr bwMode="auto">
          <a:xfrm>
            <a:off x="9409114" y="549433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6179" name="Text Box 34"/>
          <p:cNvSpPr txBox="1">
            <a:spLocks noChangeArrowheads="1"/>
          </p:cNvSpPr>
          <p:nvPr/>
        </p:nvSpPr>
        <p:spPr bwMode="auto">
          <a:xfrm>
            <a:off x="6894513" y="5570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6180" name="Text Box 35"/>
          <p:cNvSpPr txBox="1">
            <a:spLocks noChangeArrowheads="1"/>
          </p:cNvSpPr>
          <p:nvPr/>
        </p:nvSpPr>
        <p:spPr bwMode="auto">
          <a:xfrm>
            <a:off x="7172326" y="6027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6181" name="Text Box 36"/>
          <p:cNvSpPr txBox="1">
            <a:spLocks noChangeArrowheads="1"/>
          </p:cNvSpPr>
          <p:nvPr/>
        </p:nvSpPr>
        <p:spPr bwMode="auto">
          <a:xfrm>
            <a:off x="8069263" y="45037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6182" name="Text Box 37"/>
          <p:cNvSpPr txBox="1">
            <a:spLocks noChangeArrowheads="1"/>
          </p:cNvSpPr>
          <p:nvPr/>
        </p:nvSpPr>
        <p:spPr bwMode="auto">
          <a:xfrm>
            <a:off x="8086725" y="6408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6183" name="Text Box 38"/>
          <p:cNvSpPr txBox="1">
            <a:spLocks noChangeArrowheads="1"/>
          </p:cNvSpPr>
          <p:nvPr/>
        </p:nvSpPr>
        <p:spPr bwMode="auto">
          <a:xfrm>
            <a:off x="8688389" y="6027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6184" name="Text Box 39"/>
          <p:cNvSpPr txBox="1">
            <a:spLocks noChangeArrowheads="1"/>
          </p:cNvSpPr>
          <p:nvPr/>
        </p:nvSpPr>
        <p:spPr bwMode="auto">
          <a:xfrm>
            <a:off x="8621714"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6185" name="Text Box 40"/>
          <p:cNvSpPr txBox="1">
            <a:spLocks noChangeArrowheads="1"/>
          </p:cNvSpPr>
          <p:nvPr/>
        </p:nvSpPr>
        <p:spPr bwMode="auto">
          <a:xfrm>
            <a:off x="8156576" y="54943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10</a:t>
            </a:r>
            <a:endParaRPr lang="en-US" altLang="en-US"/>
          </a:p>
        </p:txBody>
      </p:sp>
      <p:sp>
        <p:nvSpPr>
          <p:cNvPr id="6186" name="Text Box 41"/>
          <p:cNvSpPr txBox="1">
            <a:spLocks noChangeArrowheads="1"/>
          </p:cNvSpPr>
          <p:nvPr/>
        </p:nvSpPr>
        <p:spPr bwMode="auto">
          <a:xfrm>
            <a:off x="6096001" y="4953000"/>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Flow:</a:t>
            </a:r>
          </a:p>
        </p:txBody>
      </p:sp>
      <p:sp>
        <p:nvSpPr>
          <p:cNvPr id="6187" name="Text Box 42"/>
          <p:cNvSpPr txBox="1">
            <a:spLocks noChangeArrowheads="1"/>
          </p:cNvSpPr>
          <p:nvPr/>
        </p:nvSpPr>
        <p:spPr bwMode="auto">
          <a:xfrm>
            <a:off x="1666876" y="4714876"/>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863352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pRg st="4" end="4"/>
                                            </p:txEl>
                                          </p:spTgt>
                                        </p:tgtEl>
                                        <p:attrNameLst>
                                          <p:attrName>style.visibility</p:attrName>
                                        </p:attrNameLst>
                                      </p:cBhvr>
                                      <p:to>
                                        <p:strVal val="visible"/>
                                      </p:to>
                                    </p:set>
                                    <p:animEffect transition="in" filter="blinds(horizontal)">
                                      <p:cBhvr>
                                        <p:cTn id="7"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51202" name="Oval 2"/>
          <p:cNvSpPr>
            <a:spLocks noChangeArrowheads="1"/>
          </p:cNvSpPr>
          <p:nvPr/>
        </p:nvSpPr>
        <p:spPr bwMode="auto">
          <a:xfrm>
            <a:off x="4038600" y="3352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51203" name="Oval 3"/>
          <p:cNvSpPr>
            <a:spLocks noChangeArrowheads="1"/>
          </p:cNvSpPr>
          <p:nvPr/>
        </p:nvSpPr>
        <p:spPr bwMode="auto">
          <a:xfrm>
            <a:off x="5943600" y="1524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51204" name="Oval 4"/>
          <p:cNvSpPr>
            <a:spLocks noChangeArrowheads="1"/>
          </p:cNvSpPr>
          <p:nvPr/>
        </p:nvSpPr>
        <p:spPr bwMode="auto">
          <a:xfrm>
            <a:off x="8001000" y="3429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51205" name="AutoShape 5"/>
          <p:cNvSpPr>
            <a:spLocks noChangeArrowheads="1"/>
          </p:cNvSpPr>
          <p:nvPr/>
        </p:nvSpPr>
        <p:spPr bwMode="auto">
          <a:xfrm>
            <a:off x="28194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51206"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51207"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51208" name="AutoShape 8"/>
          <p:cNvSpPr>
            <a:spLocks noChangeArrowheads="1"/>
          </p:cNvSpPr>
          <p:nvPr/>
        </p:nvSpPr>
        <p:spPr bwMode="auto">
          <a:xfrm>
            <a:off x="906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51209" name="Line 9"/>
          <p:cNvSpPr>
            <a:spLocks noChangeShapeType="1"/>
          </p:cNvSpPr>
          <p:nvPr/>
        </p:nvSpPr>
        <p:spPr bwMode="auto">
          <a:xfrm flipV="1">
            <a:off x="4724400" y="2208214"/>
            <a:ext cx="1295400" cy="1222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0" name="Line 10"/>
          <p:cNvSpPr>
            <a:spLocks noChangeShapeType="1"/>
          </p:cNvSpPr>
          <p:nvPr/>
        </p:nvSpPr>
        <p:spPr bwMode="auto">
          <a:xfrm flipH="1" flipV="1">
            <a:off x="6780214" y="2208214"/>
            <a:ext cx="1527175" cy="1298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1" name="Line 11"/>
          <p:cNvSpPr>
            <a:spLocks noChangeShapeType="1"/>
          </p:cNvSpPr>
          <p:nvPr/>
        </p:nvSpPr>
        <p:spPr bwMode="auto">
          <a:xfrm flipV="1">
            <a:off x="3352800" y="4189414"/>
            <a:ext cx="838200"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2" name="Line 12"/>
          <p:cNvSpPr>
            <a:spLocks noChangeShapeType="1"/>
          </p:cNvSpPr>
          <p:nvPr/>
        </p:nvSpPr>
        <p:spPr bwMode="auto">
          <a:xfrm flipH="1" flipV="1">
            <a:off x="4722814" y="4189414"/>
            <a:ext cx="9175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3" name="Line 13"/>
          <p:cNvSpPr>
            <a:spLocks noChangeShapeType="1"/>
          </p:cNvSpPr>
          <p:nvPr/>
        </p:nvSpPr>
        <p:spPr bwMode="auto">
          <a:xfrm flipV="1">
            <a:off x="7467600" y="4265614"/>
            <a:ext cx="762000"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4" name="Line 14"/>
          <p:cNvSpPr>
            <a:spLocks noChangeShapeType="1"/>
          </p:cNvSpPr>
          <p:nvPr/>
        </p:nvSpPr>
        <p:spPr bwMode="auto">
          <a:xfrm flipH="1" flipV="1">
            <a:off x="8761414" y="4265614"/>
            <a:ext cx="841375"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065449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idx="4294967295"/>
          </p:nvPr>
        </p:nvSpPr>
        <p:spPr>
          <a:xfrm>
            <a:off x="2743200" y="2413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Cont.</a:t>
            </a:r>
          </a:p>
        </p:txBody>
      </p:sp>
      <p:sp>
        <p:nvSpPr>
          <p:cNvPr id="52226" name="Rectangle 2"/>
          <p:cNvSpPr>
            <a:spLocks noGrp="1" noChangeArrowheads="1"/>
          </p:cNvSpPr>
          <p:nvPr>
            <p:ph type="body" idx="4294967295"/>
          </p:nvPr>
        </p:nvSpPr>
        <p:spPr>
          <a:xfrm>
            <a:off x="2743200" y="1600200"/>
            <a:ext cx="7772400" cy="4495800"/>
          </a:xfrm>
          <a:ln/>
        </p:spPr>
        <p:txBody>
          <a:bodyPr/>
          <a:lstStyle/>
          <a:p>
            <a:pPr marL="341313" indent="-341313">
              <a:spcBef>
                <a:spcPts val="700"/>
              </a:spcBef>
              <a:buClr>
                <a:srgbClr val="FFCC66"/>
              </a:buClr>
              <a:buSzPct val="90000"/>
              <a:buFont typeface="Symbol" panose="050501020107060205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Zig-zag:</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variation of r(T) caused by a single splaying substep is:</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r’(x)+r’(y)+r’(z)-r(x)-r(y)-r(z)</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=r’(y)+r’(z)-r(x)-r(y)      	(r’(x)=r(z))</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&lt;=r’(y)+r’(z)-2r(x)		(r(y)&gt;=r(x))</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Also n’(y)+n’(z)&lt;=n’(x)</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We have r’(y)+r’(z)&lt;=2r’(x)-2</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So we have variation of r(T0 by a single splaying substep is:</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	&lt;=2(r’(x)-r(x))-2 &lt;=3(r’(x)-r(x))-2 </a:t>
            </a:r>
          </a:p>
          <a:p>
            <a:pPr marL="341313" indent="-341313">
              <a:spcBef>
                <a:spcPts val="600"/>
              </a:spcBef>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Since zig-zag takes 2 rotations, the amortized complexity will be 3(r’(x)-r(x))</a:t>
            </a:r>
          </a:p>
        </p:txBody>
      </p:sp>
    </p:spTree>
    <p:extLst>
      <p:ext uri="{BB962C8B-B14F-4D97-AF65-F5344CB8AC3E}">
        <p14:creationId xmlns:p14="http://schemas.microsoft.com/office/powerpoint/2010/main" val="2827832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Before splaying:</a:t>
            </a:r>
          </a:p>
        </p:txBody>
      </p:sp>
      <p:sp>
        <p:nvSpPr>
          <p:cNvPr id="53250" name="Oval 2"/>
          <p:cNvSpPr>
            <a:spLocks noChangeArrowheads="1"/>
          </p:cNvSpPr>
          <p:nvPr/>
        </p:nvSpPr>
        <p:spPr bwMode="auto">
          <a:xfrm>
            <a:off x="4114800" y="13716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53251" name="Oval 3"/>
          <p:cNvSpPr>
            <a:spLocks noChangeArrowheads="1"/>
          </p:cNvSpPr>
          <p:nvPr/>
        </p:nvSpPr>
        <p:spPr bwMode="auto">
          <a:xfrm>
            <a:off x="6096000" y="25908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53252" name="Oval 4"/>
          <p:cNvSpPr>
            <a:spLocks noChangeArrowheads="1"/>
          </p:cNvSpPr>
          <p:nvPr/>
        </p:nvSpPr>
        <p:spPr bwMode="auto">
          <a:xfrm>
            <a:off x="7924800" y="38862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53253" name="AutoShape 5"/>
          <p:cNvSpPr>
            <a:spLocks noChangeArrowheads="1"/>
          </p:cNvSpPr>
          <p:nvPr/>
        </p:nvSpPr>
        <p:spPr bwMode="auto">
          <a:xfrm>
            <a:off x="3505201" y="3124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53254" name="AutoShape 6"/>
          <p:cNvSpPr>
            <a:spLocks noChangeArrowheads="1"/>
          </p:cNvSpPr>
          <p:nvPr/>
        </p:nvSpPr>
        <p:spPr bwMode="auto">
          <a:xfrm>
            <a:off x="7162801" y="54864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53255" name="AutoShape 7"/>
          <p:cNvSpPr>
            <a:spLocks noChangeArrowheads="1"/>
          </p:cNvSpPr>
          <p:nvPr/>
        </p:nvSpPr>
        <p:spPr bwMode="auto">
          <a:xfrm>
            <a:off x="5334001" y="42672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53256" name="AutoShape 8"/>
          <p:cNvSpPr>
            <a:spLocks noChangeArrowheads="1"/>
          </p:cNvSpPr>
          <p:nvPr/>
        </p:nvSpPr>
        <p:spPr bwMode="auto">
          <a:xfrm>
            <a:off x="9144001" y="5562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53257" name="Line 9"/>
          <p:cNvSpPr>
            <a:spLocks noChangeShapeType="1"/>
          </p:cNvSpPr>
          <p:nvPr/>
        </p:nvSpPr>
        <p:spPr bwMode="auto">
          <a:xfrm flipV="1">
            <a:off x="4038600" y="2284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p:cNvSpPr>
            <a:spLocks noChangeShapeType="1"/>
          </p:cNvSpPr>
          <p:nvPr/>
        </p:nvSpPr>
        <p:spPr bwMode="auto">
          <a:xfrm flipV="1">
            <a:off x="5867400" y="3427414"/>
            <a:ext cx="381000" cy="841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p:cNvSpPr>
            <a:spLocks noChangeShapeType="1"/>
          </p:cNvSpPr>
          <p:nvPr/>
        </p:nvSpPr>
        <p:spPr bwMode="auto">
          <a:xfrm flipV="1">
            <a:off x="7696200" y="4722814"/>
            <a:ext cx="457200" cy="7651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p:cNvSpPr>
            <a:spLocks noChangeShapeType="1"/>
          </p:cNvSpPr>
          <p:nvPr/>
        </p:nvSpPr>
        <p:spPr bwMode="auto">
          <a:xfrm flipH="1" flipV="1">
            <a:off x="8685214" y="4646614"/>
            <a:ext cx="993775" cy="917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p:cNvSpPr>
            <a:spLocks noChangeShapeType="1"/>
          </p:cNvSpPr>
          <p:nvPr/>
        </p:nvSpPr>
        <p:spPr bwMode="auto">
          <a:xfrm>
            <a:off x="5029200" y="2057400"/>
            <a:ext cx="12192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p:cNvSpPr>
            <a:spLocks noChangeShapeType="1"/>
          </p:cNvSpPr>
          <p:nvPr/>
        </p:nvSpPr>
        <p:spPr bwMode="auto">
          <a:xfrm>
            <a:off x="6934200" y="3276600"/>
            <a:ext cx="1066800" cy="762000"/>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382525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idx="4294967295"/>
          </p:nvPr>
        </p:nvSpPr>
        <p:spPr>
          <a:xfrm>
            <a:off x="2743200" y="304800"/>
            <a:ext cx="7772400" cy="12065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After splaying:</a:t>
            </a:r>
          </a:p>
        </p:txBody>
      </p:sp>
      <p:sp>
        <p:nvSpPr>
          <p:cNvPr id="54274" name="Oval 2"/>
          <p:cNvSpPr>
            <a:spLocks noChangeArrowheads="1"/>
          </p:cNvSpPr>
          <p:nvPr/>
        </p:nvSpPr>
        <p:spPr bwMode="auto">
          <a:xfrm>
            <a:off x="4038600" y="33528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Y</a:t>
            </a:r>
          </a:p>
        </p:txBody>
      </p:sp>
      <p:sp>
        <p:nvSpPr>
          <p:cNvPr id="54275" name="Oval 3"/>
          <p:cNvSpPr>
            <a:spLocks noChangeArrowheads="1"/>
          </p:cNvSpPr>
          <p:nvPr/>
        </p:nvSpPr>
        <p:spPr bwMode="auto">
          <a:xfrm>
            <a:off x="5943600" y="1524000"/>
            <a:ext cx="914400" cy="914400"/>
          </a:xfrm>
          <a:prstGeom prst="ellipse">
            <a:avLst/>
          </a:prstGeom>
          <a:solidFill>
            <a:srgbClr val="FF0000"/>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X</a:t>
            </a:r>
          </a:p>
        </p:txBody>
      </p:sp>
      <p:sp>
        <p:nvSpPr>
          <p:cNvPr id="54276" name="Oval 4"/>
          <p:cNvSpPr>
            <a:spLocks noChangeArrowheads="1"/>
          </p:cNvSpPr>
          <p:nvPr/>
        </p:nvSpPr>
        <p:spPr bwMode="auto">
          <a:xfrm>
            <a:off x="8001000" y="3429000"/>
            <a:ext cx="914400" cy="914400"/>
          </a:xfrm>
          <a:prstGeom prst="ellipse">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Z</a:t>
            </a:r>
          </a:p>
        </p:txBody>
      </p:sp>
      <p:sp>
        <p:nvSpPr>
          <p:cNvPr id="54277" name="AutoShape 5"/>
          <p:cNvSpPr>
            <a:spLocks noChangeArrowheads="1"/>
          </p:cNvSpPr>
          <p:nvPr/>
        </p:nvSpPr>
        <p:spPr bwMode="auto">
          <a:xfrm>
            <a:off x="2819401" y="51816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T1</a:t>
            </a:r>
          </a:p>
        </p:txBody>
      </p:sp>
      <p:sp>
        <p:nvSpPr>
          <p:cNvPr id="54278" name="AutoShape 6"/>
          <p:cNvSpPr>
            <a:spLocks noChangeArrowheads="1"/>
          </p:cNvSpPr>
          <p:nvPr/>
        </p:nvSpPr>
        <p:spPr bwMode="auto">
          <a:xfrm>
            <a:off x="6934201" y="53340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T3</a:t>
            </a:r>
          </a:p>
        </p:txBody>
      </p:sp>
      <p:sp>
        <p:nvSpPr>
          <p:cNvPr id="54279" name="AutoShape 7"/>
          <p:cNvSpPr>
            <a:spLocks noChangeArrowheads="1"/>
          </p:cNvSpPr>
          <p:nvPr/>
        </p:nvSpPr>
        <p:spPr bwMode="auto">
          <a:xfrm>
            <a:off x="51054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T2</a:t>
            </a:r>
          </a:p>
        </p:txBody>
      </p:sp>
      <p:sp>
        <p:nvSpPr>
          <p:cNvPr id="54280" name="AutoShape 8"/>
          <p:cNvSpPr>
            <a:spLocks noChangeArrowheads="1"/>
          </p:cNvSpPr>
          <p:nvPr/>
        </p:nvSpPr>
        <p:spPr bwMode="auto">
          <a:xfrm>
            <a:off x="9067801" y="5257800"/>
            <a:ext cx="1057275" cy="914400"/>
          </a:xfrm>
          <a:prstGeom prst="triangle">
            <a:avLst>
              <a:gd name="adj" fmla="val 50000"/>
            </a:avLst>
          </a:prstGeom>
          <a:solidFill>
            <a:srgbClr val="EEB00B"/>
          </a:solidFill>
          <a:ln w="12600">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EAEAEA"/>
                </a:solidFill>
                <a:latin typeface="Times New Roman" panose="02020603050405020304" pitchFamily="18" charset="0"/>
                <a:cs typeface="Droid Sans" charset="0"/>
              </a:defRPr>
            </a:lvl9pPr>
          </a:lstStyle>
          <a:p>
            <a:pPr algn="ctr">
              <a:buClrTx/>
              <a:buFontTx/>
              <a:buNone/>
            </a:pPr>
            <a:r>
              <a:rPr lang="en-US" altLang="en-US"/>
              <a:t>T4</a:t>
            </a:r>
          </a:p>
        </p:txBody>
      </p:sp>
      <p:sp>
        <p:nvSpPr>
          <p:cNvPr id="54281" name="Line 9"/>
          <p:cNvSpPr>
            <a:spLocks noChangeShapeType="1"/>
          </p:cNvSpPr>
          <p:nvPr/>
        </p:nvSpPr>
        <p:spPr bwMode="auto">
          <a:xfrm flipV="1">
            <a:off x="4724400" y="2208214"/>
            <a:ext cx="1295400" cy="12223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p:cNvSpPr>
            <a:spLocks noChangeShapeType="1"/>
          </p:cNvSpPr>
          <p:nvPr/>
        </p:nvSpPr>
        <p:spPr bwMode="auto">
          <a:xfrm flipH="1" flipV="1">
            <a:off x="6780214" y="2208214"/>
            <a:ext cx="1527175" cy="12985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p:cNvSpPr>
            <a:spLocks noChangeShapeType="1"/>
          </p:cNvSpPr>
          <p:nvPr/>
        </p:nvSpPr>
        <p:spPr bwMode="auto">
          <a:xfrm flipV="1">
            <a:off x="3352800" y="4189414"/>
            <a:ext cx="838200"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p:cNvSpPr>
            <a:spLocks noChangeShapeType="1"/>
          </p:cNvSpPr>
          <p:nvPr/>
        </p:nvSpPr>
        <p:spPr bwMode="auto">
          <a:xfrm flipH="1" flipV="1">
            <a:off x="4722814" y="4189414"/>
            <a:ext cx="917575"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p:cNvSpPr>
            <a:spLocks noChangeShapeType="1"/>
          </p:cNvSpPr>
          <p:nvPr/>
        </p:nvSpPr>
        <p:spPr bwMode="auto">
          <a:xfrm flipV="1">
            <a:off x="7467600" y="4265614"/>
            <a:ext cx="762000" cy="10699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p:cNvSpPr>
            <a:spLocks noChangeShapeType="1"/>
          </p:cNvSpPr>
          <p:nvPr/>
        </p:nvSpPr>
        <p:spPr bwMode="auto">
          <a:xfrm flipH="1" flipV="1">
            <a:off x="8761414" y="4265614"/>
            <a:ext cx="841375" cy="993775"/>
          </a:xfrm>
          <a:prstGeom prst="line">
            <a:avLst/>
          </a:prstGeom>
          <a:noFill/>
          <a:ln w="12600">
            <a:solidFill>
              <a:srgbClr val="EAEAE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5785765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9"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45448"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Rahul.e10843@cumail.in</a:t>
            </a: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64</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170" name="Group 46"/>
          <p:cNvGrpSpPr>
            <a:grpSpLocks noChangeAspect="1"/>
          </p:cNvGrpSpPr>
          <p:nvPr/>
        </p:nvGrpSpPr>
        <p:grpSpPr bwMode="auto">
          <a:xfrm>
            <a:off x="5715001" y="3276581"/>
            <a:ext cx="4805513" cy="3476666"/>
            <a:chOff x="5012686" y="3998393"/>
            <a:chExt cx="3164904" cy="2290214"/>
          </a:xfrm>
        </p:grpSpPr>
        <p:sp>
          <p:nvSpPr>
            <p:cNvPr id="7191" name="Oval 23"/>
            <p:cNvSpPr>
              <a:spLocks noChangeArrowheads="1"/>
            </p:cNvSpPr>
            <p:nvPr/>
          </p:nvSpPr>
          <p:spPr bwMode="auto">
            <a:xfrm>
              <a:off x="5765800" y="5181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7192" name="Oval 24"/>
            <p:cNvSpPr>
              <a:spLocks noChangeArrowheads="1"/>
            </p:cNvSpPr>
            <p:nvPr/>
          </p:nvSpPr>
          <p:spPr bwMode="auto">
            <a:xfrm>
              <a:off x="6705600" y="4419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7193" name="Oval 25"/>
            <p:cNvSpPr>
              <a:spLocks noChangeArrowheads="1"/>
            </p:cNvSpPr>
            <p:nvPr/>
          </p:nvSpPr>
          <p:spPr bwMode="auto">
            <a:xfrm>
              <a:off x="7772400" y="51054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7194" name="Oval 26"/>
            <p:cNvSpPr>
              <a:spLocks noChangeArrowheads="1"/>
            </p:cNvSpPr>
            <p:nvPr/>
          </p:nvSpPr>
          <p:spPr bwMode="auto">
            <a:xfrm>
              <a:off x="6705600" y="58674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7195" name="AutoShape 27"/>
            <p:cNvCxnSpPr>
              <a:cxnSpLocks noChangeShapeType="1"/>
              <a:stCxn id="7192" idx="5"/>
              <a:endCxn id="7193" idx="1"/>
            </p:cNvCxnSpPr>
            <p:nvPr/>
          </p:nvCxnSpPr>
          <p:spPr bwMode="auto">
            <a:xfrm>
              <a:off x="6835775" y="4549775"/>
              <a:ext cx="958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96" name="AutoShape 28"/>
            <p:cNvCxnSpPr>
              <a:cxnSpLocks noChangeShapeType="1"/>
              <a:stCxn id="7192" idx="3"/>
              <a:endCxn id="7191" idx="7"/>
            </p:cNvCxnSpPr>
            <p:nvPr/>
          </p:nvCxnSpPr>
          <p:spPr bwMode="auto">
            <a:xfrm rot="5400000">
              <a:off x="5984782" y="4460781"/>
              <a:ext cx="654237" cy="832036"/>
            </a:xfrm>
            <a:prstGeom prst="straightConnector1">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7197" name="AutoShape 29"/>
            <p:cNvCxnSpPr>
              <a:cxnSpLocks noChangeShapeType="1"/>
              <a:stCxn id="7191" idx="5"/>
              <a:endCxn id="7194" idx="1"/>
            </p:cNvCxnSpPr>
            <p:nvPr/>
          </p:nvCxnSpPr>
          <p:spPr bwMode="auto">
            <a:xfrm>
              <a:off x="5895975" y="5311775"/>
              <a:ext cx="831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98" name="AutoShape 30"/>
            <p:cNvCxnSpPr>
              <a:cxnSpLocks noChangeShapeType="1"/>
              <a:stCxn id="7194" idx="7"/>
              <a:endCxn id="7193" idx="3"/>
            </p:cNvCxnSpPr>
            <p:nvPr/>
          </p:nvCxnSpPr>
          <p:spPr bwMode="auto">
            <a:xfrm flipV="1">
              <a:off x="6835775" y="5235575"/>
              <a:ext cx="958850" cy="6540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99" name="AutoShape 31"/>
            <p:cNvCxnSpPr>
              <a:cxnSpLocks noChangeShapeType="1"/>
              <a:stCxn id="7192" idx="4"/>
              <a:endCxn id="7194" idx="0"/>
            </p:cNvCxnSpPr>
            <p:nvPr/>
          </p:nvCxnSpPr>
          <p:spPr bwMode="auto">
            <a:xfrm>
              <a:off x="6781800" y="4572000"/>
              <a:ext cx="0" cy="12954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7200" name="Text Box 32"/>
            <p:cNvSpPr txBox="1">
              <a:spLocks noChangeArrowheads="1"/>
            </p:cNvSpPr>
            <p:nvPr/>
          </p:nvSpPr>
          <p:spPr bwMode="auto">
            <a:xfrm>
              <a:off x="5938826" y="4480674"/>
              <a:ext cx="422300"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solidFill>
                  <a:schemeClr val="accent2"/>
                </a:solidFill>
              </a:endParaRPr>
            </a:p>
          </p:txBody>
        </p:sp>
        <p:sp>
          <p:nvSpPr>
            <p:cNvPr id="7201" name="Text Box 33"/>
            <p:cNvSpPr txBox="1">
              <a:spLocks noChangeArrowheads="1"/>
            </p:cNvSpPr>
            <p:nvPr/>
          </p:nvSpPr>
          <p:spPr bwMode="auto">
            <a:xfrm>
              <a:off x="7981012" y="4988993"/>
              <a:ext cx="196578" cy="3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7202" name="Text Box 34"/>
            <p:cNvSpPr txBox="1">
              <a:spLocks noChangeArrowheads="1"/>
            </p:cNvSpPr>
            <p:nvPr/>
          </p:nvSpPr>
          <p:spPr bwMode="auto">
            <a:xfrm>
              <a:off x="5479426" y="5065193"/>
              <a:ext cx="256755" cy="3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7203" name="Text Box 35"/>
            <p:cNvSpPr txBox="1">
              <a:spLocks noChangeArrowheads="1"/>
            </p:cNvSpPr>
            <p:nvPr/>
          </p:nvSpPr>
          <p:spPr bwMode="auto">
            <a:xfrm>
              <a:off x="5882243" y="5522406"/>
              <a:ext cx="422300"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7204" name="Text Box 36"/>
            <p:cNvSpPr txBox="1">
              <a:spLocks noChangeArrowheads="1"/>
            </p:cNvSpPr>
            <p:nvPr/>
          </p:nvSpPr>
          <p:spPr bwMode="auto">
            <a:xfrm>
              <a:off x="6650237" y="3998393"/>
              <a:ext cx="271535" cy="3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7205" name="Text Box 37"/>
            <p:cNvSpPr txBox="1">
              <a:spLocks noChangeArrowheads="1"/>
            </p:cNvSpPr>
            <p:nvPr/>
          </p:nvSpPr>
          <p:spPr bwMode="auto">
            <a:xfrm>
              <a:off x="6663191" y="5903393"/>
              <a:ext cx="256755" cy="3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7206" name="Text Box 38"/>
            <p:cNvSpPr txBox="1">
              <a:spLocks noChangeArrowheads="1"/>
            </p:cNvSpPr>
            <p:nvPr/>
          </p:nvSpPr>
          <p:spPr bwMode="auto">
            <a:xfrm>
              <a:off x="7291376" y="5522406"/>
              <a:ext cx="422300"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20</a:t>
              </a:r>
              <a:endParaRPr lang="en-US" altLang="en-US"/>
            </a:p>
          </p:txBody>
        </p:sp>
        <p:sp>
          <p:nvSpPr>
            <p:cNvPr id="7207" name="Text Box 39"/>
            <p:cNvSpPr txBox="1">
              <a:spLocks noChangeArrowheads="1"/>
            </p:cNvSpPr>
            <p:nvPr/>
          </p:nvSpPr>
          <p:spPr bwMode="auto">
            <a:xfrm>
              <a:off x="7224702" y="4480674"/>
              <a:ext cx="422300"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chemeClr val="accent2"/>
                  </a:solidFill>
                </a:rPr>
                <a:t>10</a:t>
              </a:r>
              <a:endParaRPr lang="en-US" altLang="en-US">
                <a:solidFill>
                  <a:schemeClr val="accent2"/>
                </a:solidFill>
              </a:endParaRPr>
            </a:p>
          </p:txBody>
        </p:sp>
        <p:sp>
          <p:nvSpPr>
            <p:cNvPr id="7208" name="Text Box 40"/>
            <p:cNvSpPr txBox="1">
              <a:spLocks noChangeArrowheads="1"/>
            </p:cNvSpPr>
            <p:nvPr/>
          </p:nvSpPr>
          <p:spPr bwMode="auto">
            <a:xfrm>
              <a:off x="6759564" y="4989006"/>
              <a:ext cx="422300"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rgbClr val="FF0000"/>
                  </a:solidFill>
                </a:rPr>
                <a:t>10</a:t>
              </a:r>
              <a:endParaRPr lang="en-US" altLang="en-US"/>
            </a:p>
          </p:txBody>
        </p:sp>
        <p:sp>
          <p:nvSpPr>
            <p:cNvPr id="7209" name="Text Box 41"/>
            <p:cNvSpPr txBox="1">
              <a:spLocks noChangeArrowheads="1"/>
            </p:cNvSpPr>
            <p:nvPr/>
          </p:nvSpPr>
          <p:spPr bwMode="auto">
            <a:xfrm>
              <a:off x="5012686" y="4399944"/>
              <a:ext cx="767442"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Flow:</a:t>
              </a:r>
            </a:p>
          </p:txBody>
        </p:sp>
      </p:grpSp>
      <p:grpSp>
        <p:nvGrpSpPr>
          <p:cNvPr id="7171" name="Group 45"/>
          <p:cNvGrpSpPr>
            <a:grpSpLocks noChangeAspect="1"/>
          </p:cNvGrpSpPr>
          <p:nvPr/>
        </p:nvGrpSpPr>
        <p:grpSpPr bwMode="auto">
          <a:xfrm>
            <a:off x="1549401" y="-22112"/>
            <a:ext cx="4769061" cy="3477989"/>
            <a:chOff x="716437" y="798080"/>
            <a:chExt cx="3141425" cy="2290039"/>
          </a:xfrm>
        </p:grpSpPr>
        <p:sp>
          <p:nvSpPr>
            <p:cNvPr id="7172" name="Oval 4"/>
            <p:cNvSpPr>
              <a:spLocks noChangeArrowheads="1"/>
            </p:cNvSpPr>
            <p:nvPr/>
          </p:nvSpPr>
          <p:spPr bwMode="auto">
            <a:xfrm>
              <a:off x="1498600" y="19812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7173" name="Oval 5"/>
            <p:cNvSpPr>
              <a:spLocks noChangeArrowheads="1"/>
            </p:cNvSpPr>
            <p:nvPr/>
          </p:nvSpPr>
          <p:spPr bwMode="auto">
            <a:xfrm>
              <a:off x="2438400" y="12192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7174" name="Oval 6"/>
            <p:cNvSpPr>
              <a:spLocks noChangeArrowheads="1"/>
            </p:cNvSpPr>
            <p:nvPr/>
          </p:nvSpPr>
          <p:spPr bwMode="auto">
            <a:xfrm>
              <a:off x="3505200" y="1905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7175" name="Oval 7"/>
            <p:cNvSpPr>
              <a:spLocks noChangeArrowheads="1"/>
            </p:cNvSpPr>
            <p:nvPr/>
          </p:nvSpPr>
          <p:spPr bwMode="auto">
            <a:xfrm>
              <a:off x="2438400" y="2667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7176" name="AutoShape 8"/>
            <p:cNvCxnSpPr>
              <a:cxnSpLocks noChangeShapeType="1"/>
              <a:stCxn id="7173" idx="5"/>
              <a:endCxn id="7174" idx="1"/>
            </p:cNvCxnSpPr>
            <p:nvPr/>
          </p:nvCxnSpPr>
          <p:spPr bwMode="auto">
            <a:xfrm>
              <a:off x="2568575" y="1349375"/>
              <a:ext cx="958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77" name="AutoShape 9"/>
            <p:cNvCxnSpPr>
              <a:cxnSpLocks noChangeShapeType="1"/>
              <a:stCxn id="7173" idx="3"/>
              <a:endCxn id="7172" idx="7"/>
            </p:cNvCxnSpPr>
            <p:nvPr/>
          </p:nvCxnSpPr>
          <p:spPr bwMode="auto">
            <a:xfrm rot="5400000">
              <a:off x="1717585" y="1260382"/>
              <a:ext cx="654237" cy="832037"/>
            </a:xfrm>
            <a:prstGeom prst="straightConnector1">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7178" name="AutoShape 10"/>
            <p:cNvCxnSpPr>
              <a:cxnSpLocks noChangeShapeType="1"/>
              <a:stCxn id="7172" idx="5"/>
              <a:endCxn id="7175" idx="1"/>
            </p:cNvCxnSpPr>
            <p:nvPr/>
          </p:nvCxnSpPr>
          <p:spPr bwMode="auto">
            <a:xfrm>
              <a:off x="1628775" y="2111375"/>
              <a:ext cx="831850" cy="5778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79" name="AutoShape 11"/>
            <p:cNvCxnSpPr>
              <a:cxnSpLocks noChangeShapeType="1"/>
              <a:stCxn id="7175" idx="7"/>
              <a:endCxn id="7174" idx="3"/>
            </p:cNvCxnSpPr>
            <p:nvPr/>
          </p:nvCxnSpPr>
          <p:spPr bwMode="auto">
            <a:xfrm flipV="1">
              <a:off x="2568575" y="2035175"/>
              <a:ext cx="958850" cy="6540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180" name="AutoShape 12"/>
            <p:cNvCxnSpPr>
              <a:cxnSpLocks noChangeShapeType="1"/>
              <a:stCxn id="7173" idx="4"/>
              <a:endCxn id="7175" idx="0"/>
            </p:cNvCxnSpPr>
            <p:nvPr/>
          </p:nvCxnSpPr>
          <p:spPr bwMode="auto">
            <a:xfrm>
              <a:off x="2514600" y="1371600"/>
              <a:ext cx="0" cy="12954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7181" name="Text Box 13"/>
            <p:cNvSpPr txBox="1">
              <a:spLocks noChangeArrowheads="1"/>
            </p:cNvSpPr>
            <p:nvPr/>
          </p:nvSpPr>
          <p:spPr bwMode="auto">
            <a:xfrm>
              <a:off x="1671626" y="1255206"/>
              <a:ext cx="422301"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20</a:t>
              </a:r>
              <a:endParaRPr lang="en-US" altLang="en-US"/>
            </a:p>
          </p:txBody>
        </p:sp>
        <p:sp>
          <p:nvSpPr>
            <p:cNvPr id="7182" name="Text Box 14"/>
            <p:cNvSpPr txBox="1">
              <a:spLocks noChangeArrowheads="1"/>
            </p:cNvSpPr>
            <p:nvPr/>
          </p:nvSpPr>
          <p:spPr bwMode="auto">
            <a:xfrm>
              <a:off x="3661250" y="1788680"/>
              <a:ext cx="196612" cy="38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t</a:t>
              </a:r>
              <a:endParaRPr lang="en-US" altLang="en-US"/>
            </a:p>
          </p:txBody>
        </p:sp>
        <p:sp>
          <p:nvSpPr>
            <p:cNvPr id="7183" name="Text Box 15"/>
            <p:cNvSpPr txBox="1">
              <a:spLocks noChangeArrowheads="1"/>
            </p:cNvSpPr>
            <p:nvPr/>
          </p:nvSpPr>
          <p:spPr bwMode="auto">
            <a:xfrm>
              <a:off x="1212226" y="1816114"/>
              <a:ext cx="256798" cy="38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s</a:t>
              </a:r>
              <a:endParaRPr lang="en-US" altLang="en-US"/>
            </a:p>
          </p:txBody>
        </p:sp>
        <p:sp>
          <p:nvSpPr>
            <p:cNvPr id="7184" name="Text Box 16"/>
            <p:cNvSpPr txBox="1">
              <a:spLocks noChangeArrowheads="1"/>
            </p:cNvSpPr>
            <p:nvPr/>
          </p:nvSpPr>
          <p:spPr bwMode="auto">
            <a:xfrm>
              <a:off x="1632795" y="2322006"/>
              <a:ext cx="422301"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10</a:t>
              </a:r>
              <a:endParaRPr lang="en-US" altLang="en-US"/>
            </a:p>
          </p:txBody>
        </p:sp>
        <p:sp>
          <p:nvSpPr>
            <p:cNvPr id="7185" name="Text Box 17"/>
            <p:cNvSpPr txBox="1">
              <a:spLocks noChangeArrowheads="1"/>
            </p:cNvSpPr>
            <p:nvPr/>
          </p:nvSpPr>
          <p:spPr bwMode="auto">
            <a:xfrm>
              <a:off x="2383038" y="798080"/>
              <a:ext cx="271581" cy="38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u</a:t>
              </a:r>
              <a:endParaRPr lang="en-US" altLang="en-US"/>
            </a:p>
          </p:txBody>
        </p:sp>
        <p:sp>
          <p:nvSpPr>
            <p:cNvPr id="7186" name="Text Box 18"/>
            <p:cNvSpPr txBox="1">
              <a:spLocks noChangeArrowheads="1"/>
            </p:cNvSpPr>
            <p:nvPr/>
          </p:nvSpPr>
          <p:spPr bwMode="auto">
            <a:xfrm>
              <a:off x="2386468" y="2703081"/>
              <a:ext cx="256798" cy="38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i="1"/>
                <a:t>v</a:t>
              </a:r>
              <a:endParaRPr lang="en-US" altLang="en-US"/>
            </a:p>
          </p:txBody>
        </p:sp>
        <p:sp>
          <p:nvSpPr>
            <p:cNvPr id="7187" name="Text Box 19"/>
            <p:cNvSpPr txBox="1">
              <a:spLocks noChangeArrowheads="1"/>
            </p:cNvSpPr>
            <p:nvPr/>
          </p:nvSpPr>
          <p:spPr bwMode="auto">
            <a:xfrm>
              <a:off x="3024177" y="2322006"/>
              <a:ext cx="422301"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20</a:t>
              </a:r>
              <a:endParaRPr lang="en-US" altLang="en-US"/>
            </a:p>
          </p:txBody>
        </p:sp>
        <p:sp>
          <p:nvSpPr>
            <p:cNvPr id="7188" name="Text Box 20"/>
            <p:cNvSpPr txBox="1">
              <a:spLocks noChangeArrowheads="1"/>
            </p:cNvSpPr>
            <p:nvPr/>
          </p:nvSpPr>
          <p:spPr bwMode="auto">
            <a:xfrm>
              <a:off x="2957502" y="1255206"/>
              <a:ext cx="422301"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10</a:t>
              </a:r>
              <a:endParaRPr lang="en-US" altLang="en-US"/>
            </a:p>
          </p:txBody>
        </p:sp>
        <p:sp>
          <p:nvSpPr>
            <p:cNvPr id="7189" name="Text Box 21"/>
            <p:cNvSpPr txBox="1">
              <a:spLocks noChangeArrowheads="1"/>
            </p:cNvSpPr>
            <p:nvPr/>
          </p:nvSpPr>
          <p:spPr bwMode="auto">
            <a:xfrm>
              <a:off x="2490777" y="1788606"/>
              <a:ext cx="422301"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30</a:t>
              </a:r>
              <a:endParaRPr lang="en-US" altLang="en-US"/>
            </a:p>
          </p:txBody>
        </p:sp>
        <p:sp>
          <p:nvSpPr>
            <p:cNvPr id="7190" name="Text Box 42"/>
            <p:cNvSpPr txBox="1">
              <a:spLocks noChangeArrowheads="1"/>
            </p:cNvSpPr>
            <p:nvPr/>
          </p:nvSpPr>
          <p:spPr bwMode="auto">
            <a:xfrm>
              <a:off x="716437" y="862385"/>
              <a:ext cx="1188082" cy="38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3200"/>
                <a:t>Network:</a:t>
              </a:r>
            </a:p>
          </p:txBody>
        </p:sp>
      </p:grpSp>
      <p:sp>
        <p:nvSpPr>
          <p:cNvPr id="2" name="Slide Number Placeholder 1"/>
          <p:cNvSpPr>
            <a:spLocks noGrp="1"/>
          </p:cNvSpPr>
          <p:nvPr>
            <p:ph type="sldNum" sz="quarter" idx="12"/>
          </p:nvPr>
        </p:nvSpPr>
        <p:spPr/>
        <p:txBody>
          <a:bodyPr/>
          <a:lstStyle/>
          <a:p>
            <a:fld id="{D7FC6CD5-8324-40CA-9BAA-E6C936CC9306}" type="slidenum">
              <a:rPr lang="en-US" altLang="en-US" smtClean="0"/>
              <a:pPr/>
              <a:t>7</a:t>
            </a:fld>
            <a:endParaRPr lang="en-US" altLang="en-US"/>
          </a:p>
        </p:txBody>
      </p:sp>
    </p:spTree>
    <p:extLst>
      <p:ext uri="{BB962C8B-B14F-4D97-AF65-F5344CB8AC3E}">
        <p14:creationId xmlns:p14="http://schemas.microsoft.com/office/powerpoint/2010/main" val="20741217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AF24C9B-86BA-468F-A6E3-DC820F96C687}" type="slidenum">
              <a:rPr lang="en-US" altLang="en-US" sz="1400"/>
              <a:pPr/>
              <a:t>8</a:t>
            </a:fld>
            <a:endParaRPr lang="en-US" altLang="en-US" sz="1400"/>
          </a:p>
        </p:txBody>
      </p:sp>
      <p:sp>
        <p:nvSpPr>
          <p:cNvPr id="8196" name="Rectangle 2"/>
          <p:cNvSpPr>
            <a:spLocks noGrp="1" noChangeArrowheads="1"/>
          </p:cNvSpPr>
          <p:nvPr>
            <p:ph type="title"/>
          </p:nvPr>
        </p:nvSpPr>
        <p:spPr>
          <a:xfrm>
            <a:off x="1828800" y="-76200"/>
            <a:ext cx="8382000" cy="1143000"/>
          </a:xfrm>
        </p:spPr>
        <p:txBody>
          <a:bodyPr/>
          <a:lstStyle/>
          <a:p>
            <a:pPr eaLnBrk="1" hangingPunct="1"/>
            <a:r>
              <a:rPr lang="en-US" altLang="en-US" smtClean="0"/>
              <a:t>Useful definitions</a:t>
            </a:r>
          </a:p>
        </p:txBody>
      </p:sp>
      <p:sp>
        <p:nvSpPr>
          <p:cNvPr id="8197" name="Rectangle 3"/>
          <p:cNvSpPr>
            <a:spLocks noGrp="1" noChangeArrowheads="1"/>
          </p:cNvSpPr>
          <p:nvPr>
            <p:ph type="body" idx="1"/>
          </p:nvPr>
        </p:nvSpPr>
        <p:spPr>
          <a:xfrm>
            <a:off x="1828800" y="1066800"/>
            <a:ext cx="8610600" cy="3581400"/>
          </a:xfrm>
          <a:noFill/>
        </p:spPr>
        <p:txBody>
          <a:bodyPr/>
          <a:lstStyle/>
          <a:p>
            <a:pPr marL="609600" indent="-609600" eaLnBrk="1" hangingPunct="1">
              <a:buNone/>
            </a:pPr>
            <a:r>
              <a:rPr lang="en-US" altLang="en-US" smtClean="0"/>
              <a:t>Given s-t flow </a:t>
            </a:r>
            <a:r>
              <a:rPr lang="en-US" altLang="en-US" i="1" smtClean="0">
                <a:solidFill>
                  <a:schemeClr val="accent2"/>
                </a:solidFill>
              </a:rPr>
              <a:t>f</a:t>
            </a:r>
            <a:r>
              <a:rPr lang="en-US" altLang="en-US" smtClean="0"/>
              <a:t>  in </a:t>
            </a:r>
            <a:r>
              <a:rPr lang="en-US" altLang="en-US" smtClean="0">
                <a:solidFill>
                  <a:schemeClr val="accent2"/>
                </a:solidFill>
              </a:rPr>
              <a:t>G = (V,E)</a:t>
            </a:r>
            <a:r>
              <a:rPr lang="en-US" altLang="en-US" smtClean="0"/>
              <a:t> and any subset of </a:t>
            </a:r>
          </a:p>
          <a:p>
            <a:pPr marL="609600" indent="-609600" eaLnBrk="1" hangingPunct="1">
              <a:buNone/>
            </a:pPr>
            <a:r>
              <a:rPr lang="en-US" altLang="en-US" smtClean="0"/>
              <a:t>nodes </a:t>
            </a:r>
            <a:r>
              <a:rPr lang="en-US" altLang="en-US" i="1" smtClean="0">
                <a:solidFill>
                  <a:schemeClr val="accent2"/>
                </a:solidFill>
              </a:rPr>
              <a:t>S</a:t>
            </a:r>
            <a:endParaRPr lang="en-US" altLang="en-US" smtClean="0"/>
          </a:p>
          <a:p>
            <a:pPr marL="609600" indent="-609600" eaLnBrk="1" hangingPunct="1"/>
            <a:r>
              <a:rPr lang="en-US" altLang="en-US" i="1" smtClean="0">
                <a:solidFill>
                  <a:schemeClr val="accent2"/>
                </a:solidFill>
              </a:rPr>
              <a:t>f </a:t>
            </a:r>
            <a:r>
              <a:rPr lang="en-US" altLang="en-US" baseline="30000" smtClean="0">
                <a:solidFill>
                  <a:schemeClr val="accent2"/>
                </a:solidFill>
              </a:rPr>
              <a:t>in</a:t>
            </a:r>
            <a:r>
              <a:rPr lang="en-US" altLang="en-US" smtClean="0">
                <a:solidFill>
                  <a:schemeClr val="accent2"/>
                </a:solidFill>
              </a:rPr>
              <a:t>(</a:t>
            </a:r>
            <a:r>
              <a:rPr lang="en-US" altLang="en-US" i="1" smtClean="0">
                <a:solidFill>
                  <a:schemeClr val="accent2"/>
                </a:solidFill>
              </a:rPr>
              <a:t>S</a:t>
            </a:r>
            <a:r>
              <a:rPr lang="en-US" altLang="en-US" smtClean="0">
                <a:solidFill>
                  <a:schemeClr val="accent2"/>
                </a:solidFill>
              </a:rPr>
              <a:t>) = ∑</a:t>
            </a:r>
            <a:r>
              <a:rPr lang="en-US" altLang="en-US" i="1" baseline="-25000" smtClean="0">
                <a:solidFill>
                  <a:schemeClr val="accent2"/>
                </a:solidFill>
              </a:rPr>
              <a:t>e</a:t>
            </a:r>
            <a:r>
              <a:rPr lang="en-US" altLang="en-US" baseline="-25000" smtClean="0">
                <a:solidFill>
                  <a:schemeClr val="accent2"/>
                </a:solidFill>
              </a:rPr>
              <a:t> in </a:t>
            </a:r>
            <a:r>
              <a:rPr lang="en-US" altLang="en-US" i="1" baseline="-25000" smtClean="0">
                <a:solidFill>
                  <a:schemeClr val="accent2"/>
                </a:solidFill>
              </a:rPr>
              <a:t>S</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a:t>
            </a:r>
          </a:p>
          <a:p>
            <a:pPr marL="609600" indent="-609600" eaLnBrk="1" hangingPunct="1"/>
            <a:r>
              <a:rPr lang="en-US" altLang="en-US" i="1" smtClean="0">
                <a:solidFill>
                  <a:schemeClr val="accent2"/>
                </a:solidFill>
              </a:rPr>
              <a:t>f </a:t>
            </a:r>
            <a:r>
              <a:rPr lang="en-US" altLang="en-US" baseline="30000" smtClean="0">
                <a:solidFill>
                  <a:schemeClr val="accent2"/>
                </a:solidFill>
              </a:rPr>
              <a:t>out</a:t>
            </a:r>
            <a:r>
              <a:rPr lang="en-US" altLang="en-US" smtClean="0">
                <a:solidFill>
                  <a:schemeClr val="accent2"/>
                </a:solidFill>
              </a:rPr>
              <a:t>(</a:t>
            </a:r>
            <a:r>
              <a:rPr lang="en-US" altLang="en-US" i="1" smtClean="0">
                <a:solidFill>
                  <a:schemeClr val="accent2"/>
                </a:solidFill>
              </a:rPr>
              <a:t>S</a:t>
            </a:r>
            <a:r>
              <a:rPr lang="en-US" altLang="en-US" smtClean="0">
                <a:solidFill>
                  <a:schemeClr val="accent2"/>
                </a:solidFill>
              </a:rPr>
              <a:t>) = ∑</a:t>
            </a:r>
            <a:r>
              <a:rPr lang="en-US" altLang="en-US" i="1" baseline="-25000" smtClean="0">
                <a:solidFill>
                  <a:schemeClr val="accent2"/>
                </a:solidFill>
              </a:rPr>
              <a:t>e</a:t>
            </a:r>
            <a:r>
              <a:rPr lang="en-US" altLang="en-US" baseline="-25000" smtClean="0">
                <a:solidFill>
                  <a:schemeClr val="accent2"/>
                </a:solidFill>
              </a:rPr>
              <a:t> out </a:t>
            </a:r>
            <a:r>
              <a:rPr lang="en-US" altLang="en-US" i="1" baseline="-25000" smtClean="0">
                <a:solidFill>
                  <a:schemeClr val="accent2"/>
                </a:solidFill>
              </a:rPr>
              <a:t>S</a:t>
            </a:r>
            <a:r>
              <a:rPr lang="en-US" altLang="en-US" smtClean="0">
                <a:solidFill>
                  <a:schemeClr val="accent2"/>
                </a:solidFill>
              </a:rPr>
              <a:t> </a:t>
            </a:r>
            <a:r>
              <a:rPr lang="en-US" altLang="en-US" i="1" smtClean="0">
                <a:solidFill>
                  <a:schemeClr val="accent2"/>
                </a:solidFill>
              </a:rPr>
              <a:t>f</a:t>
            </a:r>
            <a:r>
              <a:rPr lang="en-US" altLang="en-US" smtClean="0">
                <a:solidFill>
                  <a:schemeClr val="accent2"/>
                </a:solidFill>
              </a:rPr>
              <a:t>(</a:t>
            </a:r>
            <a:r>
              <a:rPr lang="en-US" altLang="en-US" i="1" smtClean="0">
                <a:solidFill>
                  <a:schemeClr val="accent2"/>
                </a:solidFill>
              </a:rPr>
              <a:t>e</a:t>
            </a:r>
            <a:r>
              <a:rPr lang="en-US" altLang="en-US" smtClean="0">
                <a:solidFill>
                  <a:schemeClr val="accent2"/>
                </a:solidFill>
              </a:rPr>
              <a:t>) </a:t>
            </a:r>
          </a:p>
          <a:p>
            <a:pPr marL="609600" indent="-609600" eaLnBrk="1" hangingPunct="1">
              <a:buNone/>
            </a:pPr>
            <a:r>
              <a:rPr lang="en-US" altLang="en-US" smtClean="0"/>
              <a:t>Property: </a:t>
            </a:r>
            <a:r>
              <a:rPr lang="en-US" altLang="en-US" i="1" smtClean="0">
                <a:solidFill>
                  <a:schemeClr val="accent2"/>
                </a:solidFill>
              </a:rPr>
              <a:t>f </a:t>
            </a:r>
            <a:r>
              <a:rPr lang="en-US" altLang="en-US" baseline="30000" smtClean="0">
                <a:solidFill>
                  <a:schemeClr val="accent2"/>
                </a:solidFill>
              </a:rPr>
              <a:t>in</a:t>
            </a:r>
            <a:r>
              <a:rPr lang="en-US" altLang="en-US" smtClean="0">
                <a:solidFill>
                  <a:schemeClr val="accent2"/>
                </a:solidFill>
              </a:rPr>
              <a:t>(</a:t>
            </a:r>
            <a:r>
              <a:rPr lang="en-US" altLang="en-US" i="1" smtClean="0">
                <a:solidFill>
                  <a:schemeClr val="accent2"/>
                </a:solidFill>
              </a:rPr>
              <a:t>t</a:t>
            </a:r>
            <a:r>
              <a:rPr lang="en-US" altLang="en-US" smtClean="0">
                <a:solidFill>
                  <a:schemeClr val="accent2"/>
                </a:solidFill>
              </a:rPr>
              <a:t>) = </a:t>
            </a:r>
            <a:r>
              <a:rPr lang="en-US" altLang="en-US" i="1" smtClean="0">
                <a:solidFill>
                  <a:schemeClr val="accent2"/>
                </a:solidFill>
              </a:rPr>
              <a:t>f </a:t>
            </a:r>
            <a:r>
              <a:rPr lang="en-US" altLang="en-US" baseline="30000" smtClean="0">
                <a:solidFill>
                  <a:schemeClr val="accent2"/>
                </a:solidFill>
              </a:rPr>
              <a:t>out</a:t>
            </a:r>
            <a:r>
              <a:rPr lang="en-US" altLang="en-US" smtClean="0">
                <a:solidFill>
                  <a:schemeClr val="accent2"/>
                </a:solidFill>
              </a:rPr>
              <a:t>(</a:t>
            </a:r>
            <a:r>
              <a:rPr lang="en-US" altLang="en-US" i="1" smtClean="0">
                <a:solidFill>
                  <a:schemeClr val="accent2"/>
                </a:solidFill>
              </a:rPr>
              <a:t>s</a:t>
            </a:r>
            <a:r>
              <a:rPr lang="en-US" altLang="en-US" smtClean="0">
                <a:solidFill>
                  <a:schemeClr val="accent2"/>
                </a:solidFill>
              </a:rPr>
              <a:t>)</a:t>
            </a:r>
            <a:endParaRPr lang="en-US" altLang="en-US" smtClean="0"/>
          </a:p>
          <a:p>
            <a:pPr marL="609600" indent="-609600" eaLnBrk="1" hangingPunct="1">
              <a:buNone/>
            </a:pPr>
            <a:r>
              <a:rPr lang="en-US" altLang="en-US" smtClean="0"/>
              <a:t>Example: </a:t>
            </a:r>
            <a:r>
              <a:rPr lang="en-US" altLang="en-US" i="1" smtClean="0">
                <a:solidFill>
                  <a:schemeClr val="accent2"/>
                </a:solidFill>
              </a:rPr>
              <a:t>f </a:t>
            </a:r>
            <a:r>
              <a:rPr lang="en-US" altLang="en-US" baseline="30000" smtClean="0">
                <a:solidFill>
                  <a:schemeClr val="accent2"/>
                </a:solidFill>
              </a:rPr>
              <a:t>in</a:t>
            </a:r>
            <a:r>
              <a:rPr lang="en-US" altLang="en-US" smtClean="0">
                <a:solidFill>
                  <a:schemeClr val="accent2"/>
                </a:solidFill>
              </a:rPr>
              <a:t>(</a:t>
            </a:r>
            <a:r>
              <a:rPr lang="en-US" altLang="en-US" i="1" smtClean="0">
                <a:solidFill>
                  <a:schemeClr val="accent2"/>
                </a:solidFill>
              </a:rPr>
              <a:t>u,v</a:t>
            </a:r>
            <a:r>
              <a:rPr lang="en-US" altLang="en-US" smtClean="0">
                <a:solidFill>
                  <a:schemeClr val="accent2"/>
                </a:solidFill>
              </a:rPr>
              <a:t>) = </a:t>
            </a:r>
            <a:r>
              <a:rPr lang="en-US" altLang="en-US" i="1" smtClean="0">
                <a:solidFill>
                  <a:schemeClr val="accent2"/>
                </a:solidFill>
              </a:rPr>
              <a:t>f </a:t>
            </a:r>
            <a:r>
              <a:rPr lang="en-US" altLang="en-US" baseline="30000" smtClean="0">
                <a:solidFill>
                  <a:schemeClr val="accent2"/>
                </a:solidFill>
              </a:rPr>
              <a:t>out</a:t>
            </a:r>
            <a:r>
              <a:rPr lang="en-US" altLang="en-US" smtClean="0">
                <a:solidFill>
                  <a:schemeClr val="accent2"/>
                </a:solidFill>
              </a:rPr>
              <a:t>(</a:t>
            </a:r>
            <a:r>
              <a:rPr lang="en-US" altLang="en-US" i="1" smtClean="0">
                <a:solidFill>
                  <a:schemeClr val="accent2"/>
                </a:solidFill>
              </a:rPr>
              <a:t>u,v</a:t>
            </a:r>
            <a:r>
              <a:rPr lang="en-US" altLang="en-US" smtClean="0">
                <a:solidFill>
                  <a:schemeClr val="accent2"/>
                </a:solidFill>
              </a:rPr>
              <a:t>) = 30</a:t>
            </a:r>
          </a:p>
        </p:txBody>
      </p:sp>
      <p:sp>
        <p:nvSpPr>
          <p:cNvPr id="8198" name="Oval 4"/>
          <p:cNvSpPr>
            <a:spLocks noChangeArrowheads="1"/>
          </p:cNvSpPr>
          <p:nvPr/>
        </p:nvSpPr>
        <p:spPr bwMode="auto">
          <a:xfrm>
            <a:off x="2959100"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8199" name="Oval 5"/>
          <p:cNvSpPr>
            <a:spLocks noChangeArrowheads="1"/>
          </p:cNvSpPr>
          <p:nvPr/>
        </p:nvSpPr>
        <p:spPr bwMode="auto">
          <a:xfrm>
            <a:off x="3898900" y="4876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8200" name="Oval 6"/>
          <p:cNvSpPr>
            <a:spLocks noChangeArrowheads="1"/>
          </p:cNvSpPr>
          <p:nvPr/>
        </p:nvSpPr>
        <p:spPr bwMode="auto">
          <a:xfrm>
            <a:off x="4965700" y="5562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8201" name="Oval 7"/>
          <p:cNvSpPr>
            <a:spLocks noChangeArrowheads="1"/>
          </p:cNvSpPr>
          <p:nvPr/>
        </p:nvSpPr>
        <p:spPr bwMode="auto">
          <a:xfrm>
            <a:off x="3898900" y="6324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8202" name="AutoShape 8"/>
          <p:cNvCxnSpPr>
            <a:cxnSpLocks noChangeShapeType="1"/>
            <a:stCxn id="8199" idx="5"/>
            <a:endCxn id="8200" idx="1"/>
          </p:cNvCxnSpPr>
          <p:nvPr/>
        </p:nvCxnSpPr>
        <p:spPr bwMode="auto">
          <a:xfrm>
            <a:off x="4029075" y="50069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3" name="AutoShape 9"/>
          <p:cNvCxnSpPr>
            <a:cxnSpLocks noChangeShapeType="1"/>
            <a:stCxn id="8199" idx="3"/>
            <a:endCxn id="8198" idx="0"/>
          </p:cNvCxnSpPr>
          <p:nvPr/>
        </p:nvCxnSpPr>
        <p:spPr bwMode="auto">
          <a:xfrm flipH="1">
            <a:off x="3035301" y="50069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04" name="AutoShape 10"/>
          <p:cNvCxnSpPr>
            <a:cxnSpLocks noChangeShapeType="1"/>
            <a:stCxn id="8198" idx="5"/>
            <a:endCxn id="8201" idx="1"/>
          </p:cNvCxnSpPr>
          <p:nvPr/>
        </p:nvCxnSpPr>
        <p:spPr bwMode="auto">
          <a:xfrm>
            <a:off x="3089275" y="57689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AutoShape 11"/>
          <p:cNvCxnSpPr>
            <a:cxnSpLocks noChangeShapeType="1"/>
            <a:stCxn id="8201" idx="7"/>
            <a:endCxn id="8200" idx="3"/>
          </p:cNvCxnSpPr>
          <p:nvPr/>
        </p:nvCxnSpPr>
        <p:spPr bwMode="auto">
          <a:xfrm flipV="1">
            <a:off x="4029075" y="56927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6" name="AutoShape 12"/>
          <p:cNvCxnSpPr>
            <a:cxnSpLocks noChangeShapeType="1"/>
            <a:stCxn id="8199" idx="4"/>
            <a:endCxn id="8201" idx="0"/>
          </p:cNvCxnSpPr>
          <p:nvPr/>
        </p:nvCxnSpPr>
        <p:spPr bwMode="auto">
          <a:xfrm>
            <a:off x="3975100" y="50292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7" name="Text Box 13"/>
          <p:cNvSpPr txBox="1">
            <a:spLocks noChangeArrowheads="1"/>
          </p:cNvSpPr>
          <p:nvPr/>
        </p:nvSpPr>
        <p:spPr bwMode="auto">
          <a:xfrm>
            <a:off x="3081339"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8208" name="Text Box 14"/>
          <p:cNvSpPr txBox="1">
            <a:spLocks noChangeArrowheads="1"/>
          </p:cNvSpPr>
          <p:nvPr/>
        </p:nvSpPr>
        <p:spPr bwMode="auto">
          <a:xfrm>
            <a:off x="5154614" y="541020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8209" name="Text Box 15"/>
          <p:cNvSpPr txBox="1">
            <a:spLocks noChangeArrowheads="1"/>
          </p:cNvSpPr>
          <p:nvPr/>
        </p:nvSpPr>
        <p:spPr bwMode="auto">
          <a:xfrm>
            <a:off x="2640013"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8210" name="Text Box 16"/>
          <p:cNvSpPr txBox="1">
            <a:spLocks noChangeArrowheads="1"/>
          </p:cNvSpPr>
          <p:nvPr/>
        </p:nvSpPr>
        <p:spPr bwMode="auto">
          <a:xfrm>
            <a:off x="2917826"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8211" name="Text Box 17"/>
          <p:cNvSpPr txBox="1">
            <a:spLocks noChangeArrowheads="1"/>
          </p:cNvSpPr>
          <p:nvPr/>
        </p:nvSpPr>
        <p:spPr bwMode="auto">
          <a:xfrm>
            <a:off x="3814763" y="4419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8212" name="Text Box 18"/>
          <p:cNvSpPr txBox="1">
            <a:spLocks noChangeArrowheads="1"/>
          </p:cNvSpPr>
          <p:nvPr/>
        </p:nvSpPr>
        <p:spPr bwMode="auto">
          <a:xfrm>
            <a:off x="3832225" y="632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8213" name="Text Box 19"/>
          <p:cNvSpPr txBox="1">
            <a:spLocks noChangeArrowheads="1"/>
          </p:cNvSpPr>
          <p:nvPr/>
        </p:nvSpPr>
        <p:spPr bwMode="auto">
          <a:xfrm>
            <a:off x="4433889"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8214" name="Text Box 20"/>
          <p:cNvSpPr txBox="1">
            <a:spLocks noChangeArrowheads="1"/>
          </p:cNvSpPr>
          <p:nvPr/>
        </p:nvSpPr>
        <p:spPr bwMode="auto">
          <a:xfrm>
            <a:off x="4367214"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8215" name="Text Box 21"/>
          <p:cNvSpPr txBox="1">
            <a:spLocks noChangeArrowheads="1"/>
          </p:cNvSpPr>
          <p:nvPr/>
        </p:nvSpPr>
        <p:spPr bwMode="auto">
          <a:xfrm>
            <a:off x="3900489" y="5410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8216" name="Oval 22"/>
          <p:cNvSpPr>
            <a:spLocks noChangeArrowheads="1"/>
          </p:cNvSpPr>
          <p:nvPr/>
        </p:nvSpPr>
        <p:spPr bwMode="auto">
          <a:xfrm>
            <a:off x="7366000" y="57229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8217" name="Oval 23"/>
          <p:cNvSpPr>
            <a:spLocks noChangeArrowheads="1"/>
          </p:cNvSpPr>
          <p:nvPr/>
        </p:nvSpPr>
        <p:spPr bwMode="auto">
          <a:xfrm>
            <a:off x="8305800" y="49609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8218" name="Oval 24"/>
          <p:cNvSpPr>
            <a:spLocks noChangeArrowheads="1"/>
          </p:cNvSpPr>
          <p:nvPr/>
        </p:nvSpPr>
        <p:spPr bwMode="auto">
          <a:xfrm>
            <a:off x="9372600" y="5646738"/>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8219" name="Oval 25"/>
          <p:cNvSpPr>
            <a:spLocks noChangeArrowheads="1"/>
          </p:cNvSpPr>
          <p:nvPr/>
        </p:nvSpPr>
        <p:spPr bwMode="auto">
          <a:xfrm>
            <a:off x="8305800" y="6408738"/>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8220" name="AutoShape 26"/>
          <p:cNvCxnSpPr>
            <a:cxnSpLocks noChangeShapeType="1"/>
            <a:stCxn id="8217" idx="5"/>
            <a:endCxn id="8218" idx="1"/>
          </p:cNvCxnSpPr>
          <p:nvPr/>
        </p:nvCxnSpPr>
        <p:spPr bwMode="auto">
          <a:xfrm>
            <a:off x="8435975" y="5091113"/>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21" name="AutoShape 27"/>
          <p:cNvCxnSpPr>
            <a:cxnSpLocks noChangeShapeType="1"/>
            <a:stCxn id="8217" idx="3"/>
            <a:endCxn id="8216" idx="0"/>
          </p:cNvCxnSpPr>
          <p:nvPr/>
        </p:nvCxnSpPr>
        <p:spPr bwMode="auto">
          <a:xfrm flipH="1">
            <a:off x="7442201" y="5091114"/>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22" name="AutoShape 28"/>
          <p:cNvCxnSpPr>
            <a:cxnSpLocks noChangeShapeType="1"/>
            <a:stCxn id="8216" idx="5"/>
            <a:endCxn id="8219" idx="1"/>
          </p:cNvCxnSpPr>
          <p:nvPr/>
        </p:nvCxnSpPr>
        <p:spPr bwMode="auto">
          <a:xfrm>
            <a:off x="7496175" y="5853113"/>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23" name="AutoShape 29"/>
          <p:cNvCxnSpPr>
            <a:cxnSpLocks noChangeShapeType="1"/>
            <a:stCxn id="8219" idx="7"/>
            <a:endCxn id="8218" idx="3"/>
          </p:cNvCxnSpPr>
          <p:nvPr/>
        </p:nvCxnSpPr>
        <p:spPr bwMode="auto">
          <a:xfrm flipV="1">
            <a:off x="8435975" y="5776913"/>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24" name="AutoShape 30"/>
          <p:cNvCxnSpPr>
            <a:cxnSpLocks noChangeShapeType="1"/>
            <a:stCxn id="8217" idx="4"/>
            <a:endCxn id="8219" idx="0"/>
          </p:cNvCxnSpPr>
          <p:nvPr/>
        </p:nvCxnSpPr>
        <p:spPr bwMode="auto">
          <a:xfrm>
            <a:off x="8382000" y="5113338"/>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25" name="Text Box 31"/>
          <p:cNvSpPr txBox="1">
            <a:spLocks noChangeArrowheads="1"/>
          </p:cNvSpPr>
          <p:nvPr/>
        </p:nvSpPr>
        <p:spPr bwMode="auto">
          <a:xfrm>
            <a:off x="7488239"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8226" name="Text Box 32"/>
          <p:cNvSpPr txBox="1">
            <a:spLocks noChangeArrowheads="1"/>
          </p:cNvSpPr>
          <p:nvPr/>
        </p:nvSpPr>
        <p:spPr bwMode="auto">
          <a:xfrm>
            <a:off x="9561514" y="549433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8227" name="Text Box 33"/>
          <p:cNvSpPr txBox="1">
            <a:spLocks noChangeArrowheads="1"/>
          </p:cNvSpPr>
          <p:nvPr/>
        </p:nvSpPr>
        <p:spPr bwMode="auto">
          <a:xfrm>
            <a:off x="7046913" y="55705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8228" name="Text Box 34"/>
          <p:cNvSpPr txBox="1">
            <a:spLocks noChangeArrowheads="1"/>
          </p:cNvSpPr>
          <p:nvPr/>
        </p:nvSpPr>
        <p:spPr bwMode="auto">
          <a:xfrm>
            <a:off x="7324726" y="6027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8229" name="Text Box 35"/>
          <p:cNvSpPr txBox="1">
            <a:spLocks noChangeArrowheads="1"/>
          </p:cNvSpPr>
          <p:nvPr/>
        </p:nvSpPr>
        <p:spPr bwMode="auto">
          <a:xfrm>
            <a:off x="8221663" y="45037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8230" name="Text Box 36"/>
          <p:cNvSpPr txBox="1">
            <a:spLocks noChangeArrowheads="1"/>
          </p:cNvSpPr>
          <p:nvPr/>
        </p:nvSpPr>
        <p:spPr bwMode="auto">
          <a:xfrm>
            <a:off x="8239125" y="6408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8231" name="Text Box 37"/>
          <p:cNvSpPr txBox="1">
            <a:spLocks noChangeArrowheads="1"/>
          </p:cNvSpPr>
          <p:nvPr/>
        </p:nvSpPr>
        <p:spPr bwMode="auto">
          <a:xfrm>
            <a:off x="8840789" y="6027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8232" name="Text Box 38"/>
          <p:cNvSpPr txBox="1">
            <a:spLocks noChangeArrowheads="1"/>
          </p:cNvSpPr>
          <p:nvPr/>
        </p:nvSpPr>
        <p:spPr bwMode="auto">
          <a:xfrm>
            <a:off x="8774114" y="496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8233" name="Text Box 39"/>
          <p:cNvSpPr txBox="1">
            <a:spLocks noChangeArrowheads="1"/>
          </p:cNvSpPr>
          <p:nvPr/>
        </p:nvSpPr>
        <p:spPr bwMode="auto">
          <a:xfrm>
            <a:off x="8308976" y="54943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10</a:t>
            </a:r>
            <a:endParaRPr lang="en-US" altLang="en-US"/>
          </a:p>
        </p:txBody>
      </p:sp>
      <p:sp>
        <p:nvSpPr>
          <p:cNvPr id="8234" name="Text Box 40"/>
          <p:cNvSpPr txBox="1">
            <a:spLocks noChangeArrowheads="1"/>
          </p:cNvSpPr>
          <p:nvPr/>
        </p:nvSpPr>
        <p:spPr bwMode="auto">
          <a:xfrm>
            <a:off x="6554788" y="4876800"/>
            <a:ext cx="91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Flow:</a:t>
            </a:r>
          </a:p>
        </p:txBody>
      </p:sp>
      <p:sp>
        <p:nvSpPr>
          <p:cNvPr id="8235" name="Text Box 41"/>
          <p:cNvSpPr txBox="1">
            <a:spLocks noChangeArrowheads="1"/>
          </p:cNvSpPr>
          <p:nvPr/>
        </p:nvSpPr>
        <p:spPr bwMode="auto">
          <a:xfrm>
            <a:off x="1738314" y="4643438"/>
            <a:ext cx="140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2712955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65B2E4E-D942-4B6F-8F4A-F84D1CDD7295}" type="slidenum">
              <a:rPr lang="en-US" altLang="en-US" sz="1400"/>
              <a:pPr/>
              <a:t>9</a:t>
            </a:fld>
            <a:endParaRPr lang="en-US" altLang="en-US" sz="1400"/>
          </a:p>
        </p:txBody>
      </p:sp>
      <p:sp>
        <p:nvSpPr>
          <p:cNvPr id="9220" name="Rectangle 2"/>
          <p:cNvSpPr>
            <a:spLocks noGrp="1" noChangeArrowheads="1"/>
          </p:cNvSpPr>
          <p:nvPr>
            <p:ph type="title"/>
          </p:nvPr>
        </p:nvSpPr>
        <p:spPr>
          <a:xfrm>
            <a:off x="1828800" y="-76200"/>
            <a:ext cx="8382000" cy="1143000"/>
          </a:xfrm>
        </p:spPr>
        <p:txBody>
          <a:bodyPr/>
          <a:lstStyle/>
          <a:p>
            <a:pPr eaLnBrk="1" hangingPunct="1"/>
            <a:r>
              <a:rPr lang="en-US" altLang="en-US" smtClean="0"/>
              <a:t>Problem(s)</a:t>
            </a:r>
          </a:p>
        </p:txBody>
      </p:sp>
      <p:sp>
        <p:nvSpPr>
          <p:cNvPr id="108547" name="Rectangle 3"/>
          <p:cNvSpPr>
            <a:spLocks noGrp="1" noChangeArrowheads="1"/>
          </p:cNvSpPr>
          <p:nvPr>
            <p:ph type="body" idx="1"/>
          </p:nvPr>
        </p:nvSpPr>
        <p:spPr>
          <a:xfrm>
            <a:off x="1752600" y="1066800"/>
            <a:ext cx="8610600" cy="3581400"/>
          </a:xfrm>
          <a:noFill/>
        </p:spPr>
        <p:txBody>
          <a:bodyPr/>
          <a:lstStyle/>
          <a:p>
            <a:pPr marL="609600" indent="-609600" eaLnBrk="1" hangingPunct="1"/>
            <a:r>
              <a:rPr lang="en-US" altLang="en-US" smtClean="0"/>
              <a:t>What is the maximum value of </a:t>
            </a:r>
            <a:r>
              <a:rPr lang="en-US" altLang="en-US" i="1" smtClean="0">
                <a:solidFill>
                  <a:schemeClr val="accent2"/>
                </a:solidFill>
              </a:rPr>
              <a:t>f </a:t>
            </a:r>
            <a:r>
              <a:rPr lang="en-US" altLang="en-US" baseline="30000" smtClean="0">
                <a:solidFill>
                  <a:schemeClr val="accent2"/>
                </a:solidFill>
              </a:rPr>
              <a:t>in</a:t>
            </a:r>
            <a:r>
              <a:rPr lang="en-US" altLang="en-US" smtClean="0">
                <a:solidFill>
                  <a:schemeClr val="accent2"/>
                </a:solidFill>
              </a:rPr>
              <a:t>(</a:t>
            </a:r>
            <a:r>
              <a:rPr lang="en-US" altLang="en-US" i="1" smtClean="0">
                <a:solidFill>
                  <a:schemeClr val="accent2"/>
                </a:solidFill>
              </a:rPr>
              <a:t>t</a:t>
            </a:r>
            <a:r>
              <a:rPr lang="en-US" altLang="en-US" smtClean="0">
                <a:solidFill>
                  <a:schemeClr val="accent2"/>
                </a:solidFill>
              </a:rPr>
              <a:t>) </a:t>
            </a:r>
            <a:r>
              <a:rPr lang="en-US" altLang="en-US" smtClean="0"/>
              <a:t>(</a:t>
            </a:r>
            <a:r>
              <a:rPr lang="en-US" altLang="en-US" b="1" smtClean="0"/>
              <a:t>flow</a:t>
            </a:r>
            <a:r>
              <a:rPr lang="en-US" altLang="en-US" smtClean="0"/>
              <a:t>) for a given graph </a:t>
            </a:r>
            <a:r>
              <a:rPr lang="en-US" altLang="en-US" smtClean="0">
                <a:solidFill>
                  <a:schemeClr val="accent2"/>
                </a:solidFill>
              </a:rPr>
              <a:t>G = (V,E)</a:t>
            </a:r>
            <a:r>
              <a:rPr lang="en-US" altLang="en-US" smtClean="0"/>
              <a:t> ?</a:t>
            </a:r>
          </a:p>
          <a:p>
            <a:pPr marL="609600" indent="-609600" eaLnBrk="1" hangingPunct="1"/>
            <a:r>
              <a:rPr lang="en-US" altLang="en-US" smtClean="0"/>
              <a:t>How to compute it efficiently?</a:t>
            </a:r>
          </a:p>
          <a:p>
            <a:pPr marL="609600" indent="-609600" eaLnBrk="1" hangingPunct="1">
              <a:buNone/>
            </a:pPr>
            <a:endParaRPr lang="en-US" altLang="en-US" sz="2000" b="1"/>
          </a:p>
          <a:p>
            <a:pPr marL="609600" indent="-609600" eaLnBrk="1" hangingPunct="1">
              <a:buNone/>
            </a:pPr>
            <a:r>
              <a:rPr lang="en-US" altLang="en-US" b="1" smtClean="0"/>
              <a:t>Assumption:</a:t>
            </a:r>
            <a:r>
              <a:rPr lang="en-US" altLang="en-US" smtClean="0"/>
              <a:t> capacities are positive integers.</a:t>
            </a:r>
          </a:p>
          <a:p>
            <a:pPr marL="609600" indent="-609600" eaLnBrk="1" hangingPunct="1">
              <a:buNone/>
            </a:pPr>
            <a:endParaRPr lang="en-US" altLang="en-US" sz="2000"/>
          </a:p>
          <a:p>
            <a:pPr marL="609600" indent="-609600" eaLnBrk="1" hangingPunct="1">
              <a:buNone/>
            </a:pPr>
            <a:r>
              <a:rPr lang="en-US" altLang="en-US" smtClean="0"/>
              <a:t>Example: </a:t>
            </a:r>
            <a:r>
              <a:rPr lang="en-US" altLang="en-US" i="1" smtClean="0">
                <a:solidFill>
                  <a:schemeClr val="accent2"/>
                </a:solidFill>
              </a:rPr>
              <a:t>f </a:t>
            </a:r>
            <a:r>
              <a:rPr lang="en-US" altLang="en-US" baseline="30000" smtClean="0">
                <a:solidFill>
                  <a:schemeClr val="accent2"/>
                </a:solidFill>
              </a:rPr>
              <a:t>in</a:t>
            </a:r>
            <a:r>
              <a:rPr lang="en-US" altLang="en-US" smtClean="0">
                <a:solidFill>
                  <a:schemeClr val="accent2"/>
                </a:solidFill>
              </a:rPr>
              <a:t>(</a:t>
            </a:r>
            <a:r>
              <a:rPr lang="en-US" altLang="en-US" i="1" smtClean="0">
                <a:solidFill>
                  <a:schemeClr val="accent2"/>
                </a:solidFill>
              </a:rPr>
              <a:t>t</a:t>
            </a:r>
            <a:r>
              <a:rPr lang="en-US" altLang="en-US" smtClean="0">
                <a:solidFill>
                  <a:schemeClr val="accent2"/>
                </a:solidFill>
              </a:rPr>
              <a:t>) = </a:t>
            </a:r>
            <a:r>
              <a:rPr lang="en-US" altLang="en-US" i="1" smtClean="0">
                <a:solidFill>
                  <a:schemeClr val="accent2"/>
                </a:solidFill>
              </a:rPr>
              <a:t>f </a:t>
            </a:r>
            <a:r>
              <a:rPr lang="en-US" altLang="en-US" baseline="30000" smtClean="0">
                <a:solidFill>
                  <a:schemeClr val="accent2"/>
                </a:solidFill>
              </a:rPr>
              <a:t>out</a:t>
            </a:r>
            <a:r>
              <a:rPr lang="en-US" altLang="en-US" smtClean="0">
                <a:solidFill>
                  <a:schemeClr val="accent2"/>
                </a:solidFill>
              </a:rPr>
              <a:t>(</a:t>
            </a:r>
            <a:r>
              <a:rPr lang="en-US" altLang="en-US" i="1" smtClean="0">
                <a:solidFill>
                  <a:schemeClr val="accent2"/>
                </a:solidFill>
              </a:rPr>
              <a:t>s</a:t>
            </a:r>
            <a:r>
              <a:rPr lang="en-US" altLang="en-US" smtClean="0">
                <a:solidFill>
                  <a:schemeClr val="accent2"/>
                </a:solidFill>
              </a:rPr>
              <a:t>) = 30</a:t>
            </a:r>
          </a:p>
        </p:txBody>
      </p:sp>
      <p:sp>
        <p:nvSpPr>
          <p:cNvPr id="9222" name="Oval 4"/>
          <p:cNvSpPr>
            <a:spLocks noChangeArrowheads="1"/>
          </p:cNvSpPr>
          <p:nvPr/>
        </p:nvSpPr>
        <p:spPr bwMode="auto">
          <a:xfrm>
            <a:off x="2959100"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9223" name="Oval 5"/>
          <p:cNvSpPr>
            <a:spLocks noChangeArrowheads="1"/>
          </p:cNvSpPr>
          <p:nvPr/>
        </p:nvSpPr>
        <p:spPr bwMode="auto">
          <a:xfrm>
            <a:off x="3898900" y="4876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9224" name="Oval 6"/>
          <p:cNvSpPr>
            <a:spLocks noChangeArrowheads="1"/>
          </p:cNvSpPr>
          <p:nvPr/>
        </p:nvSpPr>
        <p:spPr bwMode="auto">
          <a:xfrm>
            <a:off x="4965700" y="55626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9225" name="Oval 7"/>
          <p:cNvSpPr>
            <a:spLocks noChangeArrowheads="1"/>
          </p:cNvSpPr>
          <p:nvPr/>
        </p:nvSpPr>
        <p:spPr bwMode="auto">
          <a:xfrm>
            <a:off x="3898900" y="63246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9226" name="AutoShape 8"/>
          <p:cNvCxnSpPr>
            <a:cxnSpLocks noChangeShapeType="1"/>
            <a:stCxn id="9223" idx="5"/>
            <a:endCxn id="9224" idx="1"/>
          </p:cNvCxnSpPr>
          <p:nvPr/>
        </p:nvCxnSpPr>
        <p:spPr bwMode="auto">
          <a:xfrm>
            <a:off x="4029075" y="50069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7" name="AutoShape 9"/>
          <p:cNvCxnSpPr>
            <a:cxnSpLocks noChangeShapeType="1"/>
            <a:stCxn id="9223" idx="3"/>
            <a:endCxn id="9222" idx="0"/>
          </p:cNvCxnSpPr>
          <p:nvPr/>
        </p:nvCxnSpPr>
        <p:spPr bwMode="auto">
          <a:xfrm flipH="1">
            <a:off x="3035301" y="50069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228" name="AutoShape 10"/>
          <p:cNvCxnSpPr>
            <a:cxnSpLocks noChangeShapeType="1"/>
            <a:stCxn id="9222" idx="5"/>
            <a:endCxn id="9225" idx="1"/>
          </p:cNvCxnSpPr>
          <p:nvPr/>
        </p:nvCxnSpPr>
        <p:spPr bwMode="auto">
          <a:xfrm>
            <a:off x="3089275" y="57689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9" name="AutoShape 11"/>
          <p:cNvCxnSpPr>
            <a:cxnSpLocks noChangeShapeType="1"/>
            <a:stCxn id="9225" idx="7"/>
            <a:endCxn id="9224" idx="3"/>
          </p:cNvCxnSpPr>
          <p:nvPr/>
        </p:nvCxnSpPr>
        <p:spPr bwMode="auto">
          <a:xfrm flipV="1">
            <a:off x="4029075" y="56927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0" name="AutoShape 12"/>
          <p:cNvCxnSpPr>
            <a:cxnSpLocks noChangeShapeType="1"/>
            <a:stCxn id="9223" idx="4"/>
            <a:endCxn id="9225" idx="0"/>
          </p:cNvCxnSpPr>
          <p:nvPr/>
        </p:nvCxnSpPr>
        <p:spPr bwMode="auto">
          <a:xfrm>
            <a:off x="3975100" y="50292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1" name="Text Box 13"/>
          <p:cNvSpPr txBox="1">
            <a:spLocks noChangeArrowheads="1"/>
          </p:cNvSpPr>
          <p:nvPr/>
        </p:nvSpPr>
        <p:spPr bwMode="auto">
          <a:xfrm>
            <a:off x="3081339"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9232" name="Text Box 14"/>
          <p:cNvSpPr txBox="1">
            <a:spLocks noChangeArrowheads="1"/>
          </p:cNvSpPr>
          <p:nvPr/>
        </p:nvSpPr>
        <p:spPr bwMode="auto">
          <a:xfrm>
            <a:off x="5154614" y="541020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9233" name="Text Box 15"/>
          <p:cNvSpPr txBox="1">
            <a:spLocks noChangeArrowheads="1"/>
          </p:cNvSpPr>
          <p:nvPr/>
        </p:nvSpPr>
        <p:spPr bwMode="auto">
          <a:xfrm>
            <a:off x="2640013"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9234" name="Text Box 16"/>
          <p:cNvSpPr txBox="1">
            <a:spLocks noChangeArrowheads="1"/>
          </p:cNvSpPr>
          <p:nvPr/>
        </p:nvSpPr>
        <p:spPr bwMode="auto">
          <a:xfrm>
            <a:off x="2917826"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9235" name="Text Box 17"/>
          <p:cNvSpPr txBox="1">
            <a:spLocks noChangeArrowheads="1"/>
          </p:cNvSpPr>
          <p:nvPr/>
        </p:nvSpPr>
        <p:spPr bwMode="auto">
          <a:xfrm>
            <a:off x="3814763" y="4419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9236" name="Text Box 18"/>
          <p:cNvSpPr txBox="1">
            <a:spLocks noChangeArrowheads="1"/>
          </p:cNvSpPr>
          <p:nvPr/>
        </p:nvSpPr>
        <p:spPr bwMode="auto">
          <a:xfrm>
            <a:off x="3832225" y="632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9237" name="Text Box 19"/>
          <p:cNvSpPr txBox="1">
            <a:spLocks noChangeArrowheads="1"/>
          </p:cNvSpPr>
          <p:nvPr/>
        </p:nvSpPr>
        <p:spPr bwMode="auto">
          <a:xfrm>
            <a:off x="4433889" y="594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20</a:t>
            </a:r>
          </a:p>
        </p:txBody>
      </p:sp>
      <p:sp>
        <p:nvSpPr>
          <p:cNvPr id="9238" name="Text Box 20"/>
          <p:cNvSpPr txBox="1">
            <a:spLocks noChangeArrowheads="1"/>
          </p:cNvSpPr>
          <p:nvPr/>
        </p:nvSpPr>
        <p:spPr bwMode="auto">
          <a:xfrm>
            <a:off x="4367214" y="4876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10</a:t>
            </a:r>
          </a:p>
        </p:txBody>
      </p:sp>
      <p:sp>
        <p:nvSpPr>
          <p:cNvPr id="9239" name="Text Box 21"/>
          <p:cNvSpPr txBox="1">
            <a:spLocks noChangeArrowheads="1"/>
          </p:cNvSpPr>
          <p:nvPr/>
        </p:nvSpPr>
        <p:spPr bwMode="auto">
          <a:xfrm>
            <a:off x="3900489" y="5410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30</a:t>
            </a:r>
          </a:p>
        </p:txBody>
      </p:sp>
      <p:sp>
        <p:nvSpPr>
          <p:cNvPr id="9240" name="Oval 22"/>
          <p:cNvSpPr>
            <a:spLocks noChangeArrowheads="1"/>
          </p:cNvSpPr>
          <p:nvPr/>
        </p:nvSpPr>
        <p:spPr bwMode="auto">
          <a:xfrm>
            <a:off x="7366000" y="57150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accent2"/>
              </a:solidFill>
            </a:endParaRPr>
          </a:p>
        </p:txBody>
      </p:sp>
      <p:sp>
        <p:nvSpPr>
          <p:cNvPr id="9241" name="Oval 23"/>
          <p:cNvSpPr>
            <a:spLocks noChangeArrowheads="1"/>
          </p:cNvSpPr>
          <p:nvPr/>
        </p:nvSpPr>
        <p:spPr bwMode="auto">
          <a:xfrm>
            <a:off x="8305800" y="49530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9242" name="Oval 24"/>
          <p:cNvSpPr>
            <a:spLocks noChangeArrowheads="1"/>
          </p:cNvSpPr>
          <p:nvPr/>
        </p:nvSpPr>
        <p:spPr bwMode="auto">
          <a:xfrm>
            <a:off x="9372600" y="5638800"/>
            <a:ext cx="152400" cy="152400"/>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9243" name="Oval 25"/>
          <p:cNvSpPr>
            <a:spLocks noChangeArrowheads="1"/>
          </p:cNvSpPr>
          <p:nvPr/>
        </p:nvSpPr>
        <p:spPr bwMode="auto">
          <a:xfrm>
            <a:off x="8305800" y="6400800"/>
            <a:ext cx="152400" cy="1524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cxnSp>
        <p:nvCxnSpPr>
          <p:cNvPr id="9244" name="AutoShape 26"/>
          <p:cNvCxnSpPr>
            <a:cxnSpLocks noChangeShapeType="1"/>
            <a:stCxn id="9241" idx="5"/>
            <a:endCxn id="9242" idx="1"/>
          </p:cNvCxnSpPr>
          <p:nvPr/>
        </p:nvCxnSpPr>
        <p:spPr bwMode="auto">
          <a:xfrm>
            <a:off x="8435975" y="5083175"/>
            <a:ext cx="958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5" name="AutoShape 27"/>
          <p:cNvCxnSpPr>
            <a:cxnSpLocks noChangeShapeType="1"/>
            <a:stCxn id="9241" idx="3"/>
            <a:endCxn id="9240" idx="0"/>
          </p:cNvCxnSpPr>
          <p:nvPr/>
        </p:nvCxnSpPr>
        <p:spPr bwMode="auto">
          <a:xfrm flipH="1">
            <a:off x="7442201" y="5083176"/>
            <a:ext cx="885825" cy="631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9246" name="AutoShape 28"/>
          <p:cNvCxnSpPr>
            <a:cxnSpLocks noChangeShapeType="1"/>
            <a:stCxn id="9240" idx="5"/>
            <a:endCxn id="9243" idx="1"/>
          </p:cNvCxnSpPr>
          <p:nvPr/>
        </p:nvCxnSpPr>
        <p:spPr bwMode="auto">
          <a:xfrm>
            <a:off x="7496175" y="5845175"/>
            <a:ext cx="831850" cy="577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7" name="AutoShape 29"/>
          <p:cNvCxnSpPr>
            <a:cxnSpLocks noChangeShapeType="1"/>
            <a:stCxn id="9243" idx="7"/>
            <a:endCxn id="9242" idx="3"/>
          </p:cNvCxnSpPr>
          <p:nvPr/>
        </p:nvCxnSpPr>
        <p:spPr bwMode="auto">
          <a:xfrm flipV="1">
            <a:off x="8435975" y="5768975"/>
            <a:ext cx="958850" cy="654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8" name="AutoShape 30"/>
          <p:cNvCxnSpPr>
            <a:cxnSpLocks noChangeShapeType="1"/>
            <a:stCxn id="9241" idx="4"/>
            <a:endCxn id="9243" idx="0"/>
          </p:cNvCxnSpPr>
          <p:nvPr/>
        </p:nvCxnSpPr>
        <p:spPr bwMode="auto">
          <a:xfrm>
            <a:off x="8382000" y="5105400"/>
            <a:ext cx="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49" name="Text Box 31"/>
          <p:cNvSpPr txBox="1">
            <a:spLocks noChangeArrowheads="1"/>
          </p:cNvSpPr>
          <p:nvPr/>
        </p:nvSpPr>
        <p:spPr bwMode="auto">
          <a:xfrm>
            <a:off x="7488239"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p>
        </p:txBody>
      </p:sp>
      <p:sp>
        <p:nvSpPr>
          <p:cNvPr id="9250" name="Text Box 32"/>
          <p:cNvSpPr txBox="1">
            <a:spLocks noChangeArrowheads="1"/>
          </p:cNvSpPr>
          <p:nvPr/>
        </p:nvSpPr>
        <p:spPr bwMode="auto">
          <a:xfrm>
            <a:off x="9561514" y="548640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t</a:t>
            </a:r>
            <a:endParaRPr lang="en-US" altLang="en-US"/>
          </a:p>
        </p:txBody>
      </p:sp>
      <p:sp>
        <p:nvSpPr>
          <p:cNvPr id="9251" name="Text Box 33"/>
          <p:cNvSpPr txBox="1">
            <a:spLocks noChangeArrowheads="1"/>
          </p:cNvSpPr>
          <p:nvPr/>
        </p:nvSpPr>
        <p:spPr bwMode="auto">
          <a:xfrm>
            <a:off x="7046913" y="556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s</a:t>
            </a:r>
            <a:endParaRPr lang="en-US" altLang="en-US"/>
          </a:p>
        </p:txBody>
      </p:sp>
      <p:sp>
        <p:nvSpPr>
          <p:cNvPr id="9252" name="Text Box 34"/>
          <p:cNvSpPr txBox="1">
            <a:spLocks noChangeArrowheads="1"/>
          </p:cNvSpPr>
          <p:nvPr/>
        </p:nvSpPr>
        <p:spPr bwMode="auto">
          <a:xfrm>
            <a:off x="7324726"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9253" name="Text Box 35"/>
          <p:cNvSpPr txBox="1">
            <a:spLocks noChangeArrowheads="1"/>
          </p:cNvSpPr>
          <p:nvPr/>
        </p:nvSpPr>
        <p:spPr bwMode="auto">
          <a:xfrm>
            <a:off x="8221663" y="4495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u</a:t>
            </a:r>
            <a:endParaRPr lang="en-US" altLang="en-US"/>
          </a:p>
        </p:txBody>
      </p:sp>
      <p:sp>
        <p:nvSpPr>
          <p:cNvPr id="9254" name="Text Box 36"/>
          <p:cNvSpPr txBox="1">
            <a:spLocks noChangeArrowheads="1"/>
          </p:cNvSpPr>
          <p:nvPr/>
        </p:nvSpPr>
        <p:spPr bwMode="auto">
          <a:xfrm>
            <a:off x="8239125" y="640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i="1"/>
              <a:t>v</a:t>
            </a:r>
            <a:endParaRPr lang="en-US" altLang="en-US"/>
          </a:p>
        </p:txBody>
      </p:sp>
      <p:sp>
        <p:nvSpPr>
          <p:cNvPr id="9255" name="Text Box 37"/>
          <p:cNvSpPr txBox="1">
            <a:spLocks noChangeArrowheads="1"/>
          </p:cNvSpPr>
          <p:nvPr/>
        </p:nvSpPr>
        <p:spPr bwMode="auto">
          <a:xfrm>
            <a:off x="8840789" y="601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20</a:t>
            </a:r>
            <a:endParaRPr lang="en-US" altLang="en-US"/>
          </a:p>
        </p:txBody>
      </p:sp>
      <p:sp>
        <p:nvSpPr>
          <p:cNvPr id="9256" name="Text Box 38"/>
          <p:cNvSpPr txBox="1">
            <a:spLocks noChangeArrowheads="1"/>
          </p:cNvSpPr>
          <p:nvPr/>
        </p:nvSpPr>
        <p:spPr bwMode="auto">
          <a:xfrm>
            <a:off x="8774114"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2"/>
                </a:solidFill>
              </a:rPr>
              <a:t>10</a:t>
            </a:r>
          </a:p>
        </p:txBody>
      </p:sp>
      <p:sp>
        <p:nvSpPr>
          <p:cNvPr id="9257" name="Text Box 39"/>
          <p:cNvSpPr txBox="1">
            <a:spLocks noChangeArrowheads="1"/>
          </p:cNvSpPr>
          <p:nvPr/>
        </p:nvSpPr>
        <p:spPr bwMode="auto">
          <a:xfrm>
            <a:off x="8308976" y="548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10</a:t>
            </a:r>
            <a:endParaRPr lang="en-US" altLang="en-US"/>
          </a:p>
        </p:txBody>
      </p:sp>
      <p:sp>
        <p:nvSpPr>
          <p:cNvPr id="9258" name="Text Box 40"/>
          <p:cNvSpPr txBox="1">
            <a:spLocks noChangeArrowheads="1"/>
          </p:cNvSpPr>
          <p:nvPr/>
        </p:nvSpPr>
        <p:spPr bwMode="auto">
          <a:xfrm>
            <a:off x="6554788" y="4868863"/>
            <a:ext cx="91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Flow:</a:t>
            </a:r>
          </a:p>
        </p:txBody>
      </p:sp>
      <p:sp>
        <p:nvSpPr>
          <p:cNvPr id="9259" name="Text Box 41"/>
          <p:cNvSpPr txBox="1">
            <a:spLocks noChangeArrowheads="1"/>
          </p:cNvSpPr>
          <p:nvPr/>
        </p:nvSpPr>
        <p:spPr bwMode="auto">
          <a:xfrm>
            <a:off x="1738314" y="4643438"/>
            <a:ext cx="140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Network:</a:t>
            </a:r>
          </a:p>
        </p:txBody>
      </p:sp>
    </p:spTree>
    <p:extLst>
      <p:ext uri="{BB962C8B-B14F-4D97-AF65-F5344CB8AC3E}">
        <p14:creationId xmlns:p14="http://schemas.microsoft.com/office/powerpoint/2010/main" val="371530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7" dur="500"/>
                                        <p:tgtEl>
                                          <p:spTgt spid="1085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10" dur="500"/>
                                        <p:tgtEl>
                                          <p:spTgt spid="10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9334</TotalTime>
  <Words>1965</Words>
  <Application>Microsoft Office PowerPoint</Application>
  <PresentationFormat>Custom</PresentationFormat>
  <Paragraphs>719</Paragraphs>
  <Slides>64</Slides>
  <Notes>62</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1_Office Theme</vt:lpstr>
      <vt:lpstr>CorelDRAW</vt:lpstr>
      <vt:lpstr>PowerPoint Presentation</vt:lpstr>
      <vt:lpstr>PowerPoint Presentation</vt:lpstr>
      <vt:lpstr>Network Flows</vt:lpstr>
      <vt:lpstr>Network</vt:lpstr>
      <vt:lpstr>PowerPoint Presentation</vt:lpstr>
      <vt:lpstr>Flow</vt:lpstr>
      <vt:lpstr>PowerPoint Presentation</vt:lpstr>
      <vt:lpstr>Useful definitions</vt:lpstr>
      <vt:lpstr>Problem(s)</vt:lpstr>
      <vt:lpstr>Residual graph</vt:lpstr>
      <vt:lpstr>Augmenting path &amp; augmentation</vt:lpstr>
      <vt:lpstr>PowerPoint Presentation</vt:lpstr>
      <vt:lpstr>Ford-Fulkerson Algorithm</vt:lpstr>
      <vt:lpstr>Analysis</vt:lpstr>
      <vt:lpstr>Splay Tree Algorithm</vt:lpstr>
      <vt:lpstr>What is Splay Tree?</vt:lpstr>
      <vt:lpstr>Splaying</vt:lpstr>
      <vt:lpstr>PowerPoint Presentation</vt:lpstr>
      <vt:lpstr>PowerPoint Presentation</vt:lpstr>
      <vt:lpstr>Move-to-root operation (x=3) Allen and Munro (1978), Bitner(1979), Kingston</vt:lpstr>
      <vt:lpstr>Move-to-root operation (x=3)</vt:lpstr>
      <vt:lpstr>Move-to-root operation (x=3)</vt:lpstr>
      <vt:lpstr>Zig-zig splaying</vt:lpstr>
      <vt:lpstr>Before splaying:</vt:lpstr>
      <vt:lpstr>After splaying:</vt:lpstr>
      <vt:lpstr>Zig-zag splaying</vt:lpstr>
      <vt:lpstr>Before splaying:</vt:lpstr>
      <vt:lpstr>After splaying:</vt:lpstr>
      <vt:lpstr>Zig splaying</vt:lpstr>
      <vt:lpstr>Before splaying:</vt:lpstr>
      <vt:lpstr>After splaying:</vt:lpstr>
      <vt:lpstr>Move-to-root vs. splaying</vt:lpstr>
      <vt:lpstr>Example1:original tree</vt:lpstr>
      <vt:lpstr>Example1:move-to-root</vt:lpstr>
      <vt:lpstr>Example1:splaying</vt:lpstr>
      <vt:lpstr>Example2:original tree</vt:lpstr>
      <vt:lpstr>Example2: move-to-root</vt:lpstr>
      <vt:lpstr>Example2:splaying</vt:lpstr>
      <vt:lpstr>Splaying a node: original tree</vt:lpstr>
      <vt:lpstr>Splaying a node: cont.</vt:lpstr>
      <vt:lpstr>Splaying a node: cont.</vt:lpstr>
      <vt:lpstr>Rules of splaying: Search</vt:lpstr>
      <vt:lpstr>Rules of splaying: insertion</vt:lpstr>
      <vt:lpstr>PowerPoint Presentation</vt:lpstr>
      <vt:lpstr>PowerPoint Presentation</vt:lpstr>
      <vt:lpstr>PowerPoint Presentation</vt:lpstr>
      <vt:lpstr>PowerPoint Presentation</vt:lpstr>
      <vt:lpstr>PowerPoint Presentation</vt:lpstr>
      <vt:lpstr>Rules of splaying: deletion</vt:lpstr>
      <vt:lpstr>PowerPoint Presentation</vt:lpstr>
      <vt:lpstr>PowerPoint Presentation</vt:lpstr>
      <vt:lpstr>PowerPoint Presentation</vt:lpstr>
      <vt:lpstr>PowerPoint Presentation</vt:lpstr>
      <vt:lpstr>Complexity</vt:lpstr>
      <vt:lpstr>Amortized analysis</vt:lpstr>
      <vt:lpstr>Before splaying:</vt:lpstr>
      <vt:lpstr>After splaying:</vt:lpstr>
      <vt:lpstr>Cont.</vt:lpstr>
      <vt:lpstr>Before splaying:</vt:lpstr>
      <vt:lpstr>After splaying:</vt:lpstr>
      <vt:lpstr>Cont.</vt:lpstr>
      <vt:lpstr>Before splaying:</vt:lpstr>
      <vt:lpstr>After splaying: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1259</cp:revision>
  <cp:lastPrinted>2001-10-14T15:01:40Z</cp:lastPrinted>
  <dcterms:created xsi:type="dcterms:W3CDTF">2000-03-09T23:15:43Z</dcterms:created>
  <dcterms:modified xsi:type="dcterms:W3CDTF">2022-11-09T09:49:36Z</dcterms:modified>
</cp:coreProperties>
</file>