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3"/>
  </p:notesMasterIdLst>
  <p:handoutMasterIdLst>
    <p:handoutMasterId r:id="rId24"/>
  </p:handoutMasterIdLst>
  <p:sldIdLst>
    <p:sldId id="392" r:id="rId2"/>
    <p:sldId id="491" r:id="rId3"/>
    <p:sldId id="492" r:id="rId4"/>
    <p:sldId id="493" r:id="rId5"/>
    <p:sldId id="494" r:id="rId6"/>
    <p:sldId id="495" r:id="rId7"/>
    <p:sldId id="496" r:id="rId8"/>
    <p:sldId id="497" r:id="rId9"/>
    <p:sldId id="498" r:id="rId10"/>
    <p:sldId id="499" r:id="rId11"/>
    <p:sldId id="500" r:id="rId12"/>
    <p:sldId id="501" r:id="rId13"/>
    <p:sldId id="503" r:id="rId14"/>
    <p:sldId id="504" r:id="rId15"/>
    <p:sldId id="505" r:id="rId16"/>
    <p:sldId id="502" r:id="rId17"/>
    <p:sldId id="506" r:id="rId18"/>
    <p:sldId id="507" r:id="rId19"/>
    <p:sldId id="508" r:id="rId20"/>
    <p:sldId id="509" r:id="rId21"/>
    <p:sldId id="399" r:id="rId22"/>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5332" autoAdjust="0"/>
  </p:normalViewPr>
  <p:slideViewPr>
    <p:cSldViewPr>
      <p:cViewPr varScale="1">
        <p:scale>
          <a:sx n="86" d="100"/>
          <a:sy n="86" d="100"/>
        </p:scale>
        <p:origin x="-162"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1801271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1749849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E55DA8-DCF9-4088-A0C2-51F2EACE3392}" type="slidenum">
              <a:rPr lang="en-US" altLang="en-US" sz="1200"/>
              <a:pPr/>
              <a:t>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8179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7A9CB9-E3DE-4E9A-9CB0-E2E33DD11A71}" type="slidenum">
              <a:rPr lang="en-US" altLang="en-US" sz="1200"/>
              <a:pPr/>
              <a:t>4</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2892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10</a:t>
            </a:fld>
            <a:endParaRPr lang="en-US" altLang="en-US"/>
          </a:p>
        </p:txBody>
      </p:sp>
    </p:spTree>
    <p:extLst>
      <p:ext uri="{BB962C8B-B14F-4D97-AF65-F5344CB8AC3E}">
        <p14:creationId xmlns:p14="http://schemas.microsoft.com/office/powerpoint/2010/main" val="211320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57" name="CorelDRAW" r:id="rId4" imgW="2169000" imgH="2169360" progId="">
                  <p:embed/>
                </p:oleObj>
              </mc:Choice>
              <mc:Fallback>
                <p:oleObj name="CorelDRAW" r:id="rId4" imgW="2169000" imgH="2169360" progId="">
                  <p:embed/>
                  <p:pic>
                    <p:nvPicPr>
                      <p:cNvPr id="0" name="Picture 31"/>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0" y="5639205"/>
            <a:ext cx="6630516"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-6</a:t>
            </a:r>
          </a:p>
          <a:p>
            <a:pPr algn="ctr">
              <a:lnSpc>
                <a:spcPct val="90000"/>
              </a:lnSpc>
              <a:spcAft>
                <a:spcPct val="35000"/>
              </a:spcAft>
            </a:pPr>
            <a:r>
              <a:rPr lang="en-US" dirty="0" smtClean="0"/>
              <a:t>Binary Exponentiation,</a:t>
            </a:r>
            <a:r>
              <a:rPr lang="en-US" dirty="0"/>
              <a:t> Computing greatest common divisor, Linear Diophantine Equations</a:t>
            </a:r>
            <a:endParaRPr lang="en-US" altLang="en-US" sz="1600" dirty="0">
              <a:latin typeface="Raleway ExtraBold" charset="0"/>
            </a:endParaRPr>
          </a:p>
        </p:txBody>
      </p:sp>
      <p:sp>
        <p:nvSpPr>
          <p:cNvPr id="1040" name="TextBox 25"/>
          <p:cNvSpPr txBox="1">
            <a:spLocks noChangeArrowheads="1"/>
          </p:cNvSpPr>
          <p:nvPr/>
        </p:nvSpPr>
        <p:spPr bwMode="auto">
          <a:xfrm>
            <a:off x="551384" y="2052638"/>
            <a:ext cx="11305256"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altLang="en-US" sz="2800" dirty="0">
                <a:ea typeface="Calibri" charset="0"/>
                <a:cs typeface="Times New Roman" charset="0"/>
              </a:rPr>
              <a:t>Advanced Programming (20CST-337)</a:t>
            </a:r>
          </a:p>
          <a:p>
            <a:pPr algn="ctr">
              <a:lnSpc>
                <a:spcPct val="90000"/>
              </a:lnSpc>
              <a:spcAft>
                <a:spcPct val="35000"/>
              </a:spcAft>
            </a:pPr>
            <a:r>
              <a:rPr lang="en-US" altLang="en-US" sz="2800">
                <a:ea typeface="Calibri" charset="0"/>
                <a:cs typeface="Times New Roman" charset="0"/>
              </a:rPr>
              <a:t>By:  Rahul Rathore(E12904)</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Euclidean </a:t>
            </a:r>
            <a:r>
              <a:rPr lang="en-US" b="1" dirty="0"/>
              <a:t>algorithm for computing the greatest common </a:t>
            </a:r>
            <a:r>
              <a:rPr lang="en-US" b="1" dirty="0" smtClean="0"/>
              <a:t>divisor </a:t>
            </a:r>
            <a:r>
              <a:rPr lang="en-US" b="1" dirty="0"/>
              <a:t/>
            </a:r>
            <a:br>
              <a:rPr lang="en-US" b="1" dirty="0"/>
            </a:b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
        <p:nvSpPr>
          <p:cNvPr id="5" name="Rectangle 1"/>
          <p:cNvSpPr>
            <a:spLocks noGrp="1" noChangeArrowheads="1"/>
          </p:cNvSpPr>
          <p:nvPr>
            <p:ph idx="1"/>
          </p:nvPr>
        </p:nvSpPr>
        <p:spPr bwMode="auto">
          <a:xfrm>
            <a:off x="551384" y="1844824"/>
            <a:ext cx="10105502" cy="923330"/>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Given two non-negative integers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and </a:t>
            </a:r>
            <a:r>
              <a:rPr kumimoji="0" lang="en-US" altLang="en-US" sz="1400" b="0" i="0" u="none" strike="noStrike" cap="none" normalizeH="0" baseline="0" dirty="0" smtClean="0">
                <a:ln>
                  <a:noFill/>
                </a:ln>
                <a:solidFill>
                  <a:srgbClr val="333333"/>
                </a:solidFill>
                <a:effectLst/>
                <a:latin typeface="MathJax_Math-italic"/>
              </a:rPr>
              <a:t>b</a:t>
            </a:r>
            <a:r>
              <a:rPr kumimoji="0" lang="en-US" altLang="en-US" sz="1800" b="0" i="0" u="none" strike="noStrike" cap="none" normalizeH="0" baseline="0" dirty="0" smtClean="0">
                <a:ln>
                  <a:noFill/>
                </a:ln>
                <a:solidFill>
                  <a:srgbClr val="333333"/>
                </a:solidFill>
                <a:effectLst/>
                <a:latin typeface="Helvetica" panose="020B0604020202020204" pitchFamily="34" charset="0"/>
              </a:rPr>
              <a:t>, we have to find their </a:t>
            </a:r>
            <a:r>
              <a:rPr kumimoji="0" lang="en-US" altLang="en-US" sz="1800" b="1" i="0" u="none" strike="noStrike" cap="none" normalizeH="0" baseline="0" dirty="0" smtClean="0">
                <a:ln>
                  <a:noFill/>
                </a:ln>
                <a:solidFill>
                  <a:srgbClr val="333333"/>
                </a:solidFill>
                <a:effectLst/>
                <a:latin typeface="Helvetica" panose="020B0604020202020204" pitchFamily="34" charset="0"/>
              </a:rPr>
              <a:t>GCD</a:t>
            </a:r>
            <a:r>
              <a:rPr kumimoji="0" lang="en-US" altLang="en-US" sz="1800" b="0" i="0" u="none" strike="noStrike" cap="none" normalizeH="0" baseline="0" dirty="0" smtClean="0">
                <a:ln>
                  <a:noFill/>
                </a:ln>
                <a:solidFill>
                  <a:srgbClr val="333333"/>
                </a:solidFill>
                <a:effectLst/>
                <a:latin typeface="Helvetica" panose="020B0604020202020204" pitchFamily="34" charset="0"/>
              </a:rPr>
              <a:t> (greatest common divisor), i.e. the largest number which is a divisor of both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and </a:t>
            </a:r>
            <a:r>
              <a:rPr kumimoji="0" lang="en-US" altLang="en-US" sz="1400" b="0" i="0" u="none" strike="noStrike" cap="none" normalizeH="0" baseline="0" dirty="0" smtClean="0">
                <a:ln>
                  <a:noFill/>
                </a:ln>
                <a:solidFill>
                  <a:srgbClr val="333333"/>
                </a:solidFill>
                <a:effectLst/>
                <a:latin typeface="MathJax_Math-italic"/>
              </a:rPr>
              <a:t>b</a:t>
            </a:r>
            <a:r>
              <a:rPr kumimoji="0" lang="en-US" altLang="en-US" sz="1800" b="0" i="0" u="none" strike="noStrike" cap="none" normalizeH="0" baseline="0" dirty="0" smtClean="0">
                <a:ln>
                  <a:noFill/>
                </a:ln>
                <a:solidFill>
                  <a:srgbClr val="333333"/>
                </a:solidFill>
                <a:effectLst/>
                <a:latin typeface="Helvetica" panose="020B0604020202020204" pitchFamily="34" charset="0"/>
              </a:rPr>
              <a:t>. It's commonly denoted by </a:t>
            </a:r>
            <a:r>
              <a:rPr kumimoji="0" lang="en-US" altLang="en-US" sz="1400" b="0" i="0" u="none" strike="noStrike" cap="none" normalizeH="0" baseline="0" dirty="0" err="1" smtClean="0">
                <a:ln>
                  <a:noFill/>
                </a:ln>
                <a:solidFill>
                  <a:srgbClr val="333333"/>
                </a:solidFill>
                <a:effectLst/>
                <a:latin typeface="MathJax_Main"/>
              </a:rPr>
              <a:t>gcd</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err="1" smtClean="0">
                <a:ln>
                  <a:noFill/>
                </a:ln>
                <a:solidFill>
                  <a:srgbClr val="333333"/>
                </a:solidFill>
                <a:effectLst/>
                <a:latin typeface="MathJax_Math-italic"/>
              </a:rPr>
              <a:t>a</a:t>
            </a:r>
            <a:r>
              <a:rPr kumimoji="0" lang="en-US" altLang="en-US" sz="1400" b="0" i="0" u="none" strike="noStrike" cap="none" normalizeH="0" baseline="0" dirty="0" err="1" smtClean="0">
                <a:ln>
                  <a:noFill/>
                </a:ln>
                <a:solidFill>
                  <a:srgbClr val="333333"/>
                </a:solidFill>
                <a:effectLst/>
                <a:latin typeface="MathJax_Main"/>
              </a:rPr>
              <a:t>,</a:t>
            </a:r>
            <a:r>
              <a:rPr kumimoji="0" lang="en-US" altLang="en-US" sz="1400" b="0" i="0" u="none" strike="noStrike" cap="none" normalizeH="0" baseline="0" dirty="0" err="1" smtClean="0">
                <a:ln>
                  <a:noFill/>
                </a:ln>
                <a:solidFill>
                  <a:srgbClr val="333333"/>
                </a:solidFill>
                <a:effectLst/>
                <a:latin typeface="MathJax_Math-italic"/>
              </a:rPr>
              <a:t>b</a:t>
            </a:r>
            <a:r>
              <a:rPr kumimoji="0" lang="en-US" altLang="en-US" sz="1400" b="0" i="0" u="none" strike="noStrike" cap="none" normalizeH="0" baseline="0" dirty="0" smtClean="0">
                <a:ln>
                  <a:noFill/>
                </a:ln>
                <a:solidFill>
                  <a:srgbClr val="333333"/>
                </a:solidFill>
                <a:effectLst/>
                <a:latin typeface="MathJax_Main"/>
              </a:rPr>
              <a:t>)</a:t>
            </a:r>
            <a:r>
              <a:rPr kumimoji="0" lang="en-US" altLang="en-US" sz="1800" b="0" i="0" u="none" strike="noStrike" cap="none" normalizeH="0" baseline="0" dirty="0" smtClean="0">
                <a:ln>
                  <a:noFill/>
                </a:ln>
                <a:solidFill>
                  <a:srgbClr val="333333"/>
                </a:solidFill>
                <a:effectLst/>
                <a:latin typeface="Helvetica" panose="020B0604020202020204" pitchFamily="34" charset="0"/>
              </a:rPr>
              <a:t>. Mathematically it is defined as:</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423278" y="2875488"/>
            <a:ext cx="6218262" cy="1007428"/>
          </a:xfrm>
          <a:prstGeom prst="rect">
            <a:avLst/>
          </a:prstGeom>
        </p:spPr>
      </p:pic>
      <p:sp>
        <p:nvSpPr>
          <p:cNvPr id="7" name="Rectangle 2"/>
          <p:cNvSpPr>
            <a:spLocks noChangeArrowheads="1"/>
          </p:cNvSpPr>
          <p:nvPr/>
        </p:nvSpPr>
        <p:spPr bwMode="auto">
          <a:xfrm>
            <a:off x="551384" y="4680589"/>
            <a:ext cx="10105502" cy="120032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When one of the numbers is zero, while the other is non-zero, their greatest common divisor, by definition, is the second number. When both numbers are zero, their greatest common divisor is undefined (it can be any arbitrarily large number), but we can define it to be zero. Which gives us a simple rule: if one of the numbers is zero, the greatest common divisor is the other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2398684" y="3925997"/>
            <a:ext cx="6267450" cy="476250"/>
          </a:xfrm>
          <a:prstGeom prst="rect">
            <a:avLst/>
          </a:prstGeom>
        </p:spPr>
      </p:pic>
    </p:spTree>
    <p:extLst>
      <p:ext uri="{BB962C8B-B14F-4D97-AF65-F5344CB8AC3E}">
        <p14:creationId xmlns:p14="http://schemas.microsoft.com/office/powerpoint/2010/main" val="428520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a:t>The algorithm is extremely simple: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pic>
        <p:nvPicPr>
          <p:cNvPr id="5" name="Picture 4"/>
          <p:cNvPicPr>
            <a:picLocks noChangeAspect="1"/>
          </p:cNvPicPr>
          <p:nvPr/>
        </p:nvPicPr>
        <p:blipFill>
          <a:blip r:embed="rId2"/>
          <a:stretch>
            <a:fillRect/>
          </a:stretch>
        </p:blipFill>
        <p:spPr>
          <a:xfrm>
            <a:off x="1055440" y="2492896"/>
            <a:ext cx="8576943" cy="2182299"/>
          </a:xfrm>
          <a:prstGeom prst="rect">
            <a:avLst/>
          </a:prstGeom>
        </p:spPr>
      </p:pic>
    </p:spTree>
    <p:extLst>
      <p:ext uri="{BB962C8B-B14F-4D97-AF65-F5344CB8AC3E}">
        <p14:creationId xmlns:p14="http://schemas.microsoft.com/office/powerpoint/2010/main" val="281583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pic>
        <p:nvPicPr>
          <p:cNvPr id="5" name="Picture 4"/>
          <p:cNvPicPr>
            <a:picLocks noChangeAspect="1"/>
          </p:cNvPicPr>
          <p:nvPr/>
        </p:nvPicPr>
        <p:blipFill>
          <a:blip r:embed="rId2"/>
          <a:stretch>
            <a:fillRect/>
          </a:stretch>
        </p:blipFill>
        <p:spPr>
          <a:xfrm>
            <a:off x="1415480" y="2078126"/>
            <a:ext cx="8064896" cy="3846335"/>
          </a:xfrm>
          <a:prstGeom prst="rect">
            <a:avLst/>
          </a:prstGeom>
        </p:spPr>
      </p:pic>
    </p:spTree>
    <p:extLst>
      <p:ext uri="{BB962C8B-B14F-4D97-AF65-F5344CB8AC3E}">
        <p14:creationId xmlns:p14="http://schemas.microsoft.com/office/powerpoint/2010/main" val="395857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9659"/>
          </a:xfrm>
        </p:spPr>
        <p:txBody>
          <a:bodyPr/>
          <a:lstStyle/>
          <a:p>
            <a:r>
              <a:rPr lang="en-US" b="1" dirty="0" smtClean="0"/>
              <a:t/>
            </a:r>
            <a:br>
              <a:rPr lang="en-US" b="1" dirty="0" smtClean="0"/>
            </a:br>
            <a:r>
              <a:rPr lang="en-US" b="1" dirty="0" smtClean="0"/>
              <a:t>Extended </a:t>
            </a:r>
            <a:r>
              <a:rPr lang="en-US" b="1" dirty="0"/>
              <a:t>Euclidean Algorithm</a:t>
            </a:r>
            <a:br>
              <a:rPr lang="en-US" b="1" dirty="0"/>
            </a:b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
        <p:nvSpPr>
          <p:cNvPr id="6" name="Rectangle 2"/>
          <p:cNvSpPr>
            <a:spLocks noGrp="1" noChangeArrowheads="1"/>
          </p:cNvSpPr>
          <p:nvPr>
            <p:ph idx="1"/>
          </p:nvPr>
        </p:nvSpPr>
        <p:spPr bwMode="auto">
          <a:xfrm>
            <a:off x="1055440" y="1484784"/>
            <a:ext cx="91957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While the </a:t>
            </a:r>
            <a:r>
              <a:rPr kumimoji="0" lang="en-US" altLang="en-US" sz="2400" b="0" i="0" u="none" strike="noStrike" cap="none" normalizeH="0" baseline="0" dirty="0" smtClean="0">
                <a:ln>
                  <a:noFill/>
                </a:ln>
                <a:solidFill>
                  <a:srgbClr val="4444AA"/>
                </a:solidFill>
                <a:effectLst/>
                <a:latin typeface="+mn-lt"/>
              </a:rPr>
              <a:t>Euclidean algorithm</a:t>
            </a:r>
            <a:r>
              <a:rPr kumimoji="0" lang="en-US" altLang="en-US" sz="2400" b="0" i="0" u="none" strike="noStrike" cap="none" normalizeH="0" baseline="0" dirty="0" smtClean="0">
                <a:ln>
                  <a:noFill/>
                </a:ln>
                <a:solidFill>
                  <a:srgbClr val="333333"/>
                </a:solidFill>
                <a:effectLst/>
                <a:latin typeface="+mn-lt"/>
              </a:rPr>
              <a:t> calculates only the greatest common divisor (GCD) of two integers a and b, the extended version also finds a way to represent GCD in terms of a and b, i.e. coefficients x and y for which:</a:t>
            </a:r>
            <a:endParaRPr kumimoji="0" lang="en-US" altLang="en-US" sz="2400" b="0" i="0" u="none" strike="noStrike" cap="none" normalizeH="0" baseline="0" dirty="0" smtClean="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333333"/>
                </a:solidFill>
                <a:effectLst/>
                <a:latin typeface="+mn-lt"/>
              </a:rPr>
              <a:t>a⋅x+b⋅y</a:t>
            </a:r>
            <a:r>
              <a:rPr kumimoji="0" lang="en-US" altLang="en-US" sz="2400" b="0" i="0" u="none" strike="noStrike" cap="none" normalizeH="0" baseline="0" dirty="0" smtClean="0">
                <a:ln>
                  <a:noFill/>
                </a:ln>
                <a:solidFill>
                  <a:srgbClr val="333333"/>
                </a:solidFill>
                <a:effectLst/>
                <a:latin typeface="+mn-lt"/>
              </a:rPr>
              <a:t>=</a:t>
            </a:r>
            <a:r>
              <a:rPr kumimoji="0" lang="en-US" altLang="en-US" sz="2400" b="0" i="0" u="none" strike="noStrike" cap="none" normalizeH="0" baseline="0" dirty="0" err="1" smtClean="0">
                <a:ln>
                  <a:noFill/>
                </a:ln>
                <a:solidFill>
                  <a:srgbClr val="333333"/>
                </a:solidFill>
                <a:effectLst/>
                <a:latin typeface="+mn-lt"/>
              </a:rPr>
              <a:t>gcd</a:t>
            </a:r>
            <a:r>
              <a:rPr kumimoji="0" lang="en-US" altLang="en-US" sz="2400" b="0" i="0" u="none" strike="noStrike" cap="none" normalizeH="0" baseline="0" dirty="0" smtClean="0">
                <a:ln>
                  <a:noFill/>
                </a:ln>
                <a:solidFill>
                  <a:srgbClr val="333333"/>
                </a:solidFill>
                <a:effectLst/>
                <a:latin typeface="+mn-lt"/>
              </a:rPr>
              <a:t>(</a:t>
            </a:r>
            <a:r>
              <a:rPr kumimoji="0" lang="en-US" altLang="en-US" sz="2400" b="0" i="0" u="none" strike="noStrike" cap="none" normalizeH="0" baseline="0" dirty="0" err="1" smtClean="0">
                <a:ln>
                  <a:noFill/>
                </a:ln>
                <a:solidFill>
                  <a:srgbClr val="333333"/>
                </a:solidFill>
                <a:effectLst/>
                <a:latin typeface="+mn-lt"/>
              </a:rPr>
              <a:t>a,b</a:t>
            </a:r>
            <a:r>
              <a:rPr kumimoji="0" lang="en-US" altLang="en-US" sz="2400" b="0" i="0" u="none" strike="noStrike" cap="none" normalizeH="0" baseline="0" dirty="0" smtClean="0">
                <a:ln>
                  <a:noFill/>
                </a:ln>
                <a:solidFill>
                  <a:srgbClr val="333333"/>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333333"/>
                </a:solidFill>
                <a:latin typeface="+mn-lt"/>
              </a:rPr>
              <a:t> </a:t>
            </a:r>
            <a:r>
              <a:rPr kumimoji="0" lang="en-US" altLang="en-US" sz="2400" b="0" i="0" u="none" strike="noStrike" cap="none" normalizeH="0" baseline="0" dirty="0" smtClean="0">
                <a:ln>
                  <a:noFill/>
                </a:ln>
                <a:solidFill>
                  <a:srgbClr val="333333"/>
                </a:solidFill>
                <a:effectLst/>
                <a:latin typeface="+mn-lt"/>
              </a:rPr>
              <a:t>It's important to note, that we can always find such a representation, for instance </a:t>
            </a:r>
            <a:r>
              <a:rPr kumimoji="0" lang="en-US" altLang="en-US" sz="2400" b="0" i="0" u="none" strike="noStrike" cap="none" normalizeH="0" baseline="0" dirty="0" err="1" smtClean="0">
                <a:ln>
                  <a:noFill/>
                </a:ln>
                <a:solidFill>
                  <a:srgbClr val="333333"/>
                </a:solidFill>
                <a:effectLst/>
                <a:latin typeface="+mn-lt"/>
              </a:rPr>
              <a:t>gcd</a:t>
            </a:r>
            <a:r>
              <a:rPr kumimoji="0" lang="en-US" altLang="en-US" sz="2400" b="0" i="0" u="none" strike="noStrike" cap="none" normalizeH="0" baseline="0" dirty="0" smtClean="0">
                <a:ln>
                  <a:noFill/>
                </a:ln>
                <a:solidFill>
                  <a:srgbClr val="333333"/>
                </a:solidFill>
                <a:effectLst/>
                <a:latin typeface="+mn-lt"/>
              </a:rPr>
              <a:t>(55,80)=5 therefore we can represent 55 as a linear combination with the terms 55 and 80: 55⋅3+80⋅(−2)=5</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7874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900773"/>
          </a:xfrm>
        </p:spPr>
        <p:txBody>
          <a:bodyPr/>
          <a:lstStyle/>
          <a:p>
            <a:r>
              <a:rPr lang="en-US" dirty="0" smtClean="0"/>
              <a:t>Algorithm</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pic>
        <p:nvPicPr>
          <p:cNvPr id="5" name="Picture 4"/>
          <p:cNvPicPr>
            <a:picLocks noChangeAspect="1"/>
          </p:cNvPicPr>
          <p:nvPr/>
        </p:nvPicPr>
        <p:blipFill>
          <a:blip r:embed="rId2"/>
          <a:stretch>
            <a:fillRect/>
          </a:stretch>
        </p:blipFill>
        <p:spPr>
          <a:xfrm>
            <a:off x="479376" y="836712"/>
            <a:ext cx="11468100" cy="8324850"/>
          </a:xfrm>
          <a:prstGeom prst="rect">
            <a:avLst/>
          </a:prstGeom>
        </p:spPr>
      </p:pic>
    </p:spTree>
    <p:extLst>
      <p:ext uri="{BB962C8B-B14F-4D97-AF65-F5344CB8AC3E}">
        <p14:creationId xmlns:p14="http://schemas.microsoft.com/office/powerpoint/2010/main" val="48627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pic>
        <p:nvPicPr>
          <p:cNvPr id="5" name="Picture 4"/>
          <p:cNvPicPr>
            <a:picLocks noChangeAspect="1"/>
          </p:cNvPicPr>
          <p:nvPr/>
        </p:nvPicPr>
        <p:blipFill>
          <a:blip r:embed="rId2"/>
          <a:stretch>
            <a:fillRect/>
          </a:stretch>
        </p:blipFill>
        <p:spPr>
          <a:xfrm>
            <a:off x="911424" y="1641622"/>
            <a:ext cx="6336704" cy="4714728"/>
          </a:xfrm>
          <a:prstGeom prst="rect">
            <a:avLst/>
          </a:prstGeom>
        </p:spPr>
      </p:pic>
    </p:spTree>
    <p:extLst>
      <p:ext uri="{BB962C8B-B14F-4D97-AF65-F5344CB8AC3E}">
        <p14:creationId xmlns:p14="http://schemas.microsoft.com/office/powerpoint/2010/main" val="290212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Diophantine Equation</a:t>
            </a:r>
            <a:br>
              <a:rPr lang="en-US" b="1" dirty="0"/>
            </a:b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
        <p:nvSpPr>
          <p:cNvPr id="6" name="Rectangle 2"/>
          <p:cNvSpPr>
            <a:spLocks noChangeArrowheads="1"/>
          </p:cNvSpPr>
          <p:nvPr/>
        </p:nvSpPr>
        <p:spPr bwMode="auto">
          <a:xfrm>
            <a:off x="1051312" y="3853210"/>
            <a:ext cx="1026332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mn-lt"/>
              </a:rPr>
              <a:t>We consider several classical problems on these equations:</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mn-lt"/>
              </a:rPr>
              <a:t>finding one solution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mn-lt"/>
              </a:rPr>
              <a:t>finding all solutions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mn-lt"/>
              </a:rPr>
              <a:t>finding the number of solutions and the solutions themselves in a given interval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mn-lt"/>
              </a:rPr>
              <a:t>finding a solution with minimum value of </a:t>
            </a:r>
            <a:r>
              <a:rPr kumimoji="0" lang="en-US" altLang="en-US" b="0" i="0" u="none" strike="noStrike" cap="none" normalizeH="0" baseline="0" dirty="0" err="1" smtClean="0">
                <a:ln>
                  <a:noFill/>
                </a:ln>
                <a:solidFill>
                  <a:srgbClr val="333333"/>
                </a:solidFill>
                <a:effectLst/>
                <a:latin typeface="+mn-lt"/>
              </a:rPr>
              <a:t>x+y</a:t>
            </a:r>
            <a:endParaRPr kumimoji="0" lang="en-US" altLang="en-US" b="0" i="0" u="none" strike="noStrike" cap="none" normalizeH="0" baseline="0" dirty="0" smtClean="0">
              <a:ln>
                <a:noFill/>
              </a:ln>
              <a:solidFill>
                <a:srgbClr val="333333"/>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1055440" y="1852662"/>
            <a:ext cx="914501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Helvetica" panose="020B0604020202020204" pitchFamily="34" charset="0"/>
              </a:rPr>
              <a:t>A Linear Diophantine Equation (in two variables) is an equation of the general form:</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333333"/>
                </a:solidFill>
                <a:effectLst/>
                <a:latin typeface="MathJax_Math-italic"/>
              </a:rPr>
              <a:t>ax</a:t>
            </a:r>
            <a:r>
              <a:rPr kumimoji="0" lang="en-US" altLang="en-US" sz="2400" b="0" i="0" u="none" strike="noStrike" cap="none" normalizeH="0" baseline="0" dirty="0" err="1" smtClean="0">
                <a:ln>
                  <a:noFill/>
                </a:ln>
                <a:solidFill>
                  <a:srgbClr val="333333"/>
                </a:solidFill>
                <a:effectLst/>
                <a:latin typeface="MathJax_Main"/>
              </a:rPr>
              <a:t>+</a:t>
            </a:r>
            <a:r>
              <a:rPr kumimoji="0" lang="en-US" altLang="en-US" sz="2400" b="0" i="0" u="none" strike="noStrike" cap="none" normalizeH="0" baseline="0" dirty="0" err="1" smtClean="0">
                <a:ln>
                  <a:noFill/>
                </a:ln>
                <a:solidFill>
                  <a:srgbClr val="333333"/>
                </a:solidFill>
                <a:effectLst/>
                <a:latin typeface="MathJax_Math-italic"/>
              </a:rPr>
              <a:t>by</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c</a:t>
            </a:r>
            <a:endParaRPr kumimoji="0" lang="en-US"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Helvetica" panose="020B0604020202020204" pitchFamily="34" charset="0"/>
              </a:rPr>
              <a:t>where </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2400" b="0" i="0" u="none" strike="noStrike" cap="none" normalizeH="0" baseline="0" dirty="0" smtClean="0">
                <a:ln>
                  <a:noFill/>
                </a:ln>
                <a:solidFill>
                  <a:srgbClr val="333333"/>
                </a:solidFill>
                <a:effectLst/>
                <a:latin typeface="Helvetica" panose="020B0604020202020204" pitchFamily="34" charset="0"/>
              </a:rPr>
              <a:t>, </a:t>
            </a:r>
            <a:r>
              <a:rPr kumimoji="0" lang="en-US" altLang="en-US" sz="2400" b="0" i="0" u="none" strike="noStrike" cap="none" normalizeH="0" baseline="0" dirty="0" smtClean="0">
                <a:ln>
                  <a:noFill/>
                </a:ln>
                <a:solidFill>
                  <a:srgbClr val="333333"/>
                </a:solidFill>
                <a:effectLst/>
                <a:latin typeface="MathJax_Math-italic"/>
              </a:rPr>
              <a:t>b</a:t>
            </a:r>
            <a:r>
              <a:rPr kumimoji="0" lang="en-US" altLang="en-US" sz="2400" b="0" i="0" u="none" strike="noStrike" cap="none" normalizeH="0" baseline="0" dirty="0" smtClean="0">
                <a:ln>
                  <a:noFill/>
                </a:ln>
                <a:solidFill>
                  <a:srgbClr val="333333"/>
                </a:solidFill>
                <a:effectLst/>
                <a:latin typeface="Helvetica" panose="020B0604020202020204" pitchFamily="34" charset="0"/>
              </a:rPr>
              <a:t>, </a:t>
            </a:r>
            <a:r>
              <a:rPr kumimoji="0" lang="en-US" altLang="en-US" sz="2400" b="0" i="0" u="none" strike="noStrike" cap="none" normalizeH="0" baseline="0" dirty="0" smtClean="0">
                <a:ln>
                  <a:noFill/>
                </a:ln>
                <a:solidFill>
                  <a:srgbClr val="333333"/>
                </a:solidFill>
                <a:effectLst/>
                <a:latin typeface="MathJax_Math-italic"/>
              </a:rPr>
              <a:t>c</a:t>
            </a:r>
            <a:r>
              <a:rPr kumimoji="0" lang="en-US" altLang="en-US" sz="2400" b="0" i="0" u="none" strike="noStrike" cap="none" normalizeH="0" baseline="0" dirty="0" smtClean="0">
                <a:ln>
                  <a:noFill/>
                </a:ln>
                <a:solidFill>
                  <a:srgbClr val="333333"/>
                </a:solidFill>
                <a:effectLst/>
                <a:latin typeface="Helvetica" panose="020B0604020202020204" pitchFamily="34" charset="0"/>
              </a:rPr>
              <a:t> are given integers, and </a:t>
            </a:r>
            <a:r>
              <a:rPr kumimoji="0" lang="en-US" altLang="en-US" sz="2400" b="0" i="0" u="none" strike="noStrike" cap="none" normalizeH="0" baseline="0" dirty="0" smtClean="0">
                <a:ln>
                  <a:noFill/>
                </a:ln>
                <a:solidFill>
                  <a:srgbClr val="333333"/>
                </a:solidFill>
                <a:effectLst/>
                <a:latin typeface="MathJax_Math-italic"/>
              </a:rPr>
              <a:t>x</a:t>
            </a:r>
            <a:r>
              <a:rPr kumimoji="0" lang="en-US" altLang="en-US" sz="2400" b="0" i="0" u="none" strike="noStrike" cap="none" normalizeH="0" baseline="0" dirty="0" smtClean="0">
                <a:ln>
                  <a:noFill/>
                </a:ln>
                <a:solidFill>
                  <a:srgbClr val="333333"/>
                </a:solidFill>
                <a:effectLst/>
                <a:latin typeface="Helvetica" panose="020B0604020202020204" pitchFamily="34" charset="0"/>
              </a:rPr>
              <a:t>, </a:t>
            </a:r>
            <a:r>
              <a:rPr kumimoji="0" lang="en-US" altLang="en-US" sz="2400" b="0" i="0" u="none" strike="noStrike" cap="none" normalizeH="0" baseline="0" dirty="0" smtClean="0">
                <a:ln>
                  <a:noFill/>
                </a:ln>
                <a:solidFill>
                  <a:srgbClr val="333333"/>
                </a:solidFill>
                <a:effectLst/>
                <a:latin typeface="MathJax_Math-italic"/>
              </a:rPr>
              <a:t>y</a:t>
            </a:r>
            <a:r>
              <a:rPr kumimoji="0" lang="en-US" altLang="en-US" sz="2400" b="0" i="0" u="none" strike="noStrike" cap="none" normalizeH="0" baseline="0" dirty="0" smtClean="0">
                <a:ln>
                  <a:noFill/>
                </a:ln>
                <a:solidFill>
                  <a:srgbClr val="333333"/>
                </a:solidFill>
                <a:effectLst/>
                <a:latin typeface="Helvetica" panose="020B0604020202020204" pitchFamily="34" charset="0"/>
              </a:rPr>
              <a:t> are unknown integers.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08497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0302"/>
          </a:xfrm>
        </p:spPr>
        <p:txBody>
          <a:bodyPr/>
          <a:lstStyle/>
          <a:p>
            <a:r>
              <a:rPr lang="en-US" b="1" dirty="0"/>
              <a:t>Finding a </a:t>
            </a:r>
            <a:r>
              <a:rPr lang="en-US" b="1" dirty="0" smtClean="0"/>
              <a:t>solution</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
        <p:nvSpPr>
          <p:cNvPr id="5" name="Rectangle 1"/>
          <p:cNvSpPr>
            <a:spLocks noGrp="1" noChangeArrowheads="1"/>
          </p:cNvSpPr>
          <p:nvPr>
            <p:ph idx="1"/>
          </p:nvPr>
        </p:nvSpPr>
        <p:spPr bwMode="auto">
          <a:xfrm>
            <a:off x="1063080" y="1052736"/>
            <a:ext cx="87849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To find one solution of the Diophantine equation with 2 unknowns, you can use the </a:t>
            </a:r>
            <a:r>
              <a:rPr kumimoji="0" lang="en-US" altLang="en-US" sz="2000" b="0" i="0" u="none" strike="noStrike" cap="none" normalizeH="0" baseline="0" dirty="0" smtClean="0">
                <a:ln>
                  <a:noFill/>
                </a:ln>
                <a:solidFill>
                  <a:srgbClr val="4444AA"/>
                </a:solidFill>
                <a:effectLst/>
                <a:latin typeface="+mn-lt"/>
              </a:rPr>
              <a:t>Extended Euclidean algorithm</a:t>
            </a:r>
            <a:r>
              <a:rPr kumimoji="0" lang="en-US" altLang="en-US" sz="2000" b="0" i="0" u="none" strike="noStrike" cap="none" normalizeH="0" baseline="0" dirty="0" smtClean="0">
                <a:ln>
                  <a:noFill/>
                </a:ln>
                <a:solidFill>
                  <a:srgbClr val="333333"/>
                </a:solidFill>
                <a:effectLst/>
                <a:latin typeface="+mn-lt"/>
              </a:rPr>
              <a:t>. First, assume that aa and bb are non-negative. When we apply Extended Euclidean algorithm for aa and bb, we can find their greatest common divisor gg and 2 numbers </a:t>
            </a:r>
            <a:r>
              <a:rPr kumimoji="0" lang="en-US" altLang="en-US" sz="2000" b="0" i="0" u="none" strike="noStrike" cap="none" normalizeH="0" baseline="0" dirty="0" err="1" smtClean="0">
                <a:ln>
                  <a:noFill/>
                </a:ln>
                <a:solidFill>
                  <a:srgbClr val="333333"/>
                </a:solidFill>
                <a:effectLst/>
                <a:latin typeface="+mn-lt"/>
              </a:rPr>
              <a:t>x</a:t>
            </a:r>
            <a:r>
              <a:rPr kumimoji="0" lang="en-US" altLang="en-US" sz="2000" b="0" i="0" u="none" strike="noStrike" cap="none" normalizeH="0" baseline="-25000" dirty="0" err="1" smtClean="0">
                <a:ln>
                  <a:noFill/>
                </a:ln>
                <a:solidFill>
                  <a:srgbClr val="333333"/>
                </a:solidFill>
                <a:effectLst/>
                <a:latin typeface="+mn-lt"/>
              </a:rPr>
              <a:t>g</a:t>
            </a:r>
            <a:r>
              <a:rPr kumimoji="0" lang="en-US" altLang="en-US" sz="2000" b="0" i="0" u="none" strike="noStrike" cap="none" normalizeH="0" baseline="0" dirty="0" smtClean="0">
                <a:ln>
                  <a:noFill/>
                </a:ln>
                <a:solidFill>
                  <a:srgbClr val="333333"/>
                </a:solidFill>
                <a:effectLst/>
                <a:latin typeface="+mn-lt"/>
              </a:rPr>
              <a:t> and </a:t>
            </a:r>
            <a:r>
              <a:rPr kumimoji="0" lang="en-US" altLang="en-US" sz="2000" b="0" i="0" u="none" strike="noStrike" cap="none" normalizeH="0" baseline="0" dirty="0" err="1" smtClean="0">
                <a:ln>
                  <a:noFill/>
                </a:ln>
                <a:solidFill>
                  <a:srgbClr val="333333"/>
                </a:solidFill>
                <a:effectLst/>
                <a:latin typeface="+mn-lt"/>
              </a:rPr>
              <a:t>y</a:t>
            </a:r>
            <a:r>
              <a:rPr kumimoji="0" lang="en-US" altLang="en-US" sz="2000" b="0" i="0" u="none" strike="noStrike" cap="none" normalizeH="0" baseline="-25000" dirty="0" err="1" smtClean="0">
                <a:ln>
                  <a:noFill/>
                </a:ln>
                <a:solidFill>
                  <a:srgbClr val="333333"/>
                </a:solidFill>
                <a:effectLst/>
                <a:latin typeface="+mn-lt"/>
              </a:rPr>
              <a:t>g</a:t>
            </a:r>
            <a:r>
              <a:rPr kumimoji="0" lang="en-US" altLang="en-US" sz="2000" b="0" i="0" u="none" strike="noStrike" cap="none" normalizeH="0" baseline="0" dirty="0" smtClean="0">
                <a:ln>
                  <a:noFill/>
                </a:ln>
                <a:solidFill>
                  <a:srgbClr val="333333"/>
                </a:solidFill>
                <a:effectLst/>
                <a:latin typeface="+mn-lt"/>
              </a:rPr>
              <a:t> such that:</a:t>
            </a:r>
            <a:endParaRPr kumimoji="0" lang="en-US" altLang="en-US" sz="2000" b="0" i="0" u="none" strike="noStrike" cap="none" normalizeH="0" baseline="0" dirty="0" smtClean="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33333"/>
                </a:solidFill>
                <a:effectLst/>
                <a:latin typeface="+mn-lt"/>
              </a:rPr>
              <a:t>ax</a:t>
            </a:r>
            <a:r>
              <a:rPr kumimoji="0" lang="en-US" altLang="en-US" sz="2000" b="0" i="0" u="none" strike="noStrike" cap="none" normalizeH="0" baseline="-25000" dirty="0" err="1" smtClean="0">
                <a:ln>
                  <a:noFill/>
                </a:ln>
                <a:solidFill>
                  <a:srgbClr val="333333"/>
                </a:solidFill>
                <a:effectLst/>
                <a:latin typeface="+mn-lt"/>
              </a:rPr>
              <a:t>g</a:t>
            </a:r>
            <a:r>
              <a:rPr kumimoji="0" lang="en-US" altLang="en-US" sz="2000" b="0" i="0" u="none" strike="noStrike" cap="none" normalizeH="0" baseline="0" dirty="0" err="1" smtClean="0">
                <a:ln>
                  <a:noFill/>
                </a:ln>
                <a:solidFill>
                  <a:srgbClr val="333333"/>
                </a:solidFill>
                <a:effectLst/>
                <a:latin typeface="+mn-lt"/>
              </a:rPr>
              <a:t>+by</a:t>
            </a:r>
            <a:r>
              <a:rPr kumimoji="0" lang="en-US" altLang="en-US" sz="2000" b="0" i="0" u="none" strike="noStrike" cap="none" normalizeH="0" baseline="-25000" dirty="0" err="1" smtClean="0">
                <a:ln>
                  <a:noFill/>
                </a:ln>
                <a:solidFill>
                  <a:srgbClr val="333333"/>
                </a:solidFill>
                <a:effectLst/>
                <a:latin typeface="+mn-lt"/>
              </a:rPr>
              <a:t>g</a:t>
            </a:r>
            <a:r>
              <a:rPr kumimoji="0" lang="en-US" altLang="en-US" sz="2000" b="0" i="0" u="none" strike="noStrike" cap="none" normalizeH="0" baseline="0" dirty="0" smtClean="0">
                <a:ln>
                  <a:noFill/>
                </a:ln>
                <a:solidFill>
                  <a:srgbClr val="333333"/>
                </a:solidFill>
                <a:effectLst/>
                <a:latin typeface="+mn-lt"/>
              </a:rPr>
              <a:t>=g</a:t>
            </a:r>
            <a:endParaRPr kumimoji="0" lang="en-US" altLang="en-US" sz="20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If c is divisible by g=</a:t>
            </a:r>
            <a:r>
              <a:rPr kumimoji="0" lang="en-US" altLang="en-US" sz="2000" b="0" i="0" u="none" strike="noStrike" cap="none" normalizeH="0" baseline="0" dirty="0" err="1" smtClean="0">
                <a:ln>
                  <a:noFill/>
                </a:ln>
                <a:solidFill>
                  <a:srgbClr val="333333"/>
                </a:solidFill>
                <a:effectLst/>
                <a:latin typeface="+mn-lt"/>
              </a:rPr>
              <a:t>gcd</a:t>
            </a:r>
            <a:r>
              <a:rPr kumimoji="0" lang="en-US" altLang="en-US" sz="2000" b="0" i="0" u="none" strike="noStrike" cap="none" normalizeH="0" baseline="0" dirty="0" smtClean="0">
                <a:ln>
                  <a:noFill/>
                </a:ln>
                <a:solidFill>
                  <a:srgbClr val="333333"/>
                </a:solidFill>
                <a:effectLst/>
                <a:latin typeface="+mn-lt"/>
              </a:rPr>
              <a:t>(</a:t>
            </a:r>
            <a:r>
              <a:rPr kumimoji="0" lang="en-US" altLang="en-US" sz="2000" b="0" i="0" u="none" strike="noStrike" cap="none" normalizeH="0" baseline="0" dirty="0" err="1" smtClean="0">
                <a:ln>
                  <a:noFill/>
                </a:ln>
                <a:solidFill>
                  <a:srgbClr val="333333"/>
                </a:solidFill>
                <a:effectLst/>
                <a:latin typeface="+mn-lt"/>
              </a:rPr>
              <a:t>a,b</a:t>
            </a:r>
            <a:r>
              <a:rPr kumimoji="0" lang="en-US" altLang="en-US" sz="2000" b="0" i="0" u="none" strike="noStrike" cap="none" normalizeH="0" baseline="0" dirty="0" smtClean="0">
                <a:ln>
                  <a:noFill/>
                </a:ln>
                <a:solidFill>
                  <a:srgbClr val="333333"/>
                </a:solidFill>
                <a:effectLst/>
                <a:latin typeface="+mn-lt"/>
              </a:rPr>
              <a:t>), then the given Diophantine equation has a solution, otherwise it does not have any solution. The proof is straight-forward: a linear combination of two numbers is divisible by their common divisor.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333333"/>
                </a:solidFill>
                <a:latin typeface="+mn-lt"/>
              </a:rPr>
              <a:t>Now supposed that c is divisible by g, then we have :</a:t>
            </a:r>
            <a:endParaRPr kumimoji="0" lang="en-US" altLang="en-US" sz="2000" b="0" i="0" u="none" strike="noStrike" cap="none" normalizeH="0" baseline="0" dirty="0" smtClean="0">
              <a:ln>
                <a:noFill/>
              </a:ln>
              <a:solidFill>
                <a:schemeClr val="tx1"/>
              </a:solidFill>
              <a:effectLst/>
              <a:latin typeface="+mn-lt"/>
            </a:endParaRPr>
          </a:p>
        </p:txBody>
      </p:sp>
      <p:pic>
        <p:nvPicPr>
          <p:cNvPr id="6" name="Picture 5"/>
          <p:cNvPicPr>
            <a:picLocks noChangeAspect="1"/>
          </p:cNvPicPr>
          <p:nvPr/>
        </p:nvPicPr>
        <p:blipFill>
          <a:blip r:embed="rId2"/>
          <a:stretch>
            <a:fillRect/>
          </a:stretch>
        </p:blipFill>
        <p:spPr>
          <a:xfrm>
            <a:off x="3791744" y="3865443"/>
            <a:ext cx="2533650" cy="552450"/>
          </a:xfrm>
          <a:prstGeom prst="rect">
            <a:avLst/>
          </a:prstGeom>
        </p:spPr>
      </p:pic>
      <p:sp>
        <p:nvSpPr>
          <p:cNvPr id="7" name="Rectangle 6"/>
          <p:cNvSpPr/>
          <p:nvPr/>
        </p:nvSpPr>
        <p:spPr>
          <a:xfrm>
            <a:off x="838200" y="4367335"/>
            <a:ext cx="8808640" cy="400110"/>
          </a:xfrm>
          <a:prstGeom prst="rect">
            <a:avLst/>
          </a:prstGeom>
        </p:spPr>
        <p:txBody>
          <a:bodyPr wrap="square">
            <a:spAutoFit/>
          </a:bodyPr>
          <a:lstStyle/>
          <a:p>
            <a:r>
              <a:rPr lang="en-US" sz="2000" dirty="0">
                <a:solidFill>
                  <a:srgbClr val="333333"/>
                </a:solidFill>
                <a:latin typeface="+mn-lt"/>
              </a:rPr>
              <a:t>Therefore one of the solutions of the Diophantine equation is:</a:t>
            </a:r>
            <a:endParaRPr lang="en-US" sz="2000" dirty="0">
              <a:latin typeface="+mn-lt"/>
            </a:endParaRPr>
          </a:p>
        </p:txBody>
      </p:sp>
      <p:pic>
        <p:nvPicPr>
          <p:cNvPr id="8" name="Picture 7"/>
          <p:cNvPicPr>
            <a:picLocks noChangeAspect="1"/>
          </p:cNvPicPr>
          <p:nvPr/>
        </p:nvPicPr>
        <p:blipFill>
          <a:blip r:embed="rId3"/>
          <a:stretch>
            <a:fillRect/>
          </a:stretch>
        </p:blipFill>
        <p:spPr>
          <a:xfrm>
            <a:off x="4007768" y="4767445"/>
            <a:ext cx="1447800" cy="1247775"/>
          </a:xfrm>
          <a:prstGeom prst="rect">
            <a:avLst/>
          </a:prstGeom>
        </p:spPr>
      </p:pic>
      <p:sp>
        <p:nvSpPr>
          <p:cNvPr id="9" name="Rectangle 2"/>
          <p:cNvSpPr>
            <a:spLocks noChangeArrowheads="1"/>
          </p:cNvSpPr>
          <p:nvPr/>
        </p:nvSpPr>
        <p:spPr bwMode="auto">
          <a:xfrm>
            <a:off x="656356" y="6055360"/>
            <a:ext cx="94154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The above idea still works when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or </a:t>
            </a:r>
            <a:r>
              <a:rPr kumimoji="0" lang="en-US" altLang="en-US" sz="1400" b="0" i="0" u="none" strike="noStrike" cap="none" normalizeH="0" baseline="0" dirty="0" smtClean="0">
                <a:ln>
                  <a:noFill/>
                </a:ln>
                <a:solidFill>
                  <a:srgbClr val="333333"/>
                </a:solidFill>
                <a:effectLst/>
                <a:latin typeface="MathJax_Math-italic"/>
              </a:rPr>
              <a:t>b</a:t>
            </a:r>
            <a:r>
              <a:rPr kumimoji="0" lang="en-US" altLang="en-US" sz="1800" b="0" i="0" u="none" strike="noStrike" cap="none" normalizeH="0" baseline="0" dirty="0" smtClean="0">
                <a:ln>
                  <a:noFill/>
                </a:ln>
                <a:solidFill>
                  <a:srgbClr val="333333"/>
                </a:solidFill>
                <a:effectLst/>
                <a:latin typeface="Helvetica" panose="020B0604020202020204" pitchFamily="34" charset="0"/>
              </a:rPr>
              <a:t> or both of them are negative. We only need to change the sign of </a:t>
            </a:r>
            <a:r>
              <a:rPr kumimoji="0" lang="en-US" altLang="en-US" sz="1400" b="0" i="0" u="none" strike="noStrike" cap="none" normalizeH="0" baseline="0" dirty="0" smtClean="0">
                <a:ln>
                  <a:noFill/>
                </a:ln>
                <a:solidFill>
                  <a:srgbClr val="333333"/>
                </a:solidFill>
                <a:effectLst/>
                <a:latin typeface="MathJax_Math-italic"/>
              </a:rPr>
              <a:t>x</a:t>
            </a:r>
            <a:r>
              <a:rPr kumimoji="0" lang="en-US" altLang="en-US" sz="900" b="0" i="0" u="none" strike="noStrike" cap="none" normalizeH="0" baseline="0" dirty="0" smtClean="0">
                <a:ln>
                  <a:noFill/>
                </a:ln>
                <a:solidFill>
                  <a:srgbClr val="333333"/>
                </a:solidFill>
                <a:effectLst/>
                <a:latin typeface="MathJax_Main"/>
              </a:rPr>
              <a:t>0</a:t>
            </a:r>
            <a:r>
              <a:rPr kumimoji="0" lang="en-US" altLang="en-US" sz="1800" b="0" i="0" u="none" strike="noStrike" cap="none" normalizeH="0" baseline="0" dirty="0" smtClean="0">
                <a:ln>
                  <a:noFill/>
                </a:ln>
                <a:solidFill>
                  <a:srgbClr val="333333"/>
                </a:solidFill>
                <a:effectLst/>
                <a:latin typeface="Helvetica" panose="020B0604020202020204" pitchFamily="34" charset="0"/>
              </a:rPr>
              <a:t> and </a:t>
            </a:r>
            <a:r>
              <a:rPr kumimoji="0" lang="en-US" altLang="en-US" sz="1400" b="0" i="0" u="none" strike="noStrike" cap="none" normalizeH="0" baseline="0" dirty="0" smtClean="0">
                <a:ln>
                  <a:noFill/>
                </a:ln>
                <a:solidFill>
                  <a:srgbClr val="333333"/>
                </a:solidFill>
                <a:effectLst/>
                <a:latin typeface="MathJax_Math-italic"/>
              </a:rPr>
              <a:t>y</a:t>
            </a:r>
            <a:r>
              <a:rPr kumimoji="0" lang="en-US" altLang="en-US" sz="900" b="0" i="0" u="none" strike="noStrike" cap="none" normalizeH="0" baseline="0" dirty="0" smtClean="0">
                <a:ln>
                  <a:noFill/>
                </a:ln>
                <a:solidFill>
                  <a:srgbClr val="333333"/>
                </a:solidFill>
                <a:effectLst/>
                <a:latin typeface="MathJax_Main"/>
              </a:rPr>
              <a:t>0</a:t>
            </a:r>
            <a:r>
              <a:rPr kumimoji="0" lang="en-US" altLang="en-US" sz="1800" b="0" i="0" u="none" strike="noStrike" cap="none" normalizeH="0" baseline="0" dirty="0" smtClean="0">
                <a:ln>
                  <a:noFill/>
                </a:ln>
                <a:solidFill>
                  <a:srgbClr val="333333"/>
                </a:solidFill>
                <a:effectLst/>
                <a:latin typeface="Helvetica" panose="020B0604020202020204" pitchFamily="34" charset="0"/>
              </a:rPr>
              <a:t> when necessary.</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18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1587"/>
          </a:xfrm>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pic>
        <p:nvPicPr>
          <p:cNvPr id="5" name="Picture 4"/>
          <p:cNvPicPr>
            <a:picLocks noChangeAspect="1"/>
          </p:cNvPicPr>
          <p:nvPr/>
        </p:nvPicPr>
        <p:blipFill>
          <a:blip r:embed="rId2"/>
          <a:stretch>
            <a:fillRect/>
          </a:stretch>
        </p:blipFill>
        <p:spPr>
          <a:xfrm>
            <a:off x="680819" y="1514129"/>
            <a:ext cx="9301381" cy="4752527"/>
          </a:xfrm>
          <a:prstGeom prst="rect">
            <a:avLst/>
          </a:prstGeom>
        </p:spPr>
      </p:pic>
    </p:spTree>
    <p:extLst>
      <p:ext uri="{BB962C8B-B14F-4D97-AF65-F5344CB8AC3E}">
        <p14:creationId xmlns:p14="http://schemas.microsoft.com/office/powerpoint/2010/main" val="274966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pic>
        <p:nvPicPr>
          <p:cNvPr id="5" name="Picture 4"/>
          <p:cNvPicPr>
            <a:picLocks noChangeAspect="1"/>
          </p:cNvPicPr>
          <p:nvPr/>
        </p:nvPicPr>
        <p:blipFill>
          <a:blip r:embed="rId2"/>
          <a:stretch>
            <a:fillRect/>
          </a:stretch>
        </p:blipFill>
        <p:spPr>
          <a:xfrm>
            <a:off x="768199" y="188640"/>
            <a:ext cx="10323664" cy="6278835"/>
          </a:xfrm>
          <a:prstGeom prst="rect">
            <a:avLst/>
          </a:prstGeom>
        </p:spPr>
      </p:pic>
    </p:spTree>
    <p:extLst>
      <p:ext uri="{BB962C8B-B14F-4D97-AF65-F5344CB8AC3E}">
        <p14:creationId xmlns:p14="http://schemas.microsoft.com/office/powerpoint/2010/main" val="192866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564940506"/>
              </p:ext>
            </p:extLst>
          </p:nvPr>
        </p:nvGraphicFramePr>
        <p:xfrm>
          <a:off x="1487488" y="620688"/>
          <a:ext cx="9866312" cy="2592288"/>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05110">
                <a:tc>
                  <a:txBody>
                    <a:bodyPr/>
                    <a:lstStyle/>
                    <a:p>
                      <a:pPr algn="ctr">
                        <a:lnSpc>
                          <a:spcPct val="115000"/>
                        </a:lnSpc>
                        <a:spcAft>
                          <a:spcPts val="1000"/>
                        </a:spcAft>
                      </a:pPr>
                      <a:r>
                        <a:rPr lang="en-US" sz="1800" b="1" dirty="0">
                          <a:solidFill>
                            <a:schemeClr val="tx1"/>
                          </a:solidFill>
                          <a:latin typeface="Arial" pitchFamily="34" charset="0"/>
                          <a:ea typeface="Calibri"/>
                          <a:cs typeface="Arial" pitchFamily="34" charset="0"/>
                        </a:rPr>
                        <a:t>Chapter</a:t>
                      </a:r>
                      <a:endParaRPr lang="en-IN" sz="1800" b="1"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solidFill>
                            <a:schemeClr val="tx1"/>
                          </a:solidFill>
                          <a:latin typeface="Arial" pitchFamily="34" charset="0"/>
                          <a:ea typeface="Times New Roman"/>
                          <a:cs typeface="Arial" pitchFamily="34" charset="0"/>
                        </a:rPr>
                        <a:t>Course Objectives</a:t>
                      </a:r>
                      <a:endParaRPr lang="en-IN" sz="1800"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87178">
                <a:tc>
                  <a:txBody>
                    <a:bodyPr/>
                    <a:lstStyle/>
                    <a:p>
                      <a:pPr marL="342900" lvl="0" indent="-342900" algn="ctr">
                        <a:lnSpc>
                          <a:spcPct val="150000"/>
                        </a:lnSpc>
                        <a:spcAft>
                          <a:spcPts val="0"/>
                        </a:spcAft>
                        <a:buFont typeface="Arial"/>
                        <a:buNone/>
                      </a:pPr>
                      <a:r>
                        <a:rPr lang="en-US" sz="1800" baseline="0" dirty="0">
                          <a:latin typeface="Arial" pitchFamily="34" charset="0"/>
                          <a:ea typeface="Noto Sans Symbols"/>
                          <a:cs typeface="Arial" pitchFamily="34" charset="0"/>
                        </a:rPr>
                        <a:t> 1.</a:t>
                      </a:r>
                      <a:endParaRPr lang="en-IN" sz="1800" dirty="0">
                        <a:latin typeface="Arial" pitchFamily="34" charset="0"/>
                        <a:ea typeface="Noto Sans Symbols"/>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85800" rtl="0" eaLnBrk="1" latinLnBrk="0" hangingPunct="1">
                        <a:lnSpc>
                          <a:spcPct val="150000"/>
                        </a:lnSpc>
                        <a:spcAft>
                          <a:spcPts val="0"/>
                        </a:spcAft>
                        <a:buFont typeface="Arial" panose="020B0604020202020204" pitchFamily="34" charset="0"/>
                        <a:buNone/>
                      </a:pPr>
                      <a:r>
                        <a:rPr lang="en-US" sz="1600" kern="1200" dirty="0">
                          <a:solidFill>
                            <a:schemeClr val="tx1"/>
                          </a:solidFill>
                          <a:effectLst/>
                          <a:latin typeface="Arial" panose="020B0604020202020204" pitchFamily="34" charset="0"/>
                          <a:ea typeface="+mn-ea"/>
                          <a:cs typeface="Arial" panose="020B0604020202020204" pitchFamily="34" charset="0"/>
                        </a:rPr>
                        <a:t>This subject aims to focuses on Advanced concept of C++ and advanced data structure to students. It focuses on advanced level analysis of algorithm and computational mathematics. </a:t>
                      </a:r>
                      <a:endParaRPr lang="en-IN" sz="1600" kern="1200" dirty="0">
                        <a:solidFill>
                          <a:schemeClr val="tx1"/>
                        </a:solidFill>
                        <a:latin typeface="Arial" panose="020B0604020202020204" pitchFamily="34" charset="0"/>
                        <a:ea typeface="Noto Sans Symbols"/>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4779192"/>
              </p:ext>
            </p:extLst>
          </p:nvPr>
        </p:nvGraphicFramePr>
        <p:xfrm>
          <a:off x="1487488" y="3324397"/>
          <a:ext cx="9866312" cy="3442290"/>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16210">
                <a:tc>
                  <a:txBody>
                    <a:bodyPr/>
                    <a:lstStyle/>
                    <a:p>
                      <a:pPr algn="ctr">
                        <a:lnSpc>
                          <a:spcPct val="115000"/>
                        </a:lnSpc>
                        <a:spcAft>
                          <a:spcPts val="1000"/>
                        </a:spcAft>
                      </a:pPr>
                      <a:r>
                        <a:rPr lang="en-US" sz="1800" b="1" dirty="0">
                          <a:latin typeface="Arial" pitchFamily="34" charset="0"/>
                          <a:ea typeface="Calibri"/>
                          <a:cs typeface="Arial" pitchFamily="34" charset="0"/>
                        </a:rPr>
                        <a:t>Chapter</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latin typeface="Arial" pitchFamily="34" charset="0"/>
                          <a:ea typeface="Times New Roman"/>
                          <a:cs typeface="Arial" pitchFamily="34" charset="0"/>
                        </a:rPr>
                        <a:t>Course Outcomes</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76078">
                <a:tc>
                  <a:txBody>
                    <a:bodyPr/>
                    <a:lstStyle/>
                    <a:p>
                      <a:pPr marL="342265" indent="-254000" algn="ctr">
                        <a:lnSpc>
                          <a:spcPct val="115000"/>
                        </a:lnSpc>
                        <a:spcAft>
                          <a:spcPts val="1000"/>
                        </a:spcAft>
                      </a:pPr>
                      <a:r>
                        <a:rPr lang="en-US" sz="1800" dirty="0">
                          <a:solidFill>
                            <a:srgbClr val="000000"/>
                          </a:solidFill>
                          <a:latin typeface="Arial" pitchFamily="34" charset="0"/>
                          <a:ea typeface="Calibri"/>
                          <a:cs typeface="Arial" pitchFamily="34" charset="0"/>
                        </a:rPr>
                        <a:t>1.</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Explain the data structure and OOPS concepts using C++.</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Apply the shortest path and minimum spanning algorithms in computer networks.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Examine the complexity of searching and sorting algorithms, and optimization through arrays, linked structures, stacks, queues, trees, and graphs.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Decide and implement an appropriate graph algorithm and hashing function in computer networks for data security.</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Construct security encryption and decryption algorithms using computational mathematics and graph algorithm.</a:t>
                      </a:r>
                      <a:endParaRPr lang="en-GB" sz="1600" kern="1200" dirty="0">
                        <a:solidFill>
                          <a:schemeClr val="tx1"/>
                        </a:solidFill>
                        <a:latin typeface="Arial" pitchFamily="34" charset="0"/>
                        <a:ea typeface="Noto Sans Symbol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408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pic>
        <p:nvPicPr>
          <p:cNvPr id="5" name="Picture 4"/>
          <p:cNvPicPr>
            <a:picLocks noChangeAspect="1"/>
          </p:cNvPicPr>
          <p:nvPr/>
        </p:nvPicPr>
        <p:blipFill>
          <a:blip r:embed="rId2"/>
          <a:stretch>
            <a:fillRect/>
          </a:stretch>
        </p:blipFill>
        <p:spPr>
          <a:xfrm>
            <a:off x="479376" y="260648"/>
            <a:ext cx="11306671" cy="5741988"/>
          </a:xfrm>
          <a:prstGeom prst="rect">
            <a:avLst/>
          </a:prstGeom>
        </p:spPr>
      </p:pic>
    </p:spTree>
    <p:extLst>
      <p:ext uri="{BB962C8B-B14F-4D97-AF65-F5344CB8AC3E}">
        <p14:creationId xmlns:p14="http://schemas.microsoft.com/office/powerpoint/2010/main" val="360356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81" name="CorelDRAW" r:id="rId3" imgW="2169000" imgH="2169360" progId="">
                    <p:embed/>
                  </p:oleObj>
                </mc:Choice>
                <mc:Fallback>
                  <p:oleObj name="CorelDRAW" r:id="rId3" imgW="2169000" imgH="216936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184731" cy="461665"/>
          </a:xfrm>
          <a:prstGeom prst="rect">
            <a:avLst/>
          </a:prstGeom>
        </p:spPr>
        <p:txBody>
          <a:bodyPr wrap="none">
            <a:spAutoFit/>
          </a:bodyPr>
          <a:lstStyle/>
          <a:p>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21</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853359-9EB8-4E31-AC5A-68145F61139C}" type="slidenum">
              <a:rPr lang="en-US" altLang="en-US" sz="1400"/>
              <a:pPr/>
              <a:t>3</a:t>
            </a:fld>
            <a:endParaRPr lang="en-US" altLang="en-US" sz="1400"/>
          </a:p>
        </p:txBody>
      </p:sp>
      <p:sp>
        <p:nvSpPr>
          <p:cNvPr id="2052" name="Rectangle 2"/>
          <p:cNvSpPr>
            <a:spLocks noGrp="1" noChangeArrowheads="1"/>
          </p:cNvSpPr>
          <p:nvPr>
            <p:ph type="ctrTitle"/>
          </p:nvPr>
        </p:nvSpPr>
        <p:spPr>
          <a:xfrm>
            <a:off x="2209800" y="1828800"/>
            <a:ext cx="7772400" cy="1143000"/>
          </a:xfrm>
        </p:spPr>
        <p:txBody>
          <a:bodyPr/>
          <a:lstStyle/>
          <a:p>
            <a:r>
              <a:rPr lang="en-US" b="1" dirty="0"/>
              <a:t>Binary Exponentiation</a:t>
            </a:r>
          </a:p>
        </p:txBody>
      </p:sp>
    </p:spTree>
    <p:extLst>
      <p:ext uri="{BB962C8B-B14F-4D97-AF65-F5344CB8AC3E}">
        <p14:creationId xmlns:p14="http://schemas.microsoft.com/office/powerpoint/2010/main" val="335471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body" idx="1"/>
          </p:nvPr>
        </p:nvSpPr>
        <p:spPr bwMode="auto">
          <a:xfrm>
            <a:off x="1271464" y="811448"/>
            <a:ext cx="842493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Helvetica" panose="020B0604020202020204" pitchFamily="34" charset="0"/>
              </a:rPr>
              <a:t>Binary exponentiation (also known as exponentiation by squaring) is a trick which allows to calculate </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2400" b="0" i="0" u="none" strike="noStrike" cap="none" normalizeH="0" baseline="30000" dirty="0" smtClean="0">
                <a:ln>
                  <a:noFill/>
                </a:ln>
                <a:solidFill>
                  <a:srgbClr val="333333"/>
                </a:solidFill>
                <a:effectLst/>
                <a:latin typeface="MathJax_Math-italic"/>
              </a:rPr>
              <a:t>n</a:t>
            </a:r>
            <a:r>
              <a:rPr kumimoji="0" lang="en-US" altLang="en-US" sz="2400" b="0" i="0" u="none" strike="noStrike" cap="none" normalizeH="0" baseline="0" dirty="0" smtClean="0">
                <a:ln>
                  <a:noFill/>
                </a:ln>
                <a:solidFill>
                  <a:srgbClr val="333333"/>
                </a:solidFill>
                <a:effectLst/>
                <a:latin typeface="Helvetica" panose="020B0604020202020204" pitchFamily="34" charset="0"/>
              </a:rPr>
              <a:t> using only </a:t>
            </a:r>
            <a:r>
              <a:rPr kumimoji="0" lang="en-US" altLang="en-US" sz="2400" b="0" i="0" u="none" strike="noStrike" cap="none" normalizeH="0" baseline="0" dirty="0" smtClean="0">
                <a:ln>
                  <a:noFill/>
                </a:ln>
                <a:solidFill>
                  <a:srgbClr val="333333"/>
                </a:solidFill>
                <a:effectLst/>
                <a:latin typeface="MathJax_Math-italic"/>
              </a:rPr>
              <a:t>O</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err="1" smtClean="0">
                <a:ln>
                  <a:noFill/>
                </a:ln>
                <a:solidFill>
                  <a:srgbClr val="333333"/>
                </a:solidFill>
                <a:effectLst/>
                <a:latin typeface="MathJax_Main"/>
              </a:rPr>
              <a:t>log</a:t>
            </a:r>
            <a:r>
              <a:rPr kumimoji="0" lang="en-US" altLang="en-US" sz="2400" b="0" i="0" u="none" strike="noStrike" cap="none" normalizeH="0" baseline="0" dirty="0" err="1" smtClean="0">
                <a:ln>
                  <a:noFill/>
                </a:ln>
                <a:solidFill>
                  <a:srgbClr val="333333"/>
                </a:solidFill>
                <a:effectLst/>
                <a:latin typeface="MathJax_Math-italic"/>
              </a:rPr>
              <a:t>n</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Helvetica" panose="020B0604020202020204" pitchFamily="34" charset="0"/>
              </a:rPr>
              <a:t> multiplications (instead of </a:t>
            </a:r>
            <a:r>
              <a:rPr kumimoji="0" lang="en-US" altLang="en-US" sz="2400" b="0" i="0" u="none" strike="noStrike" cap="none" normalizeH="0" baseline="0" dirty="0" smtClean="0">
                <a:ln>
                  <a:noFill/>
                </a:ln>
                <a:solidFill>
                  <a:srgbClr val="333333"/>
                </a:solidFill>
                <a:effectLst/>
                <a:latin typeface="MathJax_Math-italic"/>
              </a:rPr>
              <a:t>O</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n</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Helvetica" panose="020B0604020202020204" pitchFamily="34" charset="0"/>
              </a:rPr>
              <a:t>O(n) multiplications required by the naive approach).</a:t>
            </a:r>
            <a:endParaRPr kumimoji="0" lang="en-US"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Helvetica" panose="020B0604020202020204" pitchFamily="34" charset="0"/>
              </a:rPr>
              <a:t>It also has important applications in many tasks unrelated to arithmetic, since it can be used with any operations that have the property of </a:t>
            </a:r>
            <a:r>
              <a:rPr kumimoji="0" lang="en-US" altLang="en-US" sz="2400" b="1" i="0" u="none" strike="noStrike" cap="none" normalizeH="0" baseline="0" dirty="0" smtClean="0">
                <a:ln>
                  <a:noFill/>
                </a:ln>
                <a:solidFill>
                  <a:srgbClr val="333333"/>
                </a:solidFill>
                <a:effectLst/>
                <a:latin typeface="Helvetica" panose="020B0604020202020204" pitchFamily="34" charset="0"/>
              </a:rPr>
              <a:t>associativity</a:t>
            </a:r>
            <a:r>
              <a:rPr kumimoji="0" lang="en-US" altLang="en-US" sz="2400" b="0" i="0" u="none" strike="noStrike" cap="none" normalizeH="0" baseline="0" dirty="0" smtClean="0">
                <a:ln>
                  <a:noFill/>
                </a:ln>
                <a:solidFill>
                  <a:srgbClr val="333333"/>
                </a:solidFill>
                <a:effectLst/>
                <a:latin typeface="Helvetica" panose="020B0604020202020204" pitchFamily="34" charset="0"/>
              </a:rPr>
              <a:t>:</a:t>
            </a:r>
            <a:endParaRPr kumimoji="0" lang="en-US"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Y</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Z</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Y</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Z</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Helvetica" panose="020B0604020202020204" pitchFamily="34" charset="0"/>
              </a:rPr>
              <a:t>(X⋅Y)⋅Z=X⋅(Y⋅Z)</a:t>
            </a:r>
            <a:endParaRPr kumimoji="0" lang="en-US"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Helvetica" panose="020B0604020202020204" pitchFamily="34" charset="0"/>
              </a:rPr>
              <a:t>Most obviously this applies to modular multiplication, to multiplication of matrices and to other problems which we will discuss below.</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23356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
        <p:nvSpPr>
          <p:cNvPr id="5" name="Rectangle 1"/>
          <p:cNvSpPr>
            <a:spLocks noGrp="1" noChangeArrowheads="1"/>
          </p:cNvSpPr>
          <p:nvPr>
            <p:ph idx="1"/>
          </p:nvPr>
        </p:nvSpPr>
        <p:spPr bwMode="auto">
          <a:xfrm>
            <a:off x="1055440" y="1567081"/>
            <a:ext cx="874170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Raising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to the power of </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1800" b="0" i="0" u="none" strike="noStrike" cap="none" normalizeH="0" baseline="0" dirty="0" smtClean="0">
                <a:ln>
                  <a:noFill/>
                </a:ln>
                <a:solidFill>
                  <a:srgbClr val="333333"/>
                </a:solidFill>
                <a:effectLst/>
                <a:latin typeface="Helvetica" panose="020B0604020202020204" pitchFamily="34" charset="0"/>
              </a:rPr>
              <a:t> is expressed naively as multiplication by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done </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1400" b="0" i="0" u="none" strike="noStrike" cap="none" normalizeH="0" baseline="0" dirty="0" smtClean="0">
                <a:ln>
                  <a:noFill/>
                </a:ln>
                <a:solidFill>
                  <a:srgbClr val="333333"/>
                </a:solidFill>
                <a:effectLst/>
                <a:latin typeface="MathJax_Main"/>
              </a:rPr>
              <a:t>−1</a:t>
            </a:r>
            <a:r>
              <a:rPr kumimoji="0" lang="en-US" altLang="en-US" sz="800" b="0" i="0" u="none" strike="noStrike" cap="none" normalizeH="0" baseline="0" dirty="0" smtClean="0">
                <a:ln>
                  <a:noFill/>
                </a:ln>
                <a:solidFill>
                  <a:srgbClr val="333333"/>
                </a:solidFill>
                <a:effectLst/>
                <a:latin typeface="Helvetica" panose="020B0604020202020204" pitchFamily="34" charset="0"/>
              </a:rPr>
              <a:t>n−1</a:t>
            </a:r>
            <a:r>
              <a:rPr kumimoji="0" lang="en-US" altLang="en-US" sz="1800" b="0" i="0" u="none" strike="noStrike" cap="none" normalizeH="0" baseline="0" dirty="0" smtClean="0">
                <a:ln>
                  <a:noFill/>
                </a:ln>
                <a:solidFill>
                  <a:srgbClr val="333333"/>
                </a:solidFill>
                <a:effectLst/>
                <a:latin typeface="Helvetica" panose="020B0604020202020204" pitchFamily="34" charset="0"/>
              </a:rPr>
              <a:t> times: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900" b="0" i="0" u="none" strike="noStrike" cap="none" normalizeH="0" baseline="0" dirty="0" smtClean="0">
                <a:ln>
                  <a:noFill/>
                </a:ln>
                <a:solidFill>
                  <a:srgbClr val="333333"/>
                </a:solidFill>
                <a:effectLst/>
                <a:latin typeface="MathJax_Math-italic"/>
              </a:rPr>
              <a:t>n</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400" b="0" i="0" u="none" strike="noStrike" cap="none" normalizeH="0" baseline="0" dirty="0" smtClean="0">
                <a:ln>
                  <a:noFill/>
                </a:ln>
                <a:solidFill>
                  <a:srgbClr val="333333"/>
                </a:solidFill>
                <a:effectLst/>
                <a:latin typeface="MathJax_Main"/>
              </a:rPr>
              <a:t>⋅</a:t>
            </a:r>
            <a:r>
              <a:rPr lang="en-US" altLang="en-US" sz="1400" dirty="0" smtClean="0">
                <a:solidFill>
                  <a:srgbClr val="333333"/>
                </a:solidFill>
                <a:latin typeface="MathJax_Main"/>
              </a:rPr>
              <a:t>…</a:t>
            </a:r>
            <a:r>
              <a:rPr kumimoji="0" lang="en-US" altLang="en-US" sz="1800" b="0" i="0" u="none" strike="noStrike" cap="none" normalizeH="0" baseline="0" dirty="0" smtClean="0">
                <a:ln>
                  <a:noFill/>
                </a:ln>
                <a:solidFill>
                  <a:srgbClr val="333333"/>
                </a:solidFill>
                <a:effectLst/>
                <a:latin typeface="Helvetica" panose="020B0604020202020204" pitchFamily="34" charset="0"/>
              </a:rPr>
              <a:t>. However, this approach is not practical for large </a:t>
            </a:r>
            <a:r>
              <a:rPr kumimoji="0" lang="en-US" altLang="en-US" sz="1400" b="0" i="0" u="none" strike="noStrike" cap="none" normalizeH="0" baseline="0" dirty="0" smtClean="0">
                <a:ln>
                  <a:noFill/>
                </a:ln>
                <a:solidFill>
                  <a:srgbClr val="333333"/>
                </a:solidFill>
                <a:effectLst/>
                <a:latin typeface="MathJax_Math-italic"/>
              </a:rPr>
              <a:t>a</a:t>
            </a:r>
            <a:r>
              <a:rPr kumimoji="0" lang="en-US" altLang="en-US" sz="1800" b="0" i="0" u="none" strike="noStrike" cap="none" normalizeH="0" baseline="0" dirty="0" smtClean="0">
                <a:ln>
                  <a:noFill/>
                </a:ln>
                <a:solidFill>
                  <a:srgbClr val="333333"/>
                </a:solidFill>
                <a:effectLst/>
                <a:latin typeface="Helvetica" panose="020B0604020202020204" pitchFamily="34" charset="0"/>
              </a:rPr>
              <a:t> or </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1800" b="0" i="0" u="none" strike="noStrike" cap="none" normalizeH="0" baseline="0" dirty="0" smtClean="0">
                <a:ln>
                  <a:noFill/>
                </a:ln>
                <a:solidFill>
                  <a:srgbClr val="333333"/>
                </a:solidFill>
                <a:effectLst/>
                <a:latin typeface="Helvetica"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1631504" y="2678331"/>
            <a:ext cx="6192688" cy="698423"/>
          </a:xfrm>
          <a:prstGeom prst="rect">
            <a:avLst/>
          </a:prstGeom>
        </p:spPr>
      </p:pic>
      <p:sp>
        <p:nvSpPr>
          <p:cNvPr id="10" name="Rectangle 5"/>
          <p:cNvSpPr>
            <a:spLocks noChangeArrowheads="1"/>
          </p:cNvSpPr>
          <p:nvPr/>
        </p:nvSpPr>
        <p:spPr bwMode="auto">
          <a:xfrm>
            <a:off x="1064703" y="3553868"/>
            <a:ext cx="87324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The idea of binary exponentiation is, that we split the work using the binary representation of the exponent.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Let's write </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800" b="0" i="0" u="none" strike="noStrike" cap="none" normalizeH="0" baseline="0" dirty="0" smtClean="0">
                <a:ln>
                  <a:noFill/>
                </a:ln>
                <a:solidFill>
                  <a:srgbClr val="333333"/>
                </a:solidFill>
                <a:effectLst/>
                <a:latin typeface="Helvetica" panose="020B0604020202020204" pitchFamily="34" charset="0"/>
              </a:rPr>
              <a:t> </a:t>
            </a:r>
            <a:r>
              <a:rPr kumimoji="0" lang="en-US" altLang="en-US" sz="1800" b="0" i="0" u="none" strike="noStrike" cap="none" normalizeH="0" baseline="0" dirty="0" smtClean="0">
                <a:ln>
                  <a:noFill/>
                </a:ln>
                <a:solidFill>
                  <a:srgbClr val="333333"/>
                </a:solidFill>
                <a:effectLst/>
                <a:latin typeface="Helvetica" panose="020B0604020202020204" pitchFamily="34" charset="0"/>
              </a:rPr>
              <a:t>in base 2, for example: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2207568" y="5565241"/>
            <a:ext cx="5184576" cy="504825"/>
          </a:xfrm>
          <a:prstGeom prst="rect">
            <a:avLst/>
          </a:prstGeom>
        </p:spPr>
      </p:pic>
    </p:spTree>
    <p:extLst>
      <p:ext uri="{BB962C8B-B14F-4D97-AF65-F5344CB8AC3E}">
        <p14:creationId xmlns:p14="http://schemas.microsoft.com/office/powerpoint/2010/main" val="358655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
        <p:nvSpPr>
          <p:cNvPr id="5" name="Rectangle 1"/>
          <p:cNvSpPr>
            <a:spLocks noGrp="1" noChangeArrowheads="1"/>
          </p:cNvSpPr>
          <p:nvPr>
            <p:ph idx="1"/>
          </p:nvPr>
        </p:nvSpPr>
        <p:spPr bwMode="auto">
          <a:xfrm>
            <a:off x="839416" y="260648"/>
            <a:ext cx="100823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Helvetica" panose="020B0604020202020204" pitchFamily="34" charset="0"/>
              </a:rPr>
              <a:t>Since the number </a:t>
            </a:r>
            <a:r>
              <a:rPr kumimoji="0" lang="en-US" altLang="en-US" sz="2400" b="0" i="0" u="none" strike="noStrike" cap="none" normalizeH="0" baseline="0" dirty="0" smtClean="0">
                <a:ln>
                  <a:noFill/>
                </a:ln>
                <a:solidFill>
                  <a:srgbClr val="333333"/>
                </a:solidFill>
                <a:effectLst/>
                <a:latin typeface="MathJax_Math-italic"/>
              </a:rPr>
              <a:t>n</a:t>
            </a:r>
            <a:r>
              <a:rPr kumimoji="0" lang="en-US" altLang="en-US" sz="1100" b="0" i="0" u="none" strike="noStrike" cap="none" normalizeH="0" baseline="0" dirty="0" smtClean="0">
                <a:ln>
                  <a:noFill/>
                </a:ln>
                <a:solidFill>
                  <a:srgbClr val="333333"/>
                </a:solidFill>
                <a:effectLst/>
                <a:latin typeface="Helvetica" panose="020B0604020202020204" pitchFamily="34" charset="0"/>
              </a:rPr>
              <a:t> </a:t>
            </a:r>
            <a:r>
              <a:rPr kumimoji="0" lang="en-US" altLang="en-US" sz="3200" b="0" i="0" u="none" strike="noStrike" cap="none" normalizeH="0" baseline="0" dirty="0" smtClean="0">
                <a:ln>
                  <a:noFill/>
                </a:ln>
                <a:solidFill>
                  <a:srgbClr val="333333"/>
                </a:solidFill>
                <a:effectLst/>
                <a:latin typeface="Helvetica" panose="020B0604020202020204" pitchFamily="34" charset="0"/>
              </a:rPr>
              <a:t>has exactly </a:t>
            </a:r>
            <a:r>
              <a:rPr kumimoji="0" lang="en-US" altLang="en-US" sz="2400" b="0" i="0" u="none" strike="noStrike" cap="none" normalizeH="0" baseline="0" dirty="0" smtClean="0">
                <a:ln>
                  <a:noFill/>
                </a:ln>
                <a:solidFill>
                  <a:srgbClr val="333333"/>
                </a:solidFill>
                <a:effectLst/>
                <a:latin typeface="MathJax_Main"/>
              </a:rPr>
              <a:t>⌊log</a:t>
            </a:r>
            <a:r>
              <a:rPr kumimoji="0" lang="en-US" altLang="en-US" sz="1200" b="0" i="0" u="none" strike="noStrike" cap="none" normalizeH="0" baseline="0" dirty="0" smtClean="0">
                <a:ln>
                  <a:noFill/>
                </a:ln>
                <a:solidFill>
                  <a:srgbClr val="333333"/>
                </a:solidFill>
                <a:effectLst/>
                <a:latin typeface="MathJax_Main"/>
              </a:rPr>
              <a:t>2</a:t>
            </a:r>
            <a:r>
              <a:rPr kumimoji="0" lang="en-US" altLang="en-US" sz="2400" b="0" i="0" u="none" strike="noStrike" cap="none" normalizeH="0" baseline="0" dirty="0" smtClean="0">
                <a:ln>
                  <a:noFill/>
                </a:ln>
                <a:solidFill>
                  <a:srgbClr val="333333"/>
                </a:solidFill>
                <a:effectLst/>
                <a:latin typeface="MathJax_Math-italic"/>
              </a:rPr>
              <a:t>n</a:t>
            </a:r>
            <a:r>
              <a:rPr kumimoji="0" lang="en-US" altLang="en-US" sz="2400" b="0" i="0" u="none" strike="noStrike" cap="none" normalizeH="0" baseline="0" dirty="0" smtClean="0">
                <a:ln>
                  <a:noFill/>
                </a:ln>
                <a:solidFill>
                  <a:srgbClr val="333333"/>
                </a:solidFill>
                <a:effectLst/>
                <a:latin typeface="MathJax_Main"/>
              </a:rPr>
              <a:t>⌋+1</a:t>
            </a:r>
            <a:r>
              <a:rPr kumimoji="0" lang="en-US" altLang="en-US" sz="1100" b="0" i="0" u="none" strike="noStrike" cap="none" normalizeH="0" baseline="0" dirty="0" smtClean="0">
                <a:ln>
                  <a:noFill/>
                </a:ln>
                <a:solidFill>
                  <a:srgbClr val="333333"/>
                </a:solidFill>
                <a:effectLst/>
                <a:latin typeface="Helvetica" panose="020B0604020202020204" pitchFamily="34" charset="0"/>
              </a:rPr>
              <a:t> </a:t>
            </a:r>
            <a:r>
              <a:rPr kumimoji="0" lang="en-US" altLang="en-US" sz="3200" b="0" i="0" u="none" strike="noStrike" cap="none" normalizeH="0" baseline="0" dirty="0" smtClean="0">
                <a:ln>
                  <a:noFill/>
                </a:ln>
                <a:solidFill>
                  <a:srgbClr val="333333"/>
                </a:solidFill>
                <a:effectLst/>
                <a:latin typeface="Helvetica" panose="020B0604020202020204" pitchFamily="34" charset="0"/>
              </a:rPr>
              <a:t>digits in base 2, we only need to perform </a:t>
            </a:r>
            <a:r>
              <a:rPr kumimoji="0" lang="en-US" altLang="en-US" sz="2400" b="0" i="0" u="none" strike="noStrike" cap="none" normalizeH="0" baseline="0" dirty="0" smtClean="0">
                <a:ln>
                  <a:noFill/>
                </a:ln>
                <a:solidFill>
                  <a:srgbClr val="333333"/>
                </a:solidFill>
                <a:effectLst/>
                <a:latin typeface="MathJax_Math-italic"/>
              </a:rPr>
              <a:t>O</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err="1" smtClean="0">
                <a:ln>
                  <a:noFill/>
                </a:ln>
                <a:solidFill>
                  <a:srgbClr val="333333"/>
                </a:solidFill>
                <a:effectLst/>
                <a:latin typeface="MathJax_Main"/>
              </a:rPr>
              <a:t>log</a:t>
            </a:r>
            <a:r>
              <a:rPr kumimoji="0" lang="en-US" altLang="en-US" sz="2400" b="0" i="0" u="none" strike="noStrike" cap="none" normalizeH="0" baseline="0" dirty="0" err="1" smtClean="0">
                <a:ln>
                  <a:noFill/>
                </a:ln>
                <a:solidFill>
                  <a:srgbClr val="333333"/>
                </a:solidFill>
                <a:effectLst/>
                <a:latin typeface="MathJax_Math-italic"/>
              </a:rPr>
              <a:t>n</a:t>
            </a:r>
            <a:r>
              <a:rPr kumimoji="0" lang="en-US" altLang="en-US" sz="2400" b="0" i="0" u="none" strike="noStrike" cap="none" normalizeH="0" baseline="0" dirty="0" smtClean="0">
                <a:ln>
                  <a:noFill/>
                </a:ln>
                <a:solidFill>
                  <a:srgbClr val="333333"/>
                </a:solidFill>
                <a:effectLst/>
                <a:latin typeface="MathJax_Main"/>
              </a:rPr>
              <a:t>)</a:t>
            </a:r>
            <a:r>
              <a:rPr kumimoji="0" lang="en-US" altLang="en-US" sz="1100" b="0" i="0" u="none" strike="noStrike" cap="none" normalizeH="0" baseline="0" dirty="0" smtClean="0">
                <a:ln>
                  <a:noFill/>
                </a:ln>
                <a:solidFill>
                  <a:srgbClr val="333333"/>
                </a:solidFill>
                <a:effectLst/>
                <a:latin typeface="Helvetica" panose="020B0604020202020204" pitchFamily="34" charset="0"/>
              </a:rPr>
              <a:t> </a:t>
            </a:r>
            <a:r>
              <a:rPr kumimoji="0" lang="en-US" altLang="en-US" sz="3200" b="0" i="0" u="none" strike="noStrike" cap="none" normalizeH="0" baseline="0" dirty="0" smtClean="0">
                <a:ln>
                  <a:noFill/>
                </a:ln>
                <a:solidFill>
                  <a:srgbClr val="333333"/>
                </a:solidFill>
                <a:effectLst/>
                <a:latin typeface="Helvetica" panose="020B0604020202020204" pitchFamily="34" charset="0"/>
              </a:rPr>
              <a:t>multiplications, if we know the powers </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1200" b="0" i="0" u="none" strike="noStrike" cap="none" normalizeH="0" baseline="50000" dirty="0" smtClean="0">
                <a:ln>
                  <a:noFill/>
                </a:ln>
                <a:solidFill>
                  <a:srgbClr val="333333"/>
                </a:solidFill>
                <a:effectLst/>
                <a:latin typeface="MathJax_Main"/>
              </a:rPr>
              <a:t>1</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1200" b="0" i="0" u="none" strike="noStrike" cap="none" normalizeH="0" baseline="50000" dirty="0" smtClean="0">
                <a:ln>
                  <a:noFill/>
                </a:ln>
                <a:solidFill>
                  <a:srgbClr val="333333"/>
                </a:solidFill>
                <a:effectLst/>
                <a:latin typeface="MathJax_Main"/>
              </a:rPr>
              <a:t>2</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1200" b="0" i="0" u="none" strike="noStrike" cap="none" normalizeH="0" baseline="50000" dirty="0" smtClean="0">
                <a:ln>
                  <a:noFill/>
                </a:ln>
                <a:solidFill>
                  <a:srgbClr val="333333"/>
                </a:solidFill>
                <a:effectLst/>
                <a:latin typeface="MathJax_Main"/>
              </a:rPr>
              <a:t>4</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MathJax_Math-italic"/>
              </a:rPr>
              <a:t>a</a:t>
            </a:r>
            <a:r>
              <a:rPr kumimoji="0" lang="en-US" altLang="en-US" sz="1200" b="0" i="0" u="none" strike="noStrike" cap="none" normalizeH="0" baseline="50000" dirty="0" smtClean="0">
                <a:ln>
                  <a:noFill/>
                </a:ln>
                <a:solidFill>
                  <a:srgbClr val="333333"/>
                </a:solidFill>
                <a:effectLst/>
                <a:latin typeface="MathJax_Main"/>
              </a:rPr>
              <a:t>8</a:t>
            </a:r>
            <a:r>
              <a:rPr kumimoji="0" lang="en-US" altLang="en-US" sz="2400" b="0" i="0" u="none" strike="noStrike" cap="none" normalizeH="0" baseline="0" dirty="0" smtClean="0">
                <a:ln>
                  <a:noFill/>
                </a:ln>
                <a:solidFill>
                  <a:srgbClr val="333333"/>
                </a:solidFill>
                <a:effectLst/>
                <a:latin typeface="MathJax_Main"/>
              </a:rPr>
              <a:t>,…,</a:t>
            </a:r>
            <a:r>
              <a:rPr kumimoji="0" lang="en-US" altLang="en-US" sz="2000" b="0" i="0" u="none" strike="noStrike" cap="none" normalizeH="0" baseline="0" dirty="0" smtClean="0">
                <a:ln>
                  <a:noFill/>
                </a:ln>
                <a:solidFill>
                  <a:srgbClr val="333333"/>
                </a:solidFill>
                <a:effectLst/>
                <a:latin typeface="Helvetica" panose="020B0604020202020204" pitchFamily="34" charset="0"/>
              </a:rPr>
              <a:t>…,</a:t>
            </a:r>
            <a:r>
              <a:rPr kumimoji="0" lang="en-US" altLang="en-US" sz="2000" b="0" i="0" u="none" strike="noStrike" cap="none" normalizeH="0" baseline="0" dirty="0" err="1" smtClean="0">
                <a:ln>
                  <a:noFill/>
                </a:ln>
                <a:solidFill>
                  <a:srgbClr val="333333"/>
                </a:solidFill>
                <a:effectLst/>
                <a:latin typeface="Helvetica" panose="020B0604020202020204" pitchFamily="34" charset="0"/>
              </a:rPr>
              <a:t>a</a:t>
            </a:r>
            <a:r>
              <a:rPr kumimoji="0" lang="en-US" altLang="en-US" sz="2000" b="0" i="0" u="none" strike="noStrike" cap="none" normalizeH="0" baseline="50000" dirty="0" err="1" smtClean="0">
                <a:ln>
                  <a:noFill/>
                </a:ln>
                <a:solidFill>
                  <a:srgbClr val="333333"/>
                </a:solidFill>
                <a:effectLst/>
                <a:latin typeface="Helvetica" panose="020B0604020202020204" pitchFamily="34" charset="0"/>
              </a:rPr>
              <a:t>⌊log⁡n</a:t>
            </a:r>
            <a:r>
              <a:rPr kumimoji="0" lang="en-US" altLang="en-US" sz="2000" b="0" i="0" u="none" strike="noStrike" cap="none" normalizeH="0" baseline="50000" dirty="0" smtClean="0">
                <a:ln>
                  <a:noFill/>
                </a:ln>
                <a:solidFill>
                  <a:srgbClr val="333333"/>
                </a:solidFill>
                <a:effectLst/>
                <a:latin typeface="Helvetica" panose="020B0604020202020204" pitchFamily="34" charset="0"/>
              </a:rPr>
              <a:t>⌋</a:t>
            </a:r>
            <a:r>
              <a:rPr kumimoji="0" lang="en-US" altLang="en-US" sz="1100" b="0" i="0" u="none" strike="noStrike" cap="none" normalizeH="0" baseline="0" dirty="0" smtClean="0">
                <a:ln>
                  <a:noFill/>
                </a:ln>
                <a:solidFill>
                  <a:srgbClr val="333333"/>
                </a:solidFill>
                <a:effectLst/>
                <a:latin typeface="Helvetica" panose="020B0604020202020204" pitchFamily="34" charset="0"/>
              </a:rPr>
              <a:t>.</a:t>
            </a:r>
            <a:endParaRPr kumimoji="0" lang="en-US" altLang="en-US" sz="3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Helvetica" panose="020B0604020202020204" pitchFamily="34" charset="0"/>
              </a:rPr>
              <a:t>So we only need to know a fast way to compute those. Luckily this is very easy, since an element in the sequence is just the square of the previous element.</a:t>
            </a:r>
            <a:endParaRPr kumimoji="0" lang="en-US" altLang="en-US" sz="3200" b="0" i="0" u="none" strike="noStrike" cap="none" normalizeH="0" baseline="0" dirty="0" smtClean="0">
              <a:ln>
                <a:noFill/>
              </a:ln>
              <a:solidFill>
                <a:schemeClr val="tx1"/>
              </a:solidFill>
              <a:effectLst/>
            </a:endParaRPr>
          </a:p>
        </p:txBody>
      </p:sp>
      <p:pic>
        <p:nvPicPr>
          <p:cNvPr id="6" name="Picture 5"/>
          <p:cNvPicPr>
            <a:picLocks noChangeAspect="1"/>
          </p:cNvPicPr>
          <p:nvPr/>
        </p:nvPicPr>
        <p:blipFill>
          <a:blip r:embed="rId2"/>
          <a:stretch>
            <a:fillRect/>
          </a:stretch>
        </p:blipFill>
        <p:spPr>
          <a:xfrm>
            <a:off x="4295800" y="4073809"/>
            <a:ext cx="2686050" cy="1514475"/>
          </a:xfrm>
          <a:prstGeom prst="rect">
            <a:avLst/>
          </a:prstGeom>
        </p:spPr>
      </p:pic>
    </p:spTree>
    <p:extLst>
      <p:ext uri="{BB962C8B-B14F-4D97-AF65-F5344CB8AC3E}">
        <p14:creationId xmlns:p14="http://schemas.microsoft.com/office/powerpoint/2010/main" val="3022497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
        <p:nvSpPr>
          <p:cNvPr id="5" name="Rectangle 1"/>
          <p:cNvSpPr>
            <a:spLocks noGrp="1" noChangeArrowheads="1"/>
          </p:cNvSpPr>
          <p:nvPr>
            <p:ph idx="1"/>
          </p:nvPr>
        </p:nvSpPr>
        <p:spPr bwMode="auto">
          <a:xfrm>
            <a:off x="981200" y="517322"/>
            <a:ext cx="9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mn-lt"/>
              </a:rPr>
              <a:t>The final complexity of this algorithm is O(</a:t>
            </a:r>
            <a:r>
              <a:rPr kumimoji="0" lang="en-US" altLang="en-US" sz="3200" b="0" i="0" u="none" strike="noStrike" cap="none" normalizeH="0" baseline="0" dirty="0" err="1" smtClean="0">
                <a:ln>
                  <a:noFill/>
                </a:ln>
                <a:solidFill>
                  <a:srgbClr val="333333"/>
                </a:solidFill>
                <a:effectLst/>
                <a:latin typeface="+mn-lt"/>
              </a:rPr>
              <a:t>logn</a:t>
            </a:r>
            <a:r>
              <a:rPr kumimoji="0" lang="en-US" altLang="en-US" sz="3200" b="0" i="0" u="none" strike="noStrike" cap="none" normalizeH="0" baseline="0" dirty="0" smtClean="0">
                <a:ln>
                  <a:noFill/>
                </a:ln>
                <a:solidFill>
                  <a:srgbClr val="333333"/>
                </a:solidFill>
                <a:effectLst/>
                <a:latin typeface="+mn-lt"/>
              </a:rPr>
              <a:t>): we have to compute </a:t>
            </a:r>
            <a:r>
              <a:rPr kumimoji="0" lang="en-US" altLang="en-US" sz="3200" b="0" i="0" u="none" strike="noStrike" cap="none" normalizeH="0" baseline="0" dirty="0" err="1" smtClean="0">
                <a:ln>
                  <a:noFill/>
                </a:ln>
                <a:solidFill>
                  <a:srgbClr val="333333"/>
                </a:solidFill>
                <a:effectLst/>
                <a:latin typeface="+mn-lt"/>
              </a:rPr>
              <a:t>logn</a:t>
            </a:r>
            <a:r>
              <a:rPr lang="en-US" altLang="en-US" sz="3200" dirty="0">
                <a:solidFill>
                  <a:srgbClr val="333333"/>
                </a:solidFill>
                <a:latin typeface="+mn-lt"/>
              </a:rPr>
              <a:t> </a:t>
            </a:r>
            <a:r>
              <a:rPr kumimoji="0" lang="en-US" altLang="en-US" sz="3200" b="0" i="0" u="none" strike="noStrike" cap="none" normalizeH="0" baseline="0" dirty="0" smtClean="0">
                <a:ln>
                  <a:noFill/>
                </a:ln>
                <a:solidFill>
                  <a:srgbClr val="333333"/>
                </a:solidFill>
                <a:effectLst/>
                <a:latin typeface="+mn-lt"/>
              </a:rPr>
              <a:t>powers of a, and then have to do at most </a:t>
            </a:r>
            <a:r>
              <a:rPr kumimoji="0" lang="en-US" altLang="en-US" sz="3200" b="0" i="0" u="none" strike="noStrike" cap="none" normalizeH="0" baseline="0" dirty="0" err="1" smtClean="0">
                <a:ln>
                  <a:noFill/>
                </a:ln>
                <a:solidFill>
                  <a:srgbClr val="333333"/>
                </a:solidFill>
                <a:effectLst/>
                <a:latin typeface="+mn-lt"/>
              </a:rPr>
              <a:t>logn</a:t>
            </a:r>
            <a:r>
              <a:rPr kumimoji="0" lang="en-US" altLang="en-US" sz="3200" b="0" i="0" u="none" strike="noStrike" cap="none" normalizeH="0" baseline="0" dirty="0" smtClean="0">
                <a:ln>
                  <a:noFill/>
                </a:ln>
                <a:solidFill>
                  <a:srgbClr val="333333"/>
                </a:solidFill>
                <a:effectLst/>
                <a:latin typeface="+mn-lt"/>
              </a:rPr>
              <a:t> multiplications to get the final answer from them.</a:t>
            </a:r>
            <a:endParaRPr kumimoji="0" lang="en-US" altLang="en-US" sz="3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mn-lt"/>
              </a:rPr>
              <a:t>The following recursive approach expresses the same idea:</a:t>
            </a:r>
            <a:endParaRPr kumimoji="0" lang="en-US" altLang="en-US" sz="3200" b="0" i="0" u="none" strike="noStrike" cap="none" normalizeH="0" baseline="0" dirty="0" smtClean="0">
              <a:ln>
                <a:noFill/>
              </a:ln>
              <a:solidFill>
                <a:schemeClr val="tx1"/>
              </a:solidFill>
              <a:effectLst/>
              <a:latin typeface="+mn-lt"/>
            </a:endParaRPr>
          </a:p>
        </p:txBody>
      </p:sp>
      <p:pic>
        <p:nvPicPr>
          <p:cNvPr id="6" name="Picture 5"/>
          <p:cNvPicPr>
            <a:picLocks noChangeAspect="1"/>
          </p:cNvPicPr>
          <p:nvPr/>
        </p:nvPicPr>
        <p:blipFill>
          <a:blip r:embed="rId2"/>
          <a:stretch>
            <a:fillRect/>
          </a:stretch>
        </p:blipFill>
        <p:spPr>
          <a:xfrm>
            <a:off x="2567608" y="3564310"/>
            <a:ext cx="6452624" cy="2456978"/>
          </a:xfrm>
          <a:prstGeom prst="rect">
            <a:avLst/>
          </a:prstGeom>
        </p:spPr>
      </p:pic>
    </p:spTree>
    <p:extLst>
      <p:ext uri="{BB962C8B-B14F-4D97-AF65-F5344CB8AC3E}">
        <p14:creationId xmlns:p14="http://schemas.microsoft.com/office/powerpoint/2010/main" val="125540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Recursive Approach</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pic>
        <p:nvPicPr>
          <p:cNvPr id="5" name="Picture 4"/>
          <p:cNvPicPr>
            <a:picLocks noChangeAspect="1"/>
          </p:cNvPicPr>
          <p:nvPr/>
        </p:nvPicPr>
        <p:blipFill>
          <a:blip r:embed="rId2"/>
          <a:stretch>
            <a:fillRect/>
          </a:stretch>
        </p:blipFill>
        <p:spPr>
          <a:xfrm>
            <a:off x="1487488" y="2369000"/>
            <a:ext cx="8136904" cy="4162339"/>
          </a:xfrm>
          <a:prstGeom prst="rect">
            <a:avLst/>
          </a:prstGeom>
        </p:spPr>
      </p:pic>
    </p:spTree>
    <p:extLst>
      <p:ext uri="{BB962C8B-B14F-4D97-AF65-F5344CB8AC3E}">
        <p14:creationId xmlns:p14="http://schemas.microsoft.com/office/powerpoint/2010/main" val="97633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Iterative Approach</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pic>
        <p:nvPicPr>
          <p:cNvPr id="6" name="Picture 5"/>
          <p:cNvPicPr>
            <a:picLocks noChangeAspect="1"/>
          </p:cNvPicPr>
          <p:nvPr/>
        </p:nvPicPr>
        <p:blipFill>
          <a:blip r:embed="rId2"/>
          <a:stretch>
            <a:fillRect/>
          </a:stretch>
        </p:blipFill>
        <p:spPr>
          <a:xfrm>
            <a:off x="1263894" y="2241035"/>
            <a:ext cx="7346706" cy="4115315"/>
          </a:xfrm>
          <a:prstGeom prst="rect">
            <a:avLst/>
          </a:prstGeom>
        </p:spPr>
      </p:pic>
    </p:spTree>
    <p:extLst>
      <p:ext uri="{BB962C8B-B14F-4D97-AF65-F5344CB8AC3E}">
        <p14:creationId xmlns:p14="http://schemas.microsoft.com/office/powerpoint/2010/main" val="20289414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9404</TotalTime>
  <Words>441</Words>
  <Application>Microsoft Office PowerPoint</Application>
  <PresentationFormat>Custom</PresentationFormat>
  <Paragraphs>99</Paragraphs>
  <Slides>21</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1_Office Theme</vt:lpstr>
      <vt:lpstr>CorelDRAW</vt:lpstr>
      <vt:lpstr>PowerPoint Presentation</vt:lpstr>
      <vt:lpstr>PowerPoint Presentation</vt:lpstr>
      <vt:lpstr>Binary Exponentiation</vt:lpstr>
      <vt:lpstr>PowerPoint Presentation</vt:lpstr>
      <vt:lpstr>Algorithm</vt:lpstr>
      <vt:lpstr>PowerPoint Presentation</vt:lpstr>
      <vt:lpstr>PowerPoint Presentation</vt:lpstr>
      <vt:lpstr>Implementation </vt:lpstr>
      <vt:lpstr>Implementation </vt:lpstr>
      <vt:lpstr> Euclidean algorithm for computing the greatest common divisor  </vt:lpstr>
      <vt:lpstr>Algorithm</vt:lpstr>
      <vt:lpstr>Implementation</vt:lpstr>
      <vt:lpstr> Extended Euclidean Algorithm </vt:lpstr>
      <vt:lpstr>Algorithm</vt:lpstr>
      <vt:lpstr>Implementation</vt:lpstr>
      <vt:lpstr>Linear Diophantine Equation </vt:lpstr>
      <vt:lpstr>Finding a solution</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1273</cp:revision>
  <cp:lastPrinted>2001-10-14T15:01:40Z</cp:lastPrinted>
  <dcterms:created xsi:type="dcterms:W3CDTF">2000-03-09T23:15:43Z</dcterms:created>
  <dcterms:modified xsi:type="dcterms:W3CDTF">2022-11-09T09:54:54Z</dcterms:modified>
</cp:coreProperties>
</file>