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7"/>
  </p:notesMasterIdLst>
  <p:handoutMasterIdLst>
    <p:handoutMasterId r:id="rId18"/>
  </p:handoutMasterIdLst>
  <p:sldIdLst>
    <p:sldId id="392" r:id="rId2"/>
    <p:sldId id="491" r:id="rId3"/>
    <p:sldId id="510" r:id="rId4"/>
    <p:sldId id="511" r:id="rId5"/>
    <p:sldId id="512" r:id="rId6"/>
    <p:sldId id="513" r:id="rId7"/>
    <p:sldId id="514" r:id="rId8"/>
    <p:sldId id="515" r:id="rId9"/>
    <p:sldId id="516" r:id="rId10"/>
    <p:sldId id="517" r:id="rId11"/>
    <p:sldId id="518" r:id="rId12"/>
    <p:sldId id="519" r:id="rId13"/>
    <p:sldId id="520" r:id="rId14"/>
    <p:sldId id="521" r:id="rId15"/>
    <p:sldId id="399" r:id="rId16"/>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5332" autoAdjust="0"/>
  </p:normalViewPr>
  <p:slideViewPr>
    <p:cSldViewPr>
      <p:cViewPr varScale="1">
        <p:scale>
          <a:sx n="86" d="100"/>
          <a:sy n="86" d="100"/>
        </p:scale>
        <p:origin x="-162"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1801271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1749849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70" name="CorelDRAW" r:id="rId4" imgW="2169000" imgH="2169360" progId="">
                  <p:embed/>
                </p:oleObj>
              </mc:Choice>
              <mc:Fallback>
                <p:oleObj name="CorelDRAW" r:id="rId4" imgW="2169000" imgH="2169360" progId="">
                  <p:embed/>
                  <p:pic>
                    <p:nvPicPr>
                      <p:cNvPr id="0" name="Picture 28"/>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486016" y="5540781"/>
            <a:ext cx="7154954"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-7</a:t>
            </a:r>
          </a:p>
          <a:p>
            <a:pPr algn="ctr">
              <a:lnSpc>
                <a:spcPct val="90000"/>
              </a:lnSpc>
              <a:spcAft>
                <a:spcPct val="35000"/>
              </a:spcAft>
            </a:pPr>
            <a:r>
              <a:rPr lang="en-US" dirty="0"/>
              <a:t>Fibonacci numbers. Prime Numbers: Euler's theorem, Primality test, Integer </a:t>
            </a:r>
            <a:r>
              <a:rPr lang="en-US" dirty="0" smtClean="0"/>
              <a:t>factorization</a:t>
            </a:r>
            <a:endParaRPr lang="en-US" altLang="en-US" b="1" dirty="0" smtClean="0">
              <a:solidFill>
                <a:srgbClr val="262626"/>
              </a:solidFill>
            </a:endParaRPr>
          </a:p>
        </p:txBody>
      </p:sp>
      <p:sp>
        <p:nvSpPr>
          <p:cNvPr id="1040" name="TextBox 25"/>
          <p:cNvSpPr txBox="1">
            <a:spLocks noChangeArrowheads="1"/>
          </p:cNvSpPr>
          <p:nvPr/>
        </p:nvSpPr>
        <p:spPr bwMode="auto">
          <a:xfrm>
            <a:off x="551384" y="2052638"/>
            <a:ext cx="11305256"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altLang="en-US" sz="2800" dirty="0">
                <a:ea typeface="Calibri" charset="0"/>
                <a:cs typeface="Times New Roman" charset="0"/>
              </a:rPr>
              <a:t>Advanced Programming (20CST-337)</a:t>
            </a:r>
          </a:p>
          <a:p>
            <a:pPr algn="ctr">
              <a:lnSpc>
                <a:spcPct val="90000"/>
              </a:lnSpc>
              <a:spcAft>
                <a:spcPct val="35000"/>
              </a:spcAft>
            </a:pPr>
            <a:r>
              <a:rPr lang="en-US" altLang="en-US" sz="2800">
                <a:ea typeface="Calibri" charset="0"/>
                <a:cs typeface="Times New Roman" charset="0"/>
              </a:rPr>
              <a:t>By:  Rahul Rathore(E12904)</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95"/>
          </a:xfrm>
        </p:spPr>
        <p:txBody>
          <a:bodyPr/>
          <a:lstStyle/>
          <a:p>
            <a:r>
              <a:rPr lang="en-US" b="1" dirty="0" smtClean="0"/>
              <a:t/>
            </a:r>
            <a:br>
              <a:rPr lang="en-US" b="1" dirty="0" smtClean="0"/>
            </a:br>
            <a:r>
              <a:rPr lang="en-US" b="1" dirty="0" smtClean="0"/>
              <a:t>Primality </a:t>
            </a:r>
            <a:r>
              <a:rPr lang="en-US" b="1" dirty="0"/>
              <a:t>tests</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27906"/>
                <a:ext cx="10515600" cy="4351338"/>
              </a:xfrm>
            </p:spPr>
            <p:txBody>
              <a:bodyPr/>
              <a:lstStyle/>
              <a:p>
                <a:r>
                  <a:rPr lang="en-US" dirty="0" smtClean="0"/>
                  <a:t>Trial division</a:t>
                </a:r>
              </a:p>
              <a:p>
                <a:r>
                  <a:rPr lang="en-US" dirty="0"/>
                  <a:t>By definition a prime number doesn't have any divisors other than 1 and itself. A composite number has at least one additional divisor, let's call it d. Naturally </a:t>
                </a:r>
                <a:r>
                  <a:rPr lang="en-US" dirty="0" err="1"/>
                  <a:t>nd</a:t>
                </a:r>
                <a:r>
                  <a:rPr lang="en-US" dirty="0"/>
                  <a:t> is also a divisor of n. It's easy to see, that either d</a:t>
                </a:r>
                <a:r>
                  <a:rPr lang="en-US" dirty="0" smtClean="0"/>
                  <a:t>≤√n </a:t>
                </a:r>
                <a:r>
                  <a:rPr lang="en-US" dirty="0"/>
                  <a:t>or </a:t>
                </a:r>
                <a14:m>
                  <m:oMath xmlns:m="http://schemas.openxmlformats.org/officeDocument/2006/math">
                    <m:box>
                      <m:boxPr>
                        <m:ctrlPr>
                          <a:rPr lang="en-US" i="1" smtClean="0">
                            <a:latin typeface="Cambria Math"/>
                          </a:rPr>
                        </m:ctrlPr>
                      </m:boxPr>
                      <m:e>
                        <m:argPr>
                          <m:argSz m:val="-1"/>
                        </m:argPr>
                        <m:f>
                          <m:fPr>
                            <m:ctrlPr>
                              <a:rPr lang="en-US"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𝑑</m:t>
                            </m:r>
                          </m:den>
                        </m:f>
                      </m:e>
                    </m:box>
                  </m:oMath>
                </a14:m>
                <a:r>
                  <a:rPr lang="en-US" dirty="0" smtClean="0"/>
                  <a:t>≤√n, </a:t>
                </a:r>
                <a:r>
                  <a:rPr lang="en-US" dirty="0"/>
                  <a:t>therefore one of the divisors d and </a:t>
                </a:r>
                <a14:m>
                  <m:oMath xmlns:m="http://schemas.openxmlformats.org/officeDocument/2006/math">
                    <m:f>
                      <m:fPr>
                        <m:ctrlPr>
                          <a:rPr lang="en-US" i="1">
                            <a:latin typeface="Cambria Math"/>
                          </a:rPr>
                        </m:ctrlPr>
                      </m:fPr>
                      <m:num>
                        <m:r>
                          <a:rPr lang="en-US" i="1">
                            <a:latin typeface="Cambria Math" panose="02040503050406030204" pitchFamily="18" charset="0"/>
                          </a:rPr>
                          <m:t>𝑛</m:t>
                        </m:r>
                      </m:num>
                      <m:den>
                        <m:r>
                          <a:rPr lang="en-US" i="1">
                            <a:latin typeface="Cambria Math" panose="02040503050406030204" pitchFamily="18" charset="0"/>
                          </a:rPr>
                          <m:t>𝑑</m:t>
                        </m:r>
                      </m:den>
                    </m:f>
                  </m:oMath>
                </a14:m>
                <a:r>
                  <a:rPr lang="en-US" dirty="0"/>
                  <a:t>is </a:t>
                </a:r>
                <a:r>
                  <a:rPr lang="en-US" dirty="0" smtClean="0"/>
                  <a:t>≤√n. </a:t>
                </a:r>
                <a:r>
                  <a:rPr lang="en-US" dirty="0"/>
                  <a:t>We can use this information to check for primality.</a:t>
                </a:r>
              </a:p>
              <a:p>
                <a:endParaRPr lang="en-US" dirty="0"/>
              </a:p>
              <a:p>
                <a:r>
                  <a:rPr lang="en-US" dirty="0"/>
                  <a:t>We try to find a non-trivial divisor, by checking if any of the numbers between 2 and √</a:t>
                </a:r>
                <a:r>
                  <a:rPr lang="en-US" dirty="0" smtClean="0"/>
                  <a:t>n is </a:t>
                </a:r>
                <a:r>
                  <a:rPr lang="en-US" dirty="0"/>
                  <a:t>a divisor of n. If it is a divisor, than n is definitely not prime, otherwise it is</a:t>
                </a:r>
                <a:r>
                  <a:rPr lang="en-US" dirty="0" smtClean="0"/>
                  <a:t>.</a:t>
                </a:r>
              </a:p>
              <a:p>
                <a:r>
                  <a:rPr lang="en-US" dirty="0"/>
                  <a:t>This is the simplest form of a prime check. You can optimize this function quite a bit, for instance by only checking all odd numbers in the loop, since the only even prime number is 2. Multiple such optimizations are described in the article about integer factorization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27906"/>
                <a:ext cx="10515600" cy="4351338"/>
              </a:xfrm>
              <a:blipFill>
                <a:blip r:embed="rId2"/>
                <a:stretch>
                  <a:fillRect l="-580" t="-1683" r="-6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pic>
        <p:nvPicPr>
          <p:cNvPr id="5" name="Picture 4"/>
          <p:cNvPicPr>
            <a:picLocks noChangeAspect="1"/>
          </p:cNvPicPr>
          <p:nvPr/>
        </p:nvPicPr>
        <p:blipFill>
          <a:blip r:embed="rId3"/>
          <a:stretch>
            <a:fillRect/>
          </a:stretch>
        </p:blipFill>
        <p:spPr>
          <a:xfrm>
            <a:off x="3647728" y="4956603"/>
            <a:ext cx="3819525" cy="1609725"/>
          </a:xfrm>
          <a:prstGeom prst="rect">
            <a:avLst/>
          </a:prstGeom>
        </p:spPr>
      </p:pic>
    </p:spTree>
    <p:extLst>
      <p:ext uri="{BB962C8B-B14F-4D97-AF65-F5344CB8AC3E}">
        <p14:creationId xmlns:p14="http://schemas.microsoft.com/office/powerpoint/2010/main" val="4903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619"/>
          </a:xfrm>
        </p:spPr>
        <p:txBody>
          <a:bodyPr/>
          <a:lstStyle/>
          <a:p>
            <a:r>
              <a:rPr lang="en-US" b="1" dirty="0" smtClean="0"/>
              <a:t/>
            </a:r>
            <a:br>
              <a:rPr lang="en-US" b="1" dirty="0" smtClean="0"/>
            </a:br>
            <a:r>
              <a:rPr lang="en-US" b="1" dirty="0" smtClean="0"/>
              <a:t>Fermat </a:t>
            </a:r>
            <a:r>
              <a:rPr lang="en-US" b="1" dirty="0"/>
              <a:t>primality test</a:t>
            </a:r>
            <a:br>
              <a:rPr lang="en-US" b="1" dirty="0"/>
            </a:br>
            <a:endParaRPr lang="en-US" dirty="0"/>
          </a:p>
        </p:txBody>
      </p:sp>
      <p:sp>
        <p:nvSpPr>
          <p:cNvPr id="3" name="Content Placeholder 2"/>
          <p:cNvSpPr>
            <a:spLocks noGrp="1"/>
          </p:cNvSpPr>
          <p:nvPr>
            <p:ph idx="1"/>
          </p:nvPr>
        </p:nvSpPr>
        <p:spPr>
          <a:xfrm>
            <a:off x="838200" y="1124744"/>
            <a:ext cx="10515600" cy="5733256"/>
          </a:xfrm>
        </p:spPr>
        <p:txBody>
          <a:bodyPr/>
          <a:lstStyle/>
          <a:p>
            <a:r>
              <a:rPr lang="en-US" dirty="0"/>
              <a:t>This is a probabilistic test.</a:t>
            </a:r>
          </a:p>
          <a:p>
            <a:r>
              <a:rPr lang="en-US" dirty="0" smtClean="0"/>
              <a:t>Fermat's </a:t>
            </a:r>
            <a:r>
              <a:rPr lang="en-US" dirty="0"/>
              <a:t>little theorem (see also Euler's totient function) states, that for a prime number p and a coprime integer a the following equation holds</a:t>
            </a:r>
            <a:r>
              <a:rPr lang="en-US" dirty="0" smtClean="0"/>
              <a:t>:</a:t>
            </a:r>
          </a:p>
          <a:p>
            <a:endParaRPr lang="en-US" dirty="0"/>
          </a:p>
          <a:p>
            <a:r>
              <a:rPr lang="en-US" dirty="0"/>
              <a:t>In general this theorem doesn't hold for composite numbers.</a:t>
            </a:r>
          </a:p>
          <a:p>
            <a:r>
              <a:rPr lang="en-US" dirty="0" smtClean="0"/>
              <a:t>This </a:t>
            </a:r>
            <a:r>
              <a:rPr lang="en-US" dirty="0"/>
              <a:t>can be used to create a primality test. We pick an integer 2≤a≤p−2, and check if the equation holds or not. If it doesn't hold, e.g. ap−1≢1modp, we know that p cannot be a prime number. In this case we call the base a </a:t>
            </a:r>
            <a:r>
              <a:rPr lang="en-US" dirty="0" err="1"/>
              <a:t>a</a:t>
            </a:r>
            <a:r>
              <a:rPr lang="en-US" dirty="0"/>
              <a:t> Fermat witness for the compositeness of p.</a:t>
            </a:r>
          </a:p>
          <a:p>
            <a:r>
              <a:rPr lang="en-US" dirty="0" smtClean="0"/>
              <a:t>However </a:t>
            </a:r>
            <a:r>
              <a:rPr lang="en-US" dirty="0"/>
              <a:t>it is also possible, that the equation holds for a composite number. So if the equation holds, we don't have a proof for primality. We only can say that p is probably prime. If it turns out that the number is actually composite, we call the base a </a:t>
            </a:r>
            <a:r>
              <a:rPr lang="en-US" dirty="0" err="1"/>
              <a:t>a</a:t>
            </a:r>
            <a:r>
              <a:rPr lang="en-US" dirty="0"/>
              <a:t> Fermat liar.</a:t>
            </a:r>
          </a:p>
          <a:p>
            <a:r>
              <a:rPr lang="en-US" dirty="0" smtClean="0"/>
              <a:t>By </a:t>
            </a:r>
            <a:r>
              <a:rPr lang="en-US" dirty="0"/>
              <a:t>running the test for all possible bases a, we can actually prove that a number is prime. However this is not done in practice, since this is a lot more effort that just doing trial division. Instead the test will be repeated multiple times with random choices for a. If we find no witness for the compositeness, it is very likely that the number is in fact prime.</a:t>
            </a:r>
          </a:p>
          <a:p>
            <a:endParaRPr lang="en-US" dirty="0"/>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265895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83432" y="188639"/>
            <a:ext cx="5616624" cy="3093531"/>
          </a:xfrm>
          <a:prstGeom prst="rect">
            <a:avLst/>
          </a:prstGeom>
        </p:spPr>
      </p:pic>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
        <p:nvSpPr>
          <p:cNvPr id="6" name="Rectangle 5"/>
          <p:cNvSpPr/>
          <p:nvPr/>
        </p:nvSpPr>
        <p:spPr>
          <a:xfrm>
            <a:off x="743744" y="3717032"/>
            <a:ext cx="9888760" cy="1200329"/>
          </a:xfrm>
          <a:prstGeom prst="rect">
            <a:avLst/>
          </a:prstGeom>
        </p:spPr>
        <p:txBody>
          <a:bodyPr wrap="square">
            <a:spAutoFit/>
          </a:bodyPr>
          <a:lstStyle/>
          <a:p>
            <a:r>
              <a:rPr lang="en-US" dirty="0"/>
              <a:t>We use Binary Exponentiation to efficiently compute the power a</a:t>
            </a:r>
            <a:r>
              <a:rPr lang="en-US" baseline="30000" dirty="0"/>
              <a:t>p−</a:t>
            </a:r>
            <a:r>
              <a:rPr lang="en-US" baseline="30000" dirty="0" smtClean="0"/>
              <a:t>1</a:t>
            </a:r>
            <a:r>
              <a:rPr lang="en-US" dirty="0" smtClean="0"/>
              <a:t>.</a:t>
            </a:r>
          </a:p>
          <a:p>
            <a:r>
              <a:rPr lang="en-US" dirty="0"/>
              <a:t>The Fermat test is still be used in practice, as it is very fast and Carmichael numbers are very rare. E.g. there only exist 646 such numbers below 109.</a:t>
            </a:r>
          </a:p>
        </p:txBody>
      </p:sp>
    </p:spTree>
    <p:extLst>
      <p:ext uri="{BB962C8B-B14F-4D97-AF65-F5344CB8AC3E}">
        <p14:creationId xmlns:p14="http://schemas.microsoft.com/office/powerpoint/2010/main" val="364004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Integer factorization</a:t>
            </a:r>
          </a:p>
        </p:txBody>
      </p:sp>
      <p:sp>
        <p:nvSpPr>
          <p:cNvPr id="3" name="Content Placeholder 2"/>
          <p:cNvSpPr>
            <a:spLocks noGrp="1"/>
          </p:cNvSpPr>
          <p:nvPr>
            <p:ph idx="1"/>
          </p:nvPr>
        </p:nvSpPr>
        <p:spPr>
          <a:xfrm>
            <a:off x="820320" y="1124743"/>
            <a:ext cx="10515600" cy="5596731"/>
          </a:xfrm>
        </p:spPr>
        <p:txBody>
          <a:bodyPr/>
          <a:lstStyle/>
          <a:p>
            <a:r>
              <a:rPr lang="en-US" b="1" dirty="0"/>
              <a:t>Trial division</a:t>
            </a:r>
          </a:p>
          <a:p>
            <a:r>
              <a:rPr lang="en-US" dirty="0"/>
              <a:t>This is the most basic algorithm to find a prime factorization.</a:t>
            </a:r>
          </a:p>
          <a:p>
            <a:endParaRPr lang="en-US" dirty="0"/>
          </a:p>
          <a:p>
            <a:r>
              <a:rPr lang="en-US" dirty="0"/>
              <a:t>We divide by each possible divisor d. We can notice, that it is impossible that all prime factors of a composite number n are bigger than √n</a:t>
            </a:r>
            <a:r>
              <a:rPr lang="en-US" dirty="0" smtClean="0"/>
              <a:t>. </a:t>
            </a:r>
            <a:r>
              <a:rPr lang="en-US" dirty="0"/>
              <a:t>Therefore, we only need to test the divisors 2≤d</a:t>
            </a:r>
            <a:r>
              <a:rPr lang="en-US" dirty="0" smtClean="0"/>
              <a:t>≤</a:t>
            </a:r>
            <a:r>
              <a:rPr lang="en-US" dirty="0"/>
              <a:t>√</a:t>
            </a:r>
            <a:r>
              <a:rPr lang="en-US" dirty="0" smtClean="0"/>
              <a:t>n, </a:t>
            </a:r>
            <a:r>
              <a:rPr lang="en-US" dirty="0"/>
              <a:t>which gives us the prime factorization in </a:t>
            </a:r>
            <a:r>
              <a:rPr lang="en-US" dirty="0" smtClean="0"/>
              <a:t>O(</a:t>
            </a:r>
            <a:r>
              <a:rPr lang="en-US" dirty="0"/>
              <a:t>√n</a:t>
            </a:r>
            <a:r>
              <a:rPr lang="en-US" dirty="0" smtClean="0"/>
              <a:t>).</a:t>
            </a:r>
            <a:endParaRPr lang="en-US" dirty="0"/>
          </a:p>
          <a:p>
            <a:r>
              <a:rPr lang="en-US" dirty="0" smtClean="0"/>
              <a:t>The </a:t>
            </a:r>
            <a:r>
              <a:rPr lang="en-US" dirty="0"/>
              <a:t>smallest divisor has to be a prime number. We remove the factor from the number, and repeat the process. If we cannot find any divisor in the range [2</a:t>
            </a:r>
            <a:r>
              <a:rPr lang="en-US" dirty="0" smtClean="0"/>
              <a:t>;</a:t>
            </a:r>
            <a:r>
              <a:rPr lang="en-US" dirty="0"/>
              <a:t> √n</a:t>
            </a:r>
            <a:r>
              <a:rPr lang="en-US" dirty="0" smtClean="0"/>
              <a:t>], </a:t>
            </a:r>
            <a:r>
              <a:rPr lang="en-US" dirty="0"/>
              <a:t>then the number itself has to be prime.</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pic>
        <p:nvPicPr>
          <p:cNvPr id="5" name="Picture 4"/>
          <p:cNvPicPr>
            <a:picLocks noChangeAspect="1"/>
          </p:cNvPicPr>
          <p:nvPr/>
        </p:nvPicPr>
        <p:blipFill>
          <a:blip r:embed="rId2"/>
          <a:stretch>
            <a:fillRect/>
          </a:stretch>
        </p:blipFill>
        <p:spPr>
          <a:xfrm>
            <a:off x="3071664" y="3962400"/>
            <a:ext cx="5191125" cy="2895600"/>
          </a:xfrm>
          <a:prstGeom prst="rect">
            <a:avLst/>
          </a:prstGeom>
        </p:spPr>
      </p:pic>
    </p:spTree>
    <p:extLst>
      <p:ext uri="{BB962C8B-B14F-4D97-AF65-F5344CB8AC3E}">
        <p14:creationId xmlns:p14="http://schemas.microsoft.com/office/powerpoint/2010/main" val="95911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8"/>
            <a:ext cx="10515600" cy="831627"/>
          </a:xfrm>
        </p:spPr>
        <p:txBody>
          <a:bodyPr/>
          <a:lstStyle/>
          <a:p>
            <a:r>
              <a:rPr lang="en-US" dirty="0"/>
              <a:t>Wheel factorization</a:t>
            </a:r>
          </a:p>
        </p:txBody>
      </p:sp>
      <p:sp>
        <p:nvSpPr>
          <p:cNvPr id="3" name="Content Placeholder 2"/>
          <p:cNvSpPr>
            <a:spLocks noGrp="1"/>
          </p:cNvSpPr>
          <p:nvPr>
            <p:ph idx="1"/>
          </p:nvPr>
        </p:nvSpPr>
        <p:spPr>
          <a:xfrm>
            <a:off x="838200" y="833955"/>
            <a:ext cx="10515600" cy="5343008"/>
          </a:xfrm>
        </p:spPr>
        <p:txBody>
          <a:bodyPr/>
          <a:lstStyle/>
          <a:p>
            <a:r>
              <a:rPr lang="en-US" dirty="0"/>
              <a:t>This is an optimization of the trial division. The idea is the following. Once we know that the number is not divisible by 2, we don't need to check every other even number. This leaves us with only 50% of the numbers to check. After checking 2, we can simply start with 3 and skip every other number.</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pic>
        <p:nvPicPr>
          <p:cNvPr id="5" name="Picture 4"/>
          <p:cNvPicPr>
            <a:picLocks noChangeAspect="1"/>
          </p:cNvPicPr>
          <p:nvPr/>
        </p:nvPicPr>
        <p:blipFill>
          <a:blip r:embed="rId2"/>
          <a:stretch>
            <a:fillRect/>
          </a:stretch>
        </p:blipFill>
        <p:spPr>
          <a:xfrm>
            <a:off x="3503712" y="1988840"/>
            <a:ext cx="4829175" cy="3810000"/>
          </a:xfrm>
          <a:prstGeom prst="rect">
            <a:avLst/>
          </a:prstGeom>
        </p:spPr>
      </p:pic>
    </p:spTree>
    <p:extLst>
      <p:ext uri="{BB962C8B-B14F-4D97-AF65-F5344CB8AC3E}">
        <p14:creationId xmlns:p14="http://schemas.microsoft.com/office/powerpoint/2010/main" val="389167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94" name="CorelDRAW" r:id="rId3" imgW="2169000" imgH="2169360" progId="">
                    <p:embed/>
                  </p:oleObj>
                </mc:Choice>
                <mc:Fallback>
                  <p:oleObj name="CorelDRAW" r:id="rId3" imgW="2169000" imgH="216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184731" cy="461665"/>
          </a:xfrm>
          <a:prstGeom prst="rect">
            <a:avLst/>
          </a:prstGeom>
        </p:spPr>
        <p:txBody>
          <a:bodyPr wrap="none">
            <a:spAutoFit/>
          </a:bodyPr>
          <a:lstStyle/>
          <a:p>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B4D36D-60F8-0547-9CD4-56091D03A888}" type="slidenum">
              <a:rPr lang="en-US" altLang="en-US" smtClean="0"/>
              <a:pPr/>
              <a:t>15</a:t>
            </a:fld>
            <a:endParaRPr lang="en-US" altLang="en-US"/>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2564940506"/>
              </p:ext>
            </p:extLst>
          </p:nvPr>
        </p:nvGraphicFramePr>
        <p:xfrm>
          <a:off x="1487488" y="620688"/>
          <a:ext cx="9866312" cy="2592288"/>
        </p:xfrm>
        <a:graphic>
          <a:graphicData uri="http://schemas.openxmlformats.org/drawingml/2006/table">
            <a:tbl>
              <a:tblPr/>
              <a:tblGrid>
                <a:gridCol w="1080120">
                  <a:extLst>
                    <a:ext uri="{9D8B030D-6E8A-4147-A177-3AD203B41FA5}">
                      <a16:colId xmlns="" xmlns:a16="http://schemas.microsoft.com/office/drawing/2014/main" val="20000"/>
                    </a:ext>
                  </a:extLst>
                </a:gridCol>
                <a:gridCol w="8786192">
                  <a:extLst>
                    <a:ext uri="{9D8B030D-6E8A-4147-A177-3AD203B41FA5}">
                      <a16:colId xmlns="" xmlns:a16="http://schemas.microsoft.com/office/drawing/2014/main" val="20001"/>
                    </a:ext>
                  </a:extLst>
                </a:gridCol>
              </a:tblGrid>
              <a:tr h="505110">
                <a:tc>
                  <a:txBody>
                    <a:bodyPr/>
                    <a:lstStyle/>
                    <a:p>
                      <a:pPr algn="ctr">
                        <a:lnSpc>
                          <a:spcPct val="115000"/>
                        </a:lnSpc>
                        <a:spcAft>
                          <a:spcPts val="1000"/>
                        </a:spcAft>
                      </a:pPr>
                      <a:r>
                        <a:rPr lang="en-US" sz="1800" b="1" dirty="0">
                          <a:solidFill>
                            <a:schemeClr val="tx1"/>
                          </a:solidFill>
                          <a:latin typeface="Arial" pitchFamily="34" charset="0"/>
                          <a:ea typeface="Calibri"/>
                          <a:cs typeface="Arial" pitchFamily="34" charset="0"/>
                        </a:rPr>
                        <a:t>Chapter</a:t>
                      </a:r>
                      <a:endParaRPr lang="en-IN" sz="1800" b="1"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solidFill>
                            <a:schemeClr val="tx1"/>
                          </a:solidFill>
                          <a:latin typeface="Arial" pitchFamily="34" charset="0"/>
                          <a:ea typeface="Times New Roman"/>
                          <a:cs typeface="Arial" pitchFamily="34" charset="0"/>
                        </a:rPr>
                        <a:t>Course Objectives</a:t>
                      </a:r>
                      <a:endParaRPr lang="en-IN" sz="1800"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2087178">
                <a:tc>
                  <a:txBody>
                    <a:bodyPr/>
                    <a:lstStyle/>
                    <a:p>
                      <a:pPr marL="342900" lvl="0" indent="-342900" algn="ctr">
                        <a:lnSpc>
                          <a:spcPct val="150000"/>
                        </a:lnSpc>
                        <a:spcAft>
                          <a:spcPts val="0"/>
                        </a:spcAft>
                        <a:buFont typeface="Arial"/>
                        <a:buNone/>
                      </a:pPr>
                      <a:r>
                        <a:rPr lang="en-US" sz="1800" baseline="0" dirty="0">
                          <a:latin typeface="Arial" pitchFamily="34" charset="0"/>
                          <a:ea typeface="Noto Sans Symbols"/>
                          <a:cs typeface="Arial" pitchFamily="34" charset="0"/>
                        </a:rPr>
                        <a:t> 1.</a:t>
                      </a:r>
                      <a:endParaRPr lang="en-IN" sz="1800" dirty="0">
                        <a:latin typeface="Arial" pitchFamily="34" charset="0"/>
                        <a:ea typeface="Noto Sans Symbols"/>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685800" rtl="0" eaLnBrk="1" latinLnBrk="0" hangingPunct="1">
                        <a:lnSpc>
                          <a:spcPct val="150000"/>
                        </a:lnSpc>
                        <a:spcAft>
                          <a:spcPts val="0"/>
                        </a:spcAft>
                        <a:buFont typeface="Arial" panose="020B0604020202020204" pitchFamily="34" charset="0"/>
                        <a:buNone/>
                      </a:pPr>
                      <a:r>
                        <a:rPr lang="en-US" sz="1600" kern="1200" dirty="0">
                          <a:solidFill>
                            <a:schemeClr val="tx1"/>
                          </a:solidFill>
                          <a:effectLst/>
                          <a:latin typeface="Arial" panose="020B0604020202020204" pitchFamily="34" charset="0"/>
                          <a:ea typeface="+mn-ea"/>
                          <a:cs typeface="Arial" panose="020B0604020202020204" pitchFamily="34" charset="0"/>
                        </a:rPr>
                        <a:t>This subject aims to focuses on Advanced concept of C++ and advanced data structure to students. It focuses on advanced level analysis of algorithm and computational mathematics. </a:t>
                      </a:r>
                      <a:endParaRPr lang="en-IN" sz="1600" kern="1200" dirty="0">
                        <a:solidFill>
                          <a:schemeClr val="tx1"/>
                        </a:solidFill>
                        <a:latin typeface="Arial" panose="020B0604020202020204" pitchFamily="34" charset="0"/>
                        <a:ea typeface="Noto Sans Symbols"/>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4779192"/>
              </p:ext>
            </p:extLst>
          </p:nvPr>
        </p:nvGraphicFramePr>
        <p:xfrm>
          <a:off x="1487488" y="3324397"/>
          <a:ext cx="9866312" cy="3442290"/>
        </p:xfrm>
        <a:graphic>
          <a:graphicData uri="http://schemas.openxmlformats.org/drawingml/2006/table">
            <a:tbl>
              <a:tblPr/>
              <a:tblGrid>
                <a:gridCol w="1080120">
                  <a:extLst>
                    <a:ext uri="{9D8B030D-6E8A-4147-A177-3AD203B41FA5}">
                      <a16:colId xmlns="" xmlns:a16="http://schemas.microsoft.com/office/drawing/2014/main" val="20000"/>
                    </a:ext>
                  </a:extLst>
                </a:gridCol>
                <a:gridCol w="8786192">
                  <a:extLst>
                    <a:ext uri="{9D8B030D-6E8A-4147-A177-3AD203B41FA5}">
                      <a16:colId xmlns="" xmlns:a16="http://schemas.microsoft.com/office/drawing/2014/main" val="20001"/>
                    </a:ext>
                  </a:extLst>
                </a:gridCol>
              </a:tblGrid>
              <a:tr h="516210">
                <a:tc>
                  <a:txBody>
                    <a:bodyPr/>
                    <a:lstStyle/>
                    <a:p>
                      <a:pPr algn="ctr">
                        <a:lnSpc>
                          <a:spcPct val="115000"/>
                        </a:lnSpc>
                        <a:spcAft>
                          <a:spcPts val="1000"/>
                        </a:spcAft>
                      </a:pPr>
                      <a:r>
                        <a:rPr lang="en-US" sz="1800" b="1" dirty="0">
                          <a:latin typeface="Arial" pitchFamily="34" charset="0"/>
                          <a:ea typeface="Calibri"/>
                          <a:cs typeface="Arial" pitchFamily="34" charset="0"/>
                        </a:rPr>
                        <a:t>Chapter</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latin typeface="Arial" pitchFamily="34" charset="0"/>
                          <a:ea typeface="Times New Roman"/>
                          <a:cs typeface="Arial" pitchFamily="34" charset="0"/>
                        </a:rPr>
                        <a:t>Course Outcomes</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2076078">
                <a:tc>
                  <a:txBody>
                    <a:bodyPr/>
                    <a:lstStyle/>
                    <a:p>
                      <a:pPr marL="342265" indent="-254000" algn="ctr">
                        <a:lnSpc>
                          <a:spcPct val="115000"/>
                        </a:lnSpc>
                        <a:spcAft>
                          <a:spcPts val="1000"/>
                        </a:spcAft>
                      </a:pPr>
                      <a:r>
                        <a:rPr lang="en-US" sz="1800" dirty="0">
                          <a:solidFill>
                            <a:srgbClr val="000000"/>
                          </a:solidFill>
                          <a:latin typeface="Arial" pitchFamily="34" charset="0"/>
                          <a:ea typeface="Calibri"/>
                          <a:cs typeface="Arial" pitchFamily="34" charset="0"/>
                        </a:rPr>
                        <a:t>1.</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Explain the data structure and OOPS concepts using C++.</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Apply the shortest path and minimum spanning algorithms in computer networks.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Examine the complexity of searching and sorting algorithms, and optimization through arrays, linked structures, stacks, queues, trees, and graphs.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Decide and implement an appropriate graph algorithm and hashing function in computer networks for data security.</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Construct security encryption and decryption algorithms using computational mathematics and graph algorithm.</a:t>
                      </a:r>
                      <a:endParaRPr lang="en-GB" sz="1600" kern="1200" dirty="0">
                        <a:solidFill>
                          <a:schemeClr val="tx1"/>
                        </a:solidFill>
                        <a:latin typeface="Arial" pitchFamily="34" charset="0"/>
                        <a:ea typeface="Noto Sans Symbol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408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Fibonacci Numbers</a:t>
            </a:r>
            <a:br>
              <a:rPr lang="en-US" b="1" dirty="0"/>
            </a:b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3</a:t>
            </a:fld>
            <a:endParaRPr lang="en-US" altLang="en-US"/>
          </a:p>
        </p:txBody>
      </p:sp>
      <p:pic>
        <p:nvPicPr>
          <p:cNvPr id="5" name="Picture 4"/>
          <p:cNvPicPr>
            <a:picLocks noChangeAspect="1"/>
          </p:cNvPicPr>
          <p:nvPr/>
        </p:nvPicPr>
        <p:blipFill>
          <a:blip r:embed="rId2"/>
          <a:stretch>
            <a:fillRect/>
          </a:stretch>
        </p:blipFill>
        <p:spPr>
          <a:xfrm>
            <a:off x="3719736" y="2420888"/>
            <a:ext cx="3657600" cy="476250"/>
          </a:xfrm>
          <a:prstGeom prst="rect">
            <a:avLst/>
          </a:prstGeom>
        </p:spPr>
      </p:pic>
      <p:sp>
        <p:nvSpPr>
          <p:cNvPr id="3" name="Content Placeholder 2"/>
          <p:cNvSpPr>
            <a:spLocks noGrp="1"/>
          </p:cNvSpPr>
          <p:nvPr>
            <p:ph idx="1"/>
          </p:nvPr>
        </p:nvSpPr>
        <p:spPr>
          <a:xfrm>
            <a:off x="908992" y="1825625"/>
            <a:ext cx="10515600" cy="4351338"/>
          </a:xfrm>
        </p:spPr>
        <p:txBody>
          <a:bodyPr/>
          <a:lstStyle/>
          <a:p>
            <a:r>
              <a:rPr lang="en-US" dirty="0"/>
              <a:t>The Fibonacci </a:t>
            </a:r>
            <a:r>
              <a:rPr lang="en-US" dirty="0" smtClean="0"/>
              <a:t>sequence </a:t>
            </a:r>
            <a:r>
              <a:rPr lang="en-US" dirty="0"/>
              <a:t>is defined as follows</a:t>
            </a:r>
            <a:r>
              <a:rPr lang="en-US" dirty="0" smtClean="0"/>
              <a:t>:</a:t>
            </a:r>
          </a:p>
          <a:p>
            <a:endParaRPr lang="en-US" b="1" dirty="0" smtClean="0"/>
          </a:p>
          <a:p>
            <a:endParaRPr lang="en-US" b="1" dirty="0"/>
          </a:p>
          <a:p>
            <a:pPr marL="0" indent="0">
              <a:buNone/>
            </a:pPr>
            <a:r>
              <a:rPr lang="en-US" dirty="0" smtClean="0"/>
              <a:t>				0,1,1,2,3,5,8,13,21,34,55,89</a:t>
            </a:r>
            <a:r>
              <a:rPr lang="en-US" dirty="0"/>
              <a:t>,...</a:t>
            </a:r>
            <a:br>
              <a:rPr lang="en-US" dirty="0"/>
            </a:br>
            <a:endParaRPr lang="en-US" dirty="0" smtClean="0"/>
          </a:p>
          <a:p>
            <a:endParaRPr lang="en-US" b="1" dirty="0"/>
          </a:p>
        </p:txBody>
      </p:sp>
    </p:spTree>
    <p:extLst>
      <p:ext uri="{BB962C8B-B14F-4D97-AF65-F5344CB8AC3E}">
        <p14:creationId xmlns:p14="http://schemas.microsoft.com/office/powerpoint/2010/main" val="97476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a:t>
            </a:r>
            <a:br>
              <a:rPr lang="en-US" b="1" dirty="0"/>
            </a:br>
            <a:endParaRPr lang="en-US" dirty="0"/>
          </a:p>
        </p:txBody>
      </p:sp>
      <p:sp>
        <p:nvSpPr>
          <p:cNvPr id="3" name="Content Placeholder 2"/>
          <p:cNvSpPr>
            <a:spLocks noGrp="1"/>
          </p:cNvSpPr>
          <p:nvPr>
            <p:ph idx="1"/>
          </p:nvPr>
        </p:nvSpPr>
        <p:spPr/>
        <p:txBody>
          <a:bodyPr/>
          <a:lstStyle/>
          <a:p>
            <a:r>
              <a:rPr lang="en-US" dirty="0"/>
              <a:t>Fibonacci numbers possess a lot of interesting properties. Here are a few of them:</a:t>
            </a:r>
          </a:p>
          <a:p>
            <a:r>
              <a:rPr lang="en-US" dirty="0"/>
              <a:t>Cassini's identity:</a:t>
            </a:r>
          </a:p>
          <a:p>
            <a:endParaRPr lang="en-US" dirty="0" smtClean="0"/>
          </a:p>
          <a:p>
            <a:r>
              <a:rPr lang="en-US" dirty="0"/>
              <a:t>The "addition" rule:</a:t>
            </a:r>
          </a:p>
          <a:p>
            <a:r>
              <a:rPr lang="en-US" dirty="0" smtClean="0"/>
              <a:t>Applying the previous identity to the case k=n we  get:</a:t>
            </a:r>
          </a:p>
          <a:p>
            <a:endParaRPr lang="en-US" dirty="0" smtClean="0"/>
          </a:p>
          <a:p>
            <a:r>
              <a:rPr lang="en-US" dirty="0" smtClean="0"/>
              <a:t>From this we can prove that for any positive integer k </a:t>
            </a:r>
            <a:r>
              <a:rPr lang="en-US" dirty="0" err="1" smtClean="0"/>
              <a:t>F</a:t>
            </a:r>
            <a:r>
              <a:rPr lang="en-US" baseline="-16000" dirty="0" err="1" smtClean="0"/>
              <a:t>nk</a:t>
            </a:r>
            <a:r>
              <a:rPr lang="en-US" baseline="-16000" dirty="0" smtClean="0"/>
              <a:t> </a:t>
            </a:r>
            <a:r>
              <a:rPr lang="en-US" dirty="0" smtClean="0"/>
              <a:t>is multiple of </a:t>
            </a:r>
            <a:r>
              <a:rPr lang="en-US" dirty="0" err="1" smtClean="0"/>
              <a:t>F</a:t>
            </a:r>
            <a:r>
              <a:rPr lang="en-US" baseline="-16000" dirty="0" err="1" smtClean="0"/>
              <a:t>n</a:t>
            </a:r>
            <a:r>
              <a:rPr lang="en-US" baseline="-16000" dirty="0" smtClean="0"/>
              <a:t> </a:t>
            </a:r>
            <a:endParaRPr lang="en-US" dirty="0" smtClean="0"/>
          </a:p>
          <a:p>
            <a:r>
              <a:rPr lang="en-US" dirty="0" smtClean="0"/>
              <a:t>The inverse is </a:t>
            </a:r>
            <a:r>
              <a:rPr lang="en-US" dirty="0"/>
              <a:t>also </a:t>
            </a:r>
            <a:r>
              <a:rPr lang="en-US" dirty="0" err="1"/>
              <a:t>true:if</a:t>
            </a:r>
            <a:r>
              <a:rPr lang="en-US" dirty="0"/>
              <a:t> </a:t>
            </a:r>
            <a:r>
              <a:rPr lang="en-US" dirty="0" err="1"/>
              <a:t>Fm</a:t>
            </a:r>
            <a:r>
              <a:rPr lang="en-US" dirty="0"/>
              <a:t> is multiple of </a:t>
            </a:r>
            <a:r>
              <a:rPr lang="en-US" dirty="0" err="1"/>
              <a:t>Fn</a:t>
            </a:r>
            <a:r>
              <a:rPr lang="en-US" dirty="0"/>
              <a:t>, then m is multiple of n</a:t>
            </a:r>
            <a:r>
              <a:rPr lang="en-US" dirty="0" smtClean="0"/>
              <a:t>.</a:t>
            </a:r>
          </a:p>
          <a:p>
            <a:r>
              <a:rPr lang="en-US" dirty="0" smtClean="0"/>
              <a:t>GCD </a:t>
            </a:r>
            <a:r>
              <a:rPr lang="en-US" dirty="0"/>
              <a:t>identity:</a:t>
            </a:r>
          </a:p>
          <a:p>
            <a:pPr marL="0" indent="0">
              <a:buNone/>
            </a:pPr>
            <a:r>
              <a:rPr lang="en-US" dirty="0" smtClean="0"/>
              <a:t>		GCD(</a:t>
            </a:r>
            <a:r>
              <a:rPr lang="en-US" dirty="0" err="1" smtClean="0"/>
              <a:t>Fm,Fn</a:t>
            </a:r>
            <a:r>
              <a:rPr lang="en-US" dirty="0"/>
              <a:t>)=FGCD(</a:t>
            </a:r>
            <a:r>
              <a:rPr lang="en-US" dirty="0" err="1"/>
              <a:t>m,n</a:t>
            </a:r>
            <a:r>
              <a:rPr lang="en-US" dirty="0"/>
              <a:t>)</a:t>
            </a: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pic>
        <p:nvPicPr>
          <p:cNvPr id="5" name="Picture 4"/>
          <p:cNvPicPr>
            <a:picLocks noChangeAspect="1"/>
          </p:cNvPicPr>
          <p:nvPr/>
        </p:nvPicPr>
        <p:blipFill>
          <a:blip r:embed="rId2"/>
          <a:stretch>
            <a:fillRect/>
          </a:stretch>
        </p:blipFill>
        <p:spPr>
          <a:xfrm>
            <a:off x="3719736" y="2348880"/>
            <a:ext cx="2552700" cy="400050"/>
          </a:xfrm>
          <a:prstGeom prst="rect">
            <a:avLst/>
          </a:prstGeom>
        </p:spPr>
      </p:pic>
      <p:pic>
        <p:nvPicPr>
          <p:cNvPr id="9" name="Picture 8"/>
          <p:cNvPicPr>
            <a:picLocks noChangeAspect="1"/>
          </p:cNvPicPr>
          <p:nvPr/>
        </p:nvPicPr>
        <p:blipFill>
          <a:blip r:embed="rId3"/>
          <a:stretch>
            <a:fillRect/>
          </a:stretch>
        </p:blipFill>
        <p:spPr>
          <a:xfrm>
            <a:off x="3719736" y="2796055"/>
            <a:ext cx="2800350" cy="428625"/>
          </a:xfrm>
          <a:prstGeom prst="rect">
            <a:avLst/>
          </a:prstGeom>
        </p:spPr>
      </p:pic>
      <p:pic>
        <p:nvPicPr>
          <p:cNvPr id="10" name="Picture 9"/>
          <p:cNvPicPr>
            <a:picLocks noChangeAspect="1"/>
          </p:cNvPicPr>
          <p:nvPr/>
        </p:nvPicPr>
        <p:blipFill>
          <a:blip r:embed="rId4"/>
          <a:stretch>
            <a:fillRect/>
          </a:stretch>
        </p:blipFill>
        <p:spPr>
          <a:xfrm>
            <a:off x="3719736" y="3782219"/>
            <a:ext cx="2476500" cy="438150"/>
          </a:xfrm>
          <a:prstGeom prst="rect">
            <a:avLst/>
          </a:prstGeom>
        </p:spPr>
      </p:pic>
    </p:spTree>
    <p:extLst>
      <p:ext uri="{BB962C8B-B14F-4D97-AF65-F5344CB8AC3E}">
        <p14:creationId xmlns:p14="http://schemas.microsoft.com/office/powerpoint/2010/main" val="2412131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Formulas for the n-</a:t>
            </a:r>
            <a:r>
              <a:rPr lang="en-US" b="1" dirty="0" err="1"/>
              <a:t>th</a:t>
            </a:r>
            <a:r>
              <a:rPr lang="en-US" b="1" dirty="0"/>
              <a:t> Fibonacci number</a:t>
            </a:r>
            <a:br>
              <a:rPr lang="en-US" b="1" dirty="0"/>
            </a:br>
            <a:endParaRPr lang="en-US" dirty="0"/>
          </a:p>
        </p:txBody>
      </p:sp>
      <p:sp>
        <p:nvSpPr>
          <p:cNvPr id="3" name="Content Placeholder 2"/>
          <p:cNvSpPr>
            <a:spLocks noGrp="1"/>
          </p:cNvSpPr>
          <p:nvPr>
            <p:ph idx="1"/>
          </p:nvPr>
        </p:nvSpPr>
        <p:spPr/>
        <p:txBody>
          <a:bodyPr/>
          <a:lstStyle/>
          <a:p>
            <a:r>
              <a:rPr lang="en-US" dirty="0"/>
              <a:t>The n-</a:t>
            </a:r>
            <a:r>
              <a:rPr lang="en-US" dirty="0" err="1"/>
              <a:t>th</a:t>
            </a:r>
            <a:r>
              <a:rPr lang="en-US" dirty="0"/>
              <a:t> Fibonacci number can be easily found in O(n) by computing the numbers one by one up to n. However, there are also faster ways, as we will see.</a:t>
            </a:r>
          </a:p>
          <a:p>
            <a:endParaRPr lang="en-US" dirty="0"/>
          </a:p>
          <a:p>
            <a:r>
              <a:rPr lang="en-US" dirty="0"/>
              <a:t>Closed-form expression</a:t>
            </a:r>
          </a:p>
          <a:p>
            <a:r>
              <a:rPr lang="en-US" dirty="0"/>
              <a:t>There is a formula known as "</a:t>
            </a:r>
            <a:r>
              <a:rPr lang="en-US" dirty="0" err="1"/>
              <a:t>Binet's</a:t>
            </a:r>
            <a:r>
              <a:rPr lang="en-US" dirty="0"/>
              <a:t> formula", even though it was already known by </a:t>
            </a:r>
            <a:r>
              <a:rPr lang="en-US" dirty="0" err="1"/>
              <a:t>Moivre</a:t>
            </a:r>
            <a:r>
              <a:rPr lang="en-US" dirty="0" smtClean="0"/>
              <a:t>:</a:t>
            </a:r>
          </a:p>
          <a:p>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pic>
        <p:nvPicPr>
          <p:cNvPr id="6" name="Picture 5"/>
          <p:cNvPicPr>
            <a:picLocks noChangeAspect="1"/>
          </p:cNvPicPr>
          <p:nvPr/>
        </p:nvPicPr>
        <p:blipFill>
          <a:blip r:embed="rId2"/>
          <a:stretch>
            <a:fillRect/>
          </a:stretch>
        </p:blipFill>
        <p:spPr>
          <a:xfrm>
            <a:off x="3071664" y="4138059"/>
            <a:ext cx="4176464" cy="2038904"/>
          </a:xfrm>
          <a:prstGeom prst="rect">
            <a:avLst/>
          </a:prstGeom>
        </p:spPr>
      </p:pic>
    </p:spTree>
    <p:extLst>
      <p:ext uri="{BB962C8B-B14F-4D97-AF65-F5344CB8AC3E}">
        <p14:creationId xmlns:p14="http://schemas.microsoft.com/office/powerpoint/2010/main" val="33514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Euler's totient function</a:t>
            </a:r>
            <a:br>
              <a:rPr lang="en-US" b="1" dirty="0"/>
            </a:b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
        <p:nvSpPr>
          <p:cNvPr id="5" name="Rectangle 1"/>
          <p:cNvSpPr>
            <a:spLocks noGrp="1" noChangeArrowheads="1"/>
          </p:cNvSpPr>
          <p:nvPr>
            <p:ph idx="1"/>
          </p:nvPr>
        </p:nvSpPr>
        <p:spPr bwMode="auto">
          <a:xfrm>
            <a:off x="910816" y="1229023"/>
            <a:ext cx="1037036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Helvetica" panose="020B0604020202020204" pitchFamily="34" charset="0"/>
              </a:rPr>
              <a:t>Euler's totient function, also known as </a:t>
            </a:r>
            <a:r>
              <a:rPr kumimoji="0" lang="en-US" altLang="en-US" sz="1800" b="1" i="0" u="none" strike="noStrike" cap="none" normalizeH="0" baseline="0" dirty="0" smtClean="0">
                <a:ln>
                  <a:noFill/>
                </a:ln>
                <a:solidFill>
                  <a:srgbClr val="333333"/>
                </a:solidFill>
                <a:effectLst/>
                <a:latin typeface="Helvetica" panose="020B0604020202020204" pitchFamily="34" charset="0"/>
              </a:rPr>
              <a:t>phi-function</a:t>
            </a:r>
            <a:r>
              <a:rPr kumimoji="0" lang="en-US" altLang="en-US" sz="1800" b="0" i="0" u="none" strike="noStrike" cap="none" normalizeH="0" baseline="0" dirty="0" smtClean="0">
                <a:ln>
                  <a:noFill/>
                </a:ln>
                <a:solidFill>
                  <a:srgbClr val="333333"/>
                </a:solidFill>
                <a:effectLst/>
                <a:latin typeface="Helvetica" panose="020B0604020202020204" pitchFamily="34" charset="0"/>
              </a:rPr>
              <a:t> </a:t>
            </a:r>
            <a:r>
              <a:rPr kumimoji="0" lang="en-US" altLang="en-US" sz="1400" b="0" i="0" u="none" strike="noStrike" cap="none" normalizeH="0" baseline="0" dirty="0" smtClean="0">
                <a:ln>
                  <a:noFill/>
                </a:ln>
                <a:solidFill>
                  <a:srgbClr val="333333"/>
                </a:solidFill>
                <a:effectLst/>
                <a:latin typeface="MathJax_Math-italic"/>
              </a:rPr>
              <a:t>ϕ</a:t>
            </a:r>
            <a:r>
              <a:rPr kumimoji="0" lang="en-US" altLang="en-US" sz="1400" b="0" i="0" u="none" strike="noStrike" cap="none" normalizeH="0" baseline="0" dirty="0" smtClean="0">
                <a:ln>
                  <a:noFill/>
                </a:ln>
                <a:solidFill>
                  <a:srgbClr val="333333"/>
                </a:solidFill>
                <a:effectLst/>
                <a:latin typeface="MathJax_Main"/>
              </a:rPr>
              <a:t>(</a:t>
            </a:r>
            <a:r>
              <a:rPr kumimoji="0" lang="en-US" altLang="en-US" sz="1400" b="0" i="0" u="none" strike="noStrike" cap="none" normalizeH="0" baseline="0" dirty="0" smtClean="0">
                <a:ln>
                  <a:noFill/>
                </a:ln>
                <a:solidFill>
                  <a:srgbClr val="333333"/>
                </a:solidFill>
                <a:effectLst/>
                <a:latin typeface="MathJax_Math-italic"/>
              </a:rPr>
              <a:t>n</a:t>
            </a:r>
            <a:r>
              <a:rPr kumimoji="0" lang="en-US" altLang="en-US" sz="1400" b="0" i="0" u="none" strike="noStrike" cap="none" normalizeH="0" baseline="0" dirty="0" smtClean="0">
                <a:ln>
                  <a:noFill/>
                </a:ln>
                <a:solidFill>
                  <a:srgbClr val="333333"/>
                </a:solidFill>
                <a:effectLst/>
                <a:latin typeface="MathJax_Main"/>
              </a:rPr>
              <a:t>)</a:t>
            </a:r>
            <a:r>
              <a:rPr kumimoji="0" lang="en-US" altLang="en-US" sz="1800" b="0" i="0" u="none" strike="noStrike" cap="none" normalizeH="0" baseline="0" dirty="0" smtClean="0">
                <a:ln>
                  <a:noFill/>
                </a:ln>
                <a:solidFill>
                  <a:srgbClr val="333333"/>
                </a:solidFill>
                <a:effectLst/>
                <a:latin typeface="Helvetica" panose="020B0604020202020204" pitchFamily="34" charset="0"/>
              </a:rPr>
              <a:t>, counts the number of integers between 1 and </a:t>
            </a:r>
            <a:r>
              <a:rPr kumimoji="0" lang="en-US" altLang="en-US" sz="1400" b="0" i="0" u="none" strike="noStrike" cap="none" normalizeH="0" baseline="0" dirty="0" err="1" smtClean="0">
                <a:ln>
                  <a:noFill/>
                </a:ln>
                <a:solidFill>
                  <a:srgbClr val="333333"/>
                </a:solidFill>
                <a:effectLst/>
                <a:latin typeface="MathJax_Math-italic"/>
              </a:rPr>
              <a:t>n</a:t>
            </a:r>
            <a:r>
              <a:rPr kumimoji="0" lang="en-US" altLang="en-US" sz="800" b="0" i="0" u="none" strike="noStrike" cap="none" normalizeH="0" baseline="0" dirty="0" err="1" smtClean="0">
                <a:ln>
                  <a:noFill/>
                </a:ln>
                <a:solidFill>
                  <a:srgbClr val="333333"/>
                </a:solidFill>
                <a:effectLst/>
                <a:latin typeface="Helvetica" panose="020B0604020202020204" pitchFamily="34" charset="0"/>
              </a:rPr>
              <a:t>n</a:t>
            </a:r>
            <a:r>
              <a:rPr kumimoji="0" lang="en-US" altLang="en-US" sz="1800" b="0" i="0" u="none" strike="noStrike" cap="none" normalizeH="0" baseline="0" dirty="0" smtClean="0">
                <a:ln>
                  <a:noFill/>
                </a:ln>
                <a:solidFill>
                  <a:srgbClr val="333333"/>
                </a:solidFill>
                <a:effectLst/>
                <a:latin typeface="Helvetica" panose="020B0604020202020204" pitchFamily="34" charset="0"/>
              </a:rPr>
              <a:t> inclusive, which are coprime to </a:t>
            </a:r>
            <a:r>
              <a:rPr kumimoji="0" lang="en-US" altLang="en-US" sz="1400" b="0" i="0" u="none" strike="noStrike" cap="none" normalizeH="0" baseline="0" dirty="0" smtClean="0">
                <a:ln>
                  <a:noFill/>
                </a:ln>
                <a:solidFill>
                  <a:srgbClr val="333333"/>
                </a:solidFill>
                <a:effectLst/>
                <a:latin typeface="MathJax_Math-italic"/>
              </a:rPr>
              <a:t>n</a:t>
            </a:r>
            <a:r>
              <a:rPr kumimoji="0" lang="en-US" altLang="en-US" sz="1800" b="0" i="0" u="none" strike="noStrike" cap="none" normalizeH="0" baseline="0" dirty="0" smtClean="0">
                <a:ln>
                  <a:noFill/>
                </a:ln>
                <a:solidFill>
                  <a:srgbClr val="333333"/>
                </a:solidFill>
                <a:effectLst/>
                <a:latin typeface="Helvetica" panose="020B0604020202020204" pitchFamily="34" charset="0"/>
              </a:rPr>
              <a:t>. Two numbers are coprime if their greatest common divisor equals </a:t>
            </a:r>
            <a:r>
              <a:rPr kumimoji="0" lang="en-US" altLang="en-US" sz="1400" b="0" i="0" u="none" strike="noStrike" cap="none" normalizeH="0" baseline="0" dirty="0" smtClean="0">
                <a:ln>
                  <a:noFill/>
                </a:ln>
                <a:solidFill>
                  <a:srgbClr val="333333"/>
                </a:solidFill>
                <a:effectLst/>
                <a:latin typeface="MathJax_Main"/>
              </a:rPr>
              <a:t>1</a:t>
            </a:r>
            <a:r>
              <a:rPr kumimoji="0" lang="en-US" altLang="en-US" sz="1800" b="0" i="0" u="none" strike="noStrike" cap="none" normalizeH="0" baseline="0" dirty="0" smtClean="0">
                <a:ln>
                  <a:noFill/>
                </a:ln>
                <a:solidFill>
                  <a:srgbClr val="333333"/>
                </a:solidFill>
                <a:effectLst/>
                <a:latin typeface="Helvetica" panose="020B0604020202020204" pitchFamily="34" charset="0"/>
              </a:rPr>
              <a:t> (</a:t>
            </a:r>
            <a:r>
              <a:rPr kumimoji="0" lang="en-US" altLang="en-US" sz="1400" b="0" i="0" u="none" strike="noStrike" cap="none" normalizeH="0" baseline="0" dirty="0" smtClean="0">
                <a:ln>
                  <a:noFill/>
                </a:ln>
                <a:solidFill>
                  <a:srgbClr val="333333"/>
                </a:solidFill>
                <a:effectLst/>
                <a:latin typeface="MathJax_Main"/>
              </a:rPr>
              <a:t>1</a:t>
            </a:r>
            <a:r>
              <a:rPr kumimoji="0" lang="en-US" altLang="en-US" sz="1800" b="0" i="0" u="none" strike="noStrike" cap="none" normalizeH="0" baseline="0" dirty="0" smtClean="0">
                <a:ln>
                  <a:noFill/>
                </a:ln>
                <a:solidFill>
                  <a:srgbClr val="333333"/>
                </a:solidFill>
                <a:effectLst/>
                <a:latin typeface="Helvetica" panose="020B0604020202020204" pitchFamily="34" charset="0"/>
              </a:rPr>
              <a:t> is considered to be coprime to any number).</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983432" y="2636912"/>
            <a:ext cx="9196291" cy="2160240"/>
          </a:xfrm>
          <a:prstGeom prst="rect">
            <a:avLst/>
          </a:prstGeom>
        </p:spPr>
      </p:pic>
    </p:spTree>
    <p:extLst>
      <p:ext uri="{BB962C8B-B14F-4D97-AF65-F5344CB8AC3E}">
        <p14:creationId xmlns:p14="http://schemas.microsoft.com/office/powerpoint/2010/main" val="592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471587"/>
          </a:xfrm>
        </p:spPr>
        <p:txBody>
          <a:bodyPr/>
          <a:lstStyle/>
          <a:p>
            <a:r>
              <a:rPr lang="en-US" b="1" dirty="0" smtClean="0"/>
              <a:t>Properties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pic>
        <p:nvPicPr>
          <p:cNvPr id="5" name="Picture 4"/>
          <p:cNvPicPr>
            <a:picLocks noChangeAspect="1"/>
          </p:cNvPicPr>
          <p:nvPr/>
        </p:nvPicPr>
        <p:blipFill>
          <a:blip r:embed="rId2"/>
          <a:stretch>
            <a:fillRect/>
          </a:stretch>
        </p:blipFill>
        <p:spPr>
          <a:xfrm>
            <a:off x="695400" y="764704"/>
            <a:ext cx="10801200" cy="7915275"/>
          </a:xfrm>
          <a:prstGeom prst="rect">
            <a:avLst/>
          </a:prstGeom>
        </p:spPr>
      </p:pic>
    </p:spTree>
    <p:extLst>
      <p:ext uri="{BB962C8B-B14F-4D97-AF65-F5344CB8AC3E}">
        <p14:creationId xmlns:p14="http://schemas.microsoft.com/office/powerpoint/2010/main" val="323725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a:t>
            </a:r>
            <a:br>
              <a:rPr lang="en-US" b="1" dirty="0"/>
            </a:br>
            <a:endParaRPr lang="en-US" dirty="0"/>
          </a:p>
        </p:txBody>
      </p:sp>
      <p:sp>
        <p:nvSpPr>
          <p:cNvPr id="3" name="Content Placeholder 2"/>
          <p:cNvSpPr>
            <a:spLocks noGrp="1"/>
          </p:cNvSpPr>
          <p:nvPr>
            <p:ph idx="1"/>
          </p:nvPr>
        </p:nvSpPr>
        <p:spPr/>
        <p:txBody>
          <a:bodyPr/>
          <a:lstStyle/>
          <a:p>
            <a:r>
              <a:rPr lang="en-US" dirty="0"/>
              <a:t>Here is an implementation using factorization in O</a:t>
            </a:r>
            <a:r>
              <a:rPr lang="en-US" dirty="0" smtClean="0"/>
              <a:t>(√n):</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pic>
        <p:nvPicPr>
          <p:cNvPr id="5" name="Picture 4"/>
          <p:cNvPicPr>
            <a:picLocks noChangeAspect="1"/>
          </p:cNvPicPr>
          <p:nvPr/>
        </p:nvPicPr>
        <p:blipFill>
          <a:blip r:embed="rId2"/>
          <a:stretch>
            <a:fillRect/>
          </a:stretch>
        </p:blipFill>
        <p:spPr>
          <a:xfrm>
            <a:off x="839416" y="2341316"/>
            <a:ext cx="5256584" cy="4197612"/>
          </a:xfrm>
          <a:prstGeom prst="rect">
            <a:avLst/>
          </a:prstGeom>
        </p:spPr>
      </p:pic>
    </p:spTree>
    <p:extLst>
      <p:ext uri="{BB962C8B-B14F-4D97-AF65-F5344CB8AC3E}">
        <p14:creationId xmlns:p14="http://schemas.microsoft.com/office/powerpoint/2010/main" val="2957217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pic>
        <p:nvPicPr>
          <p:cNvPr id="5" name="Picture 4"/>
          <p:cNvPicPr>
            <a:picLocks noChangeAspect="1"/>
          </p:cNvPicPr>
          <p:nvPr/>
        </p:nvPicPr>
        <p:blipFill>
          <a:blip r:embed="rId2"/>
          <a:stretch>
            <a:fillRect/>
          </a:stretch>
        </p:blipFill>
        <p:spPr>
          <a:xfrm>
            <a:off x="881063" y="404665"/>
            <a:ext cx="10255498" cy="5760640"/>
          </a:xfrm>
          <a:prstGeom prst="rect">
            <a:avLst/>
          </a:prstGeom>
        </p:spPr>
      </p:pic>
    </p:spTree>
    <p:extLst>
      <p:ext uri="{BB962C8B-B14F-4D97-AF65-F5344CB8AC3E}">
        <p14:creationId xmlns:p14="http://schemas.microsoft.com/office/powerpoint/2010/main" val="13792327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9458</TotalTime>
  <Words>1010</Words>
  <Application>Microsoft Office PowerPoint</Application>
  <PresentationFormat>Custom</PresentationFormat>
  <Paragraphs>92</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1_Office Theme</vt:lpstr>
      <vt:lpstr>CorelDRAW</vt:lpstr>
      <vt:lpstr>PowerPoint Presentation</vt:lpstr>
      <vt:lpstr>PowerPoint Presentation</vt:lpstr>
      <vt:lpstr>Fibonacci Numbers </vt:lpstr>
      <vt:lpstr>Properties </vt:lpstr>
      <vt:lpstr>Formulas for the n-th Fibonacci number </vt:lpstr>
      <vt:lpstr>Euler's totient function </vt:lpstr>
      <vt:lpstr>Properties</vt:lpstr>
      <vt:lpstr>Implementation </vt:lpstr>
      <vt:lpstr>PowerPoint Presentation</vt:lpstr>
      <vt:lpstr> Primality tests </vt:lpstr>
      <vt:lpstr> Fermat primality test </vt:lpstr>
      <vt:lpstr>PowerPoint Presentation</vt:lpstr>
      <vt:lpstr>Integer factorization</vt:lpstr>
      <vt:lpstr>Wheel factorization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1284</cp:revision>
  <cp:lastPrinted>2001-10-14T15:01:40Z</cp:lastPrinted>
  <dcterms:created xsi:type="dcterms:W3CDTF">2000-03-09T23:15:43Z</dcterms:created>
  <dcterms:modified xsi:type="dcterms:W3CDTF">2022-11-09T09:54:41Z</dcterms:modified>
</cp:coreProperties>
</file>