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277" r:id="rId3"/>
    <p:sldId id="307" r:id="rId4"/>
    <p:sldId id="1119" r:id="rId5"/>
    <p:sldId id="1000" r:id="rId6"/>
    <p:sldId id="995" r:id="rId7"/>
    <p:sldId id="1142" r:id="rId8"/>
    <p:sldId id="991" r:id="rId9"/>
    <p:sldId id="992" r:id="rId10"/>
    <p:sldId id="1144" r:id="rId11"/>
    <p:sldId id="1146" r:id="rId12"/>
    <p:sldId id="1059" r:id="rId13"/>
    <p:sldId id="1061" r:id="rId14"/>
    <p:sldId id="1062" r:id="rId15"/>
    <p:sldId id="618" r:id="rId16"/>
    <p:sldId id="371" r:id="rId17"/>
    <p:sldId id="3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2B4646C1-41E7-1163-B3EC-1A1E57F576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2E623DD-6C9D-46AB-9104-3ED4460DF9DE}" type="slidenum">
              <a:rPr lang="en-US" altLang="en-US" sz="12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A9B4D49-B405-F028-2FA5-8F642479A5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771F515-5D8E-7114-780C-933CADB1C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F6D5DEFA-0049-753A-BA96-238B484D4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027D67-FB52-47BA-AFD2-2E6F45803938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E67361BE-B1EE-068F-04B6-B2D2A61389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19DDAAE4-DFE8-F4A2-0048-E508B35D9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FBAF3054-39E7-9FAD-98F4-F92B24631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60E731-E6B5-496A-B402-EA219788FF7F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EB54C916-CE8C-30E4-B3FB-5846DA55B7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D7BC4463-E3AB-678E-D2F9-3C4E6F9CE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C76550CF-7AFE-349E-2449-6CFAB3EC7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ECD409-6B8C-49F1-9747-FAD737D831E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703BFEF-9D40-DBAF-0063-2ECB88C168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AB86511-69CE-3291-C1B6-F6483E3AB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164BFC60-4DD4-7D34-1BE2-88D68376D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122CBA-7361-47C2-952F-6327C9B9BEE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0D95C33-CB02-F6D4-4934-542A32733F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6CEFEAF0-7E54-F874-15AA-D6E0D9E8D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95CC0E83-D139-E554-5ECA-582D4A1B56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D900E3E-6840-4024-99F3-A70F9BEAFE42}" type="slidenum">
              <a:rPr lang="en-US" altLang="en-US" sz="1200">
                <a:latin typeface="Times New Roman" panose="02020603050405020304" pitchFamily="18" charset="0"/>
              </a:rPr>
              <a:pPr algn="r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F50EEAFB-D667-409D-F79E-4473B3C90E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7C158054-6C6E-6281-75DB-E95A6DC56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49B4C7E-0D8E-E7EF-243A-AA951DBEE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DF0122-5704-4444-AD83-E9BF82A6BE20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54A831D2-0DB5-3597-2647-DEE570C170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E575874-A0B9-57A2-EFD8-68417C016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7679A252-F47F-35BF-32DA-4845EA4A6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050E94-7368-4706-8918-F5548337A847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99F25103-CAB2-F10A-8C2F-EF1F8DEF61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EBA0F929-E637-A7C7-38AF-672FBBE70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56A1C872-DA40-A21E-2DA4-5527E5F2AF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839D4BB-E2E9-40E5-84B5-C1BE588A207E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9E1CAE28-82EE-6479-47AE-86ABBEED23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9C62338-D41F-965D-9C18-5F03E8D1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9AD95F6A-C652-0B1D-9CA2-F18C5C7F20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8201501-55A0-44DC-85B2-009079EA128F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CF27F3A9-E6FC-CF34-531B-5A1E3747A6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2BE4F144-BB9F-1AB4-38D3-C75159690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1EDC718A-562C-91FD-C675-2259CE1D0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A5DDAC-C173-4450-B455-9705B8428B2A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783411D9-17B9-F171-3ED0-4F81148FAF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6698BCA4-35CF-3FD6-1D46-32247AE2D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7D9F51B3-FC39-7BC5-D3F3-228144930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6F2B5-0A13-4283-A411-994B577B38C5}" type="datetime1">
              <a:rPr lang="en-US"/>
              <a:pPr>
                <a:defRPr/>
              </a:pPr>
              <a:t>6/18/2022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CFC6B865-2680-C26D-D240-D89CFB57C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1BFCC20-ED65-E469-FC16-B079A3D6E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C679-3035-44F3-A4D7-EC9425A17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43427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>
            <a:extLst>
              <a:ext uri="{FF2B5EF4-FFF2-40B4-BE49-F238E27FC236}">
                <a16:creationId xmlns:a16="http://schemas.microsoft.com/office/drawing/2014/main" id="{270B35CC-9E14-9A3B-F783-729B362B6C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3B6A39C-0656-4B8D-87C0-36A9C49BF598}" type="slidenum">
              <a:rPr lang="en-US" altLang="en-US" sz="1200"/>
              <a:pPr algn="r" eaLnBrk="1" hangingPunct="1"/>
              <a:t>10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4171242-2433-724C-FCA5-78BE045610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Discretization by </a:t>
            </a:r>
            <a:r>
              <a:rPr lang="en-US" altLang="en-US" sz="4000"/>
              <a:t>Classification &amp; Correlation Analysis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D769495-FF47-A9F9-DA12-0D9A48B08C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8394700" cy="51816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Supervised: Given class labels, e.g., cancerous vs. benign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Using </a:t>
            </a:r>
            <a:r>
              <a:rPr lang="en-US" altLang="en-US" sz="2000" i="1">
                <a:cs typeface="Times New Roman" panose="02020603050405020304" pitchFamily="18" charset="0"/>
              </a:rPr>
              <a:t>entropy</a:t>
            </a:r>
            <a:r>
              <a:rPr lang="en-US" altLang="en-US" sz="2000">
                <a:cs typeface="Times New Roman" panose="02020603050405020304" pitchFamily="18" charset="0"/>
              </a:rPr>
              <a:t> to determine split point (discretization point)</a:t>
            </a:r>
            <a:endParaRPr lang="en-US" altLang="en-US" sz="2000"/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Top-down, recursive split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Details to be covered in Chapter 7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-based discretization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  <a:endParaRPr lang="en-US" altLang="en-US" sz="2000">
              <a:cs typeface="Tahoma" panose="020B0604030504040204" pitchFamily="34" charset="0"/>
            </a:endParaRP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Supervised: use class information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 values) to merge</a:t>
            </a:r>
          </a:p>
          <a:p>
            <a:pPr lvl="1" algn="just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15ACA646-3CA4-D095-7E79-A4FB087B7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470" name="Rectangle 7">
            <a:extLst>
              <a:ext uri="{FF2B5EF4-FFF2-40B4-BE49-F238E27FC236}">
                <a16:creationId xmlns:a16="http://schemas.microsoft.com/office/drawing/2014/main" id="{C816C4AB-2E67-5006-9189-0683CC5D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61">
            <a:extLst>
              <a:ext uri="{FF2B5EF4-FFF2-40B4-BE49-F238E27FC236}">
                <a16:creationId xmlns:a16="http://schemas.microsoft.com/office/drawing/2014/main" id="{C8D34F04-3E85-0C8C-18D6-594FE24040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1DFAC9-7803-4348-BF66-4C877F1DDB5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7B9888-9A62-0CBB-A049-93D0A6D72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19EB62-1429-3214-1408-4166B4FA3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Concept hierarchy</a:t>
            </a:r>
            <a:r>
              <a:rPr lang="en-US" altLang="en-US" sz="200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facilitate </a:t>
            </a:r>
            <a:r>
              <a:rPr lang="en-US" altLang="en-US" sz="2000" u="sng"/>
              <a:t>drilling and rolling</a:t>
            </a:r>
            <a:r>
              <a:rPr lang="en-US" altLang="en-US" sz="200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formation: Recursively reduce the data by collecting and replacing low level concepts (such as numeric values for </a:t>
            </a:r>
            <a:r>
              <a:rPr lang="en-US" altLang="en-US" sz="2000" i="1"/>
              <a:t>age</a:t>
            </a:r>
            <a:r>
              <a:rPr lang="en-US" altLang="en-US" sz="2000"/>
              <a:t>) by higher level concepts (such as </a:t>
            </a:r>
            <a:r>
              <a:rPr lang="en-US" altLang="en-US" sz="2000" i="1"/>
              <a:t>youth, adult</a:t>
            </a:r>
            <a:r>
              <a:rPr lang="en-US" altLang="en-US" sz="2000"/>
              <a:t>, or </a:t>
            </a:r>
            <a:r>
              <a:rPr lang="en-US" altLang="en-US" sz="2000" i="1"/>
              <a:t>senior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>
            <a:extLst>
              <a:ext uri="{FF2B5EF4-FFF2-40B4-BE49-F238E27FC236}">
                <a16:creationId xmlns:a16="http://schemas.microsoft.com/office/drawing/2014/main" id="{8AF36656-A045-54C3-2E85-0310875C79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19C912-6ABA-40B1-8BB3-6347F2248A1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463BA02-860E-19AD-994D-CE98AADE4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9448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Concept Hierarchy Generation </a:t>
            </a:r>
            <a:br>
              <a:rPr lang="en-US" altLang="en-US" sz="3200"/>
            </a:br>
            <a:r>
              <a:rPr lang="en-US" altLang="en-US" sz="3200"/>
              <a:t>for Nominal Data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35AE1B9-16D1-371F-4A8A-8E5378664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/>
              <a:t>street</a:t>
            </a:r>
            <a:r>
              <a:rPr lang="en-US" altLang="en-US"/>
              <a:t> &lt; </a:t>
            </a:r>
            <a:r>
              <a:rPr lang="en-US" altLang="en-US" i="1"/>
              <a:t>city</a:t>
            </a:r>
            <a:r>
              <a:rPr lang="en-US" altLang="en-US"/>
              <a:t> &lt; </a:t>
            </a:r>
            <a:r>
              <a:rPr lang="en-US" altLang="en-US" i="1"/>
              <a:t>state</a:t>
            </a:r>
            <a:r>
              <a:rPr lang="en-US" altLang="en-US"/>
              <a:t> &lt; </a:t>
            </a:r>
            <a:r>
              <a:rPr lang="en-US" altLang="en-US" i="1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E.g., only </a:t>
            </a:r>
            <a:r>
              <a:rPr lang="en-US" altLang="en-US" i="1"/>
              <a:t>street</a:t>
            </a:r>
            <a:r>
              <a:rPr lang="en-US" altLang="en-US"/>
              <a:t> &lt; </a:t>
            </a:r>
            <a:r>
              <a:rPr lang="en-US" altLang="en-US" i="1"/>
              <a:t>city</a:t>
            </a:r>
            <a:r>
              <a:rPr lang="en-US" altLang="en-US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E.g., for a set of attributes: {</a:t>
            </a:r>
            <a:r>
              <a:rPr lang="en-US" altLang="en-US" i="1"/>
              <a:t>street, city, state, country</a:t>
            </a: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61">
            <a:extLst>
              <a:ext uri="{FF2B5EF4-FFF2-40B4-BE49-F238E27FC236}">
                <a16:creationId xmlns:a16="http://schemas.microsoft.com/office/drawing/2014/main" id="{022E1A54-9DAB-519C-99B5-CB63A44B32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1C919A-62AF-435E-9081-86480BFF1ED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886097B-2C80-5DDB-665C-9BF29752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Automatic Concept Hierarchy Generation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FFA2878-0CA2-1133-1B56-23EB61C92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>
            <a:extLst>
              <a:ext uri="{FF2B5EF4-FFF2-40B4-BE49-F238E27FC236}">
                <a16:creationId xmlns:a16="http://schemas.microsoft.com/office/drawing/2014/main" id="{E6E543AF-2ECA-6535-CB33-6EFDCD43DD1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733800"/>
            <a:ext cx="7156450" cy="2724150"/>
            <a:chOff x="672" y="2438"/>
            <a:chExt cx="4508" cy="1716"/>
          </a:xfrm>
        </p:grpSpPr>
        <p:sp>
          <p:nvSpPr>
            <p:cNvPr id="65542" name="Oval 5">
              <a:extLst>
                <a:ext uri="{FF2B5EF4-FFF2-40B4-BE49-F238E27FC236}">
                  <a16:creationId xmlns:a16="http://schemas.microsoft.com/office/drawing/2014/main" id="{17D19D89-3DE6-70B9-88E2-C2262A82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65543" name="Oval 6">
              <a:extLst>
                <a:ext uri="{FF2B5EF4-FFF2-40B4-BE49-F238E27FC236}">
                  <a16:creationId xmlns:a16="http://schemas.microsoft.com/office/drawing/2014/main" id="{9B64CB2B-1903-4E37-F5EF-E8782B6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65544" name="Oval 7">
              <a:extLst>
                <a:ext uri="{FF2B5EF4-FFF2-40B4-BE49-F238E27FC236}">
                  <a16:creationId xmlns:a16="http://schemas.microsoft.com/office/drawing/2014/main" id="{41AC8C85-3066-7C26-BD60-46ED25AE8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65545" name="Oval 8">
              <a:extLst>
                <a:ext uri="{FF2B5EF4-FFF2-40B4-BE49-F238E27FC236}">
                  <a16:creationId xmlns:a16="http://schemas.microsoft.com/office/drawing/2014/main" id="{653CD796-21AE-188E-0645-E859E276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83A7A683-5FB8-C864-8842-D6C0256D2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962E8922-A362-3479-4461-43620B6B3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32CB39B4-2F60-4120-F3AA-598879DA7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9" name="Text Box 12">
              <a:extLst>
                <a:ext uri="{FF2B5EF4-FFF2-40B4-BE49-F238E27FC236}">
                  <a16:creationId xmlns:a16="http://schemas.microsoft.com/office/drawing/2014/main" id="{BEB7DF59-8765-DB8A-092B-84C4AECB2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65550" name="Text Box 13">
              <a:extLst>
                <a:ext uri="{FF2B5EF4-FFF2-40B4-BE49-F238E27FC236}">
                  <a16:creationId xmlns:a16="http://schemas.microsoft.com/office/drawing/2014/main" id="{05E29EBE-DE41-5329-2DA4-0930B861B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65551" name="Text Box 14">
              <a:extLst>
                <a:ext uri="{FF2B5EF4-FFF2-40B4-BE49-F238E27FC236}">
                  <a16:creationId xmlns:a16="http://schemas.microsoft.com/office/drawing/2014/main" id="{EA9FCA10-AB08-9FDA-E6B8-11C644392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65552" name="Text Box 15">
              <a:extLst>
                <a:ext uri="{FF2B5EF4-FFF2-40B4-BE49-F238E27FC236}">
                  <a16:creationId xmlns:a16="http://schemas.microsoft.com/office/drawing/2014/main" id="{CA321334-18CF-0CEC-9E54-630836F20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Discuss Data Transformation?</a:t>
            </a:r>
            <a:endParaRPr lang="en-US" altLang="en-US" sz="2800" dirty="0"/>
          </a:p>
          <a:p>
            <a:r>
              <a:rPr lang="en-US" altLang="en-US" sz="2800" dirty="0"/>
              <a:t>What are the methods of Data Transformation</a:t>
            </a:r>
            <a:r>
              <a:rPr lang="en-US" altLang="en-US" dirty="0"/>
              <a:t>?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http://www.ijsmsjournal.org/ijsms-v4i4p137.html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https://www.springer.com/journal/41060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170981"/>
                </a:solidFill>
              </a:rPr>
              <a:t>Data Transformation</a:t>
            </a:r>
          </a:p>
          <a:p>
            <a:r>
              <a:rPr lang="en-US" altLang="en-US" sz="2800" dirty="0"/>
              <a:t>Methods of Data Transformation</a:t>
            </a:r>
          </a:p>
          <a:p>
            <a:r>
              <a:rPr lang="en-US" altLang="en-US" sz="2800" dirty="0"/>
              <a:t>Data discretization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61">
            <a:extLst>
              <a:ext uri="{FF2B5EF4-FFF2-40B4-BE49-F238E27FC236}">
                <a16:creationId xmlns:a16="http://schemas.microsoft.com/office/drawing/2014/main" id="{6EDF5AE8-F571-9580-C50D-8519897BD26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6C1AA9C-F431-4C37-92B6-ED805A70064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302078A-61D7-82B4-414F-97441D2AFE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9301" y="304800"/>
            <a:ext cx="80549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ED35D85-08FF-A7FE-87DD-3D37C4A2EC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19200"/>
            <a:ext cx="8305800" cy="5334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 function that maps the entire set of values of a given attribute to a new set of replacement values s.t. each old value can be identified with one of the new values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Smoothing: Remove noise from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Aggregation: Summarization, data cube construction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min-max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z-score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Discretization: Concept hierarchy climbing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0409734B-8106-608C-196D-8665BF4E1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86CF4F-2DA3-4CEF-A78F-510B6F0EF62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2E4E038-7156-5237-BB11-1203FB02C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7857A1D-770B-4A0C-5FBC-E4BA6B1ED8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Min-max normalization</a:t>
            </a:r>
            <a:r>
              <a:rPr lang="en-US" altLang="en-US" sz="2000"/>
              <a:t>: to [new_min</a:t>
            </a:r>
            <a:r>
              <a:rPr lang="en-US" altLang="en-US" sz="2000" baseline="-25000"/>
              <a:t>A</a:t>
            </a:r>
            <a:r>
              <a:rPr lang="en-US" altLang="en-US" sz="2000"/>
              <a:t>, new_max</a:t>
            </a:r>
            <a:r>
              <a:rPr lang="en-US" altLang="en-US" sz="2000" baseline="-25000"/>
              <a:t>A</a:t>
            </a:r>
            <a:r>
              <a:rPr lang="en-US" altLang="en-US" sz="200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Z-score normalization</a:t>
            </a:r>
            <a:r>
              <a:rPr lang="en-US" altLang="en-US" sz="2000"/>
              <a:t> (</a:t>
            </a:r>
            <a:r>
              <a:rPr lang="el-GR" altLang="en-US" sz="2000"/>
              <a:t>μ</a:t>
            </a:r>
            <a:r>
              <a:rPr lang="en-US" altLang="en-US" sz="2000"/>
              <a:t>: mean, </a:t>
            </a:r>
            <a:r>
              <a:rPr lang="el-GR" altLang="en-US" sz="2000"/>
              <a:t>σ</a:t>
            </a:r>
            <a:r>
              <a:rPr lang="en-US" altLang="en-US" sz="200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Let </a:t>
            </a:r>
            <a:r>
              <a:rPr lang="el-GR" altLang="en-US" sz="2000"/>
              <a:t>μ</a:t>
            </a:r>
            <a:r>
              <a:rPr lang="en-US" altLang="en-US" sz="2000"/>
              <a:t> = 54,000, </a:t>
            </a:r>
            <a:r>
              <a:rPr lang="el-GR" altLang="en-US" sz="2000"/>
              <a:t>σ</a:t>
            </a:r>
            <a:r>
              <a:rPr lang="en-US" altLang="en-US" sz="2000"/>
              <a:t> = 16,000.  Then</a:t>
            </a:r>
            <a:endParaRPr lang="el-GR" altLang="en-US" sz="200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Normalization by decimal scaling</a:t>
            </a:r>
          </a:p>
        </p:txBody>
      </p:sp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C58364FC-F4A4-4140-0216-37A894AAE30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C58364FC-F4A4-4140-0216-37A894AAE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F94EF6D5-EC17-7B69-73E1-ABACF2E60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F94EF6D5-EC17-7B69-73E1-ABACF2E60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51A58CE1-38CA-8832-091A-E5CA68FD4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51A58CE1-38CA-8832-091A-E5CA68FD4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>
            <a:extLst>
              <a:ext uri="{FF2B5EF4-FFF2-40B4-BE49-F238E27FC236}">
                <a16:creationId xmlns:a16="http://schemas.microsoft.com/office/drawing/2014/main" id="{2CAA4A14-5BE8-97C0-4E30-D7C089579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56328" name="Object 7">
                        <a:extLst>
                          <a:ext uri="{FF2B5EF4-FFF2-40B4-BE49-F238E27FC236}">
                            <a16:creationId xmlns:a16="http://schemas.microsoft.com/office/drawing/2014/main" id="{2CAA4A14-5BE8-97C0-4E30-D7C089579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>
            <a:extLst>
              <a:ext uri="{FF2B5EF4-FFF2-40B4-BE49-F238E27FC236}">
                <a16:creationId xmlns:a16="http://schemas.microsoft.com/office/drawing/2014/main" id="{3CE4CBD4-65F5-FAB7-B304-E8741F980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56329" name="Object 8">
                        <a:extLst>
                          <a:ext uri="{FF2B5EF4-FFF2-40B4-BE49-F238E27FC236}">
                            <a16:creationId xmlns:a16="http://schemas.microsoft.com/office/drawing/2014/main" id="{3CE4CBD4-65F5-FAB7-B304-E8741F980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>
            <a:extLst>
              <a:ext uri="{FF2B5EF4-FFF2-40B4-BE49-F238E27FC236}">
                <a16:creationId xmlns:a16="http://schemas.microsoft.com/office/drawing/2014/main" id="{141F8BC4-E240-FD3B-1319-563CE081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>
            <a:extLst>
              <a:ext uri="{FF2B5EF4-FFF2-40B4-BE49-F238E27FC236}">
                <a16:creationId xmlns:a16="http://schemas.microsoft.com/office/drawing/2014/main" id="{4BB96E0D-C3DB-CBE5-CDF1-B7D51B96DB2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600" imgH="419100" progId="Equation.3">
                  <p:embed/>
                </p:oleObj>
              </mc:Choice>
              <mc:Fallback>
                <p:oleObj name="Equation" r:id="rId13" imgW="1498600" imgH="419100" progId="Equation.3">
                  <p:embed/>
                  <p:pic>
                    <p:nvPicPr>
                      <p:cNvPr id="56331" name="Object 10">
                        <a:extLst>
                          <a:ext uri="{FF2B5EF4-FFF2-40B4-BE49-F238E27FC236}">
                            <a16:creationId xmlns:a16="http://schemas.microsoft.com/office/drawing/2014/main" id="{4BB96E0D-C3DB-CBE5-CDF1-B7D51B96D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61">
            <a:extLst>
              <a:ext uri="{FF2B5EF4-FFF2-40B4-BE49-F238E27FC236}">
                <a16:creationId xmlns:a16="http://schemas.microsoft.com/office/drawing/2014/main" id="{C473E225-5301-1C93-64E5-55DAB9F09F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DE05D1-4B18-4DC1-8207-9695248EBC4B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C497BAD-02E5-A98F-E5BE-EAF32D98C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Discretization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4AD2317-5CF1-FFFE-DC8E-5DBDBCC1D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Prepare for further analysis, e.g.,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>
            <a:extLst>
              <a:ext uri="{FF2B5EF4-FFF2-40B4-BE49-F238E27FC236}">
                <a16:creationId xmlns:a16="http://schemas.microsoft.com/office/drawing/2014/main" id="{CE649727-6E24-EAEC-F5EA-458A215960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DFB3562-611E-4C06-A8F4-68EB083B6AA8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6A96144-6207-2838-9BD0-3E46C67C36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/>
              <a:t>Data Discretization Methods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DF0663E-A86A-9009-FC02-BE0F4B6C67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Binning</a:t>
            </a:r>
            <a:r>
              <a:rPr lang="en-US" altLang="en-US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Clustering analysis</a:t>
            </a:r>
            <a:r>
              <a:rPr lang="en-US" altLang="en-US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</a:rPr>
              <a:t>Decision-tree analysis</a:t>
            </a:r>
            <a:r>
              <a:rPr lang="en-US" altLang="en-US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altLang="en-US" baseline="30000">
                <a:solidFill>
                  <a:schemeClr val="hlink"/>
                </a:solidFill>
              </a:rPr>
              <a:t>2</a:t>
            </a:r>
            <a:r>
              <a:rPr lang="en-US" altLang="en-US">
                <a:solidFill>
                  <a:schemeClr val="hlink"/>
                </a:solidFill>
              </a:rPr>
              <a:t>) analysis</a:t>
            </a:r>
            <a:r>
              <a:rPr lang="en-US" altLang="en-US"/>
              <a:t> (unsupervised, bottom-up merge)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61">
            <a:extLst>
              <a:ext uri="{FF2B5EF4-FFF2-40B4-BE49-F238E27FC236}">
                <a16:creationId xmlns:a16="http://schemas.microsoft.com/office/drawing/2014/main" id="{F60DD652-AB8A-37A7-D9E6-AB0B86003E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30D0D1-C2FA-4E9B-95E6-8C8A0004E15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FFF8041-0614-4FDF-F699-7C13CEFB9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Simple Discretization: Binning</a:t>
            </a:r>
            <a:endParaRPr lang="en-US" altLang="en-US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8DD537B-EF93-AF45-1806-07A8F73DF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Equal-width</a:t>
            </a:r>
            <a:r>
              <a:rPr lang="en-US" altLang="en-US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 of equal size: </a:t>
            </a:r>
            <a:r>
              <a:rPr lang="en-US" altLang="en-US" sz="2000">
                <a:solidFill>
                  <a:srgbClr val="39513E"/>
                </a:solidFill>
              </a:rPr>
              <a:t>uniform grid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are the lowest and highest values of the attribute, the width of intervals will be: </a:t>
            </a:r>
            <a:r>
              <a:rPr lang="en-US" altLang="en-US" sz="2000" i="1"/>
              <a:t>W </a:t>
            </a:r>
            <a:r>
              <a:rPr lang="en-US" altLang="en-US" sz="2000"/>
              <a:t>= (</a:t>
            </a:r>
            <a:r>
              <a:rPr lang="en-US" altLang="en-US" sz="2000" i="1"/>
              <a:t>B </a:t>
            </a:r>
            <a:r>
              <a:rPr lang="en-US" altLang="en-US" sz="2000"/>
              <a:t>–</a:t>
            </a:r>
            <a:r>
              <a:rPr lang="en-US" altLang="en-US" sz="2000" i="1"/>
              <a:t>A</a:t>
            </a:r>
            <a:r>
              <a:rPr lang="en-US" altLang="en-US" sz="2000"/>
              <a:t>)/</a:t>
            </a:r>
            <a:r>
              <a:rPr lang="en-US" altLang="en-US" sz="2000" i="1"/>
              <a:t>N.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Skewed data is not handled well</a:t>
            </a:r>
            <a:endParaRPr lang="en-US" altLang="en-US" sz="2000" i="1"/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Equal-depth</a:t>
            </a:r>
            <a:r>
              <a:rPr lang="en-US" altLang="en-US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Managing categorical attributes can be tricky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61">
            <a:extLst>
              <a:ext uri="{FF2B5EF4-FFF2-40B4-BE49-F238E27FC236}">
                <a16:creationId xmlns:a16="http://schemas.microsoft.com/office/drawing/2014/main" id="{2378AE44-7591-876D-607C-6CE9545BE6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36BA32-D488-4CEB-B98A-21FF81A1DC4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79D4381-0EC9-6858-221C-55FEE10BA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Binning Methods for Data Smoothing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652DAF8-F49A-EE73-2BBF-BBA4A4A9F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0772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Partition into equal-frequency (</a:t>
            </a:r>
            <a:r>
              <a:rPr lang="en-US" altLang="en-US" sz="2000" b="1"/>
              <a:t>equi-depth</a:t>
            </a:r>
            <a:r>
              <a:rPr lang="en-US" altLang="en-US" sz="2000"/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means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boundaries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26, 26, 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61">
            <a:extLst>
              <a:ext uri="{FF2B5EF4-FFF2-40B4-BE49-F238E27FC236}">
                <a16:creationId xmlns:a16="http://schemas.microsoft.com/office/drawing/2014/main" id="{5AAB275B-61E0-90E6-A370-870BE37ED1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7656C3C-5811-42DB-AE0D-AC7BF592F14C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B7E37F9-0B51-DE95-ECF5-E54EB69C9C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7630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Discretization Without Using Class Labels</a:t>
            </a:r>
            <a:br>
              <a:rPr lang="en-US" altLang="en-US"/>
            </a:br>
            <a:r>
              <a:rPr lang="en-US" altLang="en-US"/>
              <a:t>(Binning vs. Clustering) 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B3C3080A-48F7-1CD7-8CD2-070767E4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>
            <a:extLst>
              <a:ext uri="{FF2B5EF4-FFF2-40B4-BE49-F238E27FC236}">
                <a16:creationId xmlns:a16="http://schemas.microsoft.com/office/drawing/2014/main" id="{172AE19E-3D2B-6922-901A-0564AF2F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>
            <a:extLst>
              <a:ext uri="{FF2B5EF4-FFF2-40B4-BE49-F238E27FC236}">
                <a16:creationId xmlns:a16="http://schemas.microsoft.com/office/drawing/2014/main" id="{B77CAC1E-2FA2-77FB-87CB-A6536E3D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>
            <a:extLst>
              <a:ext uri="{FF2B5EF4-FFF2-40B4-BE49-F238E27FC236}">
                <a16:creationId xmlns:a16="http://schemas.microsoft.com/office/drawing/2014/main" id="{CCE129F6-0D2E-9F3A-0221-EDB923EC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F8968DC3-D478-F7AB-1E9F-302C4ACC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5AA0518A-F23A-4C60-55A6-5959C634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BD8197B2-D44A-C867-DAB9-78883DF2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61451" name="Text Box 10">
            <a:extLst>
              <a:ext uri="{FF2B5EF4-FFF2-40B4-BE49-F238E27FC236}">
                <a16:creationId xmlns:a16="http://schemas.microsoft.com/office/drawing/2014/main" id="{A787BF65-DCB9-23DB-2560-123E299F8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61452" name="Picture 11">
            <a:extLst>
              <a:ext uri="{FF2B5EF4-FFF2-40B4-BE49-F238E27FC236}">
                <a16:creationId xmlns:a16="http://schemas.microsoft.com/office/drawing/2014/main" id="{150F3839-8395-6BE8-FC71-E72DB5F4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2949</TotalTime>
  <Words>1188</Words>
  <Application>Microsoft Office PowerPoint</Application>
  <PresentationFormat>Widescreen</PresentationFormat>
  <Paragraphs>168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Casper</vt:lpstr>
      <vt:lpstr>Casper Bold</vt:lpstr>
      <vt:lpstr>Tahoma</vt:lpstr>
      <vt:lpstr>Times New Roman</vt:lpstr>
      <vt:lpstr>Wingdings</vt:lpstr>
      <vt:lpstr>1_Office Theme</vt:lpstr>
      <vt:lpstr>Contents Slide Master</vt:lpstr>
      <vt:lpstr>CorelDRAW</vt:lpstr>
      <vt:lpstr>Microsoft Equation 3.0</vt:lpstr>
      <vt:lpstr>PowerPoint Presentation</vt:lpstr>
      <vt:lpstr>Contents to be Covered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281</cp:revision>
  <dcterms:created xsi:type="dcterms:W3CDTF">2019-01-09T10:33:58Z</dcterms:created>
  <dcterms:modified xsi:type="dcterms:W3CDTF">2022-06-18T05:25:24Z</dcterms:modified>
</cp:coreProperties>
</file>