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9"/>
  </p:notesMasterIdLst>
  <p:handoutMasterIdLst>
    <p:handoutMasterId r:id="rId20"/>
  </p:handoutMasterIdLst>
  <p:sldIdLst>
    <p:sldId id="277" r:id="rId3"/>
    <p:sldId id="307" r:id="rId4"/>
    <p:sldId id="1135" r:id="rId5"/>
    <p:sldId id="750" r:id="rId6"/>
    <p:sldId id="1007" r:id="rId7"/>
    <p:sldId id="751" r:id="rId8"/>
    <p:sldId id="755" r:id="rId9"/>
    <p:sldId id="721" r:id="rId10"/>
    <p:sldId id="722" r:id="rId11"/>
    <p:sldId id="797" r:id="rId12"/>
    <p:sldId id="723" r:id="rId13"/>
    <p:sldId id="724" r:id="rId14"/>
    <p:sldId id="1114" r:id="rId15"/>
    <p:sldId id="618" r:id="rId16"/>
    <p:sldId id="371" r:id="rId17"/>
    <p:sldId id="3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74AD4501-DCFA-97EA-87E7-02502DA1F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D515046-EDF1-4454-A364-A4BB15AEEB1B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968CDE87-A752-A6AA-C4DF-1C86210F6F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9E3D9F68-51A6-C0FC-3834-AE3A8638A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0886FBB8-E946-25E0-AA91-93B006720D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4BA6E9-AB85-4B43-B737-A8F75AFD8961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B604B846-512A-F962-82C7-2D242A26D4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EE19F01E-BB8A-21D8-84F8-0296E7393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75FC71AB-4D6A-38D4-6F48-58E384C231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1CFE7769-4498-4936-98A2-37FA5D6CF41F}" type="slidenum">
              <a:rPr lang="en-US" altLang="en-US" sz="1200">
                <a:latin typeface="Times New Roman" panose="02020603050405020304" pitchFamily="18" charset="0"/>
              </a:rPr>
              <a:pPr algn="r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93E117DA-F7B9-C51D-E20F-96D4799643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F35E2FA-2614-3553-9BB8-838C6574E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6BE51544-FB06-5E52-23C5-F433D10FF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410B8BD-756A-4F8E-B8EC-6401FCA0F615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CC804F07-2A90-03AF-14C6-B16DFBECE4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6101E506-ED75-2191-2CB6-264068786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715DBA35-A89D-E49E-5D6F-916A4CF57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DC9371-4F6F-4988-99F7-53AFC8AB4CB1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DA1275D-760D-9AAA-5AE0-190626A18D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29F2F55-E3BC-676C-E491-6E829260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1F944E54-E06C-0E3C-62AC-918717419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5107EA-EDAA-4C51-A99E-78E187EE3AF5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E81D855D-8773-BE89-9E66-3D6FDE25A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EAB3779-4DDA-43F7-A4BB-F482E1A4FDA0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480853C-CF32-7456-3C2B-D8A1CAD096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72C280C-8E38-2034-D7A5-BBBD28E6D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2749870D-0B9B-BD58-5F54-786137ECE5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205731-252B-4A2C-9B02-D895E3E4A665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F5A6BC90-F136-ECE7-8974-DB7661E063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E0DA012-8A4A-4865-9B25-0B46DF652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C96A6B77-9D5D-7B0B-0E79-E567AD6A6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CA6B35-C81D-4054-A80D-0F27396565E5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6F6ED7E-E268-AE87-8DF5-8D92E04E80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30EA27E1-AAC4-A97D-262F-24EE33D0F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1273317-4248-C7CE-BE6A-ECD2768BC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0181E63-8226-489A-A125-E06E761FDF25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B157BA93-A7F6-3186-CBD8-EBCCDE6DA4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2A561789-E0E0-6150-C4E2-55D1C838C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324CB04-5A34-CAA1-D842-EE0C190DD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FB7BAB-9E84-4041-A324-E2C40284CEB8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8DEF200D-8DC2-A61F-8085-B1547138F5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D637BE52-8810-DA55-DB04-C3C0B35A7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jsmsjournal.org/ijsms-v4i4p13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400"/>
              </p:ext>
            </p:extLst>
          </p:nvPr>
        </p:nvGraphicFramePr>
        <p:xfrm>
          <a:off x="76788" y="2260591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2260591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74766" y="1459925"/>
            <a:ext cx="11103427" cy="309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3600" b="1" dirty="0">
                <a:latin typeface="Casper Bold"/>
              </a:rPr>
              <a:t>Apex Institute of Technology</a:t>
            </a:r>
            <a:endParaRPr lang="en-US" sz="3600" dirty="0">
              <a:latin typeface="Casper Bold"/>
            </a:endParaRPr>
          </a:p>
          <a:p>
            <a:pPr algn="ctr"/>
            <a:r>
              <a:rPr lang="en-IN" sz="2000" b="1" dirty="0">
                <a:latin typeface="Casper Bold"/>
              </a:rPr>
              <a:t>Department of Computer Science &amp; Engineering</a:t>
            </a:r>
            <a:endParaRPr lang="en-US" sz="2000" b="1" dirty="0">
              <a:latin typeface="Casper Bold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 dirty="0">
              <a:latin typeface="Casper Bold"/>
            </a:endParaRPr>
          </a:p>
          <a:p>
            <a:pPr algn="ctr"/>
            <a:r>
              <a:rPr lang="en-IN" sz="3600" b="1" dirty="0">
                <a:latin typeface="Casper Bold"/>
              </a:rPr>
              <a:t>Data Mining and Warehousing</a:t>
            </a:r>
          </a:p>
          <a:p>
            <a:pPr algn="ctr"/>
            <a:r>
              <a:rPr lang="en-US" sz="3600" b="1" dirty="0">
                <a:latin typeface="Casper Bold"/>
              </a:rPr>
              <a:t>(CSF-334)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b="1" dirty="0">
              <a:latin typeface="Casper Bold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6E28C-D7B6-45D7-81C1-274C275F362A}"/>
              </a:ext>
            </a:extLst>
          </p:cNvPr>
          <p:cNvSpPr txBox="1"/>
          <p:nvPr/>
        </p:nvSpPr>
        <p:spPr>
          <a:xfrm>
            <a:off x="685800" y="5559659"/>
            <a:ext cx="4301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Dr Neha Agarwal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E11231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CSE(AIT), CU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61">
            <a:extLst>
              <a:ext uri="{FF2B5EF4-FFF2-40B4-BE49-F238E27FC236}">
                <a16:creationId xmlns:a16="http://schemas.microsoft.com/office/drawing/2014/main" id="{24FAFC52-AF27-AF99-8869-AE913F1063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2B0C17-0272-46C2-8B08-A5E1AAEB43DF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0752BA9-D026-AA73-7CA4-4474B3A73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/>
              <a:t>Types of Sampling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6D3CF29-8352-59D7-574F-1A5EEC89C75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828800" y="1447800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Simple random 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There is an equal probability of selecting any particular item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Sampling without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Once an object is selected, it is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Sampling with replacement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selected object is not removed from the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/>
              <a:t>Stratified sampling: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Partition the data set, and draw samples from each partition (proportionally, i.e., approximately the same percentage of the data)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Used in conjunction with skewed data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61">
            <a:extLst>
              <a:ext uri="{FF2B5EF4-FFF2-40B4-BE49-F238E27FC236}">
                <a16:creationId xmlns:a16="http://schemas.microsoft.com/office/drawing/2014/main" id="{7676B22E-A3D6-588B-9F95-7C953A117E9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DCA76B-AA9C-4236-8883-6B93C4B2DB7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2F7389A0-912E-2A6B-B5BA-5E8A6DDE8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1000"/>
            <a:ext cx="861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3200" b="1">
                <a:solidFill>
                  <a:schemeClr val="tx2"/>
                </a:solidFill>
              </a:rPr>
              <a:t>Sampling: With or without Replacement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08324780-3AA1-8E3A-CBC4-6B70302D4B7A}"/>
              </a:ext>
            </a:extLst>
          </p:cNvPr>
          <p:cNvSpPr txBox="1">
            <a:spLocks noChangeArrowheads="1"/>
          </p:cNvSpPr>
          <p:nvPr/>
        </p:nvSpPr>
        <p:spPr bwMode="auto">
          <a:xfrm rot="20586437">
            <a:off x="5247676" y="2810858"/>
            <a:ext cx="222528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SRSWOR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(simple random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 sample without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replacement)</a:t>
            </a:r>
          </a:p>
        </p:txBody>
      </p:sp>
      <p:grpSp>
        <p:nvGrpSpPr>
          <p:cNvPr id="49157" name="Group 4">
            <a:extLst>
              <a:ext uri="{FF2B5EF4-FFF2-40B4-BE49-F238E27FC236}">
                <a16:creationId xmlns:a16="http://schemas.microsoft.com/office/drawing/2014/main" id="{051B8BF6-EE03-79E3-B156-39A8F1CD574E}"/>
              </a:ext>
            </a:extLst>
          </p:cNvPr>
          <p:cNvGrpSpPr>
            <a:grpSpLocks/>
          </p:cNvGrpSpPr>
          <p:nvPr/>
        </p:nvGrpSpPr>
        <p:grpSpPr bwMode="auto">
          <a:xfrm>
            <a:off x="7219950" y="1771650"/>
            <a:ext cx="2438400" cy="1676400"/>
            <a:chOff x="3588" y="1116"/>
            <a:chExt cx="1536" cy="1056"/>
          </a:xfrm>
        </p:grpSpPr>
        <p:sp>
          <p:nvSpPr>
            <p:cNvPr id="49178" name="AutoShape 5">
              <a:extLst>
                <a:ext uri="{FF2B5EF4-FFF2-40B4-BE49-F238E27FC236}">
                  <a16:creationId xmlns:a16="http://schemas.microsoft.com/office/drawing/2014/main" id="{8CCB1A30-965A-E35A-3651-48894681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9" name="Oval 6">
              <a:extLst>
                <a:ext uri="{FF2B5EF4-FFF2-40B4-BE49-F238E27FC236}">
                  <a16:creationId xmlns:a16="http://schemas.microsoft.com/office/drawing/2014/main" id="{2929C317-CD74-6617-982F-8C7326ECE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0" name="Oval 7">
              <a:extLst>
                <a:ext uri="{FF2B5EF4-FFF2-40B4-BE49-F238E27FC236}">
                  <a16:creationId xmlns:a16="http://schemas.microsoft.com/office/drawing/2014/main" id="{616CCA90-F3C4-C34F-F192-AB3402F7D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81" name="Oval 8">
              <a:extLst>
                <a:ext uri="{FF2B5EF4-FFF2-40B4-BE49-F238E27FC236}">
                  <a16:creationId xmlns:a16="http://schemas.microsoft.com/office/drawing/2014/main" id="{0F9623C6-7DA1-6187-33DE-3427DE76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0ED5873B-C3CB-CEA9-D76B-950FA783AB9D}"/>
              </a:ext>
            </a:extLst>
          </p:cNvPr>
          <p:cNvSpPr txBox="1">
            <a:spLocks noChangeArrowheads="1"/>
          </p:cNvSpPr>
          <p:nvPr/>
        </p:nvSpPr>
        <p:spPr bwMode="auto">
          <a:xfrm rot="848056">
            <a:off x="5486401" y="5105400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SRSWR</a:t>
            </a:r>
          </a:p>
        </p:txBody>
      </p:sp>
      <p:grpSp>
        <p:nvGrpSpPr>
          <p:cNvPr id="49159" name="Group 10">
            <a:extLst>
              <a:ext uri="{FF2B5EF4-FFF2-40B4-BE49-F238E27FC236}">
                <a16:creationId xmlns:a16="http://schemas.microsoft.com/office/drawing/2014/main" id="{7D694210-13FD-0DC3-99A1-FF27DBADA590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4457700"/>
            <a:ext cx="2438400" cy="1676400"/>
            <a:chOff x="3636" y="2808"/>
            <a:chExt cx="1536" cy="1056"/>
          </a:xfrm>
        </p:grpSpPr>
        <p:sp>
          <p:nvSpPr>
            <p:cNvPr id="49174" name="AutoShape 11">
              <a:extLst>
                <a:ext uri="{FF2B5EF4-FFF2-40B4-BE49-F238E27FC236}">
                  <a16:creationId xmlns:a16="http://schemas.microsoft.com/office/drawing/2014/main" id="{BD5EF6CE-AE28-BAA4-6859-41F6A33F6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5" name="Oval 12">
              <a:extLst>
                <a:ext uri="{FF2B5EF4-FFF2-40B4-BE49-F238E27FC236}">
                  <a16:creationId xmlns:a16="http://schemas.microsoft.com/office/drawing/2014/main" id="{4F940567-1201-1DA4-62DC-C5BD5D73B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6" name="Oval 13">
              <a:extLst>
                <a:ext uri="{FF2B5EF4-FFF2-40B4-BE49-F238E27FC236}">
                  <a16:creationId xmlns:a16="http://schemas.microsoft.com/office/drawing/2014/main" id="{7BE6C0D3-0394-26D3-9443-F49009926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7" name="Oval 14">
              <a:extLst>
                <a:ext uri="{FF2B5EF4-FFF2-40B4-BE49-F238E27FC236}">
                  <a16:creationId xmlns:a16="http://schemas.microsoft.com/office/drawing/2014/main" id="{E6F9273C-91E7-8781-F93F-A9F8C29B7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9160" name="Group 15">
            <a:extLst>
              <a:ext uri="{FF2B5EF4-FFF2-40B4-BE49-F238E27FC236}">
                <a16:creationId xmlns:a16="http://schemas.microsoft.com/office/drawing/2014/main" id="{09743E99-D5B4-001A-6FCC-BA15235E57F0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1905001"/>
            <a:ext cx="2724150" cy="4556125"/>
            <a:chOff x="564" y="1284"/>
            <a:chExt cx="1716" cy="2870"/>
          </a:xfrm>
        </p:grpSpPr>
        <p:sp>
          <p:nvSpPr>
            <p:cNvPr id="49163" name="AutoShape 16">
              <a:extLst>
                <a:ext uri="{FF2B5EF4-FFF2-40B4-BE49-F238E27FC236}">
                  <a16:creationId xmlns:a16="http://schemas.microsoft.com/office/drawing/2014/main" id="{36A4BCD3-B8B1-35CE-55C3-CCFB407B5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Oval 17">
              <a:extLst>
                <a:ext uri="{FF2B5EF4-FFF2-40B4-BE49-F238E27FC236}">
                  <a16:creationId xmlns:a16="http://schemas.microsoft.com/office/drawing/2014/main" id="{88B16BF2-6B01-EC5C-1137-16BEEC65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5" name="Oval 18">
              <a:extLst>
                <a:ext uri="{FF2B5EF4-FFF2-40B4-BE49-F238E27FC236}">
                  <a16:creationId xmlns:a16="http://schemas.microsoft.com/office/drawing/2014/main" id="{33CEF472-C749-739B-1BEC-C4B322CDF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6" name="Oval 19">
              <a:extLst>
                <a:ext uri="{FF2B5EF4-FFF2-40B4-BE49-F238E27FC236}">
                  <a16:creationId xmlns:a16="http://schemas.microsoft.com/office/drawing/2014/main" id="{D4461962-B499-6228-7440-1C5E8C0CE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Oval 20">
              <a:extLst>
                <a:ext uri="{FF2B5EF4-FFF2-40B4-BE49-F238E27FC236}">
                  <a16:creationId xmlns:a16="http://schemas.microsoft.com/office/drawing/2014/main" id="{4F23F399-4BF1-B289-9AE9-196AB41EB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Oval 21">
              <a:extLst>
                <a:ext uri="{FF2B5EF4-FFF2-40B4-BE49-F238E27FC236}">
                  <a16:creationId xmlns:a16="http://schemas.microsoft.com/office/drawing/2014/main" id="{1A997025-AF21-7E3A-7C88-14586C565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Oval 22">
              <a:extLst>
                <a:ext uri="{FF2B5EF4-FFF2-40B4-BE49-F238E27FC236}">
                  <a16:creationId xmlns:a16="http://schemas.microsoft.com/office/drawing/2014/main" id="{C80A8DF8-2360-B683-7CAD-3D8B4EA2D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Oval 23">
              <a:extLst>
                <a:ext uri="{FF2B5EF4-FFF2-40B4-BE49-F238E27FC236}">
                  <a16:creationId xmlns:a16="http://schemas.microsoft.com/office/drawing/2014/main" id="{FD706418-0496-043F-7845-458E7F03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Oval 24">
              <a:extLst>
                <a:ext uri="{FF2B5EF4-FFF2-40B4-BE49-F238E27FC236}">
                  <a16:creationId xmlns:a16="http://schemas.microsoft.com/office/drawing/2014/main" id="{124CC062-2986-A008-3E7A-D9A6A1496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Oval 25">
              <a:extLst>
                <a:ext uri="{FF2B5EF4-FFF2-40B4-BE49-F238E27FC236}">
                  <a16:creationId xmlns:a16="http://schemas.microsoft.com/office/drawing/2014/main" id="{1A289298-5C62-13AA-AEC0-D15CEFE18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Text Box 26">
              <a:extLst>
                <a:ext uri="{FF2B5EF4-FFF2-40B4-BE49-F238E27FC236}">
                  <a16:creationId xmlns:a16="http://schemas.microsoft.com/office/drawing/2014/main" id="{CB559AD2-23EB-AA57-3D0B-27B51EE1A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Raw Data</a:t>
              </a:r>
            </a:p>
          </p:txBody>
        </p:sp>
      </p:grpSp>
      <p:sp>
        <p:nvSpPr>
          <p:cNvPr id="49161" name="Line 27">
            <a:extLst>
              <a:ext uri="{FF2B5EF4-FFF2-40B4-BE49-F238E27FC236}">
                <a16:creationId xmlns:a16="http://schemas.microsoft.com/office/drawing/2014/main" id="{28C0794F-CF03-8729-21C4-D94A20A3EF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971800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2" name="Line 28">
            <a:extLst>
              <a:ext uri="{FF2B5EF4-FFF2-40B4-BE49-F238E27FC236}">
                <a16:creationId xmlns:a16="http://schemas.microsoft.com/office/drawing/2014/main" id="{1B0157DD-53FF-433A-2096-1FACD1389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3050" y="4895850"/>
            <a:ext cx="17907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061">
            <a:extLst>
              <a:ext uri="{FF2B5EF4-FFF2-40B4-BE49-F238E27FC236}">
                <a16:creationId xmlns:a16="http://schemas.microsoft.com/office/drawing/2014/main" id="{4344927D-26A1-CA65-1AB2-F59C20B556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782B8AE-33B3-474D-B232-6F3AC847603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4E68128-B175-DFF3-8F20-C7A855419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Sampling: Cluster or Stratified Sampling</a:t>
            </a:r>
          </a:p>
        </p:txBody>
      </p:sp>
      <p:grpSp>
        <p:nvGrpSpPr>
          <p:cNvPr id="50180" name="Group 3">
            <a:extLst>
              <a:ext uri="{FF2B5EF4-FFF2-40B4-BE49-F238E27FC236}">
                <a16:creationId xmlns:a16="http://schemas.microsoft.com/office/drawing/2014/main" id="{71819C65-A501-9E1E-F4F3-C395CE69660E}"/>
              </a:ext>
            </a:extLst>
          </p:cNvPr>
          <p:cNvGrpSpPr>
            <a:grpSpLocks/>
          </p:cNvGrpSpPr>
          <p:nvPr/>
        </p:nvGrpSpPr>
        <p:grpSpPr bwMode="auto">
          <a:xfrm>
            <a:off x="2044701" y="2698750"/>
            <a:ext cx="3751263" cy="3348038"/>
            <a:chOff x="274" y="1418"/>
            <a:chExt cx="2363" cy="2109"/>
          </a:xfrm>
        </p:grpSpPr>
        <p:sp>
          <p:nvSpPr>
            <p:cNvPr id="50201" name="Rectangle 4">
              <a:extLst>
                <a:ext uri="{FF2B5EF4-FFF2-40B4-BE49-F238E27FC236}">
                  <a16:creationId xmlns:a16="http://schemas.microsoft.com/office/drawing/2014/main" id="{41322532-D971-209B-BFAC-F3C6A3357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2" name="AutoShape 5">
              <a:extLst>
                <a:ext uri="{FF2B5EF4-FFF2-40B4-BE49-F238E27FC236}">
                  <a16:creationId xmlns:a16="http://schemas.microsoft.com/office/drawing/2014/main" id="{D8CAF6D1-C48C-49B1-DDF8-E5C351D7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3" name="AutoShape 6">
              <a:extLst>
                <a:ext uri="{FF2B5EF4-FFF2-40B4-BE49-F238E27FC236}">
                  <a16:creationId xmlns:a16="http://schemas.microsoft.com/office/drawing/2014/main" id="{D87D8480-86E2-A8B8-5BDF-38464C084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4" name="AutoShape 7">
              <a:extLst>
                <a:ext uri="{FF2B5EF4-FFF2-40B4-BE49-F238E27FC236}">
                  <a16:creationId xmlns:a16="http://schemas.microsoft.com/office/drawing/2014/main" id="{2C603C24-1353-2A82-A9A8-FED126D95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5" name="AutoShape 8">
              <a:extLst>
                <a:ext uri="{FF2B5EF4-FFF2-40B4-BE49-F238E27FC236}">
                  <a16:creationId xmlns:a16="http://schemas.microsoft.com/office/drawing/2014/main" id="{B78E2824-278D-2D84-E615-1944EE92A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6" name="AutoShape 9">
              <a:extLst>
                <a:ext uri="{FF2B5EF4-FFF2-40B4-BE49-F238E27FC236}">
                  <a16:creationId xmlns:a16="http://schemas.microsoft.com/office/drawing/2014/main" id="{61C51D64-1AC3-5BF7-D492-63AF294B0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7" name="AutoShape 10">
              <a:extLst>
                <a:ext uri="{FF2B5EF4-FFF2-40B4-BE49-F238E27FC236}">
                  <a16:creationId xmlns:a16="http://schemas.microsoft.com/office/drawing/2014/main" id="{FD1CC210-954B-42B6-B23F-1FA596289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8" name="AutoShape 11">
              <a:extLst>
                <a:ext uri="{FF2B5EF4-FFF2-40B4-BE49-F238E27FC236}">
                  <a16:creationId xmlns:a16="http://schemas.microsoft.com/office/drawing/2014/main" id="{05F68C05-688F-3D35-2710-802E4DA66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09" name="AutoShape 12">
              <a:extLst>
                <a:ext uri="{FF2B5EF4-FFF2-40B4-BE49-F238E27FC236}">
                  <a16:creationId xmlns:a16="http://schemas.microsoft.com/office/drawing/2014/main" id="{95CD9D18-79E4-286C-46AE-29594E0C1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0" name="Freeform 13">
              <a:extLst>
                <a:ext uri="{FF2B5EF4-FFF2-40B4-BE49-F238E27FC236}">
                  <a16:creationId xmlns:a16="http://schemas.microsoft.com/office/drawing/2014/main" id="{7F32ECED-4A4D-2FCE-31B5-047308F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11" name="AutoShape 14">
              <a:extLst>
                <a:ext uri="{FF2B5EF4-FFF2-40B4-BE49-F238E27FC236}">
                  <a16:creationId xmlns:a16="http://schemas.microsoft.com/office/drawing/2014/main" id="{90A4CE31-7120-922F-FCD5-6FAE46A55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2" name="AutoShape 15">
              <a:extLst>
                <a:ext uri="{FF2B5EF4-FFF2-40B4-BE49-F238E27FC236}">
                  <a16:creationId xmlns:a16="http://schemas.microsoft.com/office/drawing/2014/main" id="{D9F4324D-8E73-2DCB-6241-411B848E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3" name="AutoShape 16">
              <a:extLst>
                <a:ext uri="{FF2B5EF4-FFF2-40B4-BE49-F238E27FC236}">
                  <a16:creationId xmlns:a16="http://schemas.microsoft.com/office/drawing/2014/main" id="{5BD9CA1B-476C-F7F6-AA75-45404B7BD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4" name="AutoShape 17">
              <a:extLst>
                <a:ext uri="{FF2B5EF4-FFF2-40B4-BE49-F238E27FC236}">
                  <a16:creationId xmlns:a16="http://schemas.microsoft.com/office/drawing/2014/main" id="{89542F36-79A8-5EC5-D109-5765DAC0D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5" name="AutoShape 18">
              <a:extLst>
                <a:ext uri="{FF2B5EF4-FFF2-40B4-BE49-F238E27FC236}">
                  <a16:creationId xmlns:a16="http://schemas.microsoft.com/office/drawing/2014/main" id="{111D15B5-C111-58B1-8149-DE2039357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6" name="AutoShape 19">
              <a:extLst>
                <a:ext uri="{FF2B5EF4-FFF2-40B4-BE49-F238E27FC236}">
                  <a16:creationId xmlns:a16="http://schemas.microsoft.com/office/drawing/2014/main" id="{AEB71B96-938E-0F3E-2DA2-C96B324F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7" name="AutoShape 20">
              <a:extLst>
                <a:ext uri="{FF2B5EF4-FFF2-40B4-BE49-F238E27FC236}">
                  <a16:creationId xmlns:a16="http://schemas.microsoft.com/office/drawing/2014/main" id="{E5D3B205-BC4C-991D-7141-602201A12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8" name="AutoShape 21">
              <a:extLst>
                <a:ext uri="{FF2B5EF4-FFF2-40B4-BE49-F238E27FC236}">
                  <a16:creationId xmlns:a16="http://schemas.microsoft.com/office/drawing/2014/main" id="{29AAE91B-259D-0857-69C8-713D4E113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19" name="AutoShape 22">
              <a:extLst>
                <a:ext uri="{FF2B5EF4-FFF2-40B4-BE49-F238E27FC236}">
                  <a16:creationId xmlns:a16="http://schemas.microsoft.com/office/drawing/2014/main" id="{04E976D2-899A-BAA8-40E8-77E7551D8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220" name="Freeform 23">
              <a:extLst>
                <a:ext uri="{FF2B5EF4-FFF2-40B4-BE49-F238E27FC236}">
                  <a16:creationId xmlns:a16="http://schemas.microsoft.com/office/drawing/2014/main" id="{03F8A861-BFB5-5D5A-AD71-096313537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50221" name="Group 24">
              <a:extLst>
                <a:ext uri="{FF2B5EF4-FFF2-40B4-BE49-F238E27FC236}">
                  <a16:creationId xmlns:a16="http://schemas.microsoft.com/office/drawing/2014/main" id="{A79EE3B3-D0E2-1EF6-A1A0-D48CFFAE7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50222" name="AutoShape 25">
                <a:extLst>
                  <a:ext uri="{FF2B5EF4-FFF2-40B4-BE49-F238E27FC236}">
                    <a16:creationId xmlns:a16="http://schemas.microsoft.com/office/drawing/2014/main" id="{20DE310F-DDBE-6FF7-06D8-1AF863EDF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3" name="AutoShape 26">
                <a:extLst>
                  <a:ext uri="{FF2B5EF4-FFF2-40B4-BE49-F238E27FC236}">
                    <a16:creationId xmlns:a16="http://schemas.microsoft.com/office/drawing/2014/main" id="{80E8BE5B-A291-3B85-63B6-7E2713FF3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4" name="AutoShape 27">
                <a:extLst>
                  <a:ext uri="{FF2B5EF4-FFF2-40B4-BE49-F238E27FC236}">
                    <a16:creationId xmlns:a16="http://schemas.microsoft.com/office/drawing/2014/main" id="{9AB07D85-2AAD-F9C0-3549-039C6A8B8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5" name="AutoShape 28">
                <a:extLst>
                  <a:ext uri="{FF2B5EF4-FFF2-40B4-BE49-F238E27FC236}">
                    <a16:creationId xmlns:a16="http://schemas.microsoft.com/office/drawing/2014/main" id="{5F4AE84E-8B4B-E5A7-716A-643A51789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6" name="AutoShape 29">
                <a:extLst>
                  <a:ext uri="{FF2B5EF4-FFF2-40B4-BE49-F238E27FC236}">
                    <a16:creationId xmlns:a16="http://schemas.microsoft.com/office/drawing/2014/main" id="{53AA34B9-5971-7174-828A-00D15447E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7" name="AutoShape 30">
                <a:extLst>
                  <a:ext uri="{FF2B5EF4-FFF2-40B4-BE49-F238E27FC236}">
                    <a16:creationId xmlns:a16="http://schemas.microsoft.com/office/drawing/2014/main" id="{05C8B8EF-DD72-2241-9503-382B6D281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8" name="AutoShape 31">
                <a:extLst>
                  <a:ext uri="{FF2B5EF4-FFF2-40B4-BE49-F238E27FC236}">
                    <a16:creationId xmlns:a16="http://schemas.microsoft.com/office/drawing/2014/main" id="{4A14EFA8-64ED-340B-8850-12C55EF9B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29" name="AutoShape 32">
                <a:extLst>
                  <a:ext uri="{FF2B5EF4-FFF2-40B4-BE49-F238E27FC236}">
                    <a16:creationId xmlns:a16="http://schemas.microsoft.com/office/drawing/2014/main" id="{72129B66-7035-4D9C-9FF3-9E5CCDFCB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0" name="AutoShape 33">
                <a:extLst>
                  <a:ext uri="{FF2B5EF4-FFF2-40B4-BE49-F238E27FC236}">
                    <a16:creationId xmlns:a16="http://schemas.microsoft.com/office/drawing/2014/main" id="{3D0DB130-120F-6DCA-FE8F-A285D4C08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1" name="AutoShape 34">
                <a:extLst>
                  <a:ext uri="{FF2B5EF4-FFF2-40B4-BE49-F238E27FC236}">
                    <a16:creationId xmlns:a16="http://schemas.microsoft.com/office/drawing/2014/main" id="{7197CB2A-EF63-C0BD-4E13-521C458E4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232" name="Freeform 35">
                <a:extLst>
                  <a:ext uri="{FF2B5EF4-FFF2-40B4-BE49-F238E27FC236}">
                    <a16:creationId xmlns:a16="http://schemas.microsoft.com/office/drawing/2014/main" id="{C819EC0D-121E-4938-6AC9-5DBE1A1A2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27 w 869"/>
                  <a:gd name="T1" fmla="*/ 186 h 1173"/>
                  <a:gd name="T2" fmla="*/ 26 w 869"/>
                  <a:gd name="T3" fmla="*/ 222 h 1173"/>
                  <a:gd name="T4" fmla="*/ 24 w 869"/>
                  <a:gd name="T5" fmla="*/ 255 h 1173"/>
                  <a:gd name="T6" fmla="*/ 23 w 869"/>
                  <a:gd name="T7" fmla="*/ 268 h 1173"/>
                  <a:gd name="T8" fmla="*/ 23 w 869"/>
                  <a:gd name="T9" fmla="*/ 272 h 1173"/>
                  <a:gd name="T10" fmla="*/ 21 w 869"/>
                  <a:gd name="T11" fmla="*/ 276 h 1173"/>
                  <a:gd name="T12" fmla="*/ 11 w 869"/>
                  <a:gd name="T13" fmla="*/ 269 h 1173"/>
                  <a:gd name="T14" fmla="*/ 4 w 869"/>
                  <a:gd name="T15" fmla="*/ 252 h 1173"/>
                  <a:gd name="T16" fmla="*/ 1 w 869"/>
                  <a:gd name="T17" fmla="*/ 237 h 1173"/>
                  <a:gd name="T18" fmla="*/ 0 w 869"/>
                  <a:gd name="T19" fmla="*/ 225 h 1173"/>
                  <a:gd name="T20" fmla="*/ 2 w 869"/>
                  <a:gd name="T21" fmla="*/ 118 h 1173"/>
                  <a:gd name="T22" fmla="*/ 4 w 869"/>
                  <a:gd name="T23" fmla="*/ 55 h 1173"/>
                  <a:gd name="T24" fmla="*/ 6 w 869"/>
                  <a:gd name="T25" fmla="*/ 39 h 1173"/>
                  <a:gd name="T26" fmla="*/ 7 w 869"/>
                  <a:gd name="T27" fmla="*/ 32 h 1173"/>
                  <a:gd name="T28" fmla="*/ 11 w 869"/>
                  <a:gd name="T29" fmla="*/ 17 h 1173"/>
                  <a:gd name="T30" fmla="*/ 13 w 869"/>
                  <a:gd name="T31" fmla="*/ 11 h 1173"/>
                  <a:gd name="T32" fmla="*/ 16 w 869"/>
                  <a:gd name="T33" fmla="*/ 0 h 1173"/>
                  <a:gd name="T34" fmla="*/ 26 w 869"/>
                  <a:gd name="T35" fmla="*/ 20 h 1173"/>
                  <a:gd name="T36" fmla="*/ 29 w 869"/>
                  <a:gd name="T37" fmla="*/ 48 h 1173"/>
                  <a:gd name="T38" fmla="*/ 31 w 869"/>
                  <a:gd name="T39" fmla="*/ 59 h 1173"/>
                  <a:gd name="T40" fmla="*/ 32 w 869"/>
                  <a:gd name="T41" fmla="*/ 72 h 1173"/>
                  <a:gd name="T42" fmla="*/ 29 w 869"/>
                  <a:gd name="T43" fmla="*/ 167 h 1173"/>
                  <a:gd name="T44" fmla="*/ 27 w 869"/>
                  <a:gd name="T45" fmla="*/ 186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0181" name="Rectangle 36">
            <a:extLst>
              <a:ext uri="{FF2B5EF4-FFF2-40B4-BE49-F238E27FC236}">
                <a16:creationId xmlns:a16="http://schemas.microsoft.com/office/drawing/2014/main" id="{15981CF6-0760-724F-819F-572E21B6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2678114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0182" name="Group 37">
            <a:extLst>
              <a:ext uri="{FF2B5EF4-FFF2-40B4-BE49-F238E27FC236}">
                <a16:creationId xmlns:a16="http://schemas.microsoft.com/office/drawing/2014/main" id="{56192AE6-D85C-7B94-6615-7CAA8BF48A1F}"/>
              </a:ext>
            </a:extLst>
          </p:cNvPr>
          <p:cNvGrpSpPr>
            <a:grpSpLocks/>
          </p:cNvGrpSpPr>
          <p:nvPr/>
        </p:nvGrpSpPr>
        <p:grpSpPr bwMode="auto">
          <a:xfrm>
            <a:off x="6765926" y="3225801"/>
            <a:ext cx="2398713" cy="2214563"/>
            <a:chOff x="3302" y="2032"/>
            <a:chExt cx="1511" cy="1395"/>
          </a:xfrm>
        </p:grpSpPr>
        <p:sp>
          <p:nvSpPr>
            <p:cNvPr id="50185" name="AutoShape 38">
              <a:extLst>
                <a:ext uri="{FF2B5EF4-FFF2-40B4-BE49-F238E27FC236}">
                  <a16:creationId xmlns:a16="http://schemas.microsoft.com/office/drawing/2014/main" id="{8FADA6D2-F76D-C1FC-168A-7F8C54169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6" name="AutoShape 39">
              <a:extLst>
                <a:ext uri="{FF2B5EF4-FFF2-40B4-BE49-F238E27FC236}">
                  <a16:creationId xmlns:a16="http://schemas.microsoft.com/office/drawing/2014/main" id="{766893F1-9F7B-F693-9E43-B16749E4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7" name="AutoShape 40">
              <a:extLst>
                <a:ext uri="{FF2B5EF4-FFF2-40B4-BE49-F238E27FC236}">
                  <a16:creationId xmlns:a16="http://schemas.microsoft.com/office/drawing/2014/main" id="{7FCE3B89-6238-B518-B245-03CE99A49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8" name="AutoShape 41">
              <a:extLst>
                <a:ext uri="{FF2B5EF4-FFF2-40B4-BE49-F238E27FC236}">
                  <a16:creationId xmlns:a16="http://schemas.microsoft.com/office/drawing/2014/main" id="{37343B56-DA3E-D1F2-0AEA-BB5330A0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89" name="AutoShape 42">
              <a:extLst>
                <a:ext uri="{FF2B5EF4-FFF2-40B4-BE49-F238E27FC236}">
                  <a16:creationId xmlns:a16="http://schemas.microsoft.com/office/drawing/2014/main" id="{0F02D31A-0C5C-D82E-2275-8F35873A9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0" name="AutoShape 43">
              <a:extLst>
                <a:ext uri="{FF2B5EF4-FFF2-40B4-BE49-F238E27FC236}">
                  <a16:creationId xmlns:a16="http://schemas.microsoft.com/office/drawing/2014/main" id="{E7E7509A-3A1A-2809-D6AE-B7CA6A659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1" name="AutoShape 44">
              <a:extLst>
                <a:ext uri="{FF2B5EF4-FFF2-40B4-BE49-F238E27FC236}">
                  <a16:creationId xmlns:a16="http://schemas.microsoft.com/office/drawing/2014/main" id="{AA1AA581-5BFD-6447-D6C5-5A72AED3A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2" name="AutoShape 45">
              <a:extLst>
                <a:ext uri="{FF2B5EF4-FFF2-40B4-BE49-F238E27FC236}">
                  <a16:creationId xmlns:a16="http://schemas.microsoft.com/office/drawing/2014/main" id="{A9824DE9-F69C-E539-2C44-0405A6549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3" name="AutoShape 46">
              <a:extLst>
                <a:ext uri="{FF2B5EF4-FFF2-40B4-BE49-F238E27FC236}">
                  <a16:creationId xmlns:a16="http://schemas.microsoft.com/office/drawing/2014/main" id="{FF213A2B-A54D-BFBB-90E1-07F08C507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4" name="AutoShape 47">
              <a:extLst>
                <a:ext uri="{FF2B5EF4-FFF2-40B4-BE49-F238E27FC236}">
                  <a16:creationId xmlns:a16="http://schemas.microsoft.com/office/drawing/2014/main" id="{795B32BA-B70F-4FC3-75DD-6A610703D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5" name="AutoShape 48">
              <a:extLst>
                <a:ext uri="{FF2B5EF4-FFF2-40B4-BE49-F238E27FC236}">
                  <a16:creationId xmlns:a16="http://schemas.microsoft.com/office/drawing/2014/main" id="{D41944D5-BE54-B201-7E83-88766F84F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6" name="AutoShape 49">
              <a:extLst>
                <a:ext uri="{FF2B5EF4-FFF2-40B4-BE49-F238E27FC236}">
                  <a16:creationId xmlns:a16="http://schemas.microsoft.com/office/drawing/2014/main" id="{F1E6BD55-0993-A3ED-912A-7C927DC9F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7" name="AutoShape 50">
              <a:extLst>
                <a:ext uri="{FF2B5EF4-FFF2-40B4-BE49-F238E27FC236}">
                  <a16:creationId xmlns:a16="http://schemas.microsoft.com/office/drawing/2014/main" id="{63C4900C-5BFE-7873-EE3D-DF0AF81F5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198" name="Freeform 51">
              <a:extLst>
                <a:ext uri="{FF2B5EF4-FFF2-40B4-BE49-F238E27FC236}">
                  <a16:creationId xmlns:a16="http://schemas.microsoft.com/office/drawing/2014/main" id="{9A9ED3A6-24EB-DA6D-B91D-2C0FAB9B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38 w 1101"/>
                <a:gd name="T1" fmla="*/ 70 h 1077"/>
                <a:gd name="T2" fmla="*/ 39 w 1101"/>
                <a:gd name="T3" fmla="*/ 115 h 1077"/>
                <a:gd name="T4" fmla="*/ 37 w 1101"/>
                <a:gd name="T5" fmla="*/ 221 h 1077"/>
                <a:gd name="T6" fmla="*/ 34 w 1101"/>
                <a:gd name="T7" fmla="*/ 248 h 1077"/>
                <a:gd name="T8" fmla="*/ 31 w 1101"/>
                <a:gd name="T9" fmla="*/ 256 h 1077"/>
                <a:gd name="T10" fmla="*/ 22 w 1101"/>
                <a:gd name="T11" fmla="*/ 248 h 1077"/>
                <a:gd name="T12" fmla="*/ 18 w 1101"/>
                <a:gd name="T13" fmla="*/ 236 h 1077"/>
                <a:gd name="T14" fmla="*/ 17 w 1101"/>
                <a:gd name="T15" fmla="*/ 234 h 1077"/>
                <a:gd name="T16" fmla="*/ 12 w 1101"/>
                <a:gd name="T17" fmla="*/ 208 h 1077"/>
                <a:gd name="T18" fmla="*/ 9 w 1101"/>
                <a:gd name="T19" fmla="*/ 191 h 1077"/>
                <a:gd name="T20" fmla="*/ 4 w 1101"/>
                <a:gd name="T21" fmla="*/ 163 h 1077"/>
                <a:gd name="T22" fmla="*/ 1 w 1101"/>
                <a:gd name="T23" fmla="*/ 107 h 1077"/>
                <a:gd name="T24" fmla="*/ 1 w 1101"/>
                <a:gd name="T25" fmla="*/ 30 h 1077"/>
                <a:gd name="T26" fmla="*/ 7 w 1101"/>
                <a:gd name="T27" fmla="*/ 5 h 1077"/>
                <a:gd name="T28" fmla="*/ 8 w 1101"/>
                <a:gd name="T29" fmla="*/ 3 h 1077"/>
                <a:gd name="T30" fmla="*/ 16 w 1101"/>
                <a:gd name="T31" fmla="*/ 7 h 1077"/>
                <a:gd name="T32" fmla="*/ 21 w 1101"/>
                <a:gd name="T33" fmla="*/ 24 h 1077"/>
                <a:gd name="T34" fmla="*/ 25 w 1101"/>
                <a:gd name="T35" fmla="*/ 42 h 1077"/>
                <a:gd name="T36" fmla="*/ 28 w 1101"/>
                <a:gd name="T37" fmla="*/ 48 h 1077"/>
                <a:gd name="T38" fmla="*/ 38 w 1101"/>
                <a:gd name="T39" fmla="*/ 70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199" name="Freeform 52">
              <a:extLst>
                <a:ext uri="{FF2B5EF4-FFF2-40B4-BE49-F238E27FC236}">
                  <a16:creationId xmlns:a16="http://schemas.microsoft.com/office/drawing/2014/main" id="{5D289DBF-E9E1-4F79-1D17-5AAF55E1C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9 w 918"/>
                <a:gd name="T1" fmla="*/ 193 h 965"/>
                <a:gd name="T2" fmla="*/ 7 w 918"/>
                <a:gd name="T3" fmla="*/ 184 h 965"/>
                <a:gd name="T4" fmla="*/ 4 w 918"/>
                <a:gd name="T5" fmla="*/ 174 h 965"/>
                <a:gd name="T6" fmla="*/ 2 w 918"/>
                <a:gd name="T7" fmla="*/ 165 h 965"/>
                <a:gd name="T8" fmla="*/ 1 w 918"/>
                <a:gd name="T9" fmla="*/ 152 h 965"/>
                <a:gd name="T10" fmla="*/ 0 w 918"/>
                <a:gd name="T11" fmla="*/ 109 h 965"/>
                <a:gd name="T12" fmla="*/ 1 w 918"/>
                <a:gd name="T13" fmla="*/ 48 h 965"/>
                <a:gd name="T14" fmla="*/ 2 w 918"/>
                <a:gd name="T15" fmla="*/ 32 h 965"/>
                <a:gd name="T16" fmla="*/ 11 w 918"/>
                <a:gd name="T17" fmla="*/ 0 h 965"/>
                <a:gd name="T18" fmla="*/ 14 w 918"/>
                <a:gd name="T19" fmla="*/ 5 h 965"/>
                <a:gd name="T20" fmla="*/ 18 w 918"/>
                <a:gd name="T21" fmla="*/ 13 h 965"/>
                <a:gd name="T22" fmla="*/ 26 w 918"/>
                <a:gd name="T23" fmla="*/ 39 h 965"/>
                <a:gd name="T24" fmla="*/ 26 w 918"/>
                <a:gd name="T25" fmla="*/ 51 h 965"/>
                <a:gd name="T26" fmla="*/ 27 w 918"/>
                <a:gd name="T27" fmla="*/ 59 h 965"/>
                <a:gd name="T28" fmla="*/ 30 w 918"/>
                <a:gd name="T29" fmla="*/ 81 h 965"/>
                <a:gd name="T30" fmla="*/ 31 w 918"/>
                <a:gd name="T31" fmla="*/ 100 h 965"/>
                <a:gd name="T32" fmla="*/ 32 w 918"/>
                <a:gd name="T33" fmla="*/ 122 h 965"/>
                <a:gd name="T34" fmla="*/ 32 w 918"/>
                <a:gd name="T35" fmla="*/ 144 h 965"/>
                <a:gd name="T36" fmla="*/ 34 w 918"/>
                <a:gd name="T37" fmla="*/ 182 h 965"/>
                <a:gd name="T38" fmla="*/ 31 w 918"/>
                <a:gd name="T39" fmla="*/ 218 h 965"/>
                <a:gd name="T40" fmla="*/ 28 w 918"/>
                <a:gd name="T41" fmla="*/ 223 h 965"/>
                <a:gd name="T42" fmla="*/ 26 w 918"/>
                <a:gd name="T43" fmla="*/ 225 h 965"/>
                <a:gd name="T44" fmla="*/ 13 w 918"/>
                <a:gd name="T45" fmla="*/ 221 h 965"/>
                <a:gd name="T46" fmla="*/ 9 w 918"/>
                <a:gd name="T47" fmla="*/ 203 h 965"/>
                <a:gd name="T48" fmla="*/ 9 w 918"/>
                <a:gd name="T49" fmla="*/ 193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200" name="Freeform 53">
              <a:extLst>
                <a:ext uri="{FF2B5EF4-FFF2-40B4-BE49-F238E27FC236}">
                  <a16:creationId xmlns:a16="http://schemas.microsoft.com/office/drawing/2014/main" id="{E5FFB001-5F8F-657C-53B0-46A5C2E3F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27 w 869"/>
                <a:gd name="T1" fmla="*/ 186 h 1173"/>
                <a:gd name="T2" fmla="*/ 26 w 869"/>
                <a:gd name="T3" fmla="*/ 222 h 1173"/>
                <a:gd name="T4" fmla="*/ 24 w 869"/>
                <a:gd name="T5" fmla="*/ 255 h 1173"/>
                <a:gd name="T6" fmla="*/ 23 w 869"/>
                <a:gd name="T7" fmla="*/ 268 h 1173"/>
                <a:gd name="T8" fmla="*/ 23 w 869"/>
                <a:gd name="T9" fmla="*/ 272 h 1173"/>
                <a:gd name="T10" fmla="*/ 21 w 869"/>
                <a:gd name="T11" fmla="*/ 276 h 1173"/>
                <a:gd name="T12" fmla="*/ 11 w 869"/>
                <a:gd name="T13" fmla="*/ 269 h 1173"/>
                <a:gd name="T14" fmla="*/ 4 w 869"/>
                <a:gd name="T15" fmla="*/ 252 h 1173"/>
                <a:gd name="T16" fmla="*/ 1 w 869"/>
                <a:gd name="T17" fmla="*/ 237 h 1173"/>
                <a:gd name="T18" fmla="*/ 0 w 869"/>
                <a:gd name="T19" fmla="*/ 225 h 1173"/>
                <a:gd name="T20" fmla="*/ 2 w 869"/>
                <a:gd name="T21" fmla="*/ 118 h 1173"/>
                <a:gd name="T22" fmla="*/ 4 w 869"/>
                <a:gd name="T23" fmla="*/ 55 h 1173"/>
                <a:gd name="T24" fmla="*/ 6 w 869"/>
                <a:gd name="T25" fmla="*/ 39 h 1173"/>
                <a:gd name="T26" fmla="*/ 7 w 869"/>
                <a:gd name="T27" fmla="*/ 32 h 1173"/>
                <a:gd name="T28" fmla="*/ 11 w 869"/>
                <a:gd name="T29" fmla="*/ 17 h 1173"/>
                <a:gd name="T30" fmla="*/ 13 w 869"/>
                <a:gd name="T31" fmla="*/ 11 h 1173"/>
                <a:gd name="T32" fmla="*/ 16 w 869"/>
                <a:gd name="T33" fmla="*/ 0 h 1173"/>
                <a:gd name="T34" fmla="*/ 26 w 869"/>
                <a:gd name="T35" fmla="*/ 20 h 1173"/>
                <a:gd name="T36" fmla="*/ 29 w 869"/>
                <a:gd name="T37" fmla="*/ 48 h 1173"/>
                <a:gd name="T38" fmla="*/ 31 w 869"/>
                <a:gd name="T39" fmla="*/ 59 h 1173"/>
                <a:gd name="T40" fmla="*/ 32 w 869"/>
                <a:gd name="T41" fmla="*/ 72 h 1173"/>
                <a:gd name="T42" fmla="*/ 29 w 869"/>
                <a:gd name="T43" fmla="*/ 167 h 1173"/>
                <a:gd name="T44" fmla="*/ 27 w 869"/>
                <a:gd name="T45" fmla="*/ 186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69"/>
                <a:gd name="T70" fmla="*/ 0 h 1173"/>
                <a:gd name="T71" fmla="*/ 869 w 869"/>
                <a:gd name="T72" fmla="*/ 1173 h 117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0183" name="Text Box 54">
            <a:extLst>
              <a:ext uri="{FF2B5EF4-FFF2-40B4-BE49-F238E27FC236}">
                <a16:creationId xmlns:a16="http://schemas.microsoft.com/office/drawing/2014/main" id="{063034E1-1D82-5E8E-6116-23D1423AD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1897063"/>
            <a:ext cx="1470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Raw Data </a:t>
            </a:r>
          </a:p>
        </p:txBody>
      </p:sp>
      <p:sp>
        <p:nvSpPr>
          <p:cNvPr id="50184" name="Text Box 55">
            <a:extLst>
              <a:ext uri="{FF2B5EF4-FFF2-40B4-BE49-F238E27FC236}">
                <a16:creationId xmlns:a16="http://schemas.microsoft.com/office/drawing/2014/main" id="{A5503EEB-8ADF-577E-A3DB-D50532458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1839913"/>
            <a:ext cx="326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Cluster/Stratified Sample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061">
            <a:extLst>
              <a:ext uri="{FF2B5EF4-FFF2-40B4-BE49-F238E27FC236}">
                <a16:creationId xmlns:a16="http://schemas.microsoft.com/office/drawing/2014/main" id="{6E5C9E0D-A45D-22F4-0C75-E3B5BF20A25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EC9DDE5-0FFC-4C26-9BC7-74CAB511E09D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4348C5D-4786-CCA8-5027-A4CDD7EBCC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228600"/>
            <a:ext cx="7162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Cube Aggregation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30E51B0-1430-B89B-5BF0-FA1259207C2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371600"/>
            <a:ext cx="8458200" cy="5238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 lowest level of a data cube (base cuboid)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The aggregated data for an </a:t>
            </a:r>
            <a:r>
              <a:rPr lang="en-US" altLang="en-US">
                <a:solidFill>
                  <a:schemeClr val="hlink"/>
                </a:solidFill>
              </a:rPr>
              <a:t>individual entity of interest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E.g., a customer in a phone calling data warehouse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Multiple levels of aggregation in data cubes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Further reduce the size of data to deal with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Reference appropriate levels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Use the smallest representation which is enough to solve the task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Queries regarding aggregated information should be answered using data cube, when possible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DA0B-4C9C-4028-BF9C-1B8E14BD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BCE9-F820-4C16-AFD4-164669CB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Discuss Regress Analysis and Log-Linear Models.</a:t>
            </a:r>
            <a:endParaRPr lang="en-US" altLang="en-US" sz="2800" dirty="0"/>
          </a:p>
          <a:p>
            <a:r>
              <a:rPr lang="en-US" altLang="en-US" sz="2800" dirty="0"/>
              <a:t>What are the methods of sampling</a:t>
            </a:r>
            <a:r>
              <a:rPr lang="en-US" altLang="en-US" dirty="0"/>
              <a:t>?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371B3-D11A-400F-BB01-65BEB81C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FB3E-74BE-4567-8306-94DB874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33A0-8705-49D8-87D3-023A0095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IN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Data Mining, Tan, Steinbach and Vipin Kumar, Pearson Education, 2016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" marR="135890" indent="-160020"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Mining: Concepts and Techniques, Pei, Han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Elsevier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http://www.ijsmsjournal.org/ijsms-v4i4p137.html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https://www.springer.com/journal/41060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868D-1AF8-4893-8582-9D7065E0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B0CA-4F9A-443E-A3BF-561B2CF0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410" y="136525"/>
            <a:ext cx="10515600" cy="1325563"/>
          </a:xfrm>
        </p:spPr>
        <p:txBody>
          <a:bodyPr/>
          <a:lstStyle/>
          <a:p>
            <a:r>
              <a:rPr lang="en-IN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9EA4-004E-49A9-B11A-E9DD107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Please Send Your Queries 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e-Mail:</a:t>
            </a:r>
            <a:r>
              <a:rPr lang="en-IN" dirty="0"/>
              <a:t> </a:t>
            </a:r>
            <a:r>
              <a:rPr lang="en-IN" i="1" dirty="0"/>
              <a:t>neha.e11231@cumail.in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BC54-C12C-490E-8C0B-4A69CDE9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254C1-D624-4CEB-9E62-4AC11437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74" y="426544"/>
            <a:ext cx="79248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b="1" dirty="0"/>
              <a:t>Contents to be Covered</a:t>
            </a:r>
            <a:endParaRPr lang="en-IN" b="1" dirty="0"/>
          </a:p>
        </p:txBody>
      </p:sp>
      <p:sp>
        <p:nvSpPr>
          <p:cNvPr id="15365" name="Content Placeholder 4">
            <a:extLst>
              <a:ext uri="{FF2B5EF4-FFF2-40B4-BE49-F238E27FC236}">
                <a16:creationId xmlns:a16="http://schemas.microsoft.com/office/drawing/2014/main" id="{1A47A174-9D50-4B02-8BE4-306B20A89D5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38200" y="1470518"/>
            <a:ext cx="105156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/>
              <a:t>Numerosity Reduction </a:t>
            </a:r>
          </a:p>
          <a:p>
            <a:r>
              <a:rPr lang="en-US" altLang="en-US" dirty="0"/>
              <a:t>Regress Analysis and Log-Linear Models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61">
            <a:extLst>
              <a:ext uri="{FF2B5EF4-FFF2-40B4-BE49-F238E27FC236}">
                <a16:creationId xmlns:a16="http://schemas.microsoft.com/office/drawing/2014/main" id="{04CACC0E-E696-38B1-57AC-25DD5E4BD5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690A250-A3B5-470B-974B-3A3AF71E71F6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F39ED96-6501-12D3-BADE-A9983DC33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8991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Data Reduction 2: Numerosity Reduction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21A6274F-0FFE-9FA2-7C9D-483FE8F9C03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8288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/>
              <a:t>Reduce data volume by choosing alternative, </a:t>
            </a:r>
            <a:r>
              <a:rPr lang="en-US" altLang="en-US" sz="2400" i="1"/>
              <a:t>smaller forms</a:t>
            </a:r>
            <a:r>
              <a:rPr lang="en-US" altLang="en-US" sz="2400"/>
              <a:t> of data representation</a:t>
            </a:r>
          </a:p>
          <a:p>
            <a:pPr eaLnBrk="1" hangingPunct="1"/>
            <a:r>
              <a:rPr lang="en-US" altLang="en-US" sz="2400" b="1"/>
              <a:t>Parametric methods</a:t>
            </a:r>
            <a:r>
              <a:rPr lang="en-US" altLang="en-US" sz="2400"/>
              <a:t> (e.g., regression)</a:t>
            </a:r>
          </a:p>
          <a:p>
            <a:pPr lvl="1" eaLnBrk="1" hangingPunct="1"/>
            <a:r>
              <a:rPr lang="en-US" altLang="en-US"/>
              <a:t>Assume the data fits some model, estimate model parameters, store only the parameters, and discard the data (except possible outliers)</a:t>
            </a:r>
            <a:endParaRPr lang="en-US" altLang="en-US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/>
              <a:t>Ex.: Log-linear models—obtain value at a point in </a:t>
            </a:r>
            <a:r>
              <a:rPr lang="en-US" altLang="en-US" i="1"/>
              <a:t>m</a:t>
            </a:r>
            <a:r>
              <a:rPr lang="en-US" altLang="en-US"/>
              <a:t>-D space as the product on appropriate marginal subspaces </a:t>
            </a:r>
          </a:p>
          <a:p>
            <a:pPr eaLnBrk="1" hangingPunct="1"/>
            <a:r>
              <a:rPr lang="en-US" altLang="en-US" sz="2400" b="1"/>
              <a:t>Non-parametric</a:t>
            </a:r>
            <a:r>
              <a:rPr lang="en-US" altLang="en-US" sz="2400"/>
              <a:t> methods</a:t>
            </a:r>
            <a:r>
              <a:rPr lang="en-US" altLang="en-US" sz="240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Do not assume models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Major families: histograms, clustering, sampling, …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061">
            <a:extLst>
              <a:ext uri="{FF2B5EF4-FFF2-40B4-BE49-F238E27FC236}">
                <a16:creationId xmlns:a16="http://schemas.microsoft.com/office/drawing/2014/main" id="{C298C2D6-CA8C-C975-C4F2-FA1EC5608A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BBAD674-C33D-49CB-99FF-3CB7D018680E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14440EA2-5F79-0D0B-0973-D1D7A0C28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170981"/>
                </a:solidFill>
              </a:rPr>
              <a:t>Parametric Data Reduction: Regression and Log-Linear Models</a:t>
            </a:r>
          </a:p>
        </p:txBody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EDC69156-9DC6-62B0-920C-F2C4433F928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981200" y="1373188"/>
            <a:ext cx="8229600" cy="5084762"/>
          </a:xfrm>
        </p:spPr>
        <p:txBody>
          <a:bodyPr/>
          <a:lstStyle/>
          <a:p>
            <a:pPr eaLnBrk="1" hangingPunct="1"/>
            <a:r>
              <a:rPr lang="en-US" altLang="en-US" sz="2400" b="1"/>
              <a:t>Linear regression</a:t>
            </a:r>
            <a:endParaRPr lang="en-US" altLang="en-US" sz="2400"/>
          </a:p>
          <a:p>
            <a:pPr lvl="1" eaLnBrk="1" hangingPunct="1"/>
            <a:r>
              <a:rPr lang="en-US" altLang="en-US"/>
              <a:t>Data modeled to fit a straight line</a:t>
            </a:r>
          </a:p>
          <a:p>
            <a:pPr lvl="1" eaLnBrk="1" hangingPunct="1"/>
            <a:r>
              <a:rPr lang="en-US" altLang="en-US"/>
              <a:t>Often uses the least-square method to fit the line</a:t>
            </a:r>
          </a:p>
          <a:p>
            <a:pPr eaLnBrk="1" hangingPunct="1"/>
            <a:r>
              <a:rPr lang="en-US" altLang="en-US" sz="2400" b="1">
                <a:sym typeface="Symbol" panose="05050102010706020507" pitchFamily="18" charset="2"/>
              </a:rPr>
              <a:t>Multiple regression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eaLnBrk="1" hangingPunct="1"/>
            <a:r>
              <a:rPr lang="en-US" altLang="en-US" sz="2400" b="1">
                <a:sym typeface="Symbol" panose="05050102010706020507" pitchFamily="18" charset="2"/>
              </a:rPr>
              <a:t>Log-linear model</a:t>
            </a:r>
            <a:endParaRPr lang="en-US" altLang="en-US" sz="240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Approximates discrete multidimensional probability distributions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61">
            <a:extLst>
              <a:ext uri="{FF2B5EF4-FFF2-40B4-BE49-F238E27FC236}">
                <a16:creationId xmlns:a16="http://schemas.microsoft.com/office/drawing/2014/main" id="{660B72F1-FB98-50CD-4181-6EE42F97E6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8661FD6-1032-4762-A4DC-29F89B158053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6DDBBD8A-22EE-B9EE-8D73-FD7F9E0EF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6248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Regression Analysis</a:t>
            </a:r>
          </a:p>
        </p:txBody>
      </p:sp>
      <p:sp>
        <p:nvSpPr>
          <p:cNvPr id="43012" name="Rectangle 28">
            <a:extLst>
              <a:ext uri="{FF2B5EF4-FFF2-40B4-BE49-F238E27FC236}">
                <a16:creationId xmlns:a16="http://schemas.microsoft.com/office/drawing/2014/main" id="{D5CD9D8B-C06F-9A8E-3A8C-EE304333DF7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295400"/>
            <a:ext cx="5410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/>
              <a:t>Regression analysis:</a:t>
            </a:r>
            <a:r>
              <a:rPr lang="en-US" altLang="en-US" sz="2000" b="1"/>
              <a:t> </a:t>
            </a:r>
            <a:r>
              <a:rPr lang="en-US" altLang="en-US" sz="2000"/>
              <a:t>A collective name for techniques for the modeling and analysis of numerical data consisting of values of a </a:t>
            </a:r>
            <a:r>
              <a:rPr lang="en-US" altLang="en-US" sz="2000" b="1" i="1"/>
              <a:t>dependent variable</a:t>
            </a:r>
            <a:r>
              <a:rPr lang="en-US" altLang="en-US" sz="2000" b="1"/>
              <a:t> </a:t>
            </a:r>
            <a:r>
              <a:rPr lang="en-US" altLang="en-US" sz="2000"/>
              <a:t>(also called </a:t>
            </a:r>
            <a:r>
              <a:rPr lang="en-US" altLang="en-US" sz="2000" b="1" i="1"/>
              <a:t>response variable</a:t>
            </a:r>
            <a:r>
              <a:rPr lang="en-US" altLang="en-US" sz="2000" b="1"/>
              <a:t> </a:t>
            </a:r>
            <a:r>
              <a:rPr lang="en-US" altLang="en-US" sz="2000"/>
              <a:t>or </a:t>
            </a:r>
            <a:r>
              <a:rPr lang="en-US" altLang="en-US" sz="2000" i="1"/>
              <a:t>measurement</a:t>
            </a:r>
            <a:r>
              <a:rPr lang="en-US" altLang="en-US" sz="2000"/>
              <a:t>) and of one or more </a:t>
            </a:r>
            <a:r>
              <a:rPr lang="en-US" altLang="en-US" sz="2000" i="1"/>
              <a:t>independent variables</a:t>
            </a:r>
            <a:r>
              <a:rPr lang="en-US" altLang="en-US" sz="2000"/>
              <a:t> (aka. </a:t>
            </a:r>
            <a:r>
              <a:rPr lang="en-US" altLang="en-US" sz="2000" b="1" i="1"/>
              <a:t>explanatory variables</a:t>
            </a:r>
            <a:r>
              <a:rPr lang="en-US" altLang="en-US" sz="2000" b="1"/>
              <a:t> </a:t>
            </a:r>
            <a:r>
              <a:rPr lang="en-US" altLang="en-US" sz="2000"/>
              <a:t>or </a:t>
            </a:r>
            <a:r>
              <a:rPr lang="en-US" altLang="en-US" sz="2000" b="1" i="1"/>
              <a:t>predictors</a:t>
            </a:r>
            <a:r>
              <a:rPr lang="en-US" altLang="en-US" sz="200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The parameters are estimated so as to give a "</a:t>
            </a:r>
            <a:r>
              <a:rPr lang="en-US" altLang="en-US" sz="2000" b="1"/>
              <a:t>best fit</a:t>
            </a:r>
            <a:r>
              <a:rPr lang="en-US" altLang="en-US" sz="2000"/>
              <a:t>" of the data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Most commonly the best fit is evaluated by using the </a:t>
            </a:r>
            <a:r>
              <a:rPr lang="en-US" altLang="en-US" sz="2000" b="1" i="1"/>
              <a:t>least squares method</a:t>
            </a:r>
            <a:r>
              <a:rPr lang="en-US" altLang="en-US" sz="2000"/>
              <a:t>, but other criteria have also been used</a:t>
            </a:r>
          </a:p>
        </p:txBody>
      </p:sp>
      <p:sp>
        <p:nvSpPr>
          <p:cNvPr id="43013" name="Rectangle 31">
            <a:extLst>
              <a:ext uri="{FF2B5EF4-FFF2-40B4-BE49-F238E27FC236}">
                <a16:creationId xmlns:a16="http://schemas.microsoft.com/office/drawing/2014/main" id="{94D6F35D-9B77-3FED-DD87-57966A6EC6A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010400" y="3886200"/>
            <a:ext cx="3810000" cy="2286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Used for prediction (including forecasting of time-series data), inference, hypothesis testing, and modeling of causal relationships</a:t>
            </a:r>
            <a:endParaRPr lang="en-US" altLang="en-US" sz="2400"/>
          </a:p>
        </p:txBody>
      </p:sp>
      <p:sp>
        <p:nvSpPr>
          <p:cNvPr id="43014" name="Text Box 20">
            <a:extLst>
              <a:ext uri="{FF2B5EF4-FFF2-40B4-BE49-F238E27FC236}">
                <a16:creationId xmlns:a16="http://schemas.microsoft.com/office/drawing/2014/main" id="{3112D677-496F-268B-B76F-692A28A3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43015" name="Group 30">
            <a:extLst>
              <a:ext uri="{FF2B5EF4-FFF2-40B4-BE49-F238E27FC236}">
                <a16:creationId xmlns:a16="http://schemas.microsoft.com/office/drawing/2014/main" id="{4D3EE402-3C42-9506-B748-3D16C9DB1BD0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254000"/>
            <a:ext cx="3363913" cy="3175000"/>
            <a:chOff x="3456" y="64"/>
            <a:chExt cx="2119" cy="2000"/>
          </a:xfrm>
        </p:grpSpPr>
        <p:sp>
          <p:nvSpPr>
            <p:cNvPr id="43016" name="Line 3">
              <a:extLst>
                <a:ext uri="{FF2B5EF4-FFF2-40B4-BE49-F238E27FC236}">
                  <a16:creationId xmlns:a16="http://schemas.microsoft.com/office/drawing/2014/main" id="{53A635FD-47FA-03BD-1AF2-967A4E8B84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17" name="Line 4">
              <a:extLst>
                <a:ext uri="{FF2B5EF4-FFF2-40B4-BE49-F238E27FC236}">
                  <a16:creationId xmlns:a16="http://schemas.microsoft.com/office/drawing/2014/main" id="{2F0B5A67-AABB-14CE-4DC0-F5AC40951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18" name="Oval 5">
              <a:extLst>
                <a:ext uri="{FF2B5EF4-FFF2-40B4-BE49-F238E27FC236}">
                  <a16:creationId xmlns:a16="http://schemas.microsoft.com/office/drawing/2014/main" id="{77E4FD4C-920B-FF10-B7E3-02AF912CF5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19" name="Oval 6">
              <a:extLst>
                <a:ext uri="{FF2B5EF4-FFF2-40B4-BE49-F238E27FC236}">
                  <a16:creationId xmlns:a16="http://schemas.microsoft.com/office/drawing/2014/main" id="{7E32C9AC-37B0-771C-FEFA-B199AD3111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0" name="Oval 7">
              <a:extLst>
                <a:ext uri="{FF2B5EF4-FFF2-40B4-BE49-F238E27FC236}">
                  <a16:creationId xmlns:a16="http://schemas.microsoft.com/office/drawing/2014/main" id="{9B14B0F2-4317-B86B-6959-30F8D5B662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1" name="Oval 8">
              <a:extLst>
                <a:ext uri="{FF2B5EF4-FFF2-40B4-BE49-F238E27FC236}">
                  <a16:creationId xmlns:a16="http://schemas.microsoft.com/office/drawing/2014/main" id="{79E46114-CA14-746B-85E6-92C14096A8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2" name="Oval 9">
              <a:extLst>
                <a:ext uri="{FF2B5EF4-FFF2-40B4-BE49-F238E27FC236}">
                  <a16:creationId xmlns:a16="http://schemas.microsoft.com/office/drawing/2014/main" id="{4A4A99DA-5E70-DE81-A4C6-9288946922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3" name="Oval 10">
              <a:extLst>
                <a:ext uri="{FF2B5EF4-FFF2-40B4-BE49-F238E27FC236}">
                  <a16:creationId xmlns:a16="http://schemas.microsoft.com/office/drawing/2014/main" id="{CC1D273A-4A68-BC55-8B1F-6DCC4D907BE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4" name="Oval 11">
              <a:extLst>
                <a:ext uri="{FF2B5EF4-FFF2-40B4-BE49-F238E27FC236}">
                  <a16:creationId xmlns:a16="http://schemas.microsoft.com/office/drawing/2014/main" id="{65AAFEF6-B417-E152-DC5A-3AFDB89F92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5" name="Oval 12">
              <a:extLst>
                <a:ext uri="{FF2B5EF4-FFF2-40B4-BE49-F238E27FC236}">
                  <a16:creationId xmlns:a16="http://schemas.microsoft.com/office/drawing/2014/main" id="{244CE5FF-9CE8-B6FC-1900-3F054B1629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6" name="Oval 13">
              <a:extLst>
                <a:ext uri="{FF2B5EF4-FFF2-40B4-BE49-F238E27FC236}">
                  <a16:creationId xmlns:a16="http://schemas.microsoft.com/office/drawing/2014/main" id="{7FC43872-1C92-6C92-8DFC-1C9E6F5884D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7" name="Oval 14">
              <a:extLst>
                <a:ext uri="{FF2B5EF4-FFF2-40B4-BE49-F238E27FC236}">
                  <a16:creationId xmlns:a16="http://schemas.microsoft.com/office/drawing/2014/main" id="{E3A0A203-79A0-BC0F-90A5-62C63EF7D1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8" name="Oval 15">
              <a:extLst>
                <a:ext uri="{FF2B5EF4-FFF2-40B4-BE49-F238E27FC236}">
                  <a16:creationId xmlns:a16="http://schemas.microsoft.com/office/drawing/2014/main" id="{0B068CAD-EF96-632D-6AC1-AD4A19F6C8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29" name="Oval 16">
              <a:extLst>
                <a:ext uri="{FF2B5EF4-FFF2-40B4-BE49-F238E27FC236}">
                  <a16:creationId xmlns:a16="http://schemas.microsoft.com/office/drawing/2014/main" id="{3CF3AAAB-78D8-AB75-9D28-754F3D9B31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0" name="Oval 17">
              <a:extLst>
                <a:ext uri="{FF2B5EF4-FFF2-40B4-BE49-F238E27FC236}">
                  <a16:creationId xmlns:a16="http://schemas.microsoft.com/office/drawing/2014/main" id="{248EE6E3-63FA-450F-470A-C1DD2609FE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031" name="Line 18">
              <a:extLst>
                <a:ext uri="{FF2B5EF4-FFF2-40B4-BE49-F238E27FC236}">
                  <a16:creationId xmlns:a16="http://schemas.microsoft.com/office/drawing/2014/main" id="{D8BCEFB6-1389-6F30-955E-59E61D8D3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32" name="Text Box 19">
              <a:extLst>
                <a:ext uri="{FF2B5EF4-FFF2-40B4-BE49-F238E27FC236}">
                  <a16:creationId xmlns:a16="http://schemas.microsoft.com/office/drawing/2014/main" id="{ADBBE15B-8271-379D-8084-4C479D35E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3033" name="Text Box 21">
              <a:extLst>
                <a:ext uri="{FF2B5EF4-FFF2-40B4-BE49-F238E27FC236}">
                  <a16:creationId xmlns:a16="http://schemas.microsoft.com/office/drawing/2014/main" id="{C99B506C-B3A1-3981-8920-B3232264E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1063"/>
              <a:ext cx="8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>
                  <a:latin typeface="Times New Roman" panose="02020603050405020304" pitchFamily="18" charset="0"/>
                </a:rPr>
                <a:t>y = x + 1</a:t>
              </a:r>
            </a:p>
          </p:txBody>
        </p:sp>
        <p:sp>
          <p:nvSpPr>
            <p:cNvPr id="43034" name="Line 22">
              <a:extLst>
                <a:ext uri="{FF2B5EF4-FFF2-40B4-BE49-F238E27FC236}">
                  <a16:creationId xmlns:a16="http://schemas.microsoft.com/office/drawing/2014/main" id="{DADFD714-C2AB-7C31-747A-E54AF548C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35" name="Line 23">
              <a:extLst>
                <a:ext uri="{FF2B5EF4-FFF2-40B4-BE49-F238E27FC236}">
                  <a16:creationId xmlns:a16="http://schemas.microsoft.com/office/drawing/2014/main" id="{634F3BDB-A2B9-D35A-EC82-12EA0E972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36" name="Line 24">
              <a:extLst>
                <a:ext uri="{FF2B5EF4-FFF2-40B4-BE49-F238E27FC236}">
                  <a16:creationId xmlns:a16="http://schemas.microsoft.com/office/drawing/2014/main" id="{2E46791B-7039-F8D7-DC67-C71C24659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37" name="Text Box 25">
              <a:extLst>
                <a:ext uri="{FF2B5EF4-FFF2-40B4-BE49-F238E27FC236}">
                  <a16:creationId xmlns:a16="http://schemas.microsoft.com/office/drawing/2014/main" id="{11451CAF-5997-9A74-5E95-42AC5661E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5" y="1814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43038" name="Text Box 26">
              <a:extLst>
                <a:ext uri="{FF2B5EF4-FFF2-40B4-BE49-F238E27FC236}">
                  <a16:creationId xmlns:a16="http://schemas.microsoft.com/office/drawing/2014/main" id="{11AF96C7-A670-B09D-271B-4491B86ED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43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Y1</a:t>
              </a:r>
            </a:p>
          </p:txBody>
        </p:sp>
        <p:sp>
          <p:nvSpPr>
            <p:cNvPr id="43039" name="Text Box 27">
              <a:extLst>
                <a:ext uri="{FF2B5EF4-FFF2-40B4-BE49-F238E27FC236}">
                  <a16:creationId xmlns:a16="http://schemas.microsoft.com/office/drawing/2014/main" id="{971D759A-990B-2C9E-9A60-6ED2944FF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1008"/>
              <a:ext cx="3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Y1’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061">
            <a:extLst>
              <a:ext uri="{FF2B5EF4-FFF2-40B4-BE49-F238E27FC236}">
                <a16:creationId xmlns:a16="http://schemas.microsoft.com/office/drawing/2014/main" id="{42D854F8-3CC1-976A-D9CA-7063C87D3D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A0182BC-63A4-43DA-8C10-E8888F899D1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0557C8DF-5B3D-CF90-177D-0DA5C5949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534400" cy="5257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Linear regression</a:t>
            </a:r>
            <a:r>
              <a:rPr lang="en-US" altLang="en-US" sz="2000"/>
              <a:t>: </a:t>
            </a:r>
            <a:r>
              <a:rPr lang="en-US" altLang="en-US" sz="2000" i="1"/>
              <a:t>Y = </a:t>
            </a:r>
            <a:r>
              <a:rPr lang="en-US" altLang="en-US" sz="2000" i="1">
                <a:sym typeface="Symbol" panose="05050102010706020507" pitchFamily="18" charset="2"/>
              </a:rPr>
              <a:t>w X + b</a:t>
            </a:r>
            <a:endParaRPr lang="en-US" altLang="en-US" sz="2000" i="1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Two regression coefficients, </a:t>
            </a:r>
            <a:r>
              <a:rPr lang="en-US" altLang="en-US" sz="2000" i="1">
                <a:sym typeface="Symbol" panose="05050102010706020507" pitchFamily="18" charset="2"/>
              </a:rPr>
              <a:t>w</a:t>
            </a:r>
            <a:r>
              <a:rPr lang="en-US" altLang="en-US" sz="2000">
                <a:sym typeface="Symbol" panose="05050102010706020507" pitchFamily="18" charset="2"/>
              </a:rPr>
              <a:t> and </a:t>
            </a:r>
            <a:r>
              <a:rPr lang="en-US" altLang="en-US" sz="2000" i="1">
                <a:sym typeface="Symbol" panose="05050102010706020507" pitchFamily="18" charset="2"/>
              </a:rPr>
              <a:t>b,</a:t>
            </a:r>
            <a:r>
              <a:rPr lang="en-US" altLang="en-US" sz="2000"/>
              <a:t> specify the line and are to be estimated by using the data at hand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Using the least squares criterion to the known values of </a:t>
            </a:r>
            <a:r>
              <a:rPr lang="en-US" altLang="en-US" sz="2000" i="1"/>
              <a:t>Y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 Y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, …, 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, X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, ….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Multiple regression</a:t>
            </a:r>
            <a:r>
              <a:rPr lang="en-US" altLang="en-US" sz="2000"/>
              <a:t>: </a:t>
            </a:r>
            <a:r>
              <a:rPr lang="en-US" altLang="en-US" sz="2000" i="1"/>
              <a:t>Y = b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 + b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1</a:t>
            </a:r>
            <a:r>
              <a:rPr lang="en-US" altLang="en-US" sz="2000" i="1"/>
              <a:t> + b</a:t>
            </a:r>
            <a:r>
              <a:rPr lang="en-US" altLang="en-US" sz="2000" i="1" baseline="-25000"/>
              <a:t>2</a:t>
            </a:r>
            <a:r>
              <a:rPr lang="en-US" altLang="en-US" sz="2000" i="1"/>
              <a:t> X</a:t>
            </a:r>
            <a:r>
              <a:rPr lang="en-US" altLang="en-US" sz="2000" i="1" baseline="-25000"/>
              <a:t>2</a:t>
            </a:r>
            <a:endParaRPr lang="en-US" altLang="en-US" sz="2000" i="1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Many nonlinear functions can be transformed into the above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u="sng"/>
              <a:t>Log-linear models</a:t>
            </a:r>
            <a:r>
              <a:rPr lang="en-US" altLang="en-US" sz="2000"/>
              <a:t>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Approximate discrete multidimensional probability distributions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Estimate the probability of each point (tuple) in a multi-dimensional space for a set of discretized attributes, based on a smaller subset of dimensional combinations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Useful for dimensionality reduction and data smoothing</a:t>
            </a:r>
            <a:endParaRPr lang="en-US" altLang="en-US" sz="2000" i="1" baseline="-25000"/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25FB5B41-BB9A-6765-F765-BAAB7CF05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458200" cy="8382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 dirty="0"/>
              <a:t>Regress Analysis and Log-Linear Models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61">
            <a:extLst>
              <a:ext uri="{FF2B5EF4-FFF2-40B4-BE49-F238E27FC236}">
                <a16:creationId xmlns:a16="http://schemas.microsoft.com/office/drawing/2014/main" id="{BB0F795B-ADF1-45F1-9271-EC2AAFD039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E52C1F9-9572-4CE4-BA48-A92FBA989BF4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63A67A7-EF78-7BE9-2012-27B9E7E2E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3F4CEB1-47A7-98B9-0D39-47B9E1BC494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52400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/>
          </a:p>
        </p:txBody>
      </p:sp>
      <p:graphicFrame>
        <p:nvGraphicFramePr>
          <p:cNvPr id="45061" name="Object 4">
            <a:extLst>
              <a:ext uri="{FF2B5EF4-FFF2-40B4-BE49-F238E27FC236}">
                <a16:creationId xmlns:a16="http://schemas.microsoft.com/office/drawing/2014/main" id="{19EA288B-AE84-28D9-F146-80603D83CED6}"/>
              </a:ext>
            </a:extLst>
          </p:cNvPr>
          <p:cNvGraphicFramePr>
            <a:graphicFrameLocks/>
          </p:cNvGraphicFramePr>
          <p:nvPr/>
        </p:nvGraphicFramePr>
        <p:xfrm>
          <a:off x="5486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9894245" imgH="4809952" progId="MSGraph.Chart.8">
                  <p:embed followColorScheme="full"/>
                </p:oleObj>
              </mc:Choice>
              <mc:Fallback>
                <p:oleObj name="Chart" r:id="rId3" imgW="9894245" imgH="4809952" progId="MSGraph.Chart.8">
                  <p:embed followColorScheme="full"/>
                  <p:pic>
                    <p:nvPicPr>
                      <p:cNvPr id="45061" name="Object 4">
                        <a:extLst>
                          <a:ext uri="{FF2B5EF4-FFF2-40B4-BE49-F238E27FC236}">
                            <a16:creationId xmlns:a16="http://schemas.microsoft.com/office/drawing/2014/main" id="{19EA288B-AE84-28D9-F146-80603D83CE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061">
            <a:extLst>
              <a:ext uri="{FF2B5EF4-FFF2-40B4-BE49-F238E27FC236}">
                <a16:creationId xmlns:a16="http://schemas.microsoft.com/office/drawing/2014/main" id="{57946DCC-8980-FD16-0F8F-8AB9F3B69B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BFD7C3F-6B45-4BB9-B75C-2B5AE47663AF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6F8A615-38F7-FFBA-7FD9-6C501508F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Clustering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B533D60-458E-3AC1-F628-A7BE68A8B7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905000" y="13716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Partition data set into clusters based on similarity, and store cluster representation (e.g., centroid and diameter) only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Can be very effective if data is clustered but not if data is “smeared”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Can have hierarchical clustering and be stored in multi-dimensional index tree structures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There are many choices of clustering definitions and clustering algorithms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Cluster analysis will be studied in depth in Chapter 10</a:t>
            </a: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61">
            <a:extLst>
              <a:ext uri="{FF2B5EF4-FFF2-40B4-BE49-F238E27FC236}">
                <a16:creationId xmlns:a16="http://schemas.microsoft.com/office/drawing/2014/main" id="{BAA734DA-A293-8740-E529-E1868C2928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F575BE5-5009-4AE8-806A-2754F22B5F6D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FBBFC80-85E8-FE98-F49F-C7D0BDE1C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95250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Sampling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3653A1F-1113-35FE-8E55-FC0E14CCD69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1905000" y="1371600"/>
            <a:ext cx="84582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Sampling: obtaining a small sample </a:t>
            </a:r>
            <a:r>
              <a:rPr lang="en-US" altLang="en-US" sz="2400" i="1"/>
              <a:t>s</a:t>
            </a:r>
            <a:r>
              <a:rPr lang="en-US" altLang="en-US" sz="2400"/>
              <a:t> to represent the whole data set </a:t>
            </a:r>
            <a:r>
              <a:rPr lang="en-US" altLang="en-US" sz="2400" i="1"/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Allow a mining algorithm to run in complexity that is potentially sub-linear to the size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Key principle: Choose a </a:t>
            </a:r>
            <a:r>
              <a:rPr lang="en-US" altLang="en-US" sz="2400">
                <a:solidFill>
                  <a:schemeClr val="hlink"/>
                </a:solidFill>
              </a:rPr>
              <a:t>representative</a:t>
            </a:r>
            <a:r>
              <a:rPr lang="en-US" altLang="en-US" sz="2400"/>
              <a:t> subset of the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Simple random sampling may have very poor performance in the presence of skew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Develop adaptive sampling methods, e.g., stratified sampling: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Note: Sampling may not reduce database I/Os (page at a time)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2966</TotalTime>
  <Words>906</Words>
  <Application>Microsoft Office PowerPoint</Application>
  <PresentationFormat>Widescreen</PresentationFormat>
  <Paragraphs>141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Casper</vt:lpstr>
      <vt:lpstr>Casper Bold</vt:lpstr>
      <vt:lpstr>Tahoma</vt:lpstr>
      <vt:lpstr>Times New Roman</vt:lpstr>
      <vt:lpstr>1_Office Theme</vt:lpstr>
      <vt:lpstr>Contents Slide Master</vt:lpstr>
      <vt:lpstr>CorelDRAW</vt:lpstr>
      <vt:lpstr>Microsoft Graph 2000 Chart</vt:lpstr>
      <vt:lpstr>PowerPoint Presentation</vt:lpstr>
      <vt:lpstr>Contents to be Covered</vt:lpstr>
      <vt:lpstr>Data Reduction 2: Numerosity Reduction</vt:lpstr>
      <vt:lpstr>Parametric Data Reduction: Regression and Log-Linear Models</vt:lpstr>
      <vt:lpstr>Regression Analysis</vt:lpstr>
      <vt:lpstr>Regress Analysis and Log-Linear Models</vt:lpstr>
      <vt:lpstr>Histogram Analysis</vt:lpstr>
      <vt:lpstr>Clustering</vt:lpstr>
      <vt:lpstr>Sampling</vt:lpstr>
      <vt:lpstr>Types of Sampling</vt:lpstr>
      <vt:lpstr>PowerPoint Presentation</vt:lpstr>
      <vt:lpstr>Sampling: Cluster or Stratified Sampling</vt:lpstr>
      <vt:lpstr>Data Cube Aggregation</vt:lpstr>
      <vt:lpstr>Homework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Neha Agarwal</cp:lastModifiedBy>
  <cp:revision>283</cp:revision>
  <dcterms:created xsi:type="dcterms:W3CDTF">2019-01-09T10:33:58Z</dcterms:created>
  <dcterms:modified xsi:type="dcterms:W3CDTF">2022-06-18T06:06:15Z</dcterms:modified>
</cp:coreProperties>
</file>