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4"/>
  </p:notesMasterIdLst>
  <p:handoutMasterIdLst>
    <p:handoutMasterId r:id="rId15"/>
  </p:handoutMasterIdLst>
  <p:sldIdLst>
    <p:sldId id="277" r:id="rId3"/>
    <p:sldId id="307" r:id="rId4"/>
    <p:sldId id="1043" r:id="rId5"/>
    <p:sldId id="1044" r:id="rId6"/>
    <p:sldId id="1045" r:id="rId7"/>
    <p:sldId id="1140" r:id="rId8"/>
    <p:sldId id="1053" r:id="rId9"/>
    <p:sldId id="1054" r:id="rId10"/>
    <p:sldId id="618" r:id="rId11"/>
    <p:sldId id="371" r:id="rId12"/>
    <p:sldId id="3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4221BA5-8D6B-D061-074E-B0BC978DFC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1A90563-A815-4688-B684-356F062561AE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5B6FB57-1076-C7E7-A10D-4EF551BB86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BDD81A0-553B-C7FC-F80C-BF3EEC1FB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A942FFE-5078-F25A-83BC-E414D468F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AFF5541-9EC5-4A3D-9827-ABE643A6147B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8F38255-F01A-C345-B76A-9C961D9C4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07B0C982-7A78-0544-3E9D-CA794EA66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AA77158-87D7-C1AE-D32E-51DB240A67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F60CA2-48B0-4660-B2D9-CC8B4A143B82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3F131636-4363-A6DE-C09D-2CE550B0F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884CAD1-1C78-3E46-584C-D548A3989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30C2AD7E-0D41-0E40-9FA9-98994DB8CCC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37F9E6C-716D-4D53-AA8F-ABB64C6D0130}" type="slidenum">
              <a:rPr lang="en-US" altLang="en-US" sz="1200">
                <a:latin typeface="Times New Roman" panose="02020603050405020304" pitchFamily="18" charset="0"/>
              </a:rPr>
              <a:pPr algn="r"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394C6E1-C18F-6462-16AA-5A75F0C3E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920065D-8376-CD18-63E7-526E517A0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E20991F-84B1-0BE9-1EE6-9748C8E5AC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5DBF70E-47CB-4706-9D69-3DE519322B7A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321D86E6-ACC0-2B22-DDB9-B3A081E74F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DB028B3D-79CA-1065-4B8E-CC1E0243A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12F53B47-D8FD-E148-56B3-BD372DBE94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1343B0F-1AA2-4A6B-8E74-F608ACEABC91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33871E7-4C26-259C-CD57-3A2B31C9B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2F34D50E-F7CC-E21A-E1A4-E7E9172EC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http://www.ijsmsjournal.org/ijsms-v4i4p137.html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https://www.springer.com/journal/41060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Noisy Data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61">
            <a:extLst>
              <a:ext uri="{FF2B5EF4-FFF2-40B4-BE49-F238E27FC236}">
                <a16:creationId xmlns:a16="http://schemas.microsoft.com/office/drawing/2014/main" id="{32FA5BEA-78F0-5AD4-07D8-A2BF418B6D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D6B8E46-5033-4B80-867D-EAA6ABB8CC96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7CB2CA4-A2F0-89C0-3654-90A772CC6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Cleaning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0D80EC1-4CA1-A1B7-B744-5F89CE36E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Data in the Real World Is Dirty: Lots of potentially incorrect data, e.g., instrument faulty, human or computer error, transmission error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/>
              <a:t>incomplete</a:t>
            </a:r>
            <a:r>
              <a:rPr lang="en-US" altLang="en-US" sz="2000"/>
              <a:t>: lacking attribute values, lacking certain attributes of interest, or containing only aggregate 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e.g., </a:t>
            </a:r>
            <a:r>
              <a:rPr lang="en-US" altLang="en-US" i="1"/>
              <a:t>Occupation</a:t>
            </a:r>
            <a:r>
              <a:rPr lang="en-US" altLang="en-US"/>
              <a:t>=“ ” (missing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/>
              <a:t>noisy</a:t>
            </a:r>
            <a:r>
              <a:rPr lang="en-US" altLang="en-US" sz="2000"/>
              <a:t>: containing noise, errors, or outliers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e.g., </a:t>
            </a:r>
            <a:r>
              <a:rPr lang="en-US" altLang="en-US" i="1"/>
              <a:t>Salary</a:t>
            </a:r>
            <a:r>
              <a:rPr lang="en-US" altLang="en-US"/>
              <a:t>=“</a:t>
            </a:r>
            <a:r>
              <a:rPr lang="en-US" altLang="en-US">
                <a:cs typeface="Tahoma" panose="020B0604030504040204" pitchFamily="34" charset="0"/>
              </a:rPr>
              <a:t>−</a:t>
            </a:r>
            <a:r>
              <a:rPr lang="en-US" altLang="en-US"/>
              <a:t>10” (an error)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/>
              <a:t>inconsistent</a:t>
            </a:r>
            <a:r>
              <a:rPr lang="en-US" altLang="en-US" sz="2000"/>
              <a:t>: containing discrepancies in codes or names, e.g.,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i="1"/>
              <a:t>Age</a:t>
            </a:r>
            <a:r>
              <a:rPr lang="en-US" altLang="en-US"/>
              <a:t>=“42”, </a:t>
            </a:r>
            <a:r>
              <a:rPr lang="en-US" altLang="en-US" i="1"/>
              <a:t>Birthday</a:t>
            </a:r>
            <a:r>
              <a:rPr lang="en-US" altLang="en-US"/>
              <a:t>=“03/07/2010”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Was rating “1, 2, 3”, now rating “A, B, C”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discrepancy between duplicate records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/>
              <a:t>Intentional</a:t>
            </a:r>
            <a:r>
              <a:rPr lang="en-US" altLang="en-US" sz="2000" b="1" u="sng"/>
              <a:t> </a:t>
            </a:r>
            <a:r>
              <a:rPr lang="en-US" altLang="en-US" sz="2000"/>
              <a:t>(e.g., </a:t>
            </a:r>
            <a:r>
              <a:rPr lang="en-US" altLang="en-US" sz="2000" i="1"/>
              <a:t>disguised missing</a:t>
            </a:r>
            <a:r>
              <a:rPr lang="en-US" altLang="en-US" sz="2000"/>
              <a:t> data)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Jan. 1 as everyone’s birthday?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61">
            <a:extLst>
              <a:ext uri="{FF2B5EF4-FFF2-40B4-BE49-F238E27FC236}">
                <a16:creationId xmlns:a16="http://schemas.microsoft.com/office/drawing/2014/main" id="{46B0169E-601B-53F2-62EA-A3CB30A14E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FB7B0F-C661-4822-95C5-150D155C76C3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765E829-5717-D94F-6506-D6D1DFBF2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3950" y="304800"/>
            <a:ext cx="71691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Incomplete (Missing) Data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F01635B-CFAB-6160-0D68-DFF9C8284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058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Data is not always available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E.g., many tuples have no recorded value for several attributes, such as customer income in sales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Missing data may be due to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equipment malfunction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inconsistent with other recorded data and thus deleted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not entered due to misunderstanding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certain data may not be considered important at the time of entry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not register history or changes of the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Missing data may need to be inferred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61">
            <a:extLst>
              <a:ext uri="{FF2B5EF4-FFF2-40B4-BE49-F238E27FC236}">
                <a16:creationId xmlns:a16="http://schemas.microsoft.com/office/drawing/2014/main" id="{4CBE08BE-A52B-6D10-7447-6FD19EF642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A238C3-3395-48A7-B7A3-5DC790C61380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140F6B4-5008-7817-D20F-56A9EDA0E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Handle Missing Data?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72638C8-BEA3-33CE-25C0-87AE56C4C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Ignore the tuple: usually done when class label is missing (when doing classification)—not effective when the % of missing values per attribute varies considerably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Fill in the missing value manually: tedious + infeasible?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Fill in it automatically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a global constant : e.g., “unknown”, a new class?!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the attribute mean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the attribute mean for all samples belonging to the same class: smarter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chemeClr val="hlink"/>
                </a:solidFill>
              </a:rPr>
              <a:t>the most probable value: inference-based such as Bayesian formula or decision 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61">
            <a:extLst>
              <a:ext uri="{FF2B5EF4-FFF2-40B4-BE49-F238E27FC236}">
                <a16:creationId xmlns:a16="http://schemas.microsoft.com/office/drawing/2014/main" id="{69586E52-118B-83DC-0F6D-A227DBB827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54A06D9-E00D-4C61-A651-4223620CEF40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32B485E-A22A-4E85-A041-2592702889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00400" y="228600"/>
            <a:ext cx="5638800" cy="76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Noisy Data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B61371A-BF0C-E936-D445-7F648C8310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3716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Noise</a:t>
            </a:r>
            <a:r>
              <a:rPr lang="en-US" altLang="en-US" sz="2400"/>
              <a:t>: random error or variance in a measured variable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Incorrect attribute values</a:t>
            </a:r>
            <a:r>
              <a:rPr lang="en-US" altLang="en-US" sz="2400"/>
              <a:t> may be due to</a:t>
            </a:r>
          </a:p>
          <a:p>
            <a:pPr lvl="1" eaLnBrk="1" hangingPunct="1"/>
            <a:r>
              <a:rPr lang="en-US" altLang="en-US"/>
              <a:t>faulty data collection instruments</a:t>
            </a:r>
          </a:p>
          <a:p>
            <a:pPr lvl="1" eaLnBrk="1" hangingPunct="1"/>
            <a:r>
              <a:rPr lang="en-US" altLang="en-US"/>
              <a:t>data entry problems</a:t>
            </a:r>
          </a:p>
          <a:p>
            <a:pPr lvl="1" eaLnBrk="1" hangingPunct="1"/>
            <a:r>
              <a:rPr lang="en-US" altLang="en-US"/>
              <a:t>data transmission problems</a:t>
            </a:r>
          </a:p>
          <a:p>
            <a:pPr lvl="1" eaLnBrk="1" hangingPunct="1"/>
            <a:r>
              <a:rPr lang="en-US" altLang="en-US"/>
              <a:t>technology limitation</a:t>
            </a:r>
          </a:p>
          <a:p>
            <a:pPr lvl="1" eaLnBrk="1" hangingPunct="1"/>
            <a:r>
              <a:rPr lang="en-US" altLang="en-US"/>
              <a:t>inconsistency in naming convention 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Other data problems</a:t>
            </a:r>
            <a:r>
              <a:rPr lang="en-US" altLang="en-US" sz="2400"/>
              <a:t> which require data cleaning</a:t>
            </a:r>
          </a:p>
          <a:p>
            <a:pPr lvl="1" eaLnBrk="1" hangingPunct="1"/>
            <a:r>
              <a:rPr lang="en-US" altLang="en-US"/>
              <a:t>duplicate records</a:t>
            </a:r>
          </a:p>
          <a:p>
            <a:pPr lvl="1" eaLnBrk="1" hangingPunct="1"/>
            <a:r>
              <a:rPr lang="en-US" altLang="en-US"/>
              <a:t>incomplete data</a:t>
            </a:r>
          </a:p>
          <a:p>
            <a:pPr lvl="1" eaLnBrk="1" hangingPunct="1"/>
            <a:r>
              <a:rPr lang="en-US" altLang="en-US"/>
              <a:t>inconsistent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61">
            <a:extLst>
              <a:ext uri="{FF2B5EF4-FFF2-40B4-BE49-F238E27FC236}">
                <a16:creationId xmlns:a16="http://schemas.microsoft.com/office/drawing/2014/main" id="{0C85B980-BBDC-3A01-BF6A-2A2065224D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4DEE77-B037-486E-A110-D437AEA230B3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8A31158-8FC9-D6C8-7F4F-8EDC955F2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04800"/>
            <a:ext cx="85915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How to Handle Noisy Data?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123CBE1-BA21-D4AC-6D9A-89D3160A9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Binning</a:t>
            </a:r>
          </a:p>
          <a:p>
            <a:pPr lvl="1" eaLnBrk="1" hangingPunct="1"/>
            <a:r>
              <a:rPr lang="en-US" altLang="en-US"/>
              <a:t>first sort data and partition into (equal-frequency) bins</a:t>
            </a:r>
          </a:p>
          <a:p>
            <a:pPr lvl="1" eaLnBrk="1" hangingPunct="1"/>
            <a:r>
              <a:rPr lang="en-US" altLang="en-US"/>
              <a:t>then one can </a:t>
            </a:r>
            <a:r>
              <a:rPr lang="en-US" altLang="en-US">
                <a:solidFill>
                  <a:schemeClr val="hlink"/>
                </a:solidFill>
              </a:rPr>
              <a:t>smooth by bin means,  smooth by bin median, smooth by bin boundaries</a:t>
            </a:r>
            <a:r>
              <a:rPr lang="en-US" altLang="en-US"/>
              <a:t>, etc.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Regression</a:t>
            </a:r>
          </a:p>
          <a:p>
            <a:pPr lvl="1" eaLnBrk="1" hangingPunct="1"/>
            <a:r>
              <a:rPr lang="en-US" altLang="en-US"/>
              <a:t>smooth by fitting the data into regression functions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Clustering</a:t>
            </a:r>
          </a:p>
          <a:p>
            <a:pPr lvl="1" eaLnBrk="1" hangingPunct="1"/>
            <a:r>
              <a:rPr lang="en-US" altLang="en-US"/>
              <a:t>detect and remove outliers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Combined computer and human inspection</a:t>
            </a:r>
          </a:p>
          <a:p>
            <a:pPr lvl="1" eaLnBrk="1" hangingPunct="1"/>
            <a:r>
              <a:rPr lang="en-US" altLang="en-US"/>
              <a:t>detect suspicious values and check by human (e.g., deal with possible outliers)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61">
            <a:extLst>
              <a:ext uri="{FF2B5EF4-FFF2-40B4-BE49-F238E27FC236}">
                <a16:creationId xmlns:a16="http://schemas.microsoft.com/office/drawing/2014/main" id="{2F967D48-92D6-A584-EE03-047647CD76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B6CC7D4-8A79-4849-97DB-BF17FC200434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D03C6AA-CEAF-1F14-3867-0A218FD96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04800"/>
            <a:ext cx="85915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Cleaning as a Process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F395003-F9B3-B057-8735-22000083C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Data discrepancy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Use metadata (e.g., domain, range, dependency, distribution)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Check field overloading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Check uniqueness rule, consecutive rule and null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Use commercial tools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Data scrubbing: use simple domain knowledge (e.g., postal code, spell-check) to detect errors and make corrections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Data auditing: by analyzing data to discover rules and relationship to detect violators (e.g., correlation and clustering to find outliers)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Data migration and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Data migration tools: allow transformations to be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ETL (Extraction/Transformation/Loading) tools: allow users to specify transformations through a graphical user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Integration of the two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Iterative and interactive (e.g., Potter’s Wheels)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Handle Noisy Data?</a:t>
            </a:r>
          </a:p>
          <a:p>
            <a:r>
              <a:rPr lang="en-US" altLang="en-US" dirty="0"/>
              <a:t>How to Handle Missing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2927</TotalTime>
  <Words>719</Words>
  <Application>Microsoft Office PowerPoint</Application>
  <PresentationFormat>Widescreen</PresentationFormat>
  <Paragraphs>113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Casper</vt:lpstr>
      <vt:lpstr>Casper Bold</vt:lpstr>
      <vt:lpstr>Tahoma</vt:lpstr>
      <vt:lpstr>Times New Roman</vt:lpstr>
      <vt:lpstr>1_Office Theme</vt:lpstr>
      <vt:lpstr>Contents Slide Master</vt:lpstr>
      <vt:lpstr>CorelDRAW</vt:lpstr>
      <vt:lpstr>PowerPoint Presentation</vt:lpstr>
      <vt:lpstr>Contents to be Covered</vt:lpstr>
      <vt:lpstr>Data Cleaning</vt:lpstr>
      <vt:lpstr>Incomplete (Missing) Data</vt:lpstr>
      <vt:lpstr>How to Handle Missing Data?</vt:lpstr>
      <vt:lpstr>Noisy Data</vt:lpstr>
      <vt:lpstr>How to Handle Noisy Data?</vt:lpstr>
      <vt:lpstr>Data Cleaning as a Process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278</cp:revision>
  <dcterms:created xsi:type="dcterms:W3CDTF">2019-01-09T10:33:58Z</dcterms:created>
  <dcterms:modified xsi:type="dcterms:W3CDTF">2022-06-18T06:10:10Z</dcterms:modified>
</cp:coreProperties>
</file>