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7"/>
  </p:notesMasterIdLst>
  <p:handoutMasterIdLst>
    <p:handoutMasterId r:id="rId18"/>
  </p:handoutMasterIdLst>
  <p:sldIdLst>
    <p:sldId id="277" r:id="rId3"/>
    <p:sldId id="307" r:id="rId4"/>
    <p:sldId id="1055" r:id="rId5"/>
    <p:sldId id="1056" r:id="rId6"/>
    <p:sldId id="1124" r:id="rId7"/>
    <p:sldId id="1125" r:id="rId8"/>
    <p:sldId id="1070" r:id="rId9"/>
    <p:sldId id="1127" r:id="rId10"/>
    <p:sldId id="1071" r:id="rId11"/>
    <p:sldId id="1126" r:id="rId12"/>
    <p:sldId id="1138" r:id="rId13"/>
    <p:sldId id="618" r:id="rId14"/>
    <p:sldId id="371" r:id="rId15"/>
    <p:sldId id="3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5542299F-5938-5DB2-020B-89D0367B99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AE02399-2F90-4CD8-8809-5E6ACA85F797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632B55E5-FB13-C142-A176-598A7EED24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5EF8DE93-9494-1CF7-FCEF-D7F95C0B7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48FED54A-D9D6-8195-81D9-805370D321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4036AF3-66B1-40FF-9141-0EAA604C976C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185B39DF-2902-1326-657B-854BAD50B6C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EBB36D23-B454-49B2-B26B-78C72F8777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DF10B7EE-EDB6-5508-8A8D-00F87A2D457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35B6C228-0546-99B2-D073-FE8AD79AC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0793FDA1-4C08-DD2D-83F2-17CC6BAFD2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61D1AFCD-0533-9BB6-CB65-EFE1E5DA8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43470959-F609-CD3C-8045-55A3D4FBA0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B040B37D-29C3-3A26-D1F7-E8C1E6FDA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8EA2BBA8-948B-D277-5A07-0E31AF7F31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8088" y="700088"/>
            <a:ext cx="4598987" cy="3449637"/>
          </a:xfrm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4D1A7AA3-DB9E-25EA-1E34-B11D07148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86135D8B-B4BE-5547-C71A-8045E18124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8088" y="700088"/>
            <a:ext cx="4598987" cy="3449637"/>
          </a:xfrm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447B0A60-8DF6-335F-1911-C93E5BE732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442FAF12-8F50-C416-5FD6-61364CFB9A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E1CEE82B-17D6-594C-54DB-C75F972D8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E8347A5D-994C-0E41-4701-0E88066E7D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88ADF754-28A1-E5B8-0A24-633AE450C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345233D1-49D7-9C43-C8DD-D1E28F5289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2F04422-B3D1-412D-8B4F-7A5811D8228D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295400"/>
            <a:ext cx="54864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962400"/>
            <a:ext cx="54864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>
            <a:extLst>
              <a:ext uri="{FF2B5EF4-FFF2-40B4-BE49-F238E27FC236}">
                <a16:creationId xmlns:a16="http://schemas.microsoft.com/office/drawing/2014/main" id="{7D9F51B3-FC39-7BC5-D3F3-228144930D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6F2B5-0A13-4283-A411-994B577B38C5}" type="datetime1">
              <a:rPr lang="en-US"/>
              <a:pPr>
                <a:defRPr/>
              </a:pPr>
              <a:t>6/18/2022</a:t>
            </a:fld>
            <a:endParaRPr lang="en-US"/>
          </a:p>
        </p:txBody>
      </p:sp>
      <p:sp>
        <p:nvSpPr>
          <p:cNvPr id="7" name="Rectangle 2060">
            <a:extLst>
              <a:ext uri="{FF2B5EF4-FFF2-40B4-BE49-F238E27FC236}">
                <a16:creationId xmlns:a16="http://schemas.microsoft.com/office/drawing/2014/main" id="{CFC6B865-2680-C26D-D240-D89CFB57C0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>
            <a:extLst>
              <a:ext uri="{FF2B5EF4-FFF2-40B4-BE49-F238E27FC236}">
                <a16:creationId xmlns:a16="http://schemas.microsoft.com/office/drawing/2014/main" id="{E1BFCC20-ED65-E469-FC16-B079A3D6EF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DC679-3035-44F3-A4D7-EC9425A17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434274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7.png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jsmsjournal.org/ijsms-v4i4p137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46400"/>
              </p:ext>
            </p:extLst>
          </p:nvPr>
        </p:nvGraphicFramePr>
        <p:xfrm>
          <a:off x="76788" y="2260591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2260591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74766" y="1459925"/>
            <a:ext cx="11103427" cy="309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3600" b="1" dirty="0">
                <a:latin typeface="Casper Bold"/>
              </a:rPr>
              <a:t>Apex Institute of Technology</a:t>
            </a:r>
            <a:endParaRPr lang="en-US" sz="3600" dirty="0">
              <a:latin typeface="Casper Bold"/>
            </a:endParaRPr>
          </a:p>
          <a:p>
            <a:pPr algn="ctr"/>
            <a:r>
              <a:rPr lang="en-IN" sz="2000" b="1" dirty="0">
                <a:latin typeface="Casper Bold"/>
              </a:rPr>
              <a:t>Department of Computer Science &amp; Engineering</a:t>
            </a:r>
            <a:endParaRPr lang="en-US" sz="2000" b="1" dirty="0">
              <a:latin typeface="Casper Bold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>
              <a:latin typeface="Casper Bold"/>
            </a:endParaRPr>
          </a:p>
          <a:p>
            <a:pPr algn="ctr"/>
            <a:r>
              <a:rPr lang="en-IN" sz="3600" b="1" dirty="0">
                <a:latin typeface="Casper Bold"/>
              </a:rPr>
              <a:t>Data Mining and Warehousing</a:t>
            </a:r>
          </a:p>
          <a:p>
            <a:pPr algn="ctr"/>
            <a:r>
              <a:rPr lang="en-US" sz="3600" b="1" dirty="0">
                <a:latin typeface="Casper Bold"/>
              </a:rPr>
              <a:t>(CSF-334)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b="1" dirty="0">
              <a:latin typeface="Casper Bold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6E28C-D7B6-45D7-81C1-274C275F362A}"/>
              </a:ext>
            </a:extLst>
          </p:cNvPr>
          <p:cNvSpPr txBox="1"/>
          <p:nvPr/>
        </p:nvSpPr>
        <p:spPr>
          <a:xfrm>
            <a:off x="685800" y="5559659"/>
            <a:ext cx="430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Dr Neha Agarwal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E11231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CSE(AIT), CU</a:t>
            </a: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4">
            <a:extLst>
              <a:ext uri="{FF2B5EF4-FFF2-40B4-BE49-F238E27FC236}">
                <a16:creationId xmlns:a16="http://schemas.microsoft.com/office/drawing/2014/main" id="{CAA778DD-1370-8068-7D3F-F7920CA7D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2274888"/>
            <a:ext cx="244792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13">
            <a:extLst>
              <a:ext uri="{FF2B5EF4-FFF2-40B4-BE49-F238E27FC236}">
                <a16:creationId xmlns:a16="http://schemas.microsoft.com/office/drawing/2014/main" id="{12A7E244-813E-EA5E-6859-9082BEEEB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85042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0" name="Rectangle 2061">
            <a:extLst>
              <a:ext uri="{FF2B5EF4-FFF2-40B4-BE49-F238E27FC236}">
                <a16:creationId xmlns:a16="http://schemas.microsoft.com/office/drawing/2014/main" id="{00EDB84B-6368-B2F8-89A3-9161FBFFAF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3A8A55C-8F0B-4D99-A127-F38831BB53EB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53E6F1EF-94A2-322B-666A-C836A12B2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/>
          <a:lstStyle/>
          <a:p>
            <a:r>
              <a:rPr lang="en-US" altLang="en-US" sz="3200"/>
              <a:t>Covariance (Numeric Data)</a:t>
            </a:r>
          </a:p>
        </p:txBody>
      </p:sp>
      <p:sp>
        <p:nvSpPr>
          <p:cNvPr id="24582" name="Rectangle 3">
            <a:extLst>
              <a:ext uri="{FF2B5EF4-FFF2-40B4-BE49-F238E27FC236}">
                <a16:creationId xmlns:a16="http://schemas.microsoft.com/office/drawing/2014/main" id="{80A801D8-41E0-7A10-E611-33571297B8F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19200"/>
            <a:ext cx="8839200" cy="533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000"/>
              <a:t>Covariance is similar to correlation</a:t>
            </a:r>
          </a:p>
          <a:p>
            <a:pPr>
              <a:lnSpc>
                <a:spcPct val="110000"/>
              </a:lnSpc>
            </a:pPr>
            <a:endParaRPr lang="en-US" altLang="en-US" sz="1800"/>
          </a:p>
          <a:p>
            <a:pPr>
              <a:lnSpc>
                <a:spcPct val="110000"/>
              </a:lnSpc>
            </a:pPr>
            <a:endParaRPr lang="en-US" altLang="en-US" sz="1800"/>
          </a:p>
          <a:p>
            <a:pPr>
              <a:lnSpc>
                <a:spcPct val="110000"/>
              </a:lnSpc>
            </a:pPr>
            <a:endParaRPr lang="en-US" altLang="en-US" sz="1800"/>
          </a:p>
          <a:p>
            <a:pPr>
              <a:lnSpc>
                <a:spcPct val="110000"/>
              </a:lnSpc>
            </a:pPr>
            <a:endParaRPr lang="en-US" altLang="en-US" sz="180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where n is the number of tuples,      and      are the respective mean or </a:t>
            </a:r>
            <a:r>
              <a:rPr lang="en-US" altLang="en-US" sz="2000" b="1"/>
              <a:t>expected values</a:t>
            </a:r>
            <a:r>
              <a:rPr lang="en-US" altLang="en-US" sz="2000"/>
              <a:t> of A and B, </a:t>
            </a:r>
            <a:r>
              <a:rPr lang="el-GR" altLang="en-US" sz="2000"/>
              <a:t>σ</a:t>
            </a:r>
            <a:r>
              <a:rPr lang="en-US" altLang="en-US" sz="2000" baseline="-25000"/>
              <a:t>A </a:t>
            </a:r>
            <a:r>
              <a:rPr lang="en-US" altLang="en-US" sz="2000"/>
              <a:t>and </a:t>
            </a:r>
            <a:r>
              <a:rPr lang="el-GR" altLang="en-US" sz="2000"/>
              <a:t>σ</a:t>
            </a:r>
            <a:r>
              <a:rPr lang="en-US" altLang="en-US" sz="2000" baseline="-25000"/>
              <a:t>B </a:t>
            </a:r>
            <a:r>
              <a:rPr lang="en-US" altLang="en-US" sz="2000"/>
              <a:t>are the respective standard deviation of A and B.</a:t>
            </a:r>
          </a:p>
          <a:p>
            <a:pPr>
              <a:lnSpc>
                <a:spcPct val="110000"/>
              </a:lnSpc>
            </a:pPr>
            <a:r>
              <a:rPr lang="en-US" altLang="en-US" sz="2000" b="1"/>
              <a:t>Positive covariance</a:t>
            </a:r>
            <a:r>
              <a:rPr lang="en-US" altLang="en-US" sz="2000"/>
              <a:t>: If Cov</a:t>
            </a:r>
            <a:r>
              <a:rPr lang="en-US" altLang="en-US" sz="2000" baseline="-25000"/>
              <a:t>A,B </a:t>
            </a:r>
            <a:r>
              <a:rPr lang="en-US" altLang="en-US" sz="2000"/>
              <a:t>&gt; 0, then A and B both tend to be larger than their expected values.</a:t>
            </a:r>
          </a:p>
          <a:p>
            <a:pPr>
              <a:lnSpc>
                <a:spcPct val="110000"/>
              </a:lnSpc>
            </a:pPr>
            <a:r>
              <a:rPr lang="en-US" altLang="en-US" sz="2000" b="1"/>
              <a:t>Negative covariance</a:t>
            </a:r>
            <a:r>
              <a:rPr lang="en-US" altLang="en-US" sz="2000"/>
              <a:t>: If Cov</a:t>
            </a:r>
            <a:r>
              <a:rPr lang="en-US" altLang="en-US" sz="2000" baseline="-25000"/>
              <a:t>A,B </a:t>
            </a:r>
            <a:r>
              <a:rPr lang="en-US" altLang="en-US" sz="2000"/>
              <a:t>&lt; 0 then if A is larger than its expected value, B is likely to be smaller than its expected value.</a:t>
            </a:r>
          </a:p>
          <a:p>
            <a:pPr>
              <a:lnSpc>
                <a:spcPct val="80000"/>
              </a:lnSpc>
            </a:pPr>
            <a:r>
              <a:rPr lang="en-US" altLang="en-US" sz="2000" b="1"/>
              <a:t>Independence</a:t>
            </a:r>
            <a:r>
              <a:rPr lang="en-US" altLang="en-US" sz="2000"/>
              <a:t>: Cov</a:t>
            </a:r>
            <a:r>
              <a:rPr lang="en-US" altLang="en-US" sz="2000" baseline="-25000"/>
              <a:t>A,B</a:t>
            </a:r>
            <a:r>
              <a:rPr lang="en-US" altLang="en-US" sz="2000"/>
              <a:t> = 0 but the converse is not true:</a:t>
            </a:r>
          </a:p>
          <a:p>
            <a:pPr lvl="1"/>
            <a:r>
              <a:rPr lang="en-US" altLang="en-US" sz="1800"/>
              <a:t>Some pairs of random variables may have a covariance of 0 but are not independent. Only under some additional assumptions (e.g., the data follow multivariate normal distributions) does a covariance of 0 imply independence</a:t>
            </a:r>
          </a:p>
        </p:txBody>
      </p:sp>
      <p:graphicFrame>
        <p:nvGraphicFramePr>
          <p:cNvPr id="24583" name="Object 13">
            <a:extLst>
              <a:ext uri="{FF2B5EF4-FFF2-40B4-BE49-F238E27FC236}">
                <a16:creationId xmlns:a16="http://schemas.microsoft.com/office/drawing/2014/main" id="{8E4DBFF0-0D2C-6F84-71DA-F0373D6273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1725" y="3124201"/>
          <a:ext cx="2555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68" imgH="203024" progId="Equation.3">
                  <p:embed/>
                </p:oleObj>
              </mc:Choice>
              <mc:Fallback>
                <p:oleObj name="Equation" r:id="rId5" imgW="152268" imgH="203024" progId="Equation.3">
                  <p:embed/>
                  <p:pic>
                    <p:nvPicPr>
                      <p:cNvPr id="24583" name="Object 13">
                        <a:extLst>
                          <a:ext uri="{FF2B5EF4-FFF2-40B4-BE49-F238E27FC236}">
                            <a16:creationId xmlns:a16="http://schemas.microsoft.com/office/drawing/2014/main" id="{8E4DBFF0-0D2C-6F84-71DA-F0373D6273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725" y="3124201"/>
                        <a:ext cx="255588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14">
            <a:extLst>
              <a:ext uri="{FF2B5EF4-FFF2-40B4-BE49-F238E27FC236}">
                <a16:creationId xmlns:a16="http://schemas.microsoft.com/office/drawing/2014/main" id="{A87344C9-F1F1-2090-DBE7-19D40A38CF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1" y="3113088"/>
          <a:ext cx="295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268" imgH="203024" progId="Equation.3">
                  <p:embed/>
                </p:oleObj>
              </mc:Choice>
              <mc:Fallback>
                <p:oleObj name="Equation" r:id="rId7" imgW="152268" imgH="203024" progId="Equation.3">
                  <p:embed/>
                  <p:pic>
                    <p:nvPicPr>
                      <p:cNvPr id="24584" name="Object 14">
                        <a:extLst>
                          <a:ext uri="{FF2B5EF4-FFF2-40B4-BE49-F238E27FC236}">
                            <a16:creationId xmlns:a16="http://schemas.microsoft.com/office/drawing/2014/main" id="{A87344C9-F1F1-2090-DBE7-19D40A38CF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1" y="3113088"/>
                        <a:ext cx="295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Box 2">
            <a:extLst>
              <a:ext uri="{FF2B5EF4-FFF2-40B4-BE49-F238E27FC236}">
                <a16:creationId xmlns:a16="http://schemas.microsoft.com/office/drawing/2014/main" id="{6478E9E4-D397-1C16-06C4-DB7CD1679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914" y="2439988"/>
            <a:ext cx="2746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/>
              <a:t>Correlation coefficient: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1EE60BE2-7B01-2D10-1FC6-71392EAE5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85864"/>
            <a:ext cx="6705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1">
            <a:extLst>
              <a:ext uri="{FF2B5EF4-FFF2-40B4-BE49-F238E27FC236}">
                <a16:creationId xmlns:a16="http://schemas.microsoft.com/office/drawing/2014/main" id="{073512DD-C202-0259-0BE8-D7C8BFDF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Co-Variance: An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3C1D5-B062-9862-E46C-7831F61F5A9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828800" y="1066800"/>
            <a:ext cx="8534400" cy="5486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defRPr/>
            </a:pPr>
            <a:endParaRPr lang="en-US" sz="2000" dirty="0"/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It can be simplified in computation as</a:t>
            </a:r>
          </a:p>
          <a:p>
            <a:pPr>
              <a:lnSpc>
                <a:spcPct val="150000"/>
              </a:lnSpc>
              <a:defRPr/>
            </a:pPr>
            <a:endParaRPr lang="en-US" sz="2000" dirty="0"/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Suppose two stocks A and B have the following values in one week:  (2, 5), (3, 8), (5, 10), (4, 11), (6, 14). 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Question:  If the stocks are affected by the same industry trends, will their prices rise or fall together?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E(A) = (2 + 3 + 5 + 4 + 6)/ 5 = 20/5 = 4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E(B) = (5 + 8 + 10 + 11 + 14) /5 = 48/5 = 9.6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 err="1"/>
              <a:t>Cov</a:t>
            </a:r>
            <a:r>
              <a:rPr lang="en-US" sz="2000" dirty="0"/>
              <a:t>(A,B) = (2×5+3×8+5×10+4×11+6×14)/5 − 4 × 9.6 = 4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Thus, A and B rise together since </a:t>
            </a:r>
            <a:r>
              <a:rPr lang="en-US" sz="2000" dirty="0" err="1"/>
              <a:t>Cov</a:t>
            </a:r>
            <a:r>
              <a:rPr lang="en-US" sz="2000" dirty="0"/>
              <a:t>(A, B) &gt; 0.</a:t>
            </a:r>
          </a:p>
        </p:txBody>
      </p:sp>
      <p:pic>
        <p:nvPicPr>
          <p:cNvPr id="25605" name="Picture 3">
            <a:extLst>
              <a:ext uri="{FF2B5EF4-FFF2-40B4-BE49-F238E27FC236}">
                <a16:creationId xmlns:a16="http://schemas.microsoft.com/office/drawing/2014/main" id="{F81ACBCD-C975-003F-8FE1-C3D6D221A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33600"/>
            <a:ext cx="42672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DA0B-4C9C-4028-BF9C-1B8E14BD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BCE9-F820-4C16-AFD4-164669CB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to Handle </a:t>
            </a:r>
            <a:r>
              <a:rPr lang="en-US" altLang="en-US" sz="2800" dirty="0"/>
              <a:t>Redundancy in Data Integration ?</a:t>
            </a:r>
          </a:p>
          <a:p>
            <a:r>
              <a:rPr lang="en-US" altLang="en-US" dirty="0"/>
              <a:t>Discuss chi square test.</a:t>
            </a:r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371B3-D11A-400F-BB01-65BEB81C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7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FB3E-74BE-4567-8306-94DB8744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33A0-8705-49D8-87D3-023A0095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BOOKS</a:t>
            </a:r>
            <a:endParaRPr lang="en-IN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Data Mining, Tan, Steinbach and Vipin Kumar, Pearson Education, 2016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135890" indent="-160020">
              <a:spcAft>
                <a:spcPts val="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Mining: Concepts and Techniques, Pei, Han and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Kamber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Elsevier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Journals: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http://www.ijsmsjournal.org/ijsms-v4i4p137.html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https://www.springer.com/journal/41060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4868D-1AF8-4893-8582-9D7065E0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B0CA-4F9A-443E-A3BF-561B2CF0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10" y="136525"/>
            <a:ext cx="10515600" cy="1325563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9EA4-004E-49A9-B11A-E9DD1073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Please Send Your Queries on: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/>
              <a:t>e-Mail:</a:t>
            </a:r>
            <a:r>
              <a:rPr lang="en-IN" dirty="0"/>
              <a:t> </a:t>
            </a:r>
            <a:r>
              <a:rPr lang="en-IN" i="1" dirty="0"/>
              <a:t>neha.e11231@cumail.in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BC54-C12C-490E-8C0B-4A69CDE9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254C1-D624-4CEB-9E62-4AC11437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74" y="426544"/>
            <a:ext cx="79248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/>
              <a:t>Contents to be Covered</a:t>
            </a:r>
            <a:endParaRPr lang="en-IN" b="1" dirty="0"/>
          </a:p>
        </p:txBody>
      </p:sp>
      <p:sp>
        <p:nvSpPr>
          <p:cNvPr id="15365" name="Content Placeholder 4">
            <a:extLst>
              <a:ext uri="{FF2B5EF4-FFF2-40B4-BE49-F238E27FC236}">
                <a16:creationId xmlns:a16="http://schemas.microsoft.com/office/drawing/2014/main" id="{1A47A174-9D50-4B02-8BE4-306B20A89D5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470518"/>
            <a:ext cx="105156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solidFill>
                  <a:srgbClr val="170981"/>
                </a:solidFill>
              </a:rPr>
              <a:t>Data Integration</a:t>
            </a:r>
          </a:p>
          <a:p>
            <a:r>
              <a:rPr lang="en-US" altLang="en-US" sz="2800" dirty="0"/>
              <a:t>Handling Redundancy in Data Integration</a:t>
            </a:r>
          </a:p>
          <a:p>
            <a:r>
              <a:rPr lang="en-US" altLang="en-US" sz="2800" dirty="0"/>
              <a:t>Correlation Analysis (Nominal Data)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61">
            <a:extLst>
              <a:ext uri="{FF2B5EF4-FFF2-40B4-BE49-F238E27FC236}">
                <a16:creationId xmlns:a16="http://schemas.microsoft.com/office/drawing/2014/main" id="{130FA3E9-7BC9-76A5-CC5C-EA59F40A2C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2ABE561-3E28-462C-94B1-84B04BEFD122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0D8A3E92-A6F1-2484-D96E-D5A0AEEC88CB}"/>
              </a:ext>
            </a:extLst>
          </p:cNvPr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75C2F00F-4346-4D38-B031-9F837569DA34}" type="slidenum">
              <a:rPr lang="en-US" altLang="en-US" sz="1200"/>
              <a:pPr algn="r" eaLnBrk="1" hangingPunct="1"/>
              <a:t>3</a:t>
            </a:fld>
            <a:endParaRPr lang="en-US" altLang="en-US" sz="12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A4EEC4C3-241F-D720-AC64-283B24884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19376" y="304800"/>
            <a:ext cx="6683375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rgbClr val="170981"/>
                </a:solidFill>
              </a:rPr>
              <a:t>Data Integration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21943A6E-C9BC-A244-A5FB-2236B1BD1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534400" cy="5181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b="1" dirty="0"/>
              <a:t>Data integration</a:t>
            </a:r>
            <a:r>
              <a:rPr lang="en-US" altLang="en-US" sz="2000" dirty="0"/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Combines data from multiple sources into a coherent store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/>
              <a:t>Schema integration: e.g., </a:t>
            </a:r>
            <a:r>
              <a:rPr lang="en-US" altLang="en-US" sz="2000" dirty="0" err="1"/>
              <a:t>A.cust</a:t>
            </a:r>
            <a:r>
              <a:rPr lang="en-US" altLang="en-US" sz="2000" dirty="0"/>
              <a:t>-id </a:t>
            </a:r>
            <a:r>
              <a:rPr lang="en-US" altLang="en-US" sz="2000" dirty="0">
                <a:sym typeface="Symbol" panose="05050102010706020507" pitchFamily="18" charset="2"/>
              </a:rPr>
              <a:t> </a:t>
            </a:r>
            <a:r>
              <a:rPr lang="en-US" altLang="en-US" sz="2000" dirty="0" err="1">
                <a:sym typeface="Symbol" panose="05050102010706020507" pitchFamily="18" charset="2"/>
              </a:rPr>
              <a:t>B.</a:t>
            </a:r>
            <a:r>
              <a:rPr lang="en-US" altLang="en-US" sz="2000" dirty="0" err="1"/>
              <a:t>cust</a:t>
            </a:r>
            <a:r>
              <a:rPr lang="en-US" altLang="en-US" sz="2000" dirty="0"/>
              <a:t>-#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Integrate metadata from different sources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>
                <a:solidFill>
                  <a:schemeClr val="hlink"/>
                </a:solidFill>
              </a:rPr>
              <a:t>Entity identification problem</a:t>
            </a:r>
            <a:r>
              <a:rPr lang="en-US" altLang="en-US" sz="2000" dirty="0"/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Identify real world entities from multiple data sources, e.g., Bill Clinton = William Clinton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/>
              <a:t>Detecting and resolving data value conflicts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For the same real world entity, attribute values from different sources are different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Possible reasons: different representations, different scales, e.g., metric vs. British units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61">
            <a:extLst>
              <a:ext uri="{FF2B5EF4-FFF2-40B4-BE49-F238E27FC236}">
                <a16:creationId xmlns:a16="http://schemas.microsoft.com/office/drawing/2014/main" id="{559CE970-905C-506A-6794-AE86D3F02A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D7F2FD5-34E9-4ACD-A465-334C683ABAD8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6F651A73-86A8-57AE-B8BE-AB0FD9875056}"/>
              </a:ext>
            </a:extLst>
          </p:cNvPr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98E4A3A-516E-473C-ACAE-2CD95CD1B30C}" type="slidenum">
              <a:rPr lang="en-US" altLang="en-US" sz="1200"/>
              <a:pPr algn="r" eaLnBrk="1" hangingPunct="1"/>
              <a:t>4</a:t>
            </a:fld>
            <a:endParaRPr lang="en-US" altLang="en-US" sz="120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9A384B45-BD68-FC69-D1DB-F1A6CD445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067800" cy="6858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Handling Redundancy in Data Integration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DF2135ED-0218-1D97-369D-51B509D1E8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305800" cy="5181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Redundant data occur often when integration of multiple databases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i="1"/>
              <a:t>Object identification</a:t>
            </a:r>
            <a:r>
              <a:rPr lang="en-US" altLang="en-US"/>
              <a:t>:  The same attribute or object may have different names in different databases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i="1"/>
              <a:t>Derivable data:</a:t>
            </a:r>
            <a:r>
              <a:rPr lang="en-US" altLang="en-US"/>
              <a:t> One attribute may be a “derived” attribute in another table, e.g., annual revenue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folHlink"/>
                </a:solidFill>
              </a:rPr>
              <a:t>Redundant attributes may be able to be detected by </a:t>
            </a:r>
            <a:r>
              <a:rPr lang="en-US" altLang="en-US" sz="2400" i="1">
                <a:solidFill>
                  <a:schemeClr val="folHlink"/>
                </a:solidFill>
              </a:rPr>
              <a:t>correlation analysis </a:t>
            </a:r>
            <a:r>
              <a:rPr lang="en-US" altLang="en-US" sz="2400">
                <a:solidFill>
                  <a:schemeClr val="folHlink"/>
                </a:solidFill>
              </a:rPr>
              <a:t>and</a:t>
            </a:r>
            <a:r>
              <a:rPr lang="en-US" altLang="en-US" sz="2400" i="1">
                <a:solidFill>
                  <a:schemeClr val="folHlink"/>
                </a:solidFill>
              </a:rPr>
              <a:t> covariance analysis</a:t>
            </a:r>
            <a:endParaRPr lang="en-US" altLang="en-US" sz="2400"/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Careful integration of the data from multiple sources may help reduce/avoid redundancies and inconsistencies and improve mining speed and quality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061">
            <a:extLst>
              <a:ext uri="{FF2B5EF4-FFF2-40B4-BE49-F238E27FC236}">
                <a16:creationId xmlns:a16="http://schemas.microsoft.com/office/drawing/2014/main" id="{45E8C7E6-E871-D9CB-5A3E-F459C6D0FD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ECE19E6-9633-491E-B329-8A46A6B6FC26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DF38CDF-D092-6A95-089B-24554219D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</p:spPr>
        <p:txBody>
          <a:bodyPr/>
          <a:lstStyle/>
          <a:p>
            <a:r>
              <a:rPr lang="en-US" altLang="en-US" sz="3200" dirty="0"/>
              <a:t>Correlation Analysis (Nominal Data)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9553C698-154F-83B5-9F23-61EC091B153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0"/>
            <a:ext cx="8382000" cy="5181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l-GR" altLang="en-US" sz="2400" b="1">
                <a:solidFill>
                  <a:schemeClr val="folHlink"/>
                </a:solidFill>
              </a:rPr>
              <a:t>Χ</a:t>
            </a:r>
            <a:r>
              <a:rPr lang="en-US" altLang="en-US" sz="2400" b="1" baseline="30000">
                <a:solidFill>
                  <a:schemeClr val="folHlink"/>
                </a:solidFill>
              </a:rPr>
              <a:t>2</a:t>
            </a:r>
            <a:r>
              <a:rPr lang="en-US" altLang="en-US" sz="2400" b="1">
                <a:solidFill>
                  <a:schemeClr val="folHlink"/>
                </a:solidFill>
              </a:rPr>
              <a:t> (chi-square) test</a:t>
            </a:r>
            <a:endParaRPr lang="el-GR" altLang="en-US" sz="2400" b="1">
              <a:solidFill>
                <a:schemeClr val="folHlink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r>
              <a:rPr lang="en-US" altLang="en-US" sz="2400"/>
              <a:t>The larger the </a:t>
            </a:r>
            <a:r>
              <a:rPr lang="el-GR" altLang="en-US" sz="2400"/>
              <a:t>Χ</a:t>
            </a:r>
            <a:r>
              <a:rPr lang="en-US" altLang="en-US" sz="2400" baseline="30000"/>
              <a:t>2</a:t>
            </a:r>
            <a:r>
              <a:rPr lang="en-US" altLang="en-US" sz="2400"/>
              <a:t> value, the more likely the variables are related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The cells that contribute the most to the </a:t>
            </a:r>
            <a:r>
              <a:rPr lang="el-GR" altLang="en-US" sz="2400"/>
              <a:t>Χ</a:t>
            </a:r>
            <a:r>
              <a:rPr lang="en-US" altLang="en-US" sz="2400" baseline="30000"/>
              <a:t>2</a:t>
            </a:r>
            <a:r>
              <a:rPr lang="en-US" altLang="en-US" sz="2400"/>
              <a:t> value are those whose actual count is very different from the expected count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Correlation does not imply causality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# of hospitals and # of car-theft in a city are correlated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Both are causally linked to the third variable: population</a:t>
            </a:r>
          </a:p>
        </p:txBody>
      </p:sp>
      <p:graphicFrame>
        <p:nvGraphicFramePr>
          <p:cNvPr id="19461" name="Object 4">
            <a:extLst>
              <a:ext uri="{FF2B5EF4-FFF2-40B4-BE49-F238E27FC236}">
                <a16:creationId xmlns:a16="http://schemas.microsoft.com/office/drawing/2014/main" id="{EA5F48ED-ABEC-11ED-C362-5E349EE94881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3711575" y="1844675"/>
          <a:ext cx="454025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57400" imgH="444500" progId="Equation.3">
                  <p:embed/>
                </p:oleObj>
              </mc:Choice>
              <mc:Fallback>
                <p:oleObj name="Equation" r:id="rId3" imgW="2057400" imgH="444500" progId="Equation.3">
                  <p:embed/>
                  <p:pic>
                    <p:nvPicPr>
                      <p:cNvPr id="19461" name="Object 4">
                        <a:extLst>
                          <a:ext uri="{FF2B5EF4-FFF2-40B4-BE49-F238E27FC236}">
                            <a16:creationId xmlns:a16="http://schemas.microsoft.com/office/drawing/2014/main" id="{EA5F48ED-ABEC-11ED-C362-5E349EE948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5" y="1844675"/>
                        <a:ext cx="454025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61">
            <a:extLst>
              <a:ext uri="{FF2B5EF4-FFF2-40B4-BE49-F238E27FC236}">
                <a16:creationId xmlns:a16="http://schemas.microsoft.com/office/drawing/2014/main" id="{EF81A4D7-BC55-535D-DAC2-E17784C5CA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512171E-74AB-40B5-B4F3-6BAFE95251DE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8D29550-93A3-C4D4-C072-8AB523567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93038" cy="609600"/>
          </a:xfrm>
        </p:spPr>
        <p:txBody>
          <a:bodyPr/>
          <a:lstStyle/>
          <a:p>
            <a:r>
              <a:rPr lang="en-US" altLang="en-US" sz="3200"/>
              <a:t>Chi-Square Calculation: An Example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8B9C04FB-0B8F-18EB-94F6-2A610E7733D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447800"/>
            <a:ext cx="85344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r>
              <a:rPr lang="el-GR" altLang="en-US" sz="2400"/>
              <a:t>Χ</a:t>
            </a:r>
            <a:r>
              <a:rPr lang="en-US" altLang="en-US" sz="2400" baseline="30000"/>
              <a:t>2</a:t>
            </a:r>
            <a:r>
              <a:rPr lang="en-US" altLang="en-US" sz="2400"/>
              <a:t> (chi-square) calculation (numbers in parenthesis are expected counts calculated based on the data distribution in the two categories)</a:t>
            </a:r>
            <a:endParaRPr lang="el-GR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r>
              <a:rPr lang="en-US" altLang="en-US" sz="2400"/>
              <a:t>It shows that like_science_fiction and play_chess are correlated in the group</a:t>
            </a:r>
          </a:p>
        </p:txBody>
      </p:sp>
      <p:graphicFrame>
        <p:nvGraphicFramePr>
          <p:cNvPr id="20485" name="Object 4">
            <a:extLst>
              <a:ext uri="{FF2B5EF4-FFF2-40B4-BE49-F238E27FC236}">
                <a16:creationId xmlns:a16="http://schemas.microsoft.com/office/drawing/2014/main" id="{8AB33A0E-CCCE-5C97-3AE3-EDEFE58F4CB5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2286000" y="4749800"/>
          <a:ext cx="77724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81500" imgH="419100" progId="Equation.3">
                  <p:embed/>
                </p:oleObj>
              </mc:Choice>
              <mc:Fallback>
                <p:oleObj name="Equation" r:id="rId3" imgW="4381500" imgH="419100" progId="Equation.3">
                  <p:embed/>
                  <p:pic>
                    <p:nvPicPr>
                      <p:cNvPr id="20485" name="Object 4">
                        <a:extLst>
                          <a:ext uri="{FF2B5EF4-FFF2-40B4-BE49-F238E27FC236}">
                            <a16:creationId xmlns:a16="http://schemas.microsoft.com/office/drawing/2014/main" id="{8AB33A0E-CCCE-5C97-3AE3-EDEFE58F4C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749800"/>
                        <a:ext cx="77724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9" name="Group 5">
            <a:extLst>
              <a:ext uri="{FF2B5EF4-FFF2-40B4-BE49-F238E27FC236}">
                <a16:creationId xmlns:a16="http://schemas.microsoft.com/office/drawing/2014/main" id="{0018905B-2342-5241-328C-829CE67B5A7C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1447801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250(90)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200(360)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50(210)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1000(840)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61">
            <a:extLst>
              <a:ext uri="{FF2B5EF4-FFF2-40B4-BE49-F238E27FC236}">
                <a16:creationId xmlns:a16="http://schemas.microsoft.com/office/drawing/2014/main" id="{72A5A940-FE51-51F1-46C0-C0747359C9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3359C42-6C23-4C28-A491-D5ABCA6B8FF1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A4042F2-B9A2-F584-FE8C-040D37875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/>
          <a:lstStyle/>
          <a:p>
            <a:r>
              <a:rPr lang="en-US" altLang="en-US" sz="3200"/>
              <a:t>Correlation Analysis (Numeric Data)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58C7DE9-EAB0-A985-22B1-CFF2DA4713D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447800"/>
            <a:ext cx="8534400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/>
              <a:t>Correlation coefficient (also called </a:t>
            </a:r>
            <a:r>
              <a:rPr lang="en-US" altLang="en-US" sz="2400">
                <a:solidFill>
                  <a:schemeClr val="folHlink"/>
                </a:solidFill>
              </a:rPr>
              <a:t>Pearson’s product moment coefficient</a:t>
            </a:r>
            <a:r>
              <a:rPr lang="en-US" altLang="en-US" sz="2400"/>
              <a:t>)</a:t>
            </a:r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where n is the number of tuples,       and      are the respective means of A and B, </a:t>
            </a:r>
            <a:r>
              <a:rPr lang="el-GR" altLang="en-US" sz="2000"/>
              <a:t>σ</a:t>
            </a:r>
            <a:r>
              <a:rPr lang="en-US" altLang="en-US" sz="2000" baseline="-25000"/>
              <a:t>A </a:t>
            </a:r>
            <a:r>
              <a:rPr lang="en-US" altLang="en-US" sz="2000"/>
              <a:t>and </a:t>
            </a:r>
            <a:r>
              <a:rPr lang="el-GR" altLang="en-US" sz="2000"/>
              <a:t>σ</a:t>
            </a:r>
            <a:r>
              <a:rPr lang="en-US" altLang="en-US" sz="2000" baseline="-25000"/>
              <a:t>B </a:t>
            </a:r>
            <a:r>
              <a:rPr lang="en-US" altLang="en-US" sz="2000"/>
              <a:t>are the respective standard deviation of A and B, and </a:t>
            </a:r>
            <a:r>
              <a:rPr lang="el-GR" altLang="en-US" sz="2000"/>
              <a:t>Σ</a:t>
            </a:r>
            <a:r>
              <a:rPr lang="en-US" altLang="en-US" sz="2000"/>
              <a:t>(a</a:t>
            </a:r>
            <a:r>
              <a:rPr lang="en-US" altLang="en-US" sz="2000" baseline="-25000"/>
              <a:t>i</a:t>
            </a:r>
            <a:r>
              <a:rPr lang="en-US" altLang="en-US" sz="2000"/>
              <a:t>b</a:t>
            </a:r>
            <a:r>
              <a:rPr lang="en-US" altLang="en-US" sz="2000" baseline="-25000"/>
              <a:t>i</a:t>
            </a:r>
            <a:r>
              <a:rPr lang="en-US" altLang="en-US" sz="2000"/>
              <a:t>) is the sum of the AB cross-product.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If r</a:t>
            </a:r>
            <a:r>
              <a:rPr lang="en-US" altLang="en-US" sz="2400" baseline="-25000"/>
              <a:t>A,B</a:t>
            </a:r>
            <a:r>
              <a:rPr lang="en-US" altLang="en-US" sz="2400"/>
              <a:t> &gt; 0, A and B are positively correlated (A’s values increase as B’s).  The higher, the stronger correlation.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r</a:t>
            </a:r>
            <a:r>
              <a:rPr lang="en-US" altLang="en-US" sz="2400" baseline="-25000"/>
              <a:t>A,B</a:t>
            </a:r>
            <a:r>
              <a:rPr lang="en-US" altLang="en-US" sz="2400"/>
              <a:t> = 0: independent;  r</a:t>
            </a:r>
            <a:r>
              <a:rPr lang="en-US" altLang="en-US" sz="2400" baseline="-25000"/>
              <a:t>AB</a:t>
            </a:r>
            <a:r>
              <a:rPr lang="en-US" altLang="en-US" sz="2400"/>
              <a:t> &lt; 0: negatively correlated</a:t>
            </a:r>
          </a:p>
        </p:txBody>
      </p:sp>
      <p:graphicFrame>
        <p:nvGraphicFramePr>
          <p:cNvPr id="21509" name="Object 4">
            <a:extLst>
              <a:ext uri="{FF2B5EF4-FFF2-40B4-BE49-F238E27FC236}">
                <a16:creationId xmlns:a16="http://schemas.microsoft.com/office/drawing/2014/main" id="{EE1BA7BD-4F6E-5962-482D-C2ED7A0485B9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3429000" y="2473326"/>
          <a:ext cx="508158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70200" imgH="508000" progId="Equation.3">
                  <p:embed/>
                </p:oleObj>
              </mc:Choice>
              <mc:Fallback>
                <p:oleObj name="Equation" r:id="rId3" imgW="2870200" imgH="508000" progId="Equation.3">
                  <p:embed/>
                  <p:pic>
                    <p:nvPicPr>
                      <p:cNvPr id="21509" name="Object 4">
                        <a:extLst>
                          <a:ext uri="{FF2B5EF4-FFF2-40B4-BE49-F238E27FC236}">
                            <a16:creationId xmlns:a16="http://schemas.microsoft.com/office/drawing/2014/main" id="{EE1BA7BD-4F6E-5962-482D-C2ED7A0485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473326"/>
                        <a:ext cx="508158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5">
            <a:extLst>
              <a:ext uri="{FF2B5EF4-FFF2-40B4-BE49-F238E27FC236}">
                <a16:creationId xmlns:a16="http://schemas.microsoft.com/office/drawing/2014/main" id="{11EEA10D-D260-A253-2344-262352164B24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6189664" y="3817938"/>
          <a:ext cx="2555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68" imgH="203024" progId="Equation.3">
                  <p:embed/>
                </p:oleObj>
              </mc:Choice>
              <mc:Fallback>
                <p:oleObj name="Equation" r:id="rId5" imgW="152268" imgH="203024" progId="Equation.3">
                  <p:embed/>
                  <p:pic>
                    <p:nvPicPr>
                      <p:cNvPr id="21510" name="Object 5">
                        <a:extLst>
                          <a:ext uri="{FF2B5EF4-FFF2-40B4-BE49-F238E27FC236}">
                            <a16:creationId xmlns:a16="http://schemas.microsoft.com/office/drawing/2014/main" id="{11EEA10D-D260-A253-2344-262352164B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664" y="3817938"/>
                        <a:ext cx="255587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6">
            <a:extLst>
              <a:ext uri="{FF2B5EF4-FFF2-40B4-BE49-F238E27FC236}">
                <a16:creationId xmlns:a16="http://schemas.microsoft.com/office/drawing/2014/main" id="{D3C0FF12-5587-FA27-AA4C-A18079C653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1" y="3760788"/>
          <a:ext cx="295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268" imgH="203024" progId="Equation.3">
                  <p:embed/>
                </p:oleObj>
              </mc:Choice>
              <mc:Fallback>
                <p:oleObj name="Equation" r:id="rId7" imgW="152268" imgH="203024" progId="Equation.3">
                  <p:embed/>
                  <p:pic>
                    <p:nvPicPr>
                      <p:cNvPr id="21511" name="Object 6">
                        <a:extLst>
                          <a:ext uri="{FF2B5EF4-FFF2-40B4-BE49-F238E27FC236}">
                            <a16:creationId xmlns:a16="http://schemas.microsoft.com/office/drawing/2014/main" id="{D3C0FF12-5587-FA27-AA4C-A18079C653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1" y="3760788"/>
                        <a:ext cx="295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61">
            <a:extLst>
              <a:ext uri="{FF2B5EF4-FFF2-40B4-BE49-F238E27FC236}">
                <a16:creationId xmlns:a16="http://schemas.microsoft.com/office/drawing/2014/main" id="{9B2E9650-51A7-C475-978F-278B9D49D0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0EC6D76-72FF-42E7-B767-156E79AFEE0F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3F23335-C2CE-AC31-7D6D-04FD05DC5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3200"/>
              <a:t>Visually Evaluating Correlation</a:t>
            </a:r>
          </a:p>
        </p:txBody>
      </p:sp>
      <p:graphicFrame>
        <p:nvGraphicFramePr>
          <p:cNvPr id="22532" name="Object 3">
            <a:extLst>
              <a:ext uri="{FF2B5EF4-FFF2-40B4-BE49-F238E27FC236}">
                <a16:creationId xmlns:a16="http://schemas.microsoft.com/office/drawing/2014/main" id="{B180ABB2-B3FB-58EB-6DC5-2E26173002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990601"/>
          <a:ext cx="6096000" cy="53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035563" imgH="5784081" progId="Paint.Picture">
                  <p:embed/>
                </p:oleObj>
              </mc:Choice>
              <mc:Fallback>
                <p:oleObj name="Bitmap Image" r:id="rId3" imgW="6035563" imgH="5784081" progId="Paint.Picture">
                  <p:embed/>
                  <p:pic>
                    <p:nvPicPr>
                      <p:cNvPr id="22532" name="Object 3">
                        <a:extLst>
                          <a:ext uri="{FF2B5EF4-FFF2-40B4-BE49-F238E27FC236}">
                            <a16:creationId xmlns:a16="http://schemas.microsoft.com/office/drawing/2014/main" id="{B180ABB2-B3FB-58EB-6DC5-2E26173002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918"/>
                      <a:stretch>
                        <a:fillRect/>
                      </a:stretch>
                    </p:blipFill>
                    <p:spPr bwMode="auto">
                      <a:xfrm>
                        <a:off x="1752600" y="990601"/>
                        <a:ext cx="6096000" cy="538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4">
            <a:extLst>
              <a:ext uri="{FF2B5EF4-FFF2-40B4-BE49-F238E27FC236}">
                <a16:creationId xmlns:a16="http://schemas.microsoft.com/office/drawing/2014/main" id="{176B423D-83A2-2989-285C-B2B06306A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971801"/>
            <a:ext cx="1828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>
                <a:latin typeface="Arial" panose="020B0604020202020204" pitchFamily="34" charset="0"/>
              </a:rPr>
              <a:t>Scatter plots showing the similarity from –1 to 1.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061">
            <a:extLst>
              <a:ext uri="{FF2B5EF4-FFF2-40B4-BE49-F238E27FC236}">
                <a16:creationId xmlns:a16="http://schemas.microsoft.com/office/drawing/2014/main" id="{996216FA-9B5A-5072-C8A2-F08AC5AD1F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F8C2312-E972-4E22-82CD-580BE72CB9C4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0C0BE0D-C77C-7529-166F-4EB4307F0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Correlation (viewed as linear relationship)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29EA457-6AA2-70B1-0EB7-C189ABBEA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Correlation measures the linear relationship between objects</a:t>
            </a:r>
          </a:p>
          <a:p>
            <a:r>
              <a:rPr lang="en-US" altLang="en-US"/>
              <a:t>To compute correlation, we standardize data objects, A and B, and then take their dot product</a:t>
            </a:r>
          </a:p>
        </p:txBody>
      </p:sp>
      <p:graphicFrame>
        <p:nvGraphicFramePr>
          <p:cNvPr id="23557" name="Object 4">
            <a:extLst>
              <a:ext uri="{FF2B5EF4-FFF2-40B4-BE49-F238E27FC236}">
                <a16:creationId xmlns:a16="http://schemas.microsoft.com/office/drawing/2014/main" id="{0F3CE12E-39E7-AF9F-12DC-BCF8C386D6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4050" y="3443288"/>
          <a:ext cx="5321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8000" imgH="228600" progId="Equation.3">
                  <p:embed/>
                </p:oleObj>
              </mc:Choice>
              <mc:Fallback>
                <p:oleObj name="Equation" r:id="rId3" imgW="1778000" imgH="228600" progId="Equation.3">
                  <p:embed/>
                  <p:pic>
                    <p:nvPicPr>
                      <p:cNvPr id="23557" name="Object 4">
                        <a:extLst>
                          <a:ext uri="{FF2B5EF4-FFF2-40B4-BE49-F238E27FC236}">
                            <a16:creationId xmlns:a16="http://schemas.microsoft.com/office/drawing/2014/main" id="{0F3CE12E-39E7-AF9F-12DC-BCF8C386D6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3443288"/>
                        <a:ext cx="5321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5">
            <a:extLst>
              <a:ext uri="{FF2B5EF4-FFF2-40B4-BE49-F238E27FC236}">
                <a16:creationId xmlns:a16="http://schemas.microsoft.com/office/drawing/2014/main" id="{BFD827A9-7C44-F524-5EFD-9651A1D60A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5001" y="4357689"/>
          <a:ext cx="52562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52600" imgH="228600" progId="Equation.3">
                  <p:embed/>
                </p:oleObj>
              </mc:Choice>
              <mc:Fallback>
                <p:oleObj name="Equation" r:id="rId5" imgW="1752600" imgH="228600" progId="Equation.3">
                  <p:embed/>
                  <p:pic>
                    <p:nvPicPr>
                      <p:cNvPr id="23558" name="Object 5">
                        <a:extLst>
                          <a:ext uri="{FF2B5EF4-FFF2-40B4-BE49-F238E27FC236}">
                            <a16:creationId xmlns:a16="http://schemas.microsoft.com/office/drawing/2014/main" id="{BFD827A9-7C44-F524-5EFD-9651A1D60A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1" y="4357689"/>
                        <a:ext cx="525621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6">
            <a:extLst>
              <a:ext uri="{FF2B5EF4-FFF2-40B4-BE49-F238E27FC236}">
                <a16:creationId xmlns:a16="http://schemas.microsoft.com/office/drawing/2014/main" id="{D1600236-ED80-24A5-9349-A713E049F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1825" y="5348288"/>
          <a:ext cx="460533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74800" imgH="203200" progId="Equation.3">
                  <p:embed/>
                </p:oleObj>
              </mc:Choice>
              <mc:Fallback>
                <p:oleObj name="Equation" r:id="rId7" imgW="1574800" imgH="203200" progId="Equation.3">
                  <p:embed/>
                  <p:pic>
                    <p:nvPicPr>
                      <p:cNvPr id="23559" name="Object 6">
                        <a:extLst>
                          <a:ext uri="{FF2B5EF4-FFF2-40B4-BE49-F238E27FC236}">
                            <a16:creationId xmlns:a16="http://schemas.microsoft.com/office/drawing/2014/main" id="{D1600236-ED80-24A5-9349-A713E049F3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5348288"/>
                        <a:ext cx="460533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2941</TotalTime>
  <Words>948</Words>
  <Application>Microsoft Office PowerPoint</Application>
  <PresentationFormat>Widescreen</PresentationFormat>
  <Paragraphs>133</Paragraphs>
  <Slides>14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Calibri</vt:lpstr>
      <vt:lpstr>Calibri Light</vt:lpstr>
      <vt:lpstr>Casper</vt:lpstr>
      <vt:lpstr>Casper Bold</vt:lpstr>
      <vt:lpstr>Tahoma</vt:lpstr>
      <vt:lpstr>Times New Roman</vt:lpstr>
      <vt:lpstr>Wingdings</vt:lpstr>
      <vt:lpstr>1_Office Theme</vt:lpstr>
      <vt:lpstr>Contents Slide Master</vt:lpstr>
      <vt:lpstr>CorelDRAW</vt:lpstr>
      <vt:lpstr>Microsoft Equation 3.0</vt:lpstr>
      <vt:lpstr>Bitmap Image</vt:lpstr>
      <vt:lpstr>PowerPoint Presentation</vt:lpstr>
      <vt:lpstr>Contents to be Covered</vt:lpstr>
      <vt:lpstr>Data Integration</vt:lpstr>
      <vt:lpstr>Handling Redundancy in Data Integration</vt:lpstr>
      <vt:lpstr>Correlation Analysis (Nominal Data)</vt:lpstr>
      <vt:lpstr>Chi-Square Calculation: An Example</vt:lpstr>
      <vt:lpstr>Correlation Analysis (Numeric Data)</vt:lpstr>
      <vt:lpstr>Visually Evaluating Correlation</vt:lpstr>
      <vt:lpstr>Correlation (viewed as linear relationship)</vt:lpstr>
      <vt:lpstr>Covariance (Numeric Data)</vt:lpstr>
      <vt:lpstr>Co-Variance: An Example</vt:lpstr>
      <vt:lpstr>Homework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Neha Agarwal</cp:lastModifiedBy>
  <cp:revision>279</cp:revision>
  <dcterms:created xsi:type="dcterms:W3CDTF">2019-01-09T10:33:58Z</dcterms:created>
  <dcterms:modified xsi:type="dcterms:W3CDTF">2022-06-18T05:18:20Z</dcterms:modified>
</cp:coreProperties>
</file>