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2"/>
  </p:notesMasterIdLst>
  <p:handoutMasterIdLst>
    <p:handoutMasterId r:id="rId23"/>
  </p:handoutMasterIdLst>
  <p:sldIdLst>
    <p:sldId id="277" r:id="rId3"/>
    <p:sldId id="307" r:id="rId4"/>
    <p:sldId id="777" r:id="rId5"/>
    <p:sldId id="778" r:id="rId6"/>
    <p:sldId id="845" r:id="rId7"/>
    <p:sldId id="780" r:id="rId8"/>
    <p:sldId id="781" r:id="rId9"/>
    <p:sldId id="783" r:id="rId10"/>
    <p:sldId id="784" r:id="rId11"/>
    <p:sldId id="785" r:id="rId12"/>
    <p:sldId id="786" r:id="rId13"/>
    <p:sldId id="787" r:id="rId14"/>
    <p:sldId id="788" r:id="rId15"/>
    <p:sldId id="789" r:id="rId16"/>
    <p:sldId id="846" r:id="rId17"/>
    <p:sldId id="794" r:id="rId18"/>
    <p:sldId id="618" r:id="rId19"/>
    <p:sldId id="371" r:id="rId20"/>
    <p:sldId id="3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1257FD-0D02-21EA-39AE-D889E2D2A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E053B-709C-4D81-A62C-2F66F9E50BC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58818" name="Rectangle 2">
            <a:extLst>
              <a:ext uri="{FF2B5EF4-FFF2-40B4-BE49-F238E27FC236}">
                <a16:creationId xmlns:a16="http://schemas.microsoft.com/office/drawing/2014/main" id="{5FBF613E-9AFD-9635-55EC-E97D1912092B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8819" name="Rectangle 3">
            <a:extLst>
              <a:ext uri="{FF2B5EF4-FFF2-40B4-BE49-F238E27FC236}">
                <a16:creationId xmlns:a16="http://schemas.microsoft.com/office/drawing/2014/main" id="{C7FEB250-8944-96F2-8304-6141B3E0ECB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434" tIns="44717" rIns="89434" bIns="4471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02A151-EEAD-C9F8-4095-43D6E2F5A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71D9E-5DCC-4BEF-BA42-68EAF7BEBB2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62914" name="Rectangle 2">
            <a:extLst>
              <a:ext uri="{FF2B5EF4-FFF2-40B4-BE49-F238E27FC236}">
                <a16:creationId xmlns:a16="http://schemas.microsoft.com/office/drawing/2014/main" id="{166AAF9E-A9E4-C5D0-FA09-4D1E4BEED397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2915" name="Rectangle 3">
            <a:extLst>
              <a:ext uri="{FF2B5EF4-FFF2-40B4-BE49-F238E27FC236}">
                <a16:creationId xmlns:a16="http://schemas.microsoft.com/office/drawing/2014/main" id="{82AFBFB0-2BDB-94C5-5AA5-C394391FF17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434" tIns="44717" rIns="89434" bIns="44717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slide" Target="slide19.xml"/><Relationship Id="rId5" Type="http://schemas.openxmlformats.org/officeDocument/2006/relationships/oleObject" Target="../embeddings/oleObject3.bin"/><Relationship Id="rId10" Type="http://schemas.openxmlformats.org/officeDocument/2006/relationships/slide" Target="slide12.xml"/><Relationship Id="rId4" Type="http://schemas.openxmlformats.org/officeDocument/2006/relationships/image" Target="../media/image8.wmf"/><Relationship Id="rId9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>
            <a:extLst>
              <a:ext uri="{FF2B5EF4-FFF2-40B4-BE49-F238E27FC236}">
                <a16:creationId xmlns:a16="http://schemas.microsoft.com/office/drawing/2014/main" id="{BCD7433B-50AB-EA6D-6127-7ECB9A94C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7315200" cy="7620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/>
              <a:t>Basic Algorithm for Attribute-Oriented Induction</a:t>
            </a:r>
            <a:endParaRPr lang="en-US" altLang="en-US" b="1"/>
          </a:p>
        </p:txBody>
      </p:sp>
      <p:sp>
        <p:nvSpPr>
          <p:cNvPr id="1059843" name="Rectangle 3">
            <a:extLst>
              <a:ext uri="{FF2B5EF4-FFF2-40B4-BE49-F238E27FC236}">
                <a16:creationId xmlns:a16="http://schemas.microsoft.com/office/drawing/2014/main" id="{F237881F-6CCC-9BE5-EA94-BC5175E22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610600" cy="4648200"/>
          </a:xfrm>
          <a:noFill/>
          <a:ln/>
        </p:spPr>
        <p:txBody>
          <a:bodyPr vert="horz" lIns="92075" tIns="46038" rIns="92075" bIns="46038" rtlCol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InitialRel</a:t>
            </a:r>
            <a:r>
              <a:rPr lang="en-US" altLang="en-US" sz="2400"/>
              <a:t>: Query processing of task-relevant data, deriving the </a:t>
            </a:r>
            <a:r>
              <a:rPr lang="en-US" altLang="en-US" sz="2400" i="1"/>
              <a:t>initial relation</a:t>
            </a:r>
            <a:r>
              <a:rPr lang="en-US" altLang="en-US" sz="2400"/>
              <a:t>.</a:t>
            </a:r>
          </a:p>
          <a:p>
            <a:pPr>
              <a:lnSpc>
                <a:spcPct val="11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PreGen</a:t>
            </a:r>
            <a:r>
              <a:rPr lang="en-US" altLang="en-US" sz="2400" u="sng"/>
              <a:t>:</a:t>
            </a:r>
            <a:r>
              <a:rPr lang="en-US" altLang="en-US" sz="2400"/>
              <a:t>  Based on the analysis of the number of distinct values in each attribute, determine generalization plan for each attribute: removal? or how high to generalize?</a:t>
            </a:r>
          </a:p>
          <a:p>
            <a:pPr>
              <a:lnSpc>
                <a:spcPct val="11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PrimeGen</a:t>
            </a:r>
            <a:r>
              <a:rPr lang="en-US" altLang="en-US" sz="2400"/>
              <a:t>: Based on the PreGen plan, perform generalization to the right level to derive a “prime generalized relation”, accumulating the counts.</a:t>
            </a:r>
          </a:p>
          <a:p>
            <a:pPr>
              <a:lnSpc>
                <a:spcPct val="11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Presentation</a:t>
            </a:r>
            <a:r>
              <a:rPr lang="en-US" altLang="en-US" sz="2400"/>
              <a:t>: User interaction: (1) adjust levels by drilling, (2) pivoting, (3) mapping into rules, cross tabs, visualization presentations.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1200" b="1">
                <a:hlinkClick r:id="rId2" action="ppaction://hlinksldjump"/>
              </a:rPr>
              <a:t>See Implementation</a:t>
            </a:r>
            <a:r>
              <a:rPr lang="en-US" altLang="en-US" sz="1200" b="1"/>
              <a:t>     </a:t>
            </a:r>
            <a:r>
              <a:rPr lang="en-US" altLang="en-US" sz="1400" b="1">
                <a:hlinkClick r:id="rId3" action="ppaction://hlinksldjump"/>
              </a:rPr>
              <a:t>See example</a:t>
            </a:r>
            <a:r>
              <a:rPr lang="en-US" altLang="en-US" sz="1400" b="1"/>
              <a:t>      </a:t>
            </a:r>
            <a:r>
              <a:rPr lang="en-US" altLang="en-US" sz="1400" b="1">
                <a:hlinkClick r:id="rId4" action="ppaction://hlinksldjump"/>
              </a:rPr>
              <a:t>See complexity</a:t>
            </a:r>
            <a:endParaRPr lang="en-US" altLang="en-US" sz="1400" b="1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8CFC7-56FD-D1AD-9B6E-82FB8C61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AA24-22C1-428C-BFD9-19F5C2278A07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5A47-2A4A-A589-C2BA-AB9F5630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8A62-66D8-E2E3-5ABD-0C36CCB6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0B80-DF1C-4FA2-A418-6AEE86FDFEA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60866" name="Rectangle 2">
            <a:extLst>
              <a:ext uri="{FF2B5EF4-FFF2-40B4-BE49-F238E27FC236}">
                <a16:creationId xmlns:a16="http://schemas.microsoft.com/office/drawing/2014/main" id="{A3FB7F01-B839-F640-2413-4A676502C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7412038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</a:t>
            </a:r>
          </a:p>
        </p:txBody>
      </p:sp>
      <p:sp>
        <p:nvSpPr>
          <p:cNvPr id="1060867" name="Rectangle 3">
            <a:extLst>
              <a:ext uri="{FF2B5EF4-FFF2-40B4-BE49-F238E27FC236}">
                <a16:creationId xmlns:a16="http://schemas.microsoft.com/office/drawing/2014/main" id="{F36A0419-F9FC-4AE9-A7E3-96293C856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DMQL</a:t>
            </a:r>
            <a:r>
              <a:rPr lang="en-US" altLang="en-US" sz="2400"/>
              <a:t>: </a:t>
            </a:r>
            <a:r>
              <a:rPr lang="en-US" altLang="en-US" sz="2400">
                <a:solidFill>
                  <a:srgbClr val="006666"/>
                </a:solidFill>
              </a:rPr>
              <a:t>Describe general characteristics of graduate students in the Big-University database</a:t>
            </a:r>
            <a:r>
              <a:rPr lang="en-US" altLang="en-US" sz="2400"/>
              <a:t>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folHlink"/>
                </a:solidFill>
                <a:latin typeface="Courier New" panose="02070309020205020404" pitchFamily="49" charset="0"/>
              </a:rPr>
              <a:t>use</a:t>
            </a:r>
            <a:r>
              <a:rPr lang="en-US" altLang="en-US" b="1"/>
              <a:t> </a:t>
            </a:r>
            <a:r>
              <a:rPr lang="en-US" altLang="en-US"/>
              <a:t>Big_University_DB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folHlink"/>
                </a:solidFill>
                <a:latin typeface="Courier New" panose="02070309020205020404" pitchFamily="49" charset="0"/>
              </a:rPr>
              <a:t>mine characteristics as</a:t>
            </a:r>
            <a:r>
              <a:rPr lang="en-US" altLang="en-US"/>
              <a:t> “Science_Students”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folHlink"/>
                </a:solidFill>
                <a:latin typeface="Courier New" panose="02070309020205020404" pitchFamily="49" charset="0"/>
              </a:rPr>
              <a:t>in relevance to</a:t>
            </a:r>
            <a:r>
              <a:rPr lang="en-US" altLang="en-US"/>
              <a:t> name, gender, major, birth_place, birth_date, residence, phone#, gpa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folHlink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b="1">
                <a:solidFill>
                  <a:schemeClr val="folHlink"/>
                </a:solidFill>
              </a:rPr>
              <a:t> </a:t>
            </a:r>
            <a:r>
              <a:rPr lang="en-US" altLang="en-US"/>
              <a:t>student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folHlink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/>
              <a:t>  status in “graduate”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Corresponding SQL statement: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folHlink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/>
              <a:t> name, gender, major, birth_place, birth_date, residence, phone#, gpa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folHlink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/>
              <a:t> student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folHlink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b="1">
                <a:solidFill>
                  <a:schemeClr val="folHlink"/>
                </a:solidFill>
              </a:rPr>
              <a:t> </a:t>
            </a:r>
            <a:r>
              <a:rPr lang="en-US" altLang="en-US"/>
              <a:t> status in {“Msc”, “MBA”, “PhD” }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>
            <a:extLst>
              <a:ext uri="{FF2B5EF4-FFF2-40B4-BE49-F238E27FC236}">
                <a16:creationId xmlns:a16="http://schemas.microsoft.com/office/drawing/2014/main" id="{A7709DB5-CF83-095E-FAC5-0F668D982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8438" y="827089"/>
            <a:ext cx="7581900" cy="327025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/>
              <a:t>Class Characterization: An Example</a:t>
            </a:r>
            <a:endParaRPr lang="en-US" altLang="en-US" sz="2400"/>
          </a:p>
        </p:txBody>
      </p:sp>
      <p:graphicFrame>
        <p:nvGraphicFramePr>
          <p:cNvPr id="1061891" name="Object 3">
            <a:extLst>
              <a:ext uri="{FF2B5EF4-FFF2-40B4-BE49-F238E27FC236}">
                <a16:creationId xmlns:a16="http://schemas.microsoft.com/office/drawing/2014/main" id="{2E4B9FC4-090F-CD8D-3351-D6EEE51E9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1447800"/>
          <a:ext cx="776922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779960" imgH="2382480" progId="Word.Document.8">
                  <p:embed/>
                </p:oleObj>
              </mc:Choice>
              <mc:Fallback>
                <p:oleObj name="Document" r:id="rId3" imgW="7779960" imgH="2382480" progId="Word.Document.8">
                  <p:embed/>
                  <p:pic>
                    <p:nvPicPr>
                      <p:cNvPr id="1061891" name="Object 3">
                        <a:extLst>
                          <a:ext uri="{FF2B5EF4-FFF2-40B4-BE49-F238E27FC236}">
                            <a16:creationId xmlns:a16="http://schemas.microsoft.com/office/drawing/2014/main" id="{2E4B9FC4-090F-CD8D-3351-D6EEE51E9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447800"/>
                        <a:ext cx="7769225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892" name="Line 4">
            <a:extLst>
              <a:ext uri="{FF2B5EF4-FFF2-40B4-BE49-F238E27FC236}">
                <a16:creationId xmlns:a16="http://schemas.microsoft.com/office/drawing/2014/main" id="{B092622B-8834-642A-321D-FA8446CF8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438" y="1447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893" name="Line 5">
            <a:extLst>
              <a:ext uri="{FF2B5EF4-FFF2-40B4-BE49-F238E27FC236}">
                <a16:creationId xmlns:a16="http://schemas.microsoft.com/office/drawing/2014/main" id="{5786D751-7B60-DC18-69A3-2320831C7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6238" y="1447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894" name="Line 6">
            <a:extLst>
              <a:ext uri="{FF2B5EF4-FFF2-40B4-BE49-F238E27FC236}">
                <a16:creationId xmlns:a16="http://schemas.microsoft.com/office/drawing/2014/main" id="{F10D36F3-4725-6502-8D58-0748AE599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8238" y="1447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895" name="Line 7">
            <a:extLst>
              <a:ext uri="{FF2B5EF4-FFF2-40B4-BE49-F238E27FC236}">
                <a16:creationId xmlns:a16="http://schemas.microsoft.com/office/drawing/2014/main" id="{482F2A85-A94E-9242-422E-A817E1B32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3638" y="1447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896" name="Line 8">
            <a:extLst>
              <a:ext uri="{FF2B5EF4-FFF2-40B4-BE49-F238E27FC236}">
                <a16:creationId xmlns:a16="http://schemas.microsoft.com/office/drawing/2014/main" id="{38E2617C-699C-A458-E58A-1CFA99DB5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4238" y="1447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897" name="Line 9">
            <a:extLst>
              <a:ext uri="{FF2B5EF4-FFF2-40B4-BE49-F238E27FC236}">
                <a16:creationId xmlns:a16="http://schemas.microsoft.com/office/drawing/2014/main" id="{E6FAFFD3-D111-CDB9-8DD2-E34912C60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1447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898" name="Line 10">
            <a:extLst>
              <a:ext uri="{FF2B5EF4-FFF2-40B4-BE49-F238E27FC236}">
                <a16:creationId xmlns:a16="http://schemas.microsoft.com/office/drawing/2014/main" id="{C24B555E-AE86-38F8-474E-8E5EC0888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0238" y="1447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899" name="Line 11">
            <a:extLst>
              <a:ext uri="{FF2B5EF4-FFF2-40B4-BE49-F238E27FC236}">
                <a16:creationId xmlns:a16="http://schemas.microsoft.com/office/drawing/2014/main" id="{B61B3610-18BF-628E-D929-68AE27D87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1447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00" name="Line 12">
            <a:extLst>
              <a:ext uri="{FF2B5EF4-FFF2-40B4-BE49-F238E27FC236}">
                <a16:creationId xmlns:a16="http://schemas.microsoft.com/office/drawing/2014/main" id="{2F21DE75-800D-D7C2-C5E0-64391CB5C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9838" y="1447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61901" name="Object 13">
            <a:extLst>
              <a:ext uri="{FF2B5EF4-FFF2-40B4-BE49-F238E27FC236}">
                <a16:creationId xmlns:a16="http://schemas.microsoft.com/office/drawing/2014/main" id="{F2DED0E5-63CD-6449-89D0-D045C34B9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1" y="3657600"/>
          <a:ext cx="62277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181200" imgH="1407600" progId="Word.Document.8">
                  <p:embed/>
                </p:oleObj>
              </mc:Choice>
              <mc:Fallback>
                <p:oleObj name="Document" r:id="rId5" imgW="6181200" imgH="1407600" progId="Word.Document.8">
                  <p:embed/>
                  <p:pic>
                    <p:nvPicPr>
                      <p:cNvPr id="1061901" name="Object 13">
                        <a:extLst>
                          <a:ext uri="{FF2B5EF4-FFF2-40B4-BE49-F238E27FC236}">
                            <a16:creationId xmlns:a16="http://schemas.microsoft.com/office/drawing/2014/main" id="{F2DED0E5-63CD-6449-89D0-D045C34B9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657600"/>
                        <a:ext cx="622776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902" name="Line 14">
            <a:extLst>
              <a:ext uri="{FF2B5EF4-FFF2-40B4-BE49-F238E27FC236}">
                <a16:creationId xmlns:a16="http://schemas.microsoft.com/office/drawing/2014/main" id="{41A85189-9216-848A-9F52-15A696777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657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03" name="Line 15">
            <a:extLst>
              <a:ext uri="{FF2B5EF4-FFF2-40B4-BE49-F238E27FC236}">
                <a16:creationId xmlns:a16="http://schemas.microsoft.com/office/drawing/2014/main" id="{0742CCA4-96FF-F845-23EE-52A4CCCAA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57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04" name="Line 16">
            <a:extLst>
              <a:ext uri="{FF2B5EF4-FFF2-40B4-BE49-F238E27FC236}">
                <a16:creationId xmlns:a16="http://schemas.microsoft.com/office/drawing/2014/main" id="{740BAC31-C54E-189A-EBEF-E86DD6BB2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657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05" name="Line 17">
            <a:extLst>
              <a:ext uri="{FF2B5EF4-FFF2-40B4-BE49-F238E27FC236}">
                <a16:creationId xmlns:a16="http://schemas.microsoft.com/office/drawing/2014/main" id="{6CEC0478-7F77-5119-654B-FE7899DE8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657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06" name="Line 18">
            <a:extLst>
              <a:ext uri="{FF2B5EF4-FFF2-40B4-BE49-F238E27FC236}">
                <a16:creationId xmlns:a16="http://schemas.microsoft.com/office/drawing/2014/main" id="{BFB27B50-5530-FE33-11C3-775A061A2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657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07" name="Line 19">
            <a:extLst>
              <a:ext uri="{FF2B5EF4-FFF2-40B4-BE49-F238E27FC236}">
                <a16:creationId xmlns:a16="http://schemas.microsoft.com/office/drawing/2014/main" id="{228C8B14-3DAA-E41A-F156-568891DA2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657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08" name="Line 20">
            <a:extLst>
              <a:ext uri="{FF2B5EF4-FFF2-40B4-BE49-F238E27FC236}">
                <a16:creationId xmlns:a16="http://schemas.microsoft.com/office/drawing/2014/main" id="{44E68D16-9B28-083A-7878-BD2F1BF7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3657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09" name="Line 21">
            <a:extLst>
              <a:ext uri="{FF2B5EF4-FFF2-40B4-BE49-F238E27FC236}">
                <a16:creationId xmlns:a16="http://schemas.microsoft.com/office/drawing/2014/main" id="{2C61E8D6-B192-93E2-4682-7A608AD4A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57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10" name="Line 22">
            <a:extLst>
              <a:ext uri="{FF2B5EF4-FFF2-40B4-BE49-F238E27FC236}">
                <a16:creationId xmlns:a16="http://schemas.microsoft.com/office/drawing/2014/main" id="{9D0F0947-4302-E658-A7AA-3F1FC8685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61911" name="Object 23">
            <a:extLst>
              <a:ext uri="{FF2B5EF4-FFF2-40B4-BE49-F238E27FC236}">
                <a16:creationId xmlns:a16="http://schemas.microsoft.com/office/drawing/2014/main" id="{9E04C194-0346-FB7A-3F7F-B81CA5514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7826" y="4727575"/>
          <a:ext cx="43211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277880" imgH="1890360" progId="Word.Document.8">
                  <p:embed/>
                </p:oleObj>
              </mc:Choice>
              <mc:Fallback>
                <p:oleObj name="Document" r:id="rId7" imgW="4277880" imgH="1890360" progId="Word.Document.8">
                  <p:embed/>
                  <p:pic>
                    <p:nvPicPr>
                      <p:cNvPr id="1061911" name="Object 23">
                        <a:extLst>
                          <a:ext uri="{FF2B5EF4-FFF2-40B4-BE49-F238E27FC236}">
                            <a16:creationId xmlns:a16="http://schemas.microsoft.com/office/drawing/2014/main" id="{9E04C194-0346-FB7A-3F7F-B81CA5514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6" y="4727575"/>
                        <a:ext cx="4321175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912" name="Line 24">
            <a:extLst>
              <a:ext uri="{FF2B5EF4-FFF2-40B4-BE49-F238E27FC236}">
                <a16:creationId xmlns:a16="http://schemas.microsoft.com/office/drawing/2014/main" id="{FDE84ECA-8A5A-26B9-22AF-0358A58CA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724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13" name="Line 25">
            <a:extLst>
              <a:ext uri="{FF2B5EF4-FFF2-40B4-BE49-F238E27FC236}">
                <a16:creationId xmlns:a16="http://schemas.microsoft.com/office/drawing/2014/main" id="{51D453A0-22CD-2E2E-B15F-86FEF6621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724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14" name="Line 26">
            <a:extLst>
              <a:ext uri="{FF2B5EF4-FFF2-40B4-BE49-F238E27FC236}">
                <a16:creationId xmlns:a16="http://schemas.microsoft.com/office/drawing/2014/main" id="{A8E31EDB-1D5D-1375-49B3-0DCA3529F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724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15" name="Line 27">
            <a:extLst>
              <a:ext uri="{FF2B5EF4-FFF2-40B4-BE49-F238E27FC236}">
                <a16:creationId xmlns:a16="http://schemas.microsoft.com/office/drawing/2014/main" id="{0FEEF05F-FCDF-2C10-2D4B-742C7AF9E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724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16" name="Line 28">
            <a:extLst>
              <a:ext uri="{FF2B5EF4-FFF2-40B4-BE49-F238E27FC236}">
                <a16:creationId xmlns:a16="http://schemas.microsoft.com/office/drawing/2014/main" id="{DADDB466-A6F3-42EA-A3C3-2D4C24C31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410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17" name="Line 29">
            <a:extLst>
              <a:ext uri="{FF2B5EF4-FFF2-40B4-BE49-F238E27FC236}">
                <a16:creationId xmlns:a16="http://schemas.microsoft.com/office/drawing/2014/main" id="{44386AFA-FD4A-A60D-2D1A-EBBC8D18C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7244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18" name="Line 30">
            <a:extLst>
              <a:ext uri="{FF2B5EF4-FFF2-40B4-BE49-F238E27FC236}">
                <a16:creationId xmlns:a16="http://schemas.microsoft.com/office/drawing/2014/main" id="{C190E2B8-9BB2-9675-74AC-E86C429E6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943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19" name="Line 31">
            <a:extLst>
              <a:ext uri="{FF2B5EF4-FFF2-40B4-BE49-F238E27FC236}">
                <a16:creationId xmlns:a16="http://schemas.microsoft.com/office/drawing/2014/main" id="{9AEB7982-90E9-45B9-00BA-2ECC55B60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638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20" name="Line 32">
            <a:extLst>
              <a:ext uri="{FF2B5EF4-FFF2-40B4-BE49-F238E27FC236}">
                <a16:creationId xmlns:a16="http://schemas.microsoft.com/office/drawing/2014/main" id="{07FBA6B8-0B68-0A25-5885-3CCBF3438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724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1921" name="Text Box 33">
            <a:extLst>
              <a:ext uri="{FF2B5EF4-FFF2-40B4-BE49-F238E27FC236}">
                <a16:creationId xmlns:a16="http://schemas.microsoft.com/office/drawing/2014/main" id="{6151E9DF-D891-5957-1E98-655DAA40C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400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  <a:hlinkClick r:id="rId9" action="ppaction://hlinksldjump"/>
              </a:rPr>
              <a:t>See Principles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1922" name="Text Box 34">
            <a:extLst>
              <a:ext uri="{FF2B5EF4-FFF2-40B4-BE49-F238E27FC236}">
                <a16:creationId xmlns:a16="http://schemas.microsoft.com/office/drawing/2014/main" id="{1605BC3D-E29F-4F26-0C9C-674438DC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008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  <a:hlinkClick r:id="rId10" action="ppaction://hlinksldjump"/>
              </a:rPr>
              <a:t>See Algorithm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1923" name="Text Box 35">
            <a:extLst>
              <a:ext uri="{FF2B5EF4-FFF2-40B4-BE49-F238E27FC236}">
                <a16:creationId xmlns:a16="http://schemas.microsoft.com/office/drawing/2014/main" id="{B1141DEC-6CD8-CD2D-EE81-51320032D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810000"/>
            <a:ext cx="13874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 b="1">
                <a:latin typeface="Times New Roman" panose="02020603050405020304" pitchFamily="18" charset="0"/>
              </a:rPr>
              <a:t>Prime Generalized Relation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1924" name="Text Box 36">
            <a:extLst>
              <a:ext uri="{FF2B5EF4-FFF2-40B4-BE49-F238E27FC236}">
                <a16:creationId xmlns:a16="http://schemas.microsoft.com/office/drawing/2014/main" id="{38F71C18-B078-DCAC-10A1-7544EAB83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52601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 b="1">
                <a:latin typeface="Times New Roman" panose="02020603050405020304" pitchFamily="18" charset="0"/>
              </a:rPr>
              <a:t>Initial Relation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1925" name="Text Box 37">
            <a:extLst>
              <a:ext uri="{FF2B5EF4-FFF2-40B4-BE49-F238E27FC236}">
                <a16:creationId xmlns:a16="http://schemas.microsoft.com/office/drawing/2014/main" id="{87D7E862-0C50-00EF-7975-9F55CB6BC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00800"/>
            <a:ext cx="1676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  <a:hlinkClick r:id="rId11" action="ppaction://hlinksldjump"/>
              </a:rPr>
              <a:t>See Implementation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1926" name="Text Box 38">
            <a:extLst>
              <a:ext uri="{FF2B5EF4-FFF2-40B4-BE49-F238E27FC236}">
                <a16:creationId xmlns:a16="http://schemas.microsoft.com/office/drawing/2014/main" id="{F64926FC-D466-A54F-5A5A-8954E605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400800"/>
            <a:ext cx="213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  <a:hlinkClick r:id="" action="ppaction://noaction"/>
              </a:rPr>
              <a:t>See Analytical Characterization</a:t>
            </a:r>
            <a:endParaRPr lang="en-US" altLang="en-US">
              <a:latin typeface="Times New Roman" panose="02020603050405020304" pitchFamily="18" charset="0"/>
              <a:hlinkClick r:id="" action="ppaction://noaction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>
            <a:extLst>
              <a:ext uri="{FF2B5EF4-FFF2-40B4-BE49-F238E27FC236}">
                <a16:creationId xmlns:a16="http://schemas.microsoft.com/office/drawing/2014/main" id="{97A8B5A4-F4C7-59B5-117F-B1DA11E00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69342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Presentation of Generalized Results</a:t>
            </a:r>
            <a:endParaRPr lang="en-US" altLang="en-US" b="1"/>
          </a:p>
        </p:txBody>
      </p:sp>
      <p:sp>
        <p:nvSpPr>
          <p:cNvPr id="1063939" name="Rectangle 3">
            <a:extLst>
              <a:ext uri="{FF2B5EF4-FFF2-40B4-BE49-F238E27FC236}">
                <a16:creationId xmlns:a16="http://schemas.microsoft.com/office/drawing/2014/main" id="{9DA47CA5-1AEC-82AA-6FFA-2DB4DED88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572500" cy="4953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u="sng"/>
              <a:t>Generalized relation</a:t>
            </a:r>
            <a:r>
              <a:rPr lang="en-US" altLang="en-US" sz="2000"/>
              <a:t>: 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Relations where some or all attributes are generalized, with counts or other aggregation values accumulated.</a:t>
            </a:r>
          </a:p>
          <a:p>
            <a:pPr>
              <a:lnSpc>
                <a:spcPct val="110000"/>
              </a:lnSpc>
            </a:pPr>
            <a:r>
              <a:rPr lang="en-US" altLang="en-US" sz="2000" u="sng"/>
              <a:t>Cross tabulation</a:t>
            </a:r>
            <a:r>
              <a:rPr lang="en-US" altLang="en-US" sz="200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Mapping results into cross tabulation form (similar to contingency tables). </a:t>
            </a:r>
          </a:p>
          <a:p>
            <a:pPr lvl="1">
              <a:lnSpc>
                <a:spcPct val="110000"/>
              </a:lnSpc>
            </a:pPr>
            <a:r>
              <a:rPr lang="en-US" altLang="en-US" sz="2000" u="sng"/>
              <a:t>Visualization techniques</a:t>
            </a:r>
            <a:r>
              <a:rPr lang="en-US" altLang="en-US" sz="200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Pie charts, bar charts, curves, cubes, and other visual forms.</a:t>
            </a:r>
          </a:p>
          <a:p>
            <a:pPr>
              <a:lnSpc>
                <a:spcPct val="110000"/>
              </a:lnSpc>
            </a:pPr>
            <a:r>
              <a:rPr lang="en-US" altLang="en-US" sz="2000" u="sng"/>
              <a:t>Quantitative characteristic rules</a:t>
            </a:r>
            <a:r>
              <a:rPr lang="en-US" altLang="en-US" sz="200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Mapping generalized result into characteristic rules with quantitative information associated with it, e.g.,</a:t>
            </a:r>
            <a:endParaRPr lang="en-US" altLang="en-US" sz="1800"/>
          </a:p>
        </p:txBody>
      </p:sp>
      <p:graphicFrame>
        <p:nvGraphicFramePr>
          <p:cNvPr id="1063940" name="Object 4">
            <a:extLst>
              <a:ext uri="{FF2B5EF4-FFF2-40B4-BE49-F238E27FC236}">
                <a16:creationId xmlns:a16="http://schemas.microsoft.com/office/drawing/2014/main" id="{E18543AF-5503-9AAD-3622-4823820AB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867400"/>
          <a:ext cx="77041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27800" imgH="609480" progId="Equation.3">
                  <p:embed/>
                </p:oleObj>
              </mc:Choice>
              <mc:Fallback>
                <p:oleObj name="Equation" r:id="rId2" imgW="7327800" imgH="609480" progId="Equation.3">
                  <p:embed/>
                  <p:pic>
                    <p:nvPicPr>
                      <p:cNvPr id="1063940" name="Object 4">
                        <a:extLst>
                          <a:ext uri="{FF2B5EF4-FFF2-40B4-BE49-F238E27FC236}">
                            <a16:creationId xmlns:a16="http://schemas.microsoft.com/office/drawing/2014/main" id="{E18543AF-5503-9AAD-3622-4823820AB4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67400"/>
                        <a:ext cx="77041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4D0CCF-C910-FAEC-1672-D0A6D347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BD2F-8D34-4532-9BDA-661F4FBA9934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767F88-13EE-2AE2-9737-CF4BFABD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F6E783-5F83-8628-9F25-40B8A2AD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4A64-AB02-480F-B8F5-33A7EEDB199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64962" name="Rectangle 2">
            <a:extLst>
              <a:ext uri="{FF2B5EF4-FFF2-40B4-BE49-F238E27FC236}">
                <a16:creationId xmlns:a16="http://schemas.microsoft.com/office/drawing/2014/main" id="{8E51A423-2072-C491-7FCB-CE9E09919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Presentation</a:t>
            </a:r>
            <a:r>
              <a:rPr lang="en-US" altLang="en-US">
                <a:cs typeface="Tahoma" panose="020B0604030504040204" pitchFamily="34" charset="0"/>
              </a:rPr>
              <a:t>—</a:t>
            </a:r>
            <a:r>
              <a:rPr lang="en-US" altLang="en-US"/>
              <a:t>Generalized Relation</a:t>
            </a:r>
          </a:p>
        </p:txBody>
      </p:sp>
      <p:sp>
        <p:nvSpPr>
          <p:cNvPr id="1064963" name="Rectangle 3">
            <a:extLst>
              <a:ext uri="{FF2B5EF4-FFF2-40B4-BE49-F238E27FC236}">
                <a16:creationId xmlns:a16="http://schemas.microsoft.com/office/drawing/2014/main" id="{8943B340-031A-A9AC-59D1-B75BF069C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1064964" name="Object 4">
            <a:extLst>
              <a:ext uri="{FF2B5EF4-FFF2-40B4-BE49-F238E27FC236}">
                <a16:creationId xmlns:a16="http://schemas.microsoft.com/office/drawing/2014/main" id="{9A93AAB5-AA7F-5AA0-848A-D11C0CE73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600200"/>
          <a:ext cx="8305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523810" imgH="2876190" progId="Paint.Picture">
                  <p:embed/>
                </p:oleObj>
              </mc:Choice>
              <mc:Fallback>
                <p:oleObj name="Bitmap Image" r:id="rId2" imgW="8523810" imgH="2876190" progId="Paint.Picture">
                  <p:embed/>
                  <p:pic>
                    <p:nvPicPr>
                      <p:cNvPr id="1064964" name="Object 4">
                        <a:extLst>
                          <a:ext uri="{FF2B5EF4-FFF2-40B4-BE49-F238E27FC236}">
                            <a16:creationId xmlns:a16="http://schemas.microsoft.com/office/drawing/2014/main" id="{9A93AAB5-AA7F-5AA0-848A-D11C0CE732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83058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7AE693-5740-DED1-E118-C4EE7627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2FC0-EB74-4CD9-A102-F14C0E5E5087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8C02B9-95B2-104C-09CC-C17513DC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F9D20-8346-7466-59C1-36D5D657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3F85-72C4-4D11-B1BA-5A8FE8A46C5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65986" name="Rectangle 2">
            <a:extLst>
              <a:ext uri="{FF2B5EF4-FFF2-40B4-BE49-F238E27FC236}">
                <a16:creationId xmlns:a16="http://schemas.microsoft.com/office/drawing/2014/main" id="{F94E18EA-5E8B-ADEC-5E19-8C175741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Presentation</a:t>
            </a:r>
            <a:r>
              <a:rPr lang="en-US" altLang="en-US">
                <a:cs typeface="Tahoma" panose="020B0604030504040204" pitchFamily="34" charset="0"/>
              </a:rPr>
              <a:t>—</a:t>
            </a:r>
            <a:r>
              <a:rPr lang="en-US" altLang="en-US"/>
              <a:t>Crosstab</a:t>
            </a:r>
          </a:p>
        </p:txBody>
      </p:sp>
      <p:sp>
        <p:nvSpPr>
          <p:cNvPr id="1065987" name="Rectangle 3">
            <a:extLst>
              <a:ext uri="{FF2B5EF4-FFF2-40B4-BE49-F238E27FC236}">
                <a16:creationId xmlns:a16="http://schemas.microsoft.com/office/drawing/2014/main" id="{DEF99342-C0D6-2B60-827D-D2B73E6E6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</p:txBody>
      </p:sp>
      <p:graphicFrame>
        <p:nvGraphicFramePr>
          <p:cNvPr id="1065988" name="Object 4">
            <a:extLst>
              <a:ext uri="{FF2B5EF4-FFF2-40B4-BE49-F238E27FC236}">
                <a16:creationId xmlns:a16="http://schemas.microsoft.com/office/drawing/2014/main" id="{5536ABB7-B412-21A2-6183-870CEA5FC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752600"/>
          <a:ext cx="838200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58852" imgH="2505425" progId="Paint.Picture">
                  <p:embed/>
                </p:oleObj>
              </mc:Choice>
              <mc:Fallback>
                <p:oleObj name="Bitmap Image" r:id="rId2" imgW="6458852" imgH="2505425" progId="Paint.Picture">
                  <p:embed/>
                  <p:pic>
                    <p:nvPicPr>
                      <p:cNvPr id="1065988" name="Object 4">
                        <a:extLst>
                          <a:ext uri="{FF2B5EF4-FFF2-40B4-BE49-F238E27FC236}">
                            <a16:creationId xmlns:a16="http://schemas.microsoft.com/office/drawing/2014/main" id="{5536ABB7-B412-21A2-6183-870CEA5FC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8382000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A03DB-E106-885E-5F00-5447CDF6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190-7CF8-4381-9DE5-832AA19A3BFA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E9BFF-ED80-1E3B-E633-026F3E69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224E-3B77-432B-CC21-D61C8B57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433D-D7FE-4DE8-A2FE-4ADD22E0DCE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70082" name="Rectangle 2">
            <a:extLst>
              <a:ext uri="{FF2B5EF4-FFF2-40B4-BE49-F238E27FC236}">
                <a16:creationId xmlns:a16="http://schemas.microsoft.com/office/drawing/2014/main" id="{C3A2976E-6A5D-113A-84F4-587A38C60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533400"/>
            <a:ext cx="6858000" cy="609600"/>
          </a:xfrm>
        </p:spPr>
        <p:txBody>
          <a:bodyPr/>
          <a:lstStyle/>
          <a:p>
            <a:r>
              <a:rPr lang="en-US" altLang="en-US" sz="3200"/>
              <a:t>Implementation by Cube Technology</a:t>
            </a:r>
          </a:p>
        </p:txBody>
      </p:sp>
      <p:sp>
        <p:nvSpPr>
          <p:cNvPr id="1070083" name="Rectangle 3">
            <a:extLst>
              <a:ext uri="{FF2B5EF4-FFF2-40B4-BE49-F238E27FC236}">
                <a16:creationId xmlns:a16="http://schemas.microsoft.com/office/drawing/2014/main" id="{37FB984F-5287-1A2D-7DC4-822B31081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153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Construct a data cube on-the-fly</a:t>
            </a:r>
            <a:r>
              <a:rPr lang="en-US" altLang="en-US" sz="2400"/>
              <a:t> for the given data mining query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Facilitate efficient drill-down analysis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May increase the response time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balanced solution: precomputation of “subprime” relation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Use a predefined &amp; precomputed data cube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Construct a data cube beforehand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Facilitate not only the attribute-oriented induction, but also attribute relevance analysis, dicing, slicing, roll-up and drill-down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Cost of cube computation and the nontrivial storage overhead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concept of </a:t>
            </a:r>
            <a:r>
              <a:rPr lang="en-US" altLang="en-US" sz="2800" dirty="0">
                <a:solidFill>
                  <a:schemeClr val="hlink"/>
                </a:solidFill>
              </a:rPr>
              <a:t>concept description.</a:t>
            </a:r>
            <a:endParaRPr lang="en-US" dirty="0"/>
          </a:p>
          <a:p>
            <a:r>
              <a:rPr lang="en-US" dirty="0"/>
              <a:t>Discuss </a:t>
            </a:r>
            <a:r>
              <a:rPr lang="en-US" altLang="en-US" sz="2800" dirty="0"/>
              <a:t>Data Generalization and Summarization-based Characterization.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https://www.sciencedirect.com/topics/computer-science/data-generalization 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>
                <a:solidFill>
                  <a:schemeClr val="hlink"/>
                </a:solidFill>
              </a:rPr>
              <a:t>What is concept description?</a:t>
            </a:r>
            <a:r>
              <a:rPr lang="en-US" altLang="en-US" sz="2800" dirty="0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Data generalization and summarization-based characterization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>
            <a:extLst>
              <a:ext uri="{FF2B5EF4-FFF2-40B4-BE49-F238E27FC236}">
                <a16:creationId xmlns:a16="http://schemas.microsoft.com/office/drawing/2014/main" id="{A6CF2C3C-1105-8CE3-BE06-F2770269C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7086600" cy="914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What is Concept Description?</a:t>
            </a:r>
            <a:endParaRPr lang="en-US" altLang="en-US" sz="2400"/>
          </a:p>
        </p:txBody>
      </p:sp>
      <p:sp>
        <p:nvSpPr>
          <p:cNvPr id="1050627" name="Rectangle 3">
            <a:extLst>
              <a:ext uri="{FF2B5EF4-FFF2-40B4-BE49-F238E27FC236}">
                <a16:creationId xmlns:a16="http://schemas.microsoft.com/office/drawing/2014/main" id="{27E44A0C-DC47-117E-8F90-D725F6F6E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458200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400"/>
              <a:t>Descriptive vs. predictive data mining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Descriptive mining</a:t>
            </a:r>
            <a:r>
              <a:rPr lang="en-US" altLang="en-US"/>
              <a:t>: describes concepts or task-relevant data sets in concise, summarative, informative, discriminative forms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Predictive mining</a:t>
            </a:r>
            <a:r>
              <a:rPr lang="en-US" altLang="en-US"/>
              <a:t>: Based on data and analysis, constructs models for the database, and predicts the trend and properties of unknown data</a:t>
            </a:r>
          </a:p>
          <a:p>
            <a:r>
              <a:rPr lang="en-US" altLang="en-US" sz="2400"/>
              <a:t>Concept description: </a:t>
            </a:r>
          </a:p>
          <a:p>
            <a:pPr lvl="1"/>
            <a:r>
              <a:rPr lang="en-US" altLang="en-US" u="sng">
                <a:solidFill>
                  <a:schemeClr val="hlink"/>
                </a:solidFill>
              </a:rPr>
              <a:t>Characterization</a:t>
            </a:r>
            <a:r>
              <a:rPr lang="en-US" altLang="en-US"/>
              <a:t>: provides a concise and succinct summarization of the given collection of data</a:t>
            </a:r>
          </a:p>
          <a:p>
            <a:pPr lvl="1"/>
            <a:r>
              <a:rPr lang="en-US" altLang="en-US" u="sng">
                <a:solidFill>
                  <a:schemeClr val="hlink"/>
                </a:solidFill>
              </a:rPr>
              <a:t>Comparison</a:t>
            </a:r>
            <a:r>
              <a:rPr lang="en-US" altLang="en-US"/>
              <a:t>: provides descriptions comparing two or more collections of data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2217-3D59-5360-F984-D7AEF98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92E8-A834-4528-B075-AC4E7277D32F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C821A-FE62-E054-105A-F79B5248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6244-ED45-17A2-AB99-358F0A2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8E-39DD-4AB0-9699-500C511EC85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51650" name="Rectangle 2">
            <a:extLst>
              <a:ext uri="{FF2B5EF4-FFF2-40B4-BE49-F238E27FC236}">
                <a16:creationId xmlns:a16="http://schemas.microsoft.com/office/drawing/2014/main" id="{16F43252-5206-A7EC-9C12-5853E1A05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533400"/>
            <a:ext cx="5715000" cy="609600"/>
          </a:xfrm>
        </p:spPr>
        <p:txBody>
          <a:bodyPr/>
          <a:lstStyle/>
          <a:p>
            <a:r>
              <a:rPr lang="en-US" altLang="en-US" sz="3200"/>
              <a:t>Concept Description vs. OLAP</a:t>
            </a:r>
          </a:p>
        </p:txBody>
      </p:sp>
      <p:sp>
        <p:nvSpPr>
          <p:cNvPr id="1051651" name="Rectangle 3">
            <a:extLst>
              <a:ext uri="{FF2B5EF4-FFF2-40B4-BE49-F238E27FC236}">
                <a16:creationId xmlns:a16="http://schemas.microsoft.com/office/drawing/2014/main" id="{CB09A6D0-77C1-2127-F83D-28FEE36A5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8077200" cy="4648200"/>
          </a:xfrm>
        </p:spPr>
        <p:txBody>
          <a:bodyPr/>
          <a:lstStyle/>
          <a:p>
            <a:r>
              <a:rPr lang="en-US" altLang="en-US"/>
              <a:t>Concept description: </a:t>
            </a:r>
          </a:p>
          <a:p>
            <a:pPr lvl="1"/>
            <a:r>
              <a:rPr lang="en-US" altLang="en-US"/>
              <a:t> can handle complex data types of the attributes and their aggregations</a:t>
            </a:r>
          </a:p>
          <a:p>
            <a:pPr lvl="1"/>
            <a:r>
              <a:rPr lang="en-US" altLang="en-US"/>
              <a:t> a more automated process</a:t>
            </a:r>
          </a:p>
          <a:p>
            <a:r>
              <a:rPr lang="en-US" altLang="en-US"/>
              <a:t>OLAP: </a:t>
            </a:r>
          </a:p>
          <a:p>
            <a:pPr lvl="1"/>
            <a:r>
              <a:rPr lang="en-US" altLang="en-US"/>
              <a:t>restricted to a small number of dimension and measure types</a:t>
            </a:r>
          </a:p>
          <a:p>
            <a:pPr lvl="1"/>
            <a:r>
              <a:rPr lang="en-US" altLang="en-US"/>
              <a:t>user-controlled process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6FD9-98A7-F942-7D06-FCC42426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4C4A-0BB8-4776-B3DE-AB0476F4C6D9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6094-7EB9-E17C-7470-B936043B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6798E-BAA6-4A5F-6231-AB0E6245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5C68-4823-465B-A271-ED9BCDCE99A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40738" name="Rectangle 1026">
            <a:extLst>
              <a:ext uri="{FF2B5EF4-FFF2-40B4-BE49-F238E27FC236}">
                <a16:creationId xmlns:a16="http://schemas.microsoft.com/office/drawing/2014/main" id="{BD1BCE40-24C5-3DED-01A6-983A060B0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162800" cy="1066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Chapter 5: Concept Description: Characterization and Comparison</a:t>
            </a:r>
          </a:p>
        </p:txBody>
      </p:sp>
      <p:sp>
        <p:nvSpPr>
          <p:cNvPr id="1140739" name="Rectangle 1027">
            <a:extLst>
              <a:ext uri="{FF2B5EF4-FFF2-40B4-BE49-F238E27FC236}">
                <a16:creationId xmlns:a16="http://schemas.microsoft.com/office/drawing/2014/main" id="{B4777EAC-2F93-9433-8ACC-63B41849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382000" cy="4648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/>
              <a:t>What is concept description? 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Data generalization and summarization-based characterization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Analytical characterization: Analysis of attribute relevance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Mining class comparisons: Discriminating between different classes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Mining descriptive statistical measures in large databases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Discussion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Summary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97FC3F6-9928-4BD5-D3E3-D539660D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EDC7-CAD7-427C-881B-537C7B4BF2EE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59FE35F-3DB4-F142-BB1E-5F3F8E31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C6A83EE-8BC7-F639-EC4E-52A1110D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CE59-DEDC-4E9C-A666-154A09E6BCD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53698" name="Rectangle 2">
            <a:extLst>
              <a:ext uri="{FF2B5EF4-FFF2-40B4-BE49-F238E27FC236}">
                <a16:creationId xmlns:a16="http://schemas.microsoft.com/office/drawing/2014/main" id="{5D4A1C34-043C-3AAA-7F8C-B78C0DAA9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7640638" cy="990600"/>
          </a:xfrm>
        </p:spPr>
        <p:txBody>
          <a:bodyPr/>
          <a:lstStyle/>
          <a:p>
            <a:r>
              <a:rPr lang="en-US" altLang="en-US" sz="3200" dirty="0"/>
              <a:t>Data Generalization and Summarization-based Characterization</a:t>
            </a:r>
          </a:p>
        </p:txBody>
      </p:sp>
      <p:sp>
        <p:nvSpPr>
          <p:cNvPr id="1053699" name="Rectangle 3">
            <a:extLst>
              <a:ext uri="{FF2B5EF4-FFF2-40B4-BE49-F238E27FC236}">
                <a16:creationId xmlns:a16="http://schemas.microsoft.com/office/drawing/2014/main" id="{BC8B3810-5105-3850-E4A6-79937D784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752600"/>
            <a:ext cx="8382000" cy="4800600"/>
          </a:xfrm>
        </p:spPr>
        <p:txBody>
          <a:bodyPr/>
          <a:lstStyle/>
          <a:p>
            <a:r>
              <a:rPr lang="en-US" altLang="en-US" sz="2400" dirty="0"/>
              <a:t>Data generalization</a:t>
            </a:r>
          </a:p>
          <a:p>
            <a:pPr lvl="1"/>
            <a:r>
              <a:rPr lang="en-US" altLang="en-US" dirty="0"/>
              <a:t>A process which abstracts a large set of task-relevant data in a database from a low conceptual levels to higher ones.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Approaches:</a:t>
            </a:r>
          </a:p>
          <a:p>
            <a:pPr lvl="2"/>
            <a:r>
              <a:rPr lang="en-US" altLang="en-US" dirty="0"/>
              <a:t>Data cube approach(OLAP approach)</a:t>
            </a:r>
          </a:p>
          <a:p>
            <a:pPr lvl="2"/>
            <a:r>
              <a:rPr lang="en-US" altLang="en-US" dirty="0"/>
              <a:t>Attribute-oriented induction approach</a:t>
            </a:r>
          </a:p>
          <a:p>
            <a:pPr lvl="2"/>
            <a:endParaRPr lang="en-US" altLang="en-US" dirty="0"/>
          </a:p>
        </p:txBody>
      </p:sp>
      <p:sp>
        <p:nvSpPr>
          <p:cNvPr id="1053700" name="Line 4">
            <a:extLst>
              <a:ext uri="{FF2B5EF4-FFF2-40B4-BE49-F238E27FC236}">
                <a16:creationId xmlns:a16="http://schemas.microsoft.com/office/drawing/2014/main" id="{E02EDE56-CD40-DD1B-3DBD-204DE4A897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1242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3701" name="Line 5">
            <a:extLst>
              <a:ext uri="{FF2B5EF4-FFF2-40B4-BE49-F238E27FC236}">
                <a16:creationId xmlns:a16="http://schemas.microsoft.com/office/drawing/2014/main" id="{51E51E95-F40F-33A8-7562-A341BF011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124200"/>
            <a:ext cx="1447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3702" name="Line 6">
            <a:extLst>
              <a:ext uri="{FF2B5EF4-FFF2-40B4-BE49-F238E27FC236}">
                <a16:creationId xmlns:a16="http://schemas.microsoft.com/office/drawing/2014/main" id="{3167600D-5202-98D9-AD4D-69F44D2AE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3703" name="Line 7">
            <a:extLst>
              <a:ext uri="{FF2B5EF4-FFF2-40B4-BE49-F238E27FC236}">
                <a16:creationId xmlns:a16="http://schemas.microsoft.com/office/drawing/2014/main" id="{637AC9A2-6FEA-7C4A-625D-F06A3B80E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3704" name="Line 8">
            <a:extLst>
              <a:ext uri="{FF2B5EF4-FFF2-40B4-BE49-F238E27FC236}">
                <a16:creationId xmlns:a16="http://schemas.microsoft.com/office/drawing/2014/main" id="{B9AA01F0-1B85-3C5C-46CF-F7988C859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3705" name="Line 9">
            <a:extLst>
              <a:ext uri="{FF2B5EF4-FFF2-40B4-BE49-F238E27FC236}">
                <a16:creationId xmlns:a16="http://schemas.microsoft.com/office/drawing/2014/main" id="{C692600C-6DF3-652B-EA68-B5FD051FE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95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3706" name="Line 10">
            <a:extLst>
              <a:ext uri="{FF2B5EF4-FFF2-40B4-BE49-F238E27FC236}">
                <a16:creationId xmlns:a16="http://schemas.microsoft.com/office/drawing/2014/main" id="{42BAF50B-5500-EA4C-196D-BF8D34353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114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3707" name="Text Box 11">
            <a:extLst>
              <a:ext uri="{FF2B5EF4-FFF2-40B4-BE49-F238E27FC236}">
                <a16:creationId xmlns:a16="http://schemas.microsoft.com/office/drawing/2014/main" id="{6D9DE421-73B0-C188-41B7-44B031944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0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3708" name="Text Box 12">
            <a:extLst>
              <a:ext uri="{FF2B5EF4-FFF2-40B4-BE49-F238E27FC236}">
                <a16:creationId xmlns:a16="http://schemas.microsoft.com/office/drawing/2014/main" id="{14F62475-8AAE-6114-F82D-A71B98C5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052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3709" name="Text Box 13">
            <a:extLst>
              <a:ext uri="{FF2B5EF4-FFF2-40B4-BE49-F238E27FC236}">
                <a16:creationId xmlns:a16="http://schemas.microsoft.com/office/drawing/2014/main" id="{07926240-C295-4121-58E6-95178431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10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3710" name="Text Box 14">
            <a:extLst>
              <a:ext uri="{FF2B5EF4-FFF2-40B4-BE49-F238E27FC236}">
                <a16:creationId xmlns:a16="http://schemas.microsoft.com/office/drawing/2014/main" id="{AEAC9F64-DF6D-1A9A-8A71-856EAE863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14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3711" name="Text Box 15">
            <a:extLst>
              <a:ext uri="{FF2B5EF4-FFF2-40B4-BE49-F238E27FC236}">
                <a16:creationId xmlns:a16="http://schemas.microsoft.com/office/drawing/2014/main" id="{9356928A-FCD1-07E2-5CDE-ACC09BAF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3712" name="Text Box 16">
            <a:extLst>
              <a:ext uri="{FF2B5EF4-FFF2-40B4-BE49-F238E27FC236}">
                <a16:creationId xmlns:a16="http://schemas.microsoft.com/office/drawing/2014/main" id="{16895313-6257-BCA3-ED20-FA1CEE541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2672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Conceptual levels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EDCD-2DC2-83B4-63CF-18115B1E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5855-993B-42DF-BA6A-FB3061204B89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CAE5-7D79-5654-6894-97228EFC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9277-B3A5-38B2-318D-CC2A514D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761C-9BB3-496D-B3FA-0413CB265A9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54722" name="Rectangle 2">
            <a:extLst>
              <a:ext uri="{FF2B5EF4-FFF2-40B4-BE49-F238E27FC236}">
                <a16:creationId xmlns:a16="http://schemas.microsoft.com/office/drawing/2014/main" id="{D6CDFB0A-673E-85FF-6E73-8C5B22B56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6781800" cy="990600"/>
          </a:xfrm>
        </p:spPr>
        <p:txBody>
          <a:bodyPr/>
          <a:lstStyle/>
          <a:p>
            <a:r>
              <a:rPr lang="en-US" altLang="en-US" sz="2800"/>
              <a:t>Characterization: Data Cube Approach (without using AO-Induction)</a:t>
            </a:r>
          </a:p>
        </p:txBody>
      </p:sp>
      <p:sp>
        <p:nvSpPr>
          <p:cNvPr id="1054723" name="Rectangle 3">
            <a:extLst>
              <a:ext uri="{FF2B5EF4-FFF2-40B4-BE49-F238E27FC236}">
                <a16:creationId xmlns:a16="http://schemas.microsoft.com/office/drawing/2014/main" id="{5A5B722D-6379-6619-1740-AFA1051B7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772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/>
              <a:t>Perform computations and store results in data cubes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Strength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An efficient implementation of data generalization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Computation of various kinds of measures</a:t>
            </a:r>
          </a:p>
          <a:p>
            <a:pPr lvl="2">
              <a:lnSpc>
                <a:spcPct val="110000"/>
              </a:lnSpc>
            </a:pPr>
            <a:r>
              <a:rPr lang="en-US" altLang="en-US" sz="1800"/>
              <a:t>e.g., count( ), sum( ), average( ), max( )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Generalization and specialization can be performed on a data cube by </a:t>
            </a:r>
            <a:r>
              <a:rPr lang="en-US" altLang="en-US" sz="2000" i="1"/>
              <a:t>roll-up</a:t>
            </a:r>
            <a:r>
              <a:rPr lang="en-US" altLang="en-US" sz="2000"/>
              <a:t> and </a:t>
            </a:r>
            <a:r>
              <a:rPr lang="en-US" altLang="en-US" sz="2000" i="1"/>
              <a:t>drill-down</a:t>
            </a:r>
            <a:endParaRPr lang="en-US" altLang="en-US" sz="2000"/>
          </a:p>
          <a:p>
            <a:pPr>
              <a:lnSpc>
                <a:spcPct val="110000"/>
              </a:lnSpc>
            </a:pPr>
            <a:r>
              <a:rPr lang="en-US" altLang="en-US" sz="2000"/>
              <a:t>Limitations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handle only dimensions of</a:t>
            </a:r>
            <a:r>
              <a:rPr lang="en-US" altLang="en-US" sz="2000" i="1"/>
              <a:t> simple nonnumeric data </a:t>
            </a:r>
            <a:r>
              <a:rPr lang="en-US" altLang="en-US" sz="2000"/>
              <a:t>and measures of </a:t>
            </a:r>
            <a:r>
              <a:rPr lang="en-US" altLang="en-US" sz="2000" i="1"/>
              <a:t>simple aggregated numeric values</a:t>
            </a:r>
            <a:r>
              <a:rPr lang="en-US" altLang="en-US" sz="200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Lack of intelligent analysis, can’t tell which dimensions should be used and what levels should the generalization reach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A0879-BFCA-D8CA-3814-408DAEA9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9CF3-7F0D-4A90-B70D-9F25F4CFBC95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D853-733B-4C34-0DA6-1C25C725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9267-F641-E82D-7016-3F0C285C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E74A-A794-46D0-B88B-95C084B2BBC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56770" name="Rectangle 2">
            <a:extLst>
              <a:ext uri="{FF2B5EF4-FFF2-40B4-BE49-F238E27FC236}">
                <a16:creationId xmlns:a16="http://schemas.microsoft.com/office/drawing/2014/main" id="{EEE8A1DE-6E98-46B5-F20F-D2535B5B9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7364" y="533400"/>
            <a:ext cx="6192837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Attribute-Oriented Induction</a:t>
            </a:r>
          </a:p>
        </p:txBody>
      </p:sp>
      <p:sp>
        <p:nvSpPr>
          <p:cNvPr id="1056771" name="Rectangle 3">
            <a:extLst>
              <a:ext uri="{FF2B5EF4-FFF2-40B4-BE49-F238E27FC236}">
                <a16:creationId xmlns:a16="http://schemas.microsoft.com/office/drawing/2014/main" id="{AF5EEDC4-A0EB-8CE9-6EA3-4A5DCC80E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382000" cy="4343400"/>
          </a:xfrm>
        </p:spPr>
        <p:txBody>
          <a:bodyPr/>
          <a:lstStyle/>
          <a:p>
            <a:r>
              <a:rPr lang="en-US" altLang="en-US" sz="2400"/>
              <a:t>Proposed in 1989 (KDD ‘89 workshop)</a:t>
            </a:r>
          </a:p>
          <a:p>
            <a:r>
              <a:rPr lang="en-US" altLang="en-US" sz="2400"/>
              <a:t>Not confined to categorical data nor particular measures.</a:t>
            </a:r>
          </a:p>
          <a:p>
            <a:r>
              <a:rPr lang="en-US" altLang="en-US" sz="2400"/>
              <a:t>How it is done?</a:t>
            </a:r>
          </a:p>
          <a:p>
            <a:pPr lvl="1"/>
            <a:r>
              <a:rPr lang="en-US" altLang="en-US"/>
              <a:t>Collect the task-relevant data( </a:t>
            </a:r>
            <a:r>
              <a:rPr lang="en-US" altLang="en-US" i="1"/>
              <a:t>initial relation</a:t>
            </a:r>
            <a:r>
              <a:rPr lang="en-US" altLang="en-US"/>
              <a:t>) using a relational database query</a:t>
            </a:r>
          </a:p>
          <a:p>
            <a:pPr lvl="1"/>
            <a:r>
              <a:rPr lang="en-US" altLang="en-US"/>
              <a:t>Perform generalization by </a:t>
            </a:r>
            <a:r>
              <a:rPr lang="en-US" altLang="en-US" u="sng"/>
              <a:t>attribute removal</a:t>
            </a:r>
            <a:r>
              <a:rPr lang="en-US" altLang="en-US"/>
              <a:t> or </a:t>
            </a:r>
            <a:r>
              <a:rPr lang="en-US" altLang="en-US" u="sng"/>
              <a:t>attribute generalization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Apply aggregation by merging identical, generalized tuples and accumulating their respective counts.</a:t>
            </a:r>
          </a:p>
          <a:p>
            <a:pPr lvl="1"/>
            <a:r>
              <a:rPr lang="en-US" altLang="en-US"/>
              <a:t>Interactive presentation with users.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>
            <a:extLst>
              <a:ext uri="{FF2B5EF4-FFF2-40B4-BE49-F238E27FC236}">
                <a16:creationId xmlns:a16="http://schemas.microsoft.com/office/drawing/2014/main" id="{56F9CF56-8212-75AB-B0DC-01D11A041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6553200" cy="7620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/>
              <a:t>Basic Principles of Attribute-Oriented Induction</a:t>
            </a:r>
            <a:endParaRPr lang="en-US" altLang="en-US" b="1"/>
          </a:p>
        </p:txBody>
      </p:sp>
      <p:sp>
        <p:nvSpPr>
          <p:cNvPr id="1057795" name="Rectangle 3">
            <a:extLst>
              <a:ext uri="{FF2B5EF4-FFF2-40B4-BE49-F238E27FC236}">
                <a16:creationId xmlns:a16="http://schemas.microsoft.com/office/drawing/2014/main" id="{A3075DB4-1B0E-17C2-4F9E-409994653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85900"/>
            <a:ext cx="8496300" cy="51054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Data focusing</a:t>
            </a:r>
            <a:r>
              <a:rPr lang="en-US" altLang="en-US" sz="2400"/>
              <a:t>: task-relevant data, including dimensions, and the result is the </a:t>
            </a:r>
            <a:r>
              <a:rPr lang="en-US" altLang="en-US" sz="2400" i="1"/>
              <a:t>initial relation</a:t>
            </a:r>
            <a:r>
              <a:rPr lang="en-US" altLang="en-US" sz="2400"/>
              <a:t>.</a:t>
            </a:r>
          </a:p>
          <a:p>
            <a:pPr>
              <a:lnSpc>
                <a:spcPct val="11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Attribute-removal</a:t>
            </a:r>
            <a:r>
              <a:rPr lang="en-US" altLang="en-US" sz="2400"/>
              <a:t>: remove attribute</a:t>
            </a:r>
            <a:r>
              <a:rPr lang="en-US" altLang="en-US" sz="2400" i="1"/>
              <a:t> A </a:t>
            </a:r>
            <a:r>
              <a:rPr lang="en-US" altLang="en-US" sz="2400"/>
              <a:t>if there is a large set of distinct values for </a:t>
            </a:r>
            <a:r>
              <a:rPr lang="en-US" altLang="en-US" sz="2400" i="1"/>
              <a:t>A</a:t>
            </a:r>
            <a:r>
              <a:rPr lang="en-US" altLang="en-US" sz="2400"/>
              <a:t> but (1) there is no generalization operator on </a:t>
            </a:r>
            <a:r>
              <a:rPr lang="en-US" altLang="en-US" sz="2400" i="1"/>
              <a:t>A</a:t>
            </a:r>
            <a:r>
              <a:rPr lang="en-US" altLang="en-US" sz="2400"/>
              <a:t>, or (2) </a:t>
            </a:r>
            <a:r>
              <a:rPr lang="en-US" altLang="en-US" sz="2400" i="1"/>
              <a:t>A</a:t>
            </a:r>
            <a:r>
              <a:rPr lang="en-US" altLang="en-US" sz="2400"/>
              <a:t>’s higher level concepts are expressed in terms of other attributes.</a:t>
            </a:r>
          </a:p>
          <a:p>
            <a:pPr>
              <a:lnSpc>
                <a:spcPct val="11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Attribute-generalization</a:t>
            </a:r>
            <a:r>
              <a:rPr lang="en-US" altLang="en-US" sz="2400"/>
              <a:t>: If there is a large set of distinct values for </a:t>
            </a:r>
            <a:r>
              <a:rPr lang="en-US" altLang="en-US" sz="2400" i="1"/>
              <a:t>A</a:t>
            </a:r>
            <a:r>
              <a:rPr lang="en-US" altLang="en-US" sz="2400"/>
              <a:t>, and there exists a set of generalization operators on</a:t>
            </a:r>
            <a:r>
              <a:rPr lang="en-US" altLang="en-US" sz="2400" i="1"/>
              <a:t> A</a:t>
            </a:r>
            <a:r>
              <a:rPr lang="en-US" altLang="en-US" sz="2400"/>
              <a:t>, then select an operator and generalize</a:t>
            </a:r>
            <a:r>
              <a:rPr lang="en-US" altLang="en-US" sz="2400" i="1"/>
              <a:t> A</a:t>
            </a:r>
            <a:r>
              <a:rPr lang="en-US" altLang="en-US" sz="2400"/>
              <a:t>. </a:t>
            </a:r>
          </a:p>
          <a:p>
            <a:pPr>
              <a:lnSpc>
                <a:spcPct val="11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Attribute-threshold control</a:t>
            </a:r>
            <a:r>
              <a:rPr lang="en-US" altLang="en-US" sz="2400"/>
              <a:t>: typical 2-8, specified/default.</a:t>
            </a:r>
          </a:p>
          <a:p>
            <a:pPr>
              <a:lnSpc>
                <a:spcPct val="110000"/>
              </a:lnSpc>
            </a:pPr>
            <a:r>
              <a:rPr lang="en-US" altLang="en-US" sz="2400" u="sng">
                <a:solidFill>
                  <a:schemeClr val="hlink"/>
                </a:solidFill>
              </a:rPr>
              <a:t>Generalized relation threshold control</a:t>
            </a:r>
            <a:r>
              <a:rPr lang="en-US" altLang="en-US" sz="2400"/>
              <a:t>: control the final relation/rule size.   </a:t>
            </a:r>
            <a:r>
              <a:rPr lang="en-US" altLang="en-US" sz="1400">
                <a:hlinkClick r:id="rId3" action="ppaction://hlinksldjump"/>
              </a:rPr>
              <a:t>see example</a:t>
            </a: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2912</TotalTime>
  <Words>1095</Words>
  <Application>Microsoft Office PowerPoint</Application>
  <PresentationFormat>Widescreen</PresentationFormat>
  <Paragraphs>185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Calibri</vt:lpstr>
      <vt:lpstr>Calibri Light</vt:lpstr>
      <vt:lpstr>Casper</vt:lpstr>
      <vt:lpstr>Casper Bold</vt:lpstr>
      <vt:lpstr>Courier New</vt:lpstr>
      <vt:lpstr>Times New Roman</vt:lpstr>
      <vt:lpstr>Wingdings</vt:lpstr>
      <vt:lpstr>1_Office Theme</vt:lpstr>
      <vt:lpstr>Contents Slide Master</vt:lpstr>
      <vt:lpstr>CorelDRAW</vt:lpstr>
      <vt:lpstr>Microsoft Word Document</vt:lpstr>
      <vt:lpstr>Microsoft Equation 3.0</vt:lpstr>
      <vt:lpstr>Bitmap Image</vt:lpstr>
      <vt:lpstr>PowerPoint Presentation</vt:lpstr>
      <vt:lpstr>Contents to be Covered</vt:lpstr>
      <vt:lpstr>What is Concept Description?</vt:lpstr>
      <vt:lpstr>Concept Description vs. OLAP</vt:lpstr>
      <vt:lpstr>Chapter 5: Concept Description: Characterization and Comparison</vt:lpstr>
      <vt:lpstr>Data Generalization and Summarization-based Characterization</vt:lpstr>
      <vt:lpstr>Characterization: Data Cube Approach (without using AO-Induction)</vt:lpstr>
      <vt:lpstr>Attribute-Oriented Induction</vt:lpstr>
      <vt:lpstr>Basic Principles of Attribute-Oriented Induction</vt:lpstr>
      <vt:lpstr>Basic Algorithm for Attribute-Oriented Induction</vt:lpstr>
      <vt:lpstr>Example</vt:lpstr>
      <vt:lpstr>Class Characterization: An Example</vt:lpstr>
      <vt:lpstr>Presentation of Generalized Results</vt:lpstr>
      <vt:lpstr>Presentation—Generalized Relation</vt:lpstr>
      <vt:lpstr>Presentation—Crosstab</vt:lpstr>
      <vt:lpstr>Implementation by Cube Technology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276</cp:revision>
  <dcterms:created xsi:type="dcterms:W3CDTF">2019-01-09T10:33:58Z</dcterms:created>
  <dcterms:modified xsi:type="dcterms:W3CDTF">2022-07-03T13:12:17Z</dcterms:modified>
</cp:coreProperties>
</file>