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2"/>
  </p:notesMasterIdLst>
  <p:handoutMasterIdLst>
    <p:handoutMasterId r:id="rId33"/>
  </p:handoutMasterIdLst>
  <p:sldIdLst>
    <p:sldId id="277" r:id="rId3"/>
    <p:sldId id="307" r:id="rId4"/>
    <p:sldId id="796" r:id="rId5"/>
    <p:sldId id="797" r:id="rId6"/>
    <p:sldId id="798" r:id="rId7"/>
    <p:sldId id="799" r:id="rId8"/>
    <p:sldId id="800" r:id="rId9"/>
    <p:sldId id="801" r:id="rId10"/>
    <p:sldId id="802" r:id="rId11"/>
    <p:sldId id="803" r:id="rId12"/>
    <p:sldId id="804" r:id="rId13"/>
    <p:sldId id="805" r:id="rId14"/>
    <p:sldId id="806" r:id="rId15"/>
    <p:sldId id="807" r:id="rId16"/>
    <p:sldId id="808" r:id="rId17"/>
    <p:sldId id="852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819" r:id="rId26"/>
    <p:sldId id="820" r:id="rId27"/>
    <p:sldId id="821" r:id="rId28"/>
    <p:sldId id="618" r:id="rId29"/>
    <p:sldId id="371" r:id="rId30"/>
    <p:sldId id="3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089E95-DE82-026A-B034-C68F5C1AB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4343E-D7FA-47C3-B31F-3B268A356D7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4178" name="Rectangle 2">
            <a:extLst>
              <a:ext uri="{FF2B5EF4-FFF2-40B4-BE49-F238E27FC236}">
                <a16:creationId xmlns:a16="http://schemas.microsoft.com/office/drawing/2014/main" id="{D9367383-5CDC-29DB-9715-774D0F1C140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01725" y="665163"/>
            <a:ext cx="4630738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4179" name="Rectangle 3">
            <a:extLst>
              <a:ext uri="{FF2B5EF4-FFF2-40B4-BE49-F238E27FC236}">
                <a16:creationId xmlns:a16="http://schemas.microsoft.com/office/drawing/2014/main" id="{FEEC40BC-B66C-1D41-8805-1FD176E899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01700" y="4360863"/>
            <a:ext cx="5027613" cy="4065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263" tIns="44631" rIns="89263" bIns="44631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03E949B-24F8-FDB8-C59D-EA7B755A3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43FAE-9BF0-436E-ABBF-B6B781C9D01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C2F97287-203D-96F7-5898-95C3DCBB136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D8BB8EF8-E0EA-6884-844C-AA5734B22F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5782BD-F2DE-3354-4828-486C3ADB2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B1E89-DB5C-4ADC-BD17-07B29457E40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0658679F-810C-0D33-380A-89E3551C262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9B8B5E9B-A3B0-0EF9-9957-6BA774371A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55D9930-AC96-D18E-7E9B-B7821C5B18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2265E-81CF-43BD-982D-8EC5215AF7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6C271D07-54A9-026B-44E2-9C02BCE3C99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D5E2E1C7-8700-3A89-1604-5D7CE91710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EE9D93-607F-B4DC-D57C-744729E5A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D0C996-2FE6-498B-B066-6FF5B00C72DC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B305A8-2550-343F-4945-41C21D204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FB05A-36FF-4FB3-AE2D-6901133AECA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6226" name="Rectangle 2">
            <a:extLst>
              <a:ext uri="{FF2B5EF4-FFF2-40B4-BE49-F238E27FC236}">
                <a16:creationId xmlns:a16="http://schemas.microsoft.com/office/drawing/2014/main" id="{4A1ABA8B-C128-CF2B-E1DB-B7AB0E706F8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6227" name="Rectangle 3">
            <a:extLst>
              <a:ext uri="{FF2B5EF4-FFF2-40B4-BE49-F238E27FC236}">
                <a16:creationId xmlns:a16="http://schemas.microsoft.com/office/drawing/2014/main" id="{B1FAF3DF-6889-4CFE-B518-EBE3C65D24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982459-DE92-773D-98A1-8271A2F2F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547B3-2678-4F48-BACB-65BA7D7A32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78274" name="Rectangle 2">
            <a:extLst>
              <a:ext uri="{FF2B5EF4-FFF2-40B4-BE49-F238E27FC236}">
                <a16:creationId xmlns:a16="http://schemas.microsoft.com/office/drawing/2014/main" id="{9D51685E-C353-79F6-592A-DE501CD9A02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8275" name="Rectangle 3">
            <a:extLst>
              <a:ext uri="{FF2B5EF4-FFF2-40B4-BE49-F238E27FC236}">
                <a16:creationId xmlns:a16="http://schemas.microsoft.com/office/drawing/2014/main" id="{6BE33711-C449-BD5D-B589-AEF8A86691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E431F5-886D-7D44-A161-C168F8B00F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5DB55-15DB-4324-963B-B93EE708E4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36B2BD82-ED24-C925-A20C-43703949883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0FBE3945-42D9-2B13-0528-5FED9034B0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1FD12F7-0000-B7C0-E690-1150B8E6A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0985C-A5EF-460B-B7C9-A3D31734042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EEDD3BE4-D9AD-A31C-06AA-BFD15717E39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237BA6A8-8304-7530-48A3-5F00B4ABC5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58E1D3-C75C-28EE-9C70-CFA024AD5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4B6FA-BED8-4662-9A3B-4382AFE2518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43654EA2-A798-7DDE-CEBD-D5A60024EAF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803C6156-5A9A-4C21-D825-70A14C8501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43A028-B789-8676-17BC-84AE51FAE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DCBE5-3AEB-4832-9CC1-9B55C47E6FE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7F87C8D8-D976-40BC-0EA4-A38D9B8D1DE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43671941-C453-078C-706D-71D8AF7B82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79182F-6E7C-EAB3-B9E8-EBB0229D8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9709A-F663-4B55-A8EE-B5C19E9E18B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A275AB5C-31A7-B038-A28B-92D3DF028E19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E6FEF52E-FDE8-BBE7-9735-9E3BA87E99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F3FD71-6E17-C4A9-BADB-89EE0EEA1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4A387-736E-4DAD-AAEA-83679ADBEE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DA46045C-6860-7121-BD15-E28D55161C3A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CFC14024-D3BC-C101-6FD6-D9B9D59EEC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29" tIns="45565" rIns="91129" bIns="45565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2856-FF13-2CE9-2B62-A163F037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C2AE-204A-4D36-84AF-410C255D5A5C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E9583-6A46-F59E-C693-26F61078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6460-1A5F-FA93-AFE2-C6AD61E7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3AA4-8997-4681-A997-0574E1A6B35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86466" name="Rectangle 2">
            <a:extLst>
              <a:ext uri="{FF2B5EF4-FFF2-40B4-BE49-F238E27FC236}">
                <a16:creationId xmlns:a16="http://schemas.microsoft.com/office/drawing/2014/main" id="{51F79D3C-BE20-AD03-277A-D5086EBF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Analytical Characterization</a:t>
            </a:r>
          </a:p>
        </p:txBody>
      </p:sp>
      <p:sp>
        <p:nvSpPr>
          <p:cNvPr id="1086467" name="Rectangle 3">
            <a:extLst>
              <a:ext uri="{FF2B5EF4-FFF2-40B4-BE49-F238E27FC236}">
                <a16:creationId xmlns:a16="http://schemas.microsoft.com/office/drawing/2014/main" id="{EA1E1767-E03E-87C5-0FF1-BAA2E6548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Task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Mine general characteristics describing graduate students using analytical characterization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Given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attributes </a:t>
            </a:r>
            <a:r>
              <a:rPr lang="en-US" altLang="en-US" i="1"/>
              <a:t>name, gender, major, birth_place, birth_date, phone#</a:t>
            </a:r>
            <a:r>
              <a:rPr lang="en-US" altLang="en-US"/>
              <a:t>, and </a:t>
            </a:r>
            <a:r>
              <a:rPr lang="en-US" altLang="en-US" i="1"/>
              <a:t>gpa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Gen(a</a:t>
            </a:r>
            <a:r>
              <a:rPr lang="en-US" altLang="en-US" i="1" baseline="-25000"/>
              <a:t>i</a:t>
            </a:r>
            <a:r>
              <a:rPr lang="en-US" altLang="en-US" i="1"/>
              <a:t>)</a:t>
            </a:r>
            <a:r>
              <a:rPr lang="en-US" altLang="en-US"/>
              <a:t> = concept hierarchies on a</a:t>
            </a:r>
            <a:r>
              <a:rPr lang="en-US" altLang="en-US" i="1" baseline="-25000"/>
              <a:t>i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i="1"/>
              <a:t>U</a:t>
            </a:r>
            <a:r>
              <a:rPr lang="en-US" altLang="en-US" i="1" baseline="-25000"/>
              <a:t>i</a:t>
            </a:r>
            <a:r>
              <a:rPr lang="en-US" altLang="en-US"/>
              <a:t> = attribute analytical thresholds for a</a:t>
            </a:r>
            <a:r>
              <a:rPr lang="en-US" altLang="en-US" i="1" baseline="-25000"/>
              <a:t>i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i="1"/>
              <a:t>T</a:t>
            </a:r>
            <a:r>
              <a:rPr lang="en-US" altLang="en-US" i="1" baseline="-25000"/>
              <a:t>i</a:t>
            </a:r>
            <a:r>
              <a:rPr lang="en-US" altLang="en-US"/>
              <a:t> = attribute generalization thresholds for a</a:t>
            </a:r>
            <a:r>
              <a:rPr lang="en-US" altLang="en-US" baseline="-25000"/>
              <a:t>i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i="1"/>
              <a:t>R</a:t>
            </a:r>
            <a:r>
              <a:rPr lang="en-US" altLang="en-US"/>
              <a:t> = attribute relevance threshold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7FC4-4972-600A-D2E0-1AB239AA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5A17-1DDC-4609-84F1-47CEB5FFC18B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8B35-9D6B-94E3-3338-EDA54E80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9DAE-0C6C-E644-7E4F-D7C7B73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C7DE-6E48-4A4E-A7E3-AF5EBB1619D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88514" name="Rectangle 2">
            <a:extLst>
              <a:ext uri="{FF2B5EF4-FFF2-40B4-BE49-F238E27FC236}">
                <a16:creationId xmlns:a16="http://schemas.microsoft.com/office/drawing/2014/main" id="{6F994DE4-0D73-4AD3-FA95-5061BF4D4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7239000" cy="1066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Analytical Characterization (cont’d)</a:t>
            </a:r>
          </a:p>
        </p:txBody>
      </p:sp>
      <p:sp>
        <p:nvSpPr>
          <p:cNvPr id="1088515" name="Rectangle 3">
            <a:extLst>
              <a:ext uri="{FF2B5EF4-FFF2-40B4-BE49-F238E27FC236}">
                <a16:creationId xmlns:a16="http://schemas.microsoft.com/office/drawing/2014/main" id="{B8843CCC-6337-4920-B423-A3C9F7746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1.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target class: graduate student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contrasting class: undergraduate student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2. Analytical generalization using U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/>
              <a:t>attribute removal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remove </a:t>
            </a:r>
            <a:r>
              <a:rPr lang="en-US" altLang="en-US" i="1"/>
              <a:t>name</a:t>
            </a:r>
            <a:r>
              <a:rPr lang="en-US" altLang="en-US"/>
              <a:t> and </a:t>
            </a:r>
            <a:r>
              <a:rPr lang="en-US" altLang="en-US" i="1"/>
              <a:t>phone#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attribute generalization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generalize </a:t>
            </a:r>
            <a:r>
              <a:rPr lang="en-US" altLang="en-US" i="1"/>
              <a:t>major</a:t>
            </a:r>
            <a:r>
              <a:rPr lang="en-US" altLang="en-US"/>
              <a:t>, </a:t>
            </a:r>
            <a:r>
              <a:rPr lang="en-US" altLang="en-US" i="1"/>
              <a:t>birth_place</a:t>
            </a:r>
            <a:r>
              <a:rPr lang="en-US" altLang="en-US"/>
              <a:t>, </a:t>
            </a:r>
            <a:r>
              <a:rPr lang="en-US" altLang="en-US" i="1"/>
              <a:t>birth_date </a:t>
            </a:r>
            <a:r>
              <a:rPr lang="en-US" altLang="en-US"/>
              <a:t>and</a:t>
            </a:r>
            <a:r>
              <a:rPr lang="en-US" altLang="en-US" i="1"/>
              <a:t> gpa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accumulate counts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candidate relation</a:t>
            </a:r>
            <a:r>
              <a:rPr lang="en-US" altLang="en-US"/>
              <a:t>: </a:t>
            </a:r>
            <a:r>
              <a:rPr lang="en-US" altLang="en-US" i="1"/>
              <a:t>gender</a:t>
            </a:r>
            <a:r>
              <a:rPr lang="en-US" altLang="en-US"/>
              <a:t>, </a:t>
            </a:r>
            <a:r>
              <a:rPr lang="en-US" altLang="en-US" i="1"/>
              <a:t>major</a:t>
            </a:r>
            <a:r>
              <a:rPr lang="en-US" altLang="en-US"/>
              <a:t>, </a:t>
            </a:r>
            <a:r>
              <a:rPr lang="en-US" altLang="en-US" i="1"/>
              <a:t>birth_country</a:t>
            </a:r>
            <a:r>
              <a:rPr lang="en-US" altLang="en-US"/>
              <a:t>, </a:t>
            </a:r>
            <a:r>
              <a:rPr lang="en-US" altLang="en-US" i="1"/>
              <a:t>age_range</a:t>
            </a:r>
            <a:r>
              <a:rPr lang="en-US" altLang="en-US"/>
              <a:t> and </a:t>
            </a:r>
            <a:r>
              <a:rPr lang="en-US" altLang="en-US" i="1"/>
              <a:t>gpa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F1FBFDB-4552-9F45-EEBE-50ED9F8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DBB7-A5B6-40C6-9206-E39B161CC635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35801-DD6F-63E6-C74F-ECC8CF1F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DA822E0-24DD-E6C5-C880-ED522DF0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11D9-E932-47C5-9268-27C00CB934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90562" name="Rectangle 2">
            <a:extLst>
              <a:ext uri="{FF2B5EF4-FFF2-40B4-BE49-F238E27FC236}">
                <a16:creationId xmlns:a16="http://schemas.microsoft.com/office/drawing/2014/main" id="{742A0289-C932-E656-F8C5-B04099B4E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315200" cy="609600"/>
          </a:xfrm>
        </p:spPr>
        <p:txBody>
          <a:bodyPr/>
          <a:lstStyle/>
          <a:p>
            <a:r>
              <a:rPr lang="en-US" altLang="en-US" sz="3200"/>
              <a:t>Example: Analytical characterization (2)</a:t>
            </a:r>
          </a:p>
        </p:txBody>
      </p:sp>
      <p:graphicFrame>
        <p:nvGraphicFramePr>
          <p:cNvPr id="1090563" name="Object 3">
            <a:extLst>
              <a:ext uri="{FF2B5EF4-FFF2-40B4-BE49-F238E27FC236}">
                <a16:creationId xmlns:a16="http://schemas.microsoft.com/office/drawing/2014/main" id="{8383FBE3-D641-8EF0-32F1-204CBE414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9" y="1447800"/>
          <a:ext cx="6334125" cy="395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508800" imgH="4067280" progId="Word.Document.8">
                  <p:embed/>
                </p:oleObj>
              </mc:Choice>
              <mc:Fallback>
                <p:oleObj name="Document" r:id="rId3" imgW="6508800" imgH="4067280" progId="Word.Document.8">
                  <p:embed/>
                  <p:pic>
                    <p:nvPicPr>
                      <p:cNvPr id="1090563" name="Object 3">
                        <a:extLst>
                          <a:ext uri="{FF2B5EF4-FFF2-40B4-BE49-F238E27FC236}">
                            <a16:creationId xmlns:a16="http://schemas.microsoft.com/office/drawing/2014/main" id="{8383FBE3-D641-8EF0-32F1-204CBE414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9" y="1447800"/>
                        <a:ext cx="6334125" cy="395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4" name="Text Box 4">
            <a:extLst>
              <a:ext uri="{FF2B5EF4-FFF2-40B4-BE49-F238E27FC236}">
                <a16:creationId xmlns:a16="http://schemas.microsoft.com/office/drawing/2014/main" id="{956939C7-CAF9-39D9-6F60-A002463DF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05200"/>
            <a:ext cx="563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 i="1">
                <a:latin typeface="Times New Roman" panose="02020603050405020304" pitchFamily="18" charset="0"/>
              </a:rPr>
              <a:t>Candidate relation for Target class: Graduate students (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=120)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090565" name="Object 5">
            <a:extLst>
              <a:ext uri="{FF2B5EF4-FFF2-40B4-BE49-F238E27FC236}">
                <a16:creationId xmlns:a16="http://schemas.microsoft.com/office/drawing/2014/main" id="{EE00D2F9-DD12-A415-B71C-7FE218C3A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114800"/>
          <a:ext cx="603726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41880" imgH="3800520" progId="Word.Document.8">
                  <p:embed/>
                </p:oleObj>
              </mc:Choice>
              <mc:Fallback>
                <p:oleObj name="Document" r:id="rId5" imgW="6041880" imgH="3800520" progId="Word.Document.8">
                  <p:embed/>
                  <p:pic>
                    <p:nvPicPr>
                      <p:cNvPr id="1090565" name="Object 5">
                        <a:extLst>
                          <a:ext uri="{FF2B5EF4-FFF2-40B4-BE49-F238E27FC236}">
                            <a16:creationId xmlns:a16="http://schemas.microsoft.com/office/drawing/2014/main" id="{EE00D2F9-DD12-A415-B71C-7FE218C3A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114800"/>
                        <a:ext cx="6037263" cy="379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66" name="Text Box 6">
            <a:extLst>
              <a:ext uri="{FF2B5EF4-FFF2-40B4-BE49-F238E27FC236}">
                <a16:creationId xmlns:a16="http://schemas.microsoft.com/office/drawing/2014/main" id="{E3919E37-7BC0-F6D6-954E-D5E02793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248400"/>
            <a:ext cx="647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 i="1">
                <a:latin typeface="Times New Roman" panose="02020603050405020304" pitchFamily="18" charset="0"/>
              </a:rPr>
              <a:t>Candidate relation for Contrasting class: Undergraduate students (</a:t>
            </a:r>
            <a:r>
              <a:rPr lang="en-US" altLang="en-US" sz="1600" b="1" i="1">
                <a:latin typeface="Times New Roman" panose="02020603050405020304" pitchFamily="18" charset="0"/>
                <a:sym typeface="Symbol" panose="05050102010706020507" pitchFamily="18" charset="2"/>
              </a:rPr>
              <a:t>=130)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A8D5B7E-A29B-F9E3-0C77-A320B86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8B02-D19F-4315-98CD-A2861B26FB5A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6CF3118-E565-6EC4-F6C4-A2761EE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D7E1BE-09DA-8CD0-DB9C-CE49AE2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38A6-D45C-4821-A5D5-315D15F8FFC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92610" name="Rectangle 2">
            <a:extLst>
              <a:ext uri="{FF2B5EF4-FFF2-40B4-BE49-F238E27FC236}">
                <a16:creationId xmlns:a16="http://schemas.microsoft.com/office/drawing/2014/main" id="{1FB7384B-151F-95A4-73FA-7A3CD7E39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685800"/>
            <a:ext cx="7467600" cy="609600"/>
          </a:xfrm>
        </p:spPr>
        <p:txBody>
          <a:bodyPr/>
          <a:lstStyle/>
          <a:p>
            <a:r>
              <a:rPr lang="en-US" altLang="en-US" sz="3200"/>
              <a:t>Example: Analytical characterization (3)</a:t>
            </a: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C885F912-BFBB-8FA8-E127-27FBA8057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876800"/>
          </a:xfrm>
        </p:spPr>
        <p:txBody>
          <a:bodyPr/>
          <a:lstStyle/>
          <a:p>
            <a:r>
              <a:rPr lang="en-US" altLang="en-US" sz="2400"/>
              <a:t>3. Relevance analysis</a:t>
            </a:r>
          </a:p>
          <a:p>
            <a:pPr lvl="1"/>
            <a:r>
              <a:rPr lang="en-US" altLang="en-US"/>
              <a:t>Calculate expected info required to classify an arbitrary tuple</a:t>
            </a:r>
          </a:p>
          <a:p>
            <a:endParaRPr lang="en-US" altLang="en-US" sz="2400"/>
          </a:p>
          <a:p>
            <a:pPr lvl="1"/>
            <a:endParaRPr lang="en-US" altLang="en-US"/>
          </a:p>
          <a:p>
            <a:pPr lvl="1"/>
            <a:r>
              <a:rPr lang="en-US" altLang="en-US"/>
              <a:t>Calculate entropy of each attribute: e.g. </a:t>
            </a:r>
            <a:r>
              <a:rPr lang="en-US" altLang="en-US" i="1"/>
              <a:t>major</a:t>
            </a:r>
            <a:endParaRPr lang="en-US" altLang="en-US"/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092612" name="Object 4">
            <a:extLst>
              <a:ext uri="{FF2B5EF4-FFF2-40B4-BE49-F238E27FC236}">
                <a16:creationId xmlns:a16="http://schemas.microsoft.com/office/drawing/2014/main" id="{630AFA26-AA9E-1C06-AC8C-7535B6EDD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971800"/>
          <a:ext cx="525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000" imgH="393480" progId="Equation.3">
                  <p:embed/>
                </p:oleObj>
              </mc:Choice>
              <mc:Fallback>
                <p:oleObj name="Equation" r:id="rId3" imgW="3924000" imgH="393480" progId="Equation.3">
                  <p:embed/>
                  <p:pic>
                    <p:nvPicPr>
                      <p:cNvPr id="1092612" name="Object 4">
                        <a:extLst>
                          <a:ext uri="{FF2B5EF4-FFF2-40B4-BE49-F238E27FC236}">
                            <a16:creationId xmlns:a16="http://schemas.microsoft.com/office/drawing/2014/main" id="{630AFA26-AA9E-1C06-AC8C-7535B6EDD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525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3" name="Object 5">
            <a:extLst>
              <a:ext uri="{FF2B5EF4-FFF2-40B4-BE49-F238E27FC236}">
                <a16:creationId xmlns:a16="http://schemas.microsoft.com/office/drawing/2014/main" id="{4B365641-6609-AC6D-A94A-6060E1F19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419601"/>
          <a:ext cx="621030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212880" imgH="4172040" progId="Word.Document.8">
                  <p:embed/>
                </p:oleObj>
              </mc:Choice>
              <mc:Fallback>
                <p:oleObj name="Document" r:id="rId5" imgW="6212880" imgH="4172040" progId="Word.Document.8">
                  <p:embed/>
                  <p:pic>
                    <p:nvPicPr>
                      <p:cNvPr id="1092613" name="Object 5">
                        <a:extLst>
                          <a:ext uri="{FF2B5EF4-FFF2-40B4-BE49-F238E27FC236}">
                            <a16:creationId xmlns:a16="http://schemas.microsoft.com/office/drawing/2014/main" id="{4B365641-6609-AC6D-A94A-6060E1F19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19601"/>
                        <a:ext cx="6210300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2614" name="Group 6">
            <a:extLst>
              <a:ext uri="{FF2B5EF4-FFF2-40B4-BE49-F238E27FC236}">
                <a16:creationId xmlns:a16="http://schemas.microsoft.com/office/drawing/2014/main" id="{29040B09-3C14-F1FF-0A97-B8BAFEEAF57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72001"/>
            <a:ext cx="1981200" cy="1495425"/>
            <a:chOff x="1872" y="2880"/>
            <a:chExt cx="1248" cy="942"/>
          </a:xfrm>
        </p:grpSpPr>
        <p:sp>
          <p:nvSpPr>
            <p:cNvPr id="1092615" name="Text Box 7">
              <a:extLst>
                <a:ext uri="{FF2B5EF4-FFF2-40B4-BE49-F238E27FC236}">
                  <a16:creationId xmlns:a16="http://schemas.microsoft.com/office/drawing/2014/main" id="{07CED6FE-2BF4-53A2-C6C6-10AC7E76D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456"/>
              <a:ext cx="124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solidFill>
                    <a:schemeClr val="hlink"/>
                  </a:solidFill>
                  <a:latin typeface="Times New Roman" panose="02020603050405020304" pitchFamily="18" charset="0"/>
                </a:rPr>
                <a:t>Number of grad students in “Science”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92616" name="Group 8">
              <a:extLst>
                <a:ext uri="{FF2B5EF4-FFF2-40B4-BE49-F238E27FC236}">
                  <a16:creationId xmlns:a16="http://schemas.microsoft.com/office/drawing/2014/main" id="{7AD6FFEF-724F-34C4-7606-934A35839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80"/>
              <a:ext cx="192" cy="720"/>
              <a:chOff x="2928" y="2880"/>
              <a:chExt cx="192" cy="720"/>
            </a:xfrm>
          </p:grpSpPr>
          <p:sp>
            <p:nvSpPr>
              <p:cNvPr id="1092617" name="Line 9">
                <a:extLst>
                  <a:ext uri="{FF2B5EF4-FFF2-40B4-BE49-F238E27FC236}">
                    <a16:creationId xmlns:a16="http://schemas.microsoft.com/office/drawing/2014/main" id="{BED964F1-EB18-70E3-49AF-E989F5A62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92618" name="Line 10">
                <a:extLst>
                  <a:ext uri="{FF2B5EF4-FFF2-40B4-BE49-F238E27FC236}">
                    <a16:creationId xmlns:a16="http://schemas.microsoft.com/office/drawing/2014/main" id="{B77C425E-B7D6-D35D-B84F-15D3DAB8E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2880"/>
                <a:ext cx="19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1092619" name="Group 11">
            <a:extLst>
              <a:ext uri="{FF2B5EF4-FFF2-40B4-BE49-F238E27FC236}">
                <a16:creationId xmlns:a16="http://schemas.microsoft.com/office/drawing/2014/main" id="{23A80F69-228D-B675-2B5B-E0E6EB868DB6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572001"/>
            <a:ext cx="2362200" cy="1647825"/>
            <a:chOff x="3552" y="2880"/>
            <a:chExt cx="1488" cy="1038"/>
          </a:xfrm>
        </p:grpSpPr>
        <p:sp>
          <p:nvSpPr>
            <p:cNvPr id="1092620" name="Line 12">
              <a:extLst>
                <a:ext uri="{FF2B5EF4-FFF2-40B4-BE49-F238E27FC236}">
                  <a16:creationId xmlns:a16="http://schemas.microsoft.com/office/drawing/2014/main" id="{DCDAA6BA-76CC-C94C-D666-285C6C99F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8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92621" name="Text Box 13">
              <a:extLst>
                <a:ext uri="{FF2B5EF4-FFF2-40B4-BE49-F238E27FC236}">
                  <a16:creationId xmlns:a16="http://schemas.microsoft.com/office/drawing/2014/main" id="{B3465A4F-060B-B88E-7361-59147839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552"/>
              <a:ext cx="148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>
                  <a:solidFill>
                    <a:schemeClr val="hlink"/>
                  </a:solidFill>
                  <a:latin typeface="Times New Roman" panose="02020603050405020304" pitchFamily="18" charset="0"/>
                </a:rPr>
                <a:t>Number of undergrad students in “Science”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E5D8FC-D747-B760-905A-4691D177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6CB2-2AD2-4B2C-BF64-DDF8C153CDAC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68A066-B851-8D33-8BC8-69513244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695884-956C-BBC5-FB26-0D3C546C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8E8-E7D1-4315-AAF8-A842E1EED2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4658" name="Rectangle 2">
            <a:extLst>
              <a:ext uri="{FF2B5EF4-FFF2-40B4-BE49-F238E27FC236}">
                <a16:creationId xmlns:a16="http://schemas.microsoft.com/office/drawing/2014/main" id="{68FA00D3-AE05-78DE-C867-721210208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533400"/>
            <a:ext cx="7793038" cy="609600"/>
          </a:xfrm>
        </p:spPr>
        <p:txBody>
          <a:bodyPr/>
          <a:lstStyle/>
          <a:p>
            <a:r>
              <a:rPr lang="en-US" altLang="en-US" sz="3200"/>
              <a:t>Example: Analytical Characterization (4)</a:t>
            </a:r>
          </a:p>
        </p:txBody>
      </p:sp>
      <p:sp>
        <p:nvSpPr>
          <p:cNvPr id="1094659" name="Rectangle 3">
            <a:extLst>
              <a:ext uri="{FF2B5EF4-FFF2-40B4-BE49-F238E27FC236}">
                <a16:creationId xmlns:a16="http://schemas.microsoft.com/office/drawing/2014/main" id="{B9B1F085-AE5A-F648-444E-8A163F101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77200" cy="4495800"/>
          </a:xfrm>
        </p:spPr>
        <p:txBody>
          <a:bodyPr/>
          <a:lstStyle/>
          <a:p>
            <a:r>
              <a:rPr lang="en-US" altLang="en-US" sz="2400"/>
              <a:t>Calculate expected info required to classify a given sample if S is partitioned according to the attribute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Calculate information gain for each attribute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/>
            <a:r>
              <a:rPr lang="en-US" altLang="en-US"/>
              <a:t>Information gain for all attributes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graphicFrame>
        <p:nvGraphicFramePr>
          <p:cNvPr id="1094660" name="Object 4">
            <a:extLst>
              <a:ext uri="{FF2B5EF4-FFF2-40B4-BE49-F238E27FC236}">
                <a16:creationId xmlns:a16="http://schemas.microsoft.com/office/drawing/2014/main" id="{D92D8B81-581E-7716-E64C-D3F1287D0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667000"/>
          <a:ext cx="556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14800" imgH="393480" progId="Equation.3">
                  <p:embed/>
                </p:oleObj>
              </mc:Choice>
              <mc:Fallback>
                <p:oleObj name="Equation" r:id="rId3" imgW="4114800" imgH="393480" progId="Equation.3">
                  <p:embed/>
                  <p:pic>
                    <p:nvPicPr>
                      <p:cNvPr id="1094660" name="Object 4">
                        <a:extLst>
                          <a:ext uri="{FF2B5EF4-FFF2-40B4-BE49-F238E27FC236}">
                            <a16:creationId xmlns:a16="http://schemas.microsoft.com/office/drawing/2014/main" id="{D92D8B81-581E-7716-E64C-D3F1287D0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556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61" name="Object 5">
            <a:extLst>
              <a:ext uri="{FF2B5EF4-FFF2-40B4-BE49-F238E27FC236}">
                <a16:creationId xmlns:a16="http://schemas.microsoft.com/office/drawing/2014/main" id="{1F566EC0-AD61-E316-73E3-5F6718615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86200"/>
          <a:ext cx="411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92080" imgH="203040" progId="Equation.3">
                  <p:embed/>
                </p:oleObj>
              </mc:Choice>
              <mc:Fallback>
                <p:oleObj name="Equation" r:id="rId5" imgW="2692080" imgH="203040" progId="Equation.3">
                  <p:embed/>
                  <p:pic>
                    <p:nvPicPr>
                      <p:cNvPr id="1094661" name="Object 5">
                        <a:extLst>
                          <a:ext uri="{FF2B5EF4-FFF2-40B4-BE49-F238E27FC236}">
                            <a16:creationId xmlns:a16="http://schemas.microsoft.com/office/drawing/2014/main" id="{1F566EC0-AD61-E316-73E3-5F6718615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86200"/>
                        <a:ext cx="411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4662" name="Object 6">
            <a:extLst>
              <a:ext uri="{FF2B5EF4-FFF2-40B4-BE49-F238E27FC236}">
                <a16:creationId xmlns:a16="http://schemas.microsoft.com/office/drawing/2014/main" id="{BFD1813E-A9B6-7F4C-8172-A547E614E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0038" y="4725988"/>
          <a:ext cx="6208712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6213960" imgH="4048200" progId="Word.Document.8">
                  <p:embed/>
                </p:oleObj>
              </mc:Choice>
              <mc:Fallback>
                <p:oleObj name="Document" r:id="rId7" imgW="6213960" imgH="4048200" progId="Word.Document.8">
                  <p:embed/>
                  <p:pic>
                    <p:nvPicPr>
                      <p:cNvPr id="1094662" name="Object 6">
                        <a:extLst>
                          <a:ext uri="{FF2B5EF4-FFF2-40B4-BE49-F238E27FC236}">
                            <a16:creationId xmlns:a16="http://schemas.microsoft.com/office/drawing/2014/main" id="{BFD1813E-A9B6-7F4C-8172-A547E614E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725988"/>
                        <a:ext cx="6208712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CE5906F-4DDD-C342-D00E-81F6923C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F775-CDE4-415E-A0F7-3BE071C091C2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51502C-B29D-5AED-60DD-AB9EF68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61ABA9-B97A-A2A8-FB15-8B77B8C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CE3B-04F4-4E61-AFFA-24940FA2546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96706" name="Rectangle 2">
            <a:extLst>
              <a:ext uri="{FF2B5EF4-FFF2-40B4-BE49-F238E27FC236}">
                <a16:creationId xmlns:a16="http://schemas.microsoft.com/office/drawing/2014/main" id="{B131BB05-C3D3-F62B-6C10-BFDE0B189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533400"/>
            <a:ext cx="7467600" cy="609600"/>
          </a:xfrm>
        </p:spPr>
        <p:txBody>
          <a:bodyPr/>
          <a:lstStyle/>
          <a:p>
            <a:pPr>
              <a:tabLst>
                <a:tab pos="63500" algn="l"/>
              </a:tabLst>
            </a:pPr>
            <a:r>
              <a:rPr lang="en-US" altLang="en-US" sz="3200"/>
              <a:t>Example: Analytical characterization (5)</a:t>
            </a:r>
          </a:p>
        </p:txBody>
      </p:sp>
      <p:sp>
        <p:nvSpPr>
          <p:cNvPr id="1096707" name="Rectangle 3">
            <a:extLst>
              <a:ext uri="{FF2B5EF4-FFF2-40B4-BE49-F238E27FC236}">
                <a16:creationId xmlns:a16="http://schemas.microsoft.com/office/drawing/2014/main" id="{F9B67D6B-6E2C-5B1B-E2D0-15EF53F00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077200" cy="4876800"/>
          </a:xfrm>
        </p:spPr>
        <p:txBody>
          <a:bodyPr/>
          <a:lstStyle/>
          <a:p>
            <a:r>
              <a:rPr lang="en-US" altLang="en-US" sz="2400"/>
              <a:t>4. </a:t>
            </a:r>
            <a:r>
              <a:rPr lang="en-US" altLang="en-US" sz="2000"/>
              <a:t>Initial working relation (W</a:t>
            </a:r>
            <a:r>
              <a:rPr lang="en-US" altLang="en-US" sz="2000" baseline="-25000"/>
              <a:t>0</a:t>
            </a:r>
            <a:r>
              <a:rPr lang="en-US" altLang="en-US" sz="2000"/>
              <a:t>) derivation</a:t>
            </a:r>
          </a:p>
          <a:p>
            <a:pPr lvl="1"/>
            <a:r>
              <a:rPr lang="en-US" altLang="en-US" sz="2000"/>
              <a:t>R = 0.1</a:t>
            </a:r>
          </a:p>
          <a:p>
            <a:pPr lvl="1"/>
            <a:r>
              <a:rPr lang="en-US" altLang="en-US" sz="2000"/>
              <a:t>remove irrelevant/weakly relevant attributes from candidate relation =&gt; drop </a:t>
            </a:r>
            <a:r>
              <a:rPr lang="en-US" altLang="en-US" sz="2000" i="1"/>
              <a:t>gender</a:t>
            </a:r>
            <a:r>
              <a:rPr lang="en-US" altLang="en-US" sz="2000"/>
              <a:t>, </a:t>
            </a:r>
            <a:r>
              <a:rPr lang="en-US" altLang="en-US" sz="2000" i="1"/>
              <a:t>birth_country</a:t>
            </a:r>
            <a:endParaRPr lang="en-US" altLang="en-US" sz="2000"/>
          </a:p>
          <a:p>
            <a:pPr lvl="1"/>
            <a:r>
              <a:rPr lang="en-US" altLang="en-US" sz="2000"/>
              <a:t>remove contrasting class candidate relation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 sz="2400"/>
          </a:p>
          <a:p>
            <a:r>
              <a:rPr lang="en-US" altLang="en-US" sz="2400"/>
              <a:t>5. </a:t>
            </a:r>
            <a:r>
              <a:rPr lang="en-US" altLang="en-US" sz="2000"/>
              <a:t>Perform attribute-oriented induction on W</a:t>
            </a:r>
            <a:r>
              <a:rPr lang="en-US" altLang="en-US" sz="2000" baseline="-25000"/>
              <a:t>0</a:t>
            </a:r>
            <a:r>
              <a:rPr lang="en-US" altLang="en-US" sz="2000"/>
              <a:t> using T</a:t>
            </a:r>
            <a:r>
              <a:rPr lang="en-US" altLang="en-US" sz="2000" baseline="-25000"/>
              <a:t>i</a:t>
            </a:r>
            <a:endParaRPr lang="en-US" altLang="en-US" sz="2000"/>
          </a:p>
        </p:txBody>
      </p:sp>
      <p:graphicFrame>
        <p:nvGraphicFramePr>
          <p:cNvPr id="1096708" name="Object 4">
            <a:extLst>
              <a:ext uri="{FF2B5EF4-FFF2-40B4-BE49-F238E27FC236}">
                <a16:creationId xmlns:a16="http://schemas.microsoft.com/office/drawing/2014/main" id="{26A22BD3-DFD4-B1A0-51A6-8F59FE95F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581400"/>
          <a:ext cx="615950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42760" imgH="4064040" progId="Word.Document.8">
                  <p:embed/>
                </p:oleObj>
              </mc:Choice>
              <mc:Fallback>
                <p:oleObj name="Document" r:id="rId3" imgW="6242760" imgH="4064040" progId="Word.Document.8">
                  <p:embed/>
                  <p:pic>
                    <p:nvPicPr>
                      <p:cNvPr id="1096708" name="Object 4">
                        <a:extLst>
                          <a:ext uri="{FF2B5EF4-FFF2-40B4-BE49-F238E27FC236}">
                            <a16:creationId xmlns:a16="http://schemas.microsoft.com/office/drawing/2014/main" id="{26A22BD3-DFD4-B1A0-51A6-8F59FE95F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581400"/>
                        <a:ext cx="6159500" cy="400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09" name="Text Box 5">
            <a:extLst>
              <a:ext uri="{FF2B5EF4-FFF2-40B4-BE49-F238E27FC236}">
                <a16:creationId xmlns:a16="http://schemas.microsoft.com/office/drawing/2014/main" id="{AD1A1559-474A-4C51-14B9-0C924DD05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10200"/>
            <a:ext cx="548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Initial target class working relation W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0</a:t>
            </a:r>
            <a:r>
              <a:rPr lang="en-US" altLang="en-US" sz="1600" b="1">
                <a:latin typeface="Times New Roman" panose="02020603050405020304" pitchFamily="18" charset="0"/>
              </a:rPr>
              <a:t>: Graduate students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CB9C-0AE5-4846-632A-EAC92E1D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421-628F-448F-8A3B-95CE968B6AC0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C2E-4821-71A0-0648-03EFB94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6717-B6D6-11E2-5760-D0376F14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5A65-2E3B-4360-A143-9BBBC28D475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AB7C7D8F-B867-2257-FD75-5AAF3FE04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304800"/>
            <a:ext cx="7162800" cy="10668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/>
              <a:t>Chapter 5: Concept Description: Characterization and Comparison</a:t>
            </a: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7CE42C70-9FBA-0C3F-C35C-EE3159E6C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382000" cy="4648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What is concept description? 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Data generalization and summarization-based characterization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Analytical characterization: Analysis of attribute relevance</a:t>
            </a:r>
          </a:p>
          <a:p>
            <a:pPr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Mining class comparisons: Discriminating between different classes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Mining descriptive statistical measures in large databases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Discussion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Summary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>
            <a:extLst>
              <a:ext uri="{FF2B5EF4-FFF2-40B4-BE49-F238E27FC236}">
                <a16:creationId xmlns:a16="http://schemas.microsoft.com/office/drawing/2014/main" id="{9759D1E9-57CE-483A-2144-0250F5606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457200"/>
            <a:ext cx="7272338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/>
              <a:t>Mining Class Comparisons</a:t>
            </a:r>
            <a:endParaRPr lang="en-US" altLang="en-US" sz="2400"/>
          </a:p>
        </p:txBody>
      </p:sp>
      <p:sp>
        <p:nvSpPr>
          <p:cNvPr id="1104899" name="Rectangle 3">
            <a:extLst>
              <a:ext uri="{FF2B5EF4-FFF2-40B4-BE49-F238E27FC236}">
                <a16:creationId xmlns:a16="http://schemas.microsoft.com/office/drawing/2014/main" id="{0E543ED8-0640-4A4F-3ADD-A805A400D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49530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80000"/>
              </a:lnSpc>
              <a:buSzPct val="80000"/>
            </a:pPr>
            <a:r>
              <a:rPr lang="en-US" altLang="en-US" sz="2400" u="sng"/>
              <a:t>Comparison:</a:t>
            </a:r>
            <a:r>
              <a:rPr lang="en-US" altLang="en-US" sz="2400"/>
              <a:t> Comparing two or more classes.</a:t>
            </a:r>
          </a:p>
          <a:p>
            <a:pPr>
              <a:lnSpc>
                <a:spcPct val="80000"/>
              </a:lnSpc>
              <a:buSzPct val="80000"/>
            </a:pPr>
            <a:r>
              <a:rPr lang="en-US" altLang="en-US" sz="2400" u="sng"/>
              <a:t>Method:</a:t>
            </a:r>
            <a:r>
              <a:rPr lang="en-US" altLang="en-US" sz="2400"/>
              <a:t> 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Partition the set of relevant data into the target class and the contrasting class(es) 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Generalize both classes to the same high level concepts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Compare tuples with the same high level descriptions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Present for every tuple its description and two measures:</a:t>
            </a:r>
          </a:p>
          <a:p>
            <a:pPr lvl="2">
              <a:lnSpc>
                <a:spcPct val="80000"/>
              </a:lnSpc>
              <a:buSzPct val="80000"/>
            </a:pPr>
            <a:r>
              <a:rPr lang="en-US" altLang="en-US"/>
              <a:t>support - distribution within single class</a:t>
            </a:r>
          </a:p>
          <a:p>
            <a:pPr lvl="2">
              <a:lnSpc>
                <a:spcPct val="80000"/>
              </a:lnSpc>
              <a:buSzPct val="80000"/>
            </a:pPr>
            <a:r>
              <a:rPr lang="en-US" altLang="en-US"/>
              <a:t>comparison - distribution between classes</a:t>
            </a:r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Highlight the tuples with strong discriminant features </a:t>
            </a:r>
          </a:p>
          <a:p>
            <a:pPr>
              <a:lnSpc>
                <a:spcPct val="80000"/>
              </a:lnSpc>
              <a:buSzPct val="80000"/>
            </a:pPr>
            <a:r>
              <a:rPr lang="en-US" altLang="en-US" sz="2400" u="sng"/>
              <a:t>Relevance Analysis:</a:t>
            </a:r>
            <a:endParaRPr lang="en-US" altLang="en-US" sz="2400"/>
          </a:p>
          <a:p>
            <a:pPr lvl="1">
              <a:lnSpc>
                <a:spcPct val="80000"/>
              </a:lnSpc>
              <a:buSzPct val="80000"/>
            </a:pPr>
            <a:r>
              <a:rPr lang="en-US" altLang="en-US"/>
              <a:t>Find attributes (features) which best distinguish different classes.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26688F-B93E-52C4-DF1E-E9A50B8A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F325-5F8E-4BA1-A4AF-30AF74B78E85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D408AF8-1C4D-0F6F-0110-A295AE50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6F1D11D-83F8-B40A-9C14-3CA69211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E930-51C0-41D6-9A6A-AC5E5B9D7D1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06946" name="Rectangle 2">
            <a:extLst>
              <a:ext uri="{FF2B5EF4-FFF2-40B4-BE49-F238E27FC236}">
                <a16:creationId xmlns:a16="http://schemas.microsoft.com/office/drawing/2014/main" id="{717B573C-AD2C-B4CA-3525-980422B08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Analytical comparison</a:t>
            </a:r>
          </a:p>
        </p:txBody>
      </p:sp>
      <p:sp>
        <p:nvSpPr>
          <p:cNvPr id="1106947" name="Rectangle 3">
            <a:extLst>
              <a:ext uri="{FF2B5EF4-FFF2-40B4-BE49-F238E27FC236}">
                <a16:creationId xmlns:a16="http://schemas.microsoft.com/office/drawing/2014/main" id="{5DED0478-56B9-EEBC-5AC8-FC1FDC951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77200" cy="4800600"/>
          </a:xfrm>
        </p:spPr>
        <p:txBody>
          <a:bodyPr/>
          <a:lstStyle/>
          <a:p>
            <a:r>
              <a:rPr lang="en-US" altLang="en-US" sz="2400"/>
              <a:t>Task</a:t>
            </a:r>
          </a:p>
          <a:p>
            <a:pPr lvl="1"/>
            <a:r>
              <a:rPr lang="en-US" altLang="en-US"/>
              <a:t>Compare graduate and undergraduate students using discriminant rule.</a:t>
            </a:r>
          </a:p>
          <a:p>
            <a:pPr lvl="1"/>
            <a:r>
              <a:rPr lang="en-US" altLang="en-US"/>
              <a:t>DMQL query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2679EEF8-0CF2-0495-1A1E-B55D8AD7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39875" y="22510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6949" name="Text Box 5">
            <a:extLst>
              <a:ext uri="{FF2B5EF4-FFF2-40B4-BE49-F238E27FC236}">
                <a16:creationId xmlns:a16="http://schemas.microsoft.com/office/drawing/2014/main" id="{E6CE0C82-3BDD-9724-FCF1-BD262781F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33801"/>
            <a:ext cx="7543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use</a:t>
            </a:r>
            <a:r>
              <a:rPr lang="en-US" altLang="en-US" sz="1600">
                <a:latin typeface="Times New Roman" panose="02020603050405020304" pitchFamily="18" charset="0"/>
              </a:rPr>
              <a:t> Big_University_DB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mine comparison as</a:t>
            </a:r>
            <a:r>
              <a:rPr lang="en-US" altLang="en-US" sz="1600">
                <a:latin typeface="Times New Roman" panose="02020603050405020304" pitchFamily="18" charset="0"/>
              </a:rPr>
              <a:t> “grad_vs_undergrad_students”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in relevance to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n-US" altLang="en-US" sz="1600" i="1">
                <a:latin typeface="Times New Roman" panose="02020603050405020304" pitchFamily="18" charset="0"/>
              </a:rPr>
              <a:t>name, gender, major, birth_place, birth_date, residence, phone#, gpa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for</a:t>
            </a:r>
            <a:r>
              <a:rPr lang="en-US" altLang="en-US" sz="1600">
                <a:latin typeface="Times New Roman" panose="02020603050405020304" pitchFamily="18" charset="0"/>
              </a:rPr>
              <a:t> “graduate_students”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where</a:t>
            </a:r>
            <a:r>
              <a:rPr lang="en-US" altLang="en-US" sz="1600">
                <a:latin typeface="Times New Roman" panose="02020603050405020304" pitchFamily="18" charset="0"/>
              </a:rPr>
              <a:t> status in “graduate”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versus</a:t>
            </a:r>
            <a:r>
              <a:rPr lang="en-US" altLang="en-US" sz="1600">
                <a:latin typeface="Times New Roman" panose="02020603050405020304" pitchFamily="18" charset="0"/>
              </a:rPr>
              <a:t> “undergraduate_students”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where</a:t>
            </a:r>
            <a:r>
              <a:rPr lang="en-US" altLang="en-US" sz="1600">
                <a:latin typeface="Times New Roman" panose="02020603050405020304" pitchFamily="18" charset="0"/>
              </a:rPr>
              <a:t> status in “undergraduate”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analyze</a:t>
            </a:r>
            <a:r>
              <a:rPr lang="en-US" altLang="en-US" sz="1600">
                <a:latin typeface="Times New Roman" panose="02020603050405020304" pitchFamily="18" charset="0"/>
              </a:rPr>
              <a:t> count%</a:t>
            </a: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from</a:t>
            </a:r>
            <a:r>
              <a:rPr lang="en-US" altLang="en-US" sz="1600">
                <a:latin typeface="Times New Roman" panose="02020603050405020304" pitchFamily="18" charset="0"/>
              </a:rPr>
              <a:t> student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19CD-FACB-5893-5849-3FA7AAC7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D337-F03C-4B75-9D7C-A8B3CEBD6B5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2BEC-4C93-F4AC-6E7B-54443E49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17BD-F507-3352-5AE7-9CB27851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59CE3-8FA2-46D3-A230-E6A823D8F8A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7D62B7DA-C8FF-5B49-856A-F0A852604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4572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Analytical comparison (2)</a:t>
            </a:r>
          </a:p>
        </p:txBody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FF5BD57D-FBB2-68C1-666A-096AB7F20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</a:t>
            </a:r>
          </a:p>
          <a:p>
            <a:pPr lvl="1"/>
            <a:r>
              <a:rPr lang="en-US" altLang="en-US"/>
              <a:t>attributes </a:t>
            </a:r>
            <a:r>
              <a:rPr lang="en-US" altLang="en-US" i="1"/>
              <a:t>name, gender, major, birth_place, birth_date, residence, phone#</a:t>
            </a:r>
            <a:r>
              <a:rPr lang="en-US" altLang="en-US"/>
              <a:t> and </a:t>
            </a:r>
            <a:r>
              <a:rPr lang="en-US" altLang="en-US" i="1"/>
              <a:t>gpa</a:t>
            </a:r>
            <a:endParaRPr lang="en-US" altLang="en-US"/>
          </a:p>
          <a:p>
            <a:pPr lvl="1"/>
            <a:r>
              <a:rPr lang="en-US" altLang="en-US" i="1"/>
              <a:t>Gen(a</a:t>
            </a:r>
            <a:r>
              <a:rPr lang="en-US" altLang="en-US" baseline="-25000"/>
              <a:t>i</a:t>
            </a:r>
            <a:r>
              <a:rPr lang="en-US" altLang="en-US" i="1"/>
              <a:t>)</a:t>
            </a:r>
            <a:r>
              <a:rPr lang="en-US" altLang="en-US"/>
              <a:t> = concept hierarchies on attributes a</a:t>
            </a:r>
            <a:r>
              <a:rPr lang="en-US" altLang="en-US" baseline="-25000"/>
              <a:t>i</a:t>
            </a:r>
            <a:endParaRPr lang="en-US" altLang="en-US"/>
          </a:p>
          <a:p>
            <a:pPr lvl="1"/>
            <a:r>
              <a:rPr lang="en-US" altLang="en-US" i="1"/>
              <a:t>U</a:t>
            </a:r>
            <a:r>
              <a:rPr lang="en-US" altLang="en-US" baseline="-25000"/>
              <a:t>i</a:t>
            </a:r>
            <a:r>
              <a:rPr lang="en-US" altLang="en-US"/>
              <a:t> = attribute analytical thresholds for attributes a</a:t>
            </a:r>
            <a:r>
              <a:rPr lang="en-US" altLang="en-US" baseline="-25000"/>
              <a:t>i</a:t>
            </a:r>
            <a:endParaRPr lang="en-US" altLang="en-US"/>
          </a:p>
          <a:p>
            <a:pPr lvl="1"/>
            <a:r>
              <a:rPr lang="en-US" altLang="en-US" i="1"/>
              <a:t>T</a:t>
            </a:r>
            <a:r>
              <a:rPr lang="en-US" altLang="en-US" baseline="-25000"/>
              <a:t>i</a:t>
            </a:r>
            <a:r>
              <a:rPr lang="en-US" altLang="en-US"/>
              <a:t> = attribute generalization thresholds for attributes a</a:t>
            </a:r>
            <a:r>
              <a:rPr lang="en-US" altLang="en-US" baseline="-25000"/>
              <a:t>i</a:t>
            </a:r>
            <a:endParaRPr lang="en-US" altLang="en-US"/>
          </a:p>
          <a:p>
            <a:pPr lvl="1"/>
            <a:r>
              <a:rPr lang="en-US" altLang="en-US" i="1"/>
              <a:t>R</a:t>
            </a:r>
            <a:r>
              <a:rPr lang="en-US" altLang="en-US"/>
              <a:t> = attribute relevance threshold</a:t>
            </a:r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Analytical characterization: Analysis of attribute relevance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Mining class comparisons: Discriminating between different classes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75FE-E22F-112F-F05A-5D80E573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FF8B-B913-4C28-82AC-5565E5581AEC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B226-8C6A-188C-18B5-6123B9B9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F98D-9CEE-E8AC-5837-675D103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A6478-31D7-4CA4-A5D3-0F8CF4E5051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8994" name="Rectangle 2">
            <a:extLst>
              <a:ext uri="{FF2B5EF4-FFF2-40B4-BE49-F238E27FC236}">
                <a16:creationId xmlns:a16="http://schemas.microsoft.com/office/drawing/2014/main" id="{89E65E5B-2A8D-BE49-608B-AC92013FF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Analytical comparison (3)</a:t>
            </a:r>
          </a:p>
        </p:txBody>
      </p:sp>
      <p:sp>
        <p:nvSpPr>
          <p:cNvPr id="1108995" name="Rectangle 3">
            <a:extLst>
              <a:ext uri="{FF2B5EF4-FFF2-40B4-BE49-F238E27FC236}">
                <a16:creationId xmlns:a16="http://schemas.microsoft.com/office/drawing/2014/main" id="{87819389-CA39-E386-F56E-34F6D26C8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1. Data collection</a:t>
            </a:r>
          </a:p>
          <a:p>
            <a:pPr lvl="1"/>
            <a:r>
              <a:rPr lang="en-US" altLang="en-US"/>
              <a:t>target and contrasting classes</a:t>
            </a:r>
          </a:p>
          <a:p>
            <a:pPr lvl="1"/>
            <a:endParaRPr lang="en-US" altLang="en-US"/>
          </a:p>
          <a:p>
            <a:r>
              <a:rPr lang="en-US" altLang="en-US" sz="2400"/>
              <a:t>2. Attribute relevance analysis</a:t>
            </a:r>
          </a:p>
          <a:p>
            <a:pPr lvl="1"/>
            <a:r>
              <a:rPr lang="en-US" altLang="en-US"/>
              <a:t>remove attributes </a:t>
            </a:r>
            <a:r>
              <a:rPr lang="en-US" altLang="en-US" i="1"/>
              <a:t>name, gender, major, phone#</a:t>
            </a:r>
            <a:endParaRPr lang="en-US" altLang="en-US"/>
          </a:p>
          <a:p>
            <a:endParaRPr lang="en-US" altLang="en-US" sz="2400"/>
          </a:p>
          <a:p>
            <a:r>
              <a:rPr lang="en-US" altLang="en-US" sz="2400"/>
              <a:t>3. Synchronous generalization</a:t>
            </a:r>
          </a:p>
          <a:p>
            <a:pPr lvl="1"/>
            <a:r>
              <a:rPr lang="en-US" altLang="en-US"/>
              <a:t>controlled by user-specified dimension thresholds</a:t>
            </a:r>
          </a:p>
          <a:p>
            <a:pPr lvl="1"/>
            <a:r>
              <a:rPr lang="en-US" altLang="en-US"/>
              <a:t>prime target and contrasting class(es) relations/cuboids</a:t>
            </a:r>
          </a:p>
          <a:p>
            <a:endParaRPr lang="en-US" altLang="en-US" sz="240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643AB2C-4E36-F634-16E8-245F6079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0F7DA-4281-46A3-9D94-CBF57680D0B4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629F3DE-F4E9-0909-F488-B311ACEB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C6C1086-CFEE-4C6E-35B7-06238E83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5362B-9417-40A5-9BF7-E8005077987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8C8AF344-EBED-068D-800E-1D4941D28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Analytical comparison (4)</a:t>
            </a:r>
          </a:p>
        </p:txBody>
      </p:sp>
      <p:graphicFrame>
        <p:nvGraphicFramePr>
          <p:cNvPr id="1110019" name="Object 3">
            <a:extLst>
              <a:ext uri="{FF2B5EF4-FFF2-40B4-BE49-F238E27FC236}">
                <a16:creationId xmlns:a16="http://schemas.microsoft.com/office/drawing/2014/main" id="{33DB4B96-DD17-A048-5D21-D47B84361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447800"/>
          <a:ext cx="62230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13960" imgH="4467240" progId="Word.Document.8">
                  <p:embed/>
                </p:oleObj>
              </mc:Choice>
              <mc:Fallback>
                <p:oleObj name="Document" r:id="rId2" imgW="6213960" imgH="4467240" progId="Word.Document.8">
                  <p:embed/>
                  <p:pic>
                    <p:nvPicPr>
                      <p:cNvPr id="1110019" name="Object 3">
                        <a:extLst>
                          <a:ext uri="{FF2B5EF4-FFF2-40B4-BE49-F238E27FC236}">
                            <a16:creationId xmlns:a16="http://schemas.microsoft.com/office/drawing/2014/main" id="{33DB4B96-DD17-A048-5D21-D47B84361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47800"/>
                        <a:ext cx="6223000" cy="446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20" name="Text Box 4">
            <a:extLst>
              <a:ext uri="{FF2B5EF4-FFF2-40B4-BE49-F238E27FC236}">
                <a16:creationId xmlns:a16="http://schemas.microsoft.com/office/drawing/2014/main" id="{3AD405C4-3C9D-4A22-2AF8-7DC93A37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276600"/>
            <a:ext cx="624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Prime generalized relation for the target class: Graduate students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110021" name="Object 5">
            <a:extLst>
              <a:ext uri="{FF2B5EF4-FFF2-40B4-BE49-F238E27FC236}">
                <a16:creationId xmlns:a16="http://schemas.microsoft.com/office/drawing/2014/main" id="{9FF08880-2CB0-6F61-5961-FC9B06E0E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962400"/>
          <a:ext cx="624363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242760" imgH="4064040" progId="Word.Document.8">
                  <p:embed/>
                </p:oleObj>
              </mc:Choice>
              <mc:Fallback>
                <p:oleObj name="Document" r:id="rId4" imgW="6242760" imgH="4064040" progId="Word.Document.8">
                  <p:embed/>
                  <p:pic>
                    <p:nvPicPr>
                      <p:cNvPr id="1110021" name="Object 5">
                        <a:extLst>
                          <a:ext uri="{FF2B5EF4-FFF2-40B4-BE49-F238E27FC236}">
                            <a16:creationId xmlns:a16="http://schemas.microsoft.com/office/drawing/2014/main" id="{9FF08880-2CB0-6F61-5961-FC9B06E0E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624363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0022" name="Text Box 6">
            <a:extLst>
              <a:ext uri="{FF2B5EF4-FFF2-40B4-BE49-F238E27FC236}">
                <a16:creationId xmlns:a16="http://schemas.microsoft.com/office/drawing/2014/main" id="{7C343B94-BEE1-D3B8-55AB-0E1102D6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0"/>
            <a:ext cx="7010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Prime generalized relation for the contrasting class: Undergraduate students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9F6F-BB5C-F1FB-CF85-367AFC25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8FFF-8772-48D1-9FD9-2B0D5332596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C1DA-8FFB-0996-DDB2-C1569F74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A314-A0D0-5B03-FC91-03BD5D5F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D8D2-7B47-4F77-95A3-71513C32784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11042" name="Rectangle 2">
            <a:extLst>
              <a:ext uri="{FF2B5EF4-FFF2-40B4-BE49-F238E27FC236}">
                <a16:creationId xmlns:a16="http://schemas.microsoft.com/office/drawing/2014/main" id="{755C8F77-4DD9-95CE-77A9-45BE3C9E9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Analytical comparison (5)</a:t>
            </a:r>
          </a:p>
        </p:txBody>
      </p:sp>
      <p:sp>
        <p:nvSpPr>
          <p:cNvPr id="1111043" name="Rectangle 3">
            <a:extLst>
              <a:ext uri="{FF2B5EF4-FFF2-40B4-BE49-F238E27FC236}">
                <a16:creationId xmlns:a16="http://schemas.microsoft.com/office/drawing/2014/main" id="{E291641B-23F8-959A-2C9F-C7C4873C2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4. Drill down, roll up and other OLAP operations on target and contrasting classes to adjust levels of abstractions of resulting description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5. Presentation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generalized relations, crosstabs, bar charts, pie charts, or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contrasting measures to reflect comparison between target and contrasting classes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 count%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07C5D5A-C7BB-49B9-B4C3-0BF096E7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D3B7-C92D-4B42-898E-58AA0179281F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B85FEF-B6C0-15FF-82BE-D431C36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3CB201-F437-FDA8-20AC-75728D67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00247-3645-430A-A3BE-9AA14CAD5C5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4149A9BC-D28E-34CB-28CB-AC099EE3E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Quantitative Discriminant Rules</a:t>
            </a:r>
          </a:p>
        </p:txBody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A320B93C-C226-7695-CD12-C1BE594FC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Cj = target class</a:t>
            </a:r>
          </a:p>
          <a:p>
            <a:r>
              <a:rPr lang="en-US" altLang="en-US" sz="2400"/>
              <a:t>q</a:t>
            </a:r>
            <a:r>
              <a:rPr lang="en-US" altLang="en-US" sz="2400" baseline="-25000"/>
              <a:t>a</a:t>
            </a:r>
            <a:r>
              <a:rPr lang="en-US" altLang="en-US" sz="2400"/>
              <a:t> = a generalized tuple covers some tuples of class</a:t>
            </a:r>
          </a:p>
          <a:p>
            <a:pPr lvl="1"/>
            <a:r>
              <a:rPr lang="en-US" altLang="en-US"/>
              <a:t>but can also cover some tuples of contrasting class</a:t>
            </a:r>
          </a:p>
          <a:p>
            <a:r>
              <a:rPr lang="en-US" altLang="en-US" sz="2400"/>
              <a:t>d-weight</a:t>
            </a:r>
          </a:p>
          <a:p>
            <a:pPr lvl="1"/>
            <a:r>
              <a:rPr lang="en-US" altLang="en-US"/>
              <a:t>range: [0, 1]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quantitative discriminant rule form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112068" name="Object 4">
            <a:extLst>
              <a:ext uri="{FF2B5EF4-FFF2-40B4-BE49-F238E27FC236}">
                <a16:creationId xmlns:a16="http://schemas.microsoft.com/office/drawing/2014/main" id="{66A88FED-04A7-F61A-2222-580361CAB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038601"/>
          <a:ext cx="358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622080" progId="Equation.3">
                  <p:embed/>
                </p:oleObj>
              </mc:Choice>
              <mc:Fallback>
                <p:oleObj name="Equation" r:id="rId2" imgW="1879560" imgH="622080" progId="Equation.3">
                  <p:embed/>
                  <p:pic>
                    <p:nvPicPr>
                      <p:cNvPr id="1112068" name="Object 4">
                        <a:extLst>
                          <a:ext uri="{FF2B5EF4-FFF2-40B4-BE49-F238E27FC236}">
                            <a16:creationId xmlns:a16="http://schemas.microsoft.com/office/drawing/2014/main" id="{66A88FED-04A7-F61A-2222-580361CAB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1"/>
                        <a:ext cx="3581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2069" name="Object 5">
            <a:extLst>
              <a:ext uri="{FF2B5EF4-FFF2-40B4-BE49-F238E27FC236}">
                <a16:creationId xmlns:a16="http://schemas.microsoft.com/office/drawing/2014/main" id="{EAB09EA2-2BD3-51CA-137E-3DD97E1B1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5715001"/>
          <a:ext cx="5776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203040" progId="Equation.3">
                  <p:embed/>
                </p:oleObj>
              </mc:Choice>
              <mc:Fallback>
                <p:oleObj name="Equation" r:id="rId4" imgW="3276360" imgH="203040" progId="Equation.3">
                  <p:embed/>
                  <p:pic>
                    <p:nvPicPr>
                      <p:cNvPr id="1112069" name="Object 5">
                        <a:extLst>
                          <a:ext uri="{FF2B5EF4-FFF2-40B4-BE49-F238E27FC236}">
                            <a16:creationId xmlns:a16="http://schemas.microsoft.com/office/drawing/2014/main" id="{EAB09EA2-2BD3-51CA-137E-3DD97E1B1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715001"/>
                        <a:ext cx="57769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9F8CB9F-E85B-774C-68D6-EB1383F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FCF-83C9-4621-B363-7B77D4900522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F2977F7-331E-B62E-D2C5-CFA353EB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F858F6C-CDC5-B0B5-090D-9E854044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5B8E1-AEAA-4204-B842-4D59982BD82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13090" name="Rectangle 2">
            <a:extLst>
              <a:ext uri="{FF2B5EF4-FFF2-40B4-BE49-F238E27FC236}">
                <a16:creationId xmlns:a16="http://schemas.microsoft.com/office/drawing/2014/main" id="{9389B8A9-784C-C048-6388-F4A387C2D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Quantitative Discriminant Rule</a:t>
            </a:r>
          </a:p>
        </p:txBody>
      </p:sp>
      <p:sp>
        <p:nvSpPr>
          <p:cNvPr id="1113091" name="Rectangle 3">
            <a:extLst>
              <a:ext uri="{FF2B5EF4-FFF2-40B4-BE49-F238E27FC236}">
                <a16:creationId xmlns:a16="http://schemas.microsoft.com/office/drawing/2014/main" id="{6288FC0E-ADC9-9884-6F3F-6C280F4D2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3505200"/>
            <a:ext cx="8077200" cy="2971800"/>
          </a:xfrm>
        </p:spPr>
        <p:txBody>
          <a:bodyPr/>
          <a:lstStyle/>
          <a:p>
            <a:r>
              <a:rPr lang="en-US" altLang="en-US" sz="2400"/>
              <a:t>Quantitative discriminant rule</a:t>
            </a:r>
          </a:p>
          <a:p>
            <a:endParaRPr lang="en-US" altLang="en-US" sz="2400"/>
          </a:p>
          <a:p>
            <a:endParaRPr lang="en-US" altLang="en-US" sz="2400"/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where 90/(90+120) = 30%</a:t>
            </a:r>
          </a:p>
        </p:txBody>
      </p:sp>
      <p:graphicFrame>
        <p:nvGraphicFramePr>
          <p:cNvPr id="1113092" name="Object 4">
            <a:extLst>
              <a:ext uri="{FF2B5EF4-FFF2-40B4-BE49-F238E27FC236}">
                <a16:creationId xmlns:a16="http://schemas.microsoft.com/office/drawing/2014/main" id="{7F099222-B9B1-2593-31D7-6753A205E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1600200"/>
          <a:ext cx="6221413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33040" imgH="4057560" progId="Word.Document.8">
                  <p:embed/>
                </p:oleObj>
              </mc:Choice>
              <mc:Fallback>
                <p:oleObj name="Document" r:id="rId2" imgW="6233040" imgH="4057560" progId="Word.Document.8">
                  <p:embed/>
                  <p:pic>
                    <p:nvPicPr>
                      <p:cNvPr id="1113092" name="Object 4">
                        <a:extLst>
                          <a:ext uri="{FF2B5EF4-FFF2-40B4-BE49-F238E27FC236}">
                            <a16:creationId xmlns:a16="http://schemas.microsoft.com/office/drawing/2014/main" id="{7F099222-B9B1-2593-31D7-6753A205EF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600200"/>
                        <a:ext cx="6221413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3093" name="Text Box 5">
            <a:extLst>
              <a:ext uri="{FF2B5EF4-FFF2-40B4-BE49-F238E27FC236}">
                <a16:creationId xmlns:a16="http://schemas.microsoft.com/office/drawing/2014/main" id="{52C6EDDA-9DB1-4F93-CF80-4A4D6448B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739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Count distribution between graduate and undergraduate students for a generalized tuple</a:t>
            </a:r>
          </a:p>
        </p:txBody>
      </p:sp>
      <p:graphicFrame>
        <p:nvGraphicFramePr>
          <p:cNvPr id="1113094" name="Object 6">
            <a:extLst>
              <a:ext uri="{FF2B5EF4-FFF2-40B4-BE49-F238E27FC236}">
                <a16:creationId xmlns:a16="http://schemas.microsoft.com/office/drawing/2014/main" id="{24E18F0B-7307-8749-C6C9-30BE49C94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67200"/>
          <a:ext cx="8458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59320" imgH="431640" progId="Equation.3">
                  <p:embed/>
                </p:oleObj>
              </mc:Choice>
              <mc:Fallback>
                <p:oleObj name="Equation" r:id="rId4" imgW="5359320" imgH="431640" progId="Equation.3">
                  <p:embed/>
                  <p:pic>
                    <p:nvPicPr>
                      <p:cNvPr id="1113094" name="Object 6">
                        <a:extLst>
                          <a:ext uri="{FF2B5EF4-FFF2-40B4-BE49-F238E27FC236}">
                            <a16:creationId xmlns:a16="http://schemas.microsoft.com/office/drawing/2014/main" id="{24E18F0B-7307-8749-C6C9-30BE49C94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C32B8F-FB4F-822F-420C-E29CBCDF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C9D9-C49D-46F4-82AE-7E6993596E5E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A248D6-3B4D-F0C2-83C7-42804F6F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D8D1FF-E0A9-FF68-B296-E3EF66B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6B1E-6FCF-4C2F-9430-7D394FAC45D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8A23EE94-E170-B7B9-A415-C2E151968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Description </a:t>
            </a:r>
          </a:p>
        </p:txBody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3F326E7C-1929-806B-074E-6C49A1058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77200" cy="4495800"/>
          </a:xfrm>
        </p:spPr>
        <p:txBody>
          <a:bodyPr/>
          <a:lstStyle/>
          <a:p>
            <a:r>
              <a:rPr lang="en-US" altLang="en-US" sz="2400"/>
              <a:t>Quantitative characteristic rule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necessary</a:t>
            </a:r>
          </a:p>
          <a:p>
            <a:r>
              <a:rPr lang="en-US" altLang="en-US" sz="2400"/>
              <a:t>Quantitative discriminant rule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sufficient</a:t>
            </a:r>
          </a:p>
          <a:p>
            <a:r>
              <a:rPr lang="en-US" altLang="en-US" sz="2400"/>
              <a:t>Quantitative description rule</a:t>
            </a:r>
          </a:p>
          <a:p>
            <a:pPr lvl="1"/>
            <a:endParaRPr lang="en-US" altLang="en-US"/>
          </a:p>
          <a:p>
            <a:endParaRPr lang="en-US" altLang="en-US" sz="2400"/>
          </a:p>
          <a:p>
            <a:pPr lvl="1"/>
            <a:r>
              <a:rPr lang="en-US" altLang="en-US"/>
              <a:t>necessary and sufficient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graphicFrame>
        <p:nvGraphicFramePr>
          <p:cNvPr id="1114116" name="Object 4">
            <a:extLst>
              <a:ext uri="{FF2B5EF4-FFF2-40B4-BE49-F238E27FC236}">
                <a16:creationId xmlns:a16="http://schemas.microsoft.com/office/drawing/2014/main" id="{96CD8909-F817-8708-B5F0-39F7097FD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53000"/>
          <a:ext cx="723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431640" progId="Equation.3">
                  <p:embed/>
                </p:oleObj>
              </mc:Choice>
              <mc:Fallback>
                <p:oleObj name="Equation" r:id="rId2" imgW="3682800" imgH="431640" progId="Equation.3">
                  <p:embed/>
                  <p:pic>
                    <p:nvPicPr>
                      <p:cNvPr id="1114116" name="Object 4">
                        <a:extLst>
                          <a:ext uri="{FF2B5EF4-FFF2-40B4-BE49-F238E27FC236}">
                            <a16:creationId xmlns:a16="http://schemas.microsoft.com/office/drawing/2014/main" id="{96CD8909-F817-8708-B5F0-39F7097FD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7239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17" name="Object 5">
            <a:extLst>
              <a:ext uri="{FF2B5EF4-FFF2-40B4-BE49-F238E27FC236}">
                <a16:creationId xmlns:a16="http://schemas.microsoft.com/office/drawing/2014/main" id="{3BA2B07C-3FC7-24FE-6428-E9581EF7C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3581401"/>
          <a:ext cx="5776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203040" progId="Equation.3">
                  <p:embed/>
                </p:oleObj>
              </mc:Choice>
              <mc:Fallback>
                <p:oleObj name="Equation" r:id="rId4" imgW="3276360" imgH="203040" progId="Equation.3">
                  <p:embed/>
                  <p:pic>
                    <p:nvPicPr>
                      <p:cNvPr id="1114117" name="Object 5">
                        <a:extLst>
                          <a:ext uri="{FF2B5EF4-FFF2-40B4-BE49-F238E27FC236}">
                            <a16:creationId xmlns:a16="http://schemas.microsoft.com/office/drawing/2014/main" id="{3BA2B07C-3FC7-24FE-6428-E9581EF7C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3581401"/>
                        <a:ext cx="57769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118" name="Object 6">
            <a:extLst>
              <a:ext uri="{FF2B5EF4-FFF2-40B4-BE49-F238E27FC236}">
                <a16:creationId xmlns:a16="http://schemas.microsoft.com/office/drawing/2014/main" id="{83DB002D-DA2F-2852-21A3-82B35D442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09800"/>
          <a:ext cx="57912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000" imgH="203040" progId="Equation.3">
                  <p:embed/>
                </p:oleObj>
              </mc:Choice>
              <mc:Fallback>
                <p:oleObj name="Equation" r:id="rId6" imgW="3213000" imgH="203040" progId="Equation.3">
                  <p:embed/>
                  <p:pic>
                    <p:nvPicPr>
                      <p:cNvPr id="1114118" name="Object 6">
                        <a:extLst>
                          <a:ext uri="{FF2B5EF4-FFF2-40B4-BE49-F238E27FC236}">
                            <a16:creationId xmlns:a16="http://schemas.microsoft.com/office/drawing/2014/main" id="{83DB002D-DA2F-2852-21A3-82B35D442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57912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965AC-7A19-C75C-3186-BC51F462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A76D-DB45-4C39-A1D8-AEE80006033E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D0C616-DDEC-1916-92F3-844396B7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66FFC3-A46E-260F-4EFF-EBDE94BB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B537-FD20-40B0-8DF7-5A1CD7404A1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15138" name="Rectangle 2">
            <a:extLst>
              <a:ext uri="{FF2B5EF4-FFF2-40B4-BE49-F238E27FC236}">
                <a16:creationId xmlns:a16="http://schemas.microsoft.com/office/drawing/2014/main" id="{BD6DC106-CCED-AFA6-D1A2-93450A870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7412038" cy="990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Quantitative Description Rule</a:t>
            </a:r>
          </a:p>
        </p:txBody>
      </p:sp>
      <p:sp>
        <p:nvSpPr>
          <p:cNvPr id="1115139" name="Rectangle 3">
            <a:extLst>
              <a:ext uri="{FF2B5EF4-FFF2-40B4-BE49-F238E27FC236}">
                <a16:creationId xmlns:a16="http://schemas.microsoft.com/office/drawing/2014/main" id="{83757525-F9E7-DF4D-C081-7D893B999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2400"/>
              <a:t>Quantitative description rule for target class </a:t>
            </a:r>
            <a:r>
              <a:rPr lang="en-US" altLang="en-US" sz="2400" i="1"/>
              <a:t>Europe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115140" name="Object 4">
            <a:extLst>
              <a:ext uri="{FF2B5EF4-FFF2-40B4-BE49-F238E27FC236}">
                <a16:creationId xmlns:a16="http://schemas.microsoft.com/office/drawing/2014/main" id="{2AD98CAF-9582-6B1E-BAD2-D97D2993F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1447800"/>
          <a:ext cx="7954963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56000" imgH="4048200" progId="Word.Document.8">
                  <p:embed/>
                </p:oleObj>
              </mc:Choice>
              <mc:Fallback>
                <p:oleObj name="Document" r:id="rId2" imgW="7956000" imgH="4048200" progId="Word.Document.8">
                  <p:embed/>
                  <p:pic>
                    <p:nvPicPr>
                      <p:cNvPr id="1115140" name="Object 4">
                        <a:extLst>
                          <a:ext uri="{FF2B5EF4-FFF2-40B4-BE49-F238E27FC236}">
                            <a16:creationId xmlns:a16="http://schemas.microsoft.com/office/drawing/2014/main" id="{2AD98CAF-9582-6B1E-BAD2-D97D2993F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447800"/>
                        <a:ext cx="7954963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41" name="Text Box 5">
            <a:extLst>
              <a:ext uri="{FF2B5EF4-FFF2-40B4-BE49-F238E27FC236}">
                <a16:creationId xmlns:a16="http://schemas.microsoft.com/office/drawing/2014/main" id="{E5DA5FB1-4A45-DC05-6A73-366135C5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81401"/>
            <a:ext cx="830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Crosstab showing associated t-weight, d-weight values and total number (in thousands) of TVs and computers sold at AllElectronics in 1998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115142" name="Object 6">
            <a:extLst>
              <a:ext uri="{FF2B5EF4-FFF2-40B4-BE49-F238E27FC236}">
                <a16:creationId xmlns:a16="http://schemas.microsoft.com/office/drawing/2014/main" id="{C026B0FD-FD9D-5A63-1F3F-761D8F162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257800"/>
          <a:ext cx="807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120" imgH="431640" progId="Equation.3">
                  <p:embed/>
                </p:oleObj>
              </mc:Choice>
              <mc:Fallback>
                <p:oleObj name="Equation" r:id="rId4" imgW="4686120" imgH="431640" progId="Equation.3">
                  <p:embed/>
                  <p:pic>
                    <p:nvPicPr>
                      <p:cNvPr id="1115142" name="Object 6">
                        <a:extLst>
                          <a:ext uri="{FF2B5EF4-FFF2-40B4-BE49-F238E27FC236}">
                            <a16:creationId xmlns:a16="http://schemas.microsoft.com/office/drawing/2014/main" id="{C026B0FD-FD9D-5A63-1F3F-761D8F162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8077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Explain Analytical Characterization? 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Discuss </a:t>
            </a:r>
            <a:r>
              <a:rPr lang="en-US" b="0" i="0" dirty="0">
                <a:effectLst/>
                <a:latin typeface="Arial" panose="020B0604020202020204" pitchFamily="34" charset="0"/>
              </a:rPr>
              <a:t>Methods of Attribute Relevance Analysis?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 (2</a:t>
            </a:r>
            <a:r>
              <a:rPr lang="en-IN" sz="24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edition)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https://www.sciencedirect.com/topics/computer-science/data-generalization </a:t>
            </a: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E9322-20D0-38D3-6A2C-113F3171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9EF1-AD1A-4451-9E58-2575D53E211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9B1B-3482-29FB-8873-85CC5D02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9F0C-D070-6F79-65B7-D4A08E3E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CE0F-A8AF-4956-A0B8-980C75D32C1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3154" name="Rectangle 2">
            <a:extLst>
              <a:ext uri="{FF2B5EF4-FFF2-40B4-BE49-F238E27FC236}">
                <a16:creationId xmlns:a16="http://schemas.microsoft.com/office/drawing/2014/main" id="{3141724F-D999-143C-027C-C1E5A297A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47988" y="873126"/>
            <a:ext cx="7161212" cy="411163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Characterization vs. OLAP</a:t>
            </a:r>
            <a:endParaRPr lang="en-US" altLang="en-US"/>
          </a:p>
        </p:txBody>
      </p:sp>
      <p:sp>
        <p:nvSpPr>
          <p:cNvPr id="1073155" name="Rectangle 3">
            <a:extLst>
              <a:ext uri="{FF2B5EF4-FFF2-40B4-BE49-F238E27FC236}">
                <a16:creationId xmlns:a16="http://schemas.microsoft.com/office/drawing/2014/main" id="{4970B837-09DA-454A-0816-CD0B7E942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86800" cy="5029200"/>
          </a:xfrm>
        </p:spPr>
        <p:txBody>
          <a:bodyPr/>
          <a:lstStyle/>
          <a:p>
            <a:pPr>
              <a:lnSpc>
                <a:spcPct val="110000"/>
              </a:lnSpc>
              <a:buSzPct val="80000"/>
            </a:pPr>
            <a:r>
              <a:rPr lang="en-US" altLang="en-US" sz="2400"/>
              <a:t>Similarity:</a:t>
            </a:r>
            <a:r>
              <a:rPr lang="en-US" altLang="en-US" sz="2000"/>
              <a:t> 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Presentation of data summarization at multiple levels of abstraction.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Interactive drilling, pivoting, slicing and dicing.</a:t>
            </a:r>
          </a:p>
          <a:p>
            <a:pPr>
              <a:lnSpc>
                <a:spcPct val="110000"/>
              </a:lnSpc>
              <a:buSzPct val="80000"/>
            </a:pPr>
            <a:r>
              <a:rPr lang="en-US" altLang="en-US" sz="2400"/>
              <a:t>Differences: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Automated desired level allocation.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Dimension relevance analysis and ranking when there are many relevant dimensions.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Sophisticated typing on dimensions and measures.</a:t>
            </a:r>
          </a:p>
          <a:p>
            <a:pPr lvl="1">
              <a:lnSpc>
                <a:spcPct val="110000"/>
              </a:lnSpc>
              <a:buSzPct val="80000"/>
            </a:pPr>
            <a:r>
              <a:rPr lang="en-US" altLang="en-US"/>
              <a:t>Analytical characterization: data dispersion analysis.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EB8A-A3A2-86D6-7357-01124049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55A9-CE67-4155-B7D5-EA230621321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AD99-B0BF-B978-8026-EA69FA1D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FE8C-39F8-768B-CE11-8D617EA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3A7B-38EB-41B3-A30D-8A617905BE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75202" name="Rectangle 2">
            <a:extLst>
              <a:ext uri="{FF2B5EF4-FFF2-40B4-BE49-F238E27FC236}">
                <a16:creationId xmlns:a16="http://schemas.microsoft.com/office/drawing/2014/main" id="{AFF57015-E539-9F1F-3568-D7B57097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81000"/>
            <a:ext cx="6553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Attribute Relevance Analysis</a:t>
            </a:r>
          </a:p>
        </p:txBody>
      </p:sp>
      <p:sp>
        <p:nvSpPr>
          <p:cNvPr id="1075203" name="Rectangle 3">
            <a:extLst>
              <a:ext uri="{FF2B5EF4-FFF2-40B4-BE49-F238E27FC236}">
                <a16:creationId xmlns:a16="http://schemas.microsoft.com/office/drawing/2014/main" id="{336763C7-6AFB-78AE-DF7B-055C1BA05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77200" cy="4800600"/>
          </a:xfrm>
        </p:spPr>
        <p:txBody>
          <a:bodyPr/>
          <a:lstStyle/>
          <a:p>
            <a:r>
              <a:rPr lang="en-US" altLang="en-US" sz="2400"/>
              <a:t>Why?</a:t>
            </a:r>
          </a:p>
          <a:p>
            <a:pPr lvl="1"/>
            <a:r>
              <a:rPr lang="en-US" altLang="en-US"/>
              <a:t>Which dimensions should be included?  </a:t>
            </a:r>
          </a:p>
          <a:p>
            <a:pPr lvl="1"/>
            <a:r>
              <a:rPr lang="en-US" altLang="en-US"/>
              <a:t>How high level of generalization?</a:t>
            </a:r>
          </a:p>
          <a:p>
            <a:pPr lvl="1"/>
            <a:r>
              <a:rPr lang="en-US" altLang="en-US"/>
              <a:t>Automatic vs. interactive</a:t>
            </a:r>
          </a:p>
          <a:p>
            <a:pPr lvl="1"/>
            <a:r>
              <a:rPr lang="en-US" altLang="en-US"/>
              <a:t>Reduce # attributes; easy to understand patterns</a:t>
            </a:r>
          </a:p>
          <a:p>
            <a:r>
              <a:rPr lang="en-US" altLang="en-US" sz="2400"/>
              <a:t>What?</a:t>
            </a:r>
          </a:p>
          <a:p>
            <a:pPr lvl="1"/>
            <a:r>
              <a:rPr lang="en-US" altLang="en-US"/>
              <a:t>statistical method for preprocessing data</a:t>
            </a:r>
          </a:p>
          <a:p>
            <a:pPr lvl="2"/>
            <a:r>
              <a:rPr lang="en-US" altLang="en-US"/>
              <a:t>filter out irrelevant or weakly relevant attributes 	</a:t>
            </a:r>
          </a:p>
          <a:p>
            <a:pPr lvl="2"/>
            <a:r>
              <a:rPr lang="en-US" altLang="en-US"/>
              <a:t>retain or rank the relevant attributes</a:t>
            </a:r>
          </a:p>
          <a:p>
            <a:pPr lvl="1"/>
            <a:r>
              <a:rPr lang="en-US" altLang="en-US"/>
              <a:t>relevance related to dimensions and levels</a:t>
            </a:r>
          </a:p>
          <a:p>
            <a:pPr lvl="1"/>
            <a:r>
              <a:rPr lang="en-US" altLang="en-US"/>
              <a:t>analytical characterization, analytical comparison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7651-FEC5-2958-451D-6BF12BC0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FFA-3E0B-4DA6-A9B1-04A47D3B65F7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AB09-6572-437E-33FA-59BD3748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37E8-5CD6-DFAF-3BAF-232654A0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948B-5F73-47E7-9B85-2B070872915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83FD597D-F287-2D83-B26C-909135067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381000"/>
            <a:ext cx="77930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Attribute relevance analysis (cont’d)</a:t>
            </a:r>
          </a:p>
        </p:txBody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A3317573-63A4-9FA0-4C94-F612971C4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495800"/>
          </a:xfrm>
        </p:spPr>
        <p:txBody>
          <a:bodyPr/>
          <a:lstStyle/>
          <a:p>
            <a:r>
              <a:rPr lang="en-US" altLang="en-US" sz="2400"/>
              <a:t>How?</a:t>
            </a:r>
          </a:p>
          <a:p>
            <a:pPr lvl="1"/>
            <a:r>
              <a:rPr lang="en-US" altLang="en-US"/>
              <a:t>Data Collection</a:t>
            </a:r>
          </a:p>
          <a:p>
            <a:pPr lvl="1"/>
            <a:r>
              <a:rPr lang="en-US" altLang="en-US"/>
              <a:t>Analytical Generalization</a:t>
            </a:r>
          </a:p>
          <a:p>
            <a:pPr lvl="2"/>
            <a:r>
              <a:rPr lang="en-US" altLang="en-US"/>
              <a:t>Use information gain analysis (e.g., entropy or other measures) to identify highly relevant dimensions and levels.</a:t>
            </a:r>
          </a:p>
          <a:p>
            <a:pPr lvl="1"/>
            <a:r>
              <a:rPr lang="en-US" altLang="en-US"/>
              <a:t>Relevance Analysis</a:t>
            </a:r>
          </a:p>
          <a:p>
            <a:pPr lvl="2"/>
            <a:r>
              <a:rPr lang="en-US" altLang="en-US"/>
              <a:t>Sort and select the most relevant dimensions and levels.</a:t>
            </a:r>
          </a:p>
          <a:p>
            <a:pPr lvl="1"/>
            <a:r>
              <a:rPr lang="en-US" altLang="en-US"/>
              <a:t>Attribute-oriented Induction for class description</a:t>
            </a:r>
          </a:p>
          <a:p>
            <a:pPr lvl="2"/>
            <a:r>
              <a:rPr lang="en-US" altLang="en-US"/>
              <a:t>On selected dimension/level</a:t>
            </a:r>
          </a:p>
          <a:p>
            <a:pPr lvl="1"/>
            <a:r>
              <a:rPr lang="en-US" altLang="en-US"/>
              <a:t>OLAP operations (e.g. drilling, slicing) on relevance rules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37B3-C163-7464-58C3-E06813A2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B77-98CF-4D46-9382-B6ACE22D55B1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D0B-84A6-F00E-FF27-DC8386D5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F43-9878-E4AC-105C-E5E50C30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AB0FF-671D-4137-B1E7-31B93633E34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855E2EFB-B9D0-13C2-BA82-2CDD36254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Relevance Measures </a:t>
            </a:r>
          </a:p>
        </p:txBody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305C05C6-FA89-F507-FE17-609E688F0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077200" cy="4648200"/>
          </a:xfrm>
        </p:spPr>
        <p:txBody>
          <a:bodyPr/>
          <a:lstStyle/>
          <a:p>
            <a:r>
              <a:rPr lang="en-US" altLang="en-US"/>
              <a:t>Quantitative relevance measure determines the classifying power of an attribute within a set of data.</a:t>
            </a:r>
          </a:p>
          <a:p>
            <a:r>
              <a:rPr lang="en-US" altLang="en-US"/>
              <a:t>Methods</a:t>
            </a:r>
          </a:p>
          <a:p>
            <a:pPr lvl="1"/>
            <a:r>
              <a:rPr lang="en-US" altLang="en-US"/>
              <a:t>information gain (ID3)</a:t>
            </a:r>
          </a:p>
          <a:p>
            <a:pPr lvl="1"/>
            <a:r>
              <a:rPr lang="en-US" altLang="en-US"/>
              <a:t>gain ratio (C4.5)</a:t>
            </a:r>
          </a:p>
          <a:p>
            <a:pPr lvl="1"/>
            <a:r>
              <a:rPr lang="en-US" altLang="en-US"/>
              <a:t>gini index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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contingency table statistics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uncertainty coefficient</a:t>
            </a: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962E07-5505-9295-FD39-942EBB5A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A912-48C4-42C4-8A7B-A7C3041805CB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4B3387-2D72-76BA-6037-0EA5E137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2AF064-88E3-12A9-981E-79FDFC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7C4E6-D642-4684-A996-622F3BAE32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E76D06D8-31C5-048A-669A-69609B7A7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81000"/>
            <a:ext cx="7793038" cy="762000"/>
          </a:xfrm>
        </p:spPr>
        <p:txBody>
          <a:bodyPr/>
          <a:lstStyle/>
          <a:p>
            <a:r>
              <a:rPr lang="en-US" altLang="en-US"/>
              <a:t>Information-Theoretic Approach</a:t>
            </a:r>
          </a:p>
        </p:txBody>
      </p:sp>
      <p:sp>
        <p:nvSpPr>
          <p:cNvPr id="1080323" name="Rectangle 3">
            <a:extLst>
              <a:ext uri="{FF2B5EF4-FFF2-40B4-BE49-F238E27FC236}">
                <a16:creationId xmlns:a16="http://schemas.microsoft.com/office/drawing/2014/main" id="{388D5CF0-B24A-34ED-05AE-D5C772984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077200" cy="4495800"/>
          </a:xfrm>
        </p:spPr>
        <p:txBody>
          <a:bodyPr/>
          <a:lstStyle/>
          <a:p>
            <a:r>
              <a:rPr lang="en-US" altLang="en-US" sz="2400"/>
              <a:t>Decision tree</a:t>
            </a:r>
          </a:p>
          <a:p>
            <a:pPr lvl="1"/>
            <a:r>
              <a:rPr lang="en-US" altLang="en-US"/>
              <a:t>each internal node tests an attribute</a:t>
            </a:r>
          </a:p>
          <a:p>
            <a:pPr lvl="1"/>
            <a:r>
              <a:rPr lang="en-US" altLang="en-US"/>
              <a:t>each branch corresponds to attribute value</a:t>
            </a:r>
          </a:p>
          <a:p>
            <a:pPr lvl="1"/>
            <a:r>
              <a:rPr lang="en-US" altLang="en-US"/>
              <a:t>each leaf node assigns a classification</a:t>
            </a:r>
          </a:p>
          <a:p>
            <a:r>
              <a:rPr lang="en-US" altLang="en-US" sz="2400"/>
              <a:t>ID3 algorithm</a:t>
            </a:r>
          </a:p>
          <a:p>
            <a:pPr lvl="1"/>
            <a:r>
              <a:rPr lang="en-US" altLang="en-US"/>
              <a:t>build decision tree based on training objects with known class labels to classify testing objects</a:t>
            </a:r>
          </a:p>
          <a:p>
            <a:pPr lvl="1"/>
            <a:r>
              <a:rPr lang="en-US" altLang="en-US"/>
              <a:t>rank attributes with information gain measure</a:t>
            </a:r>
          </a:p>
          <a:p>
            <a:pPr lvl="1"/>
            <a:r>
              <a:rPr lang="en-US" altLang="en-US"/>
              <a:t>minimal height </a:t>
            </a:r>
          </a:p>
          <a:p>
            <a:pPr lvl="2"/>
            <a:r>
              <a:rPr lang="en-US" altLang="en-US"/>
              <a:t>the least number of tests to classify an object</a:t>
            </a:r>
          </a:p>
          <a:p>
            <a:endParaRPr lang="en-US" altLang="en-US" sz="2400"/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4093AEEE-3AC2-AF6C-0C9B-BA157AF2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63246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anose="02020603050405020304" pitchFamily="18" charset="0"/>
                <a:hlinkClick r:id="rId3" action="ppaction://hlinksldjump"/>
              </a:rPr>
              <a:t>See example</a:t>
            </a:r>
            <a:endParaRPr lang="en-US" altLang="en-US">
              <a:latin typeface="Times New Roman" panose="02020603050405020304" pitchFamily="18" charset="0"/>
              <a:hlinkClick r:id="rId3" action="ppaction://hlinksldjump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9C464F00-8F2C-D1DC-3D7B-ED3BD7EA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D6C0-A8F5-4CD2-9855-A7212CFF123B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A85FD4A5-A9DB-CB0F-21E1-7D8777F0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177C26FE-0BD5-5612-6B04-2E12A10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E150-E6B0-445B-9D6E-6D3E3E33439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48F24C60-CCE3-192E-CC1F-EDF1F1BE6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Top-Down Induction of Decision Tree</a:t>
            </a:r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FCC244EB-1A5E-5A44-8303-939C0C99A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617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Attributes = {Outlook, Temperature, Humidity, Wind}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grpSp>
        <p:nvGrpSpPr>
          <p:cNvPr id="1082372" name="Group 4">
            <a:extLst>
              <a:ext uri="{FF2B5EF4-FFF2-40B4-BE49-F238E27FC236}">
                <a16:creationId xmlns:a16="http://schemas.microsoft.com/office/drawing/2014/main" id="{A6194791-655E-7AD7-F390-D4B10C83740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743200"/>
            <a:ext cx="7467600" cy="3113088"/>
            <a:chOff x="576" y="1584"/>
            <a:chExt cx="4704" cy="1961"/>
          </a:xfrm>
        </p:grpSpPr>
        <p:sp>
          <p:nvSpPr>
            <p:cNvPr id="1082373" name="Line 5">
              <a:extLst>
                <a:ext uri="{FF2B5EF4-FFF2-40B4-BE49-F238E27FC236}">
                  <a16:creationId xmlns:a16="http://schemas.microsoft.com/office/drawing/2014/main" id="{9489A01D-BF3C-A679-D1FE-C17AD0D83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920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74" name="Oval 6">
              <a:extLst>
                <a:ext uri="{FF2B5EF4-FFF2-40B4-BE49-F238E27FC236}">
                  <a16:creationId xmlns:a16="http://schemas.microsoft.com/office/drawing/2014/main" id="{F27DBDD1-6C24-9810-508C-61855725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8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Outlook</a:t>
              </a:r>
            </a:p>
          </p:txBody>
        </p:sp>
        <p:sp>
          <p:nvSpPr>
            <p:cNvPr id="1082375" name="Oval 7">
              <a:extLst>
                <a:ext uri="{FF2B5EF4-FFF2-40B4-BE49-F238E27FC236}">
                  <a16:creationId xmlns:a16="http://schemas.microsoft.com/office/drawing/2014/main" id="{A690F3CC-C01D-2F12-2294-A6455E7FB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Humidity</a:t>
              </a:r>
            </a:p>
          </p:txBody>
        </p:sp>
        <p:sp>
          <p:nvSpPr>
            <p:cNvPr id="1082376" name="Oval 8">
              <a:extLst>
                <a:ext uri="{FF2B5EF4-FFF2-40B4-BE49-F238E27FC236}">
                  <a16:creationId xmlns:a16="http://schemas.microsoft.com/office/drawing/2014/main" id="{D09E03ED-3923-1623-87E6-2B605BFA7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96"/>
              <a:ext cx="86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>
                  <a:latin typeface="Times New Roman" panose="02020603050405020304" pitchFamily="18" charset="0"/>
                </a:rPr>
                <a:t>Wind</a:t>
              </a:r>
            </a:p>
          </p:txBody>
        </p:sp>
        <p:sp>
          <p:nvSpPr>
            <p:cNvPr id="1082377" name="Line 9">
              <a:extLst>
                <a:ext uri="{FF2B5EF4-FFF2-40B4-BE49-F238E27FC236}">
                  <a16:creationId xmlns:a16="http://schemas.microsoft.com/office/drawing/2014/main" id="{7D62D760-6442-6032-4B1B-5424F71E4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92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78" name="Text Box 10">
              <a:extLst>
                <a:ext uri="{FF2B5EF4-FFF2-40B4-BE49-F238E27FC236}">
                  <a16:creationId xmlns:a16="http://schemas.microsoft.com/office/drawing/2014/main" id="{5A273BF3-4CB7-ED84-547F-DE4520D6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16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sunny</a:t>
              </a:r>
            </a:p>
          </p:txBody>
        </p:sp>
        <p:sp>
          <p:nvSpPr>
            <p:cNvPr id="1082379" name="Text Box 11">
              <a:extLst>
                <a:ext uri="{FF2B5EF4-FFF2-40B4-BE49-F238E27FC236}">
                  <a16:creationId xmlns:a16="http://schemas.microsoft.com/office/drawing/2014/main" id="{B8FF5241-4FE2-B784-42B9-045693752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016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rain</a:t>
              </a:r>
            </a:p>
          </p:txBody>
        </p:sp>
        <p:sp>
          <p:nvSpPr>
            <p:cNvPr id="1082380" name="Text Box 12">
              <a:extLst>
                <a:ext uri="{FF2B5EF4-FFF2-40B4-BE49-F238E27FC236}">
                  <a16:creationId xmlns:a16="http://schemas.microsoft.com/office/drawing/2014/main" id="{ADFE7D8E-0587-8BE4-34C2-96035231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8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1082381" name="Line 13">
              <a:extLst>
                <a:ext uri="{FF2B5EF4-FFF2-40B4-BE49-F238E27FC236}">
                  <a16:creationId xmlns:a16="http://schemas.microsoft.com/office/drawing/2014/main" id="{AAC000F7-9F66-EE24-B40A-D6E965317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82" name="Text Box 14">
              <a:extLst>
                <a:ext uri="{FF2B5EF4-FFF2-40B4-BE49-F238E27FC236}">
                  <a16:creationId xmlns:a16="http://schemas.microsoft.com/office/drawing/2014/main" id="{F3A2933E-3F27-5399-6FFA-A7D9308B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640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082383" name="Line 15">
              <a:extLst>
                <a:ext uri="{FF2B5EF4-FFF2-40B4-BE49-F238E27FC236}">
                  <a16:creationId xmlns:a16="http://schemas.microsoft.com/office/drawing/2014/main" id="{11280334-D4CA-8E1D-06C7-5F7D8FD0A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880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84" name="Text Box 16">
              <a:extLst>
                <a:ext uri="{FF2B5EF4-FFF2-40B4-BE49-F238E27FC236}">
                  <a16:creationId xmlns:a16="http://schemas.microsoft.com/office/drawing/2014/main" id="{FDD8CA47-7F40-7E42-5054-FB02C9DE7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31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082385" name="Line 17">
              <a:extLst>
                <a:ext uri="{FF2B5EF4-FFF2-40B4-BE49-F238E27FC236}">
                  <a16:creationId xmlns:a16="http://schemas.microsoft.com/office/drawing/2014/main" id="{D0BF9A56-9EE2-E6EC-4776-630F611ED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8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86" name="Text Box 18">
              <a:extLst>
                <a:ext uri="{FF2B5EF4-FFF2-40B4-BE49-F238E27FC236}">
                  <a16:creationId xmlns:a16="http://schemas.microsoft.com/office/drawing/2014/main" id="{B9CE0130-0576-BB74-8E41-499D946AB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12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1082387" name="Text Box 19">
              <a:extLst>
                <a:ext uri="{FF2B5EF4-FFF2-40B4-BE49-F238E27FC236}">
                  <a16:creationId xmlns:a16="http://schemas.microsoft.com/office/drawing/2014/main" id="{DD80C5C0-E330-DE53-019D-6F186140D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880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high</a:t>
              </a:r>
            </a:p>
          </p:txBody>
        </p:sp>
        <p:sp>
          <p:nvSpPr>
            <p:cNvPr id="1082388" name="Text Box 20">
              <a:extLst>
                <a:ext uri="{FF2B5EF4-FFF2-40B4-BE49-F238E27FC236}">
                  <a16:creationId xmlns:a16="http://schemas.microsoft.com/office/drawing/2014/main" id="{309F690F-4BC0-9689-CBAE-EF38792F0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normal</a:t>
              </a:r>
            </a:p>
          </p:txBody>
        </p:sp>
        <p:sp>
          <p:nvSpPr>
            <p:cNvPr id="1082389" name="Line 21">
              <a:extLst>
                <a:ext uri="{FF2B5EF4-FFF2-40B4-BE49-F238E27FC236}">
                  <a16:creationId xmlns:a16="http://schemas.microsoft.com/office/drawing/2014/main" id="{E10A5F70-765D-6CDE-9CEB-E7A42BA9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832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90" name="Text Box 22">
              <a:extLst>
                <a:ext uri="{FF2B5EF4-FFF2-40B4-BE49-F238E27FC236}">
                  <a16:creationId xmlns:a16="http://schemas.microsoft.com/office/drawing/2014/main" id="{3ED5DDED-AEBF-CCF4-678C-AF6F236D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264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1082391" name="Text Box 23">
              <a:extLst>
                <a:ext uri="{FF2B5EF4-FFF2-40B4-BE49-F238E27FC236}">
                  <a16:creationId xmlns:a16="http://schemas.microsoft.com/office/drawing/2014/main" id="{F38D3C6F-665B-03A7-1F52-873BFEEF0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928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strong</a:t>
              </a:r>
            </a:p>
          </p:txBody>
        </p:sp>
        <p:sp>
          <p:nvSpPr>
            <p:cNvPr id="1082392" name="Line 24">
              <a:extLst>
                <a:ext uri="{FF2B5EF4-FFF2-40B4-BE49-F238E27FC236}">
                  <a16:creationId xmlns:a16="http://schemas.microsoft.com/office/drawing/2014/main" id="{51CEB8E1-609E-F537-B1FA-980938A85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82393" name="Text Box 25">
              <a:extLst>
                <a:ext uri="{FF2B5EF4-FFF2-40B4-BE49-F238E27FC236}">
                  <a16:creationId xmlns:a16="http://schemas.microsoft.com/office/drawing/2014/main" id="{AC7A07FF-0357-B522-7FE4-D55902A3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880"/>
              <a:ext cx="7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weak</a:t>
              </a:r>
            </a:p>
          </p:txBody>
        </p:sp>
        <p:sp>
          <p:nvSpPr>
            <p:cNvPr id="1082394" name="Text Box 26">
              <a:extLst>
                <a:ext uri="{FF2B5EF4-FFF2-40B4-BE49-F238E27FC236}">
                  <a16:creationId xmlns:a16="http://schemas.microsoft.com/office/drawing/2014/main" id="{088B651B-152A-2070-66F0-211C4C56F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264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yes</a:t>
              </a:r>
            </a:p>
          </p:txBody>
        </p:sp>
      </p:grpSp>
      <p:sp>
        <p:nvSpPr>
          <p:cNvPr id="1082395" name="Text Box 27">
            <a:extLst>
              <a:ext uri="{FF2B5EF4-FFF2-40B4-BE49-F238E27FC236}">
                <a16:creationId xmlns:a16="http://schemas.microsoft.com/office/drawing/2014/main" id="{E8AF0F5B-B639-195D-12E5-CF6EC11A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1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PlayTennis = {yes, no}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40DA00-7ED9-5103-E423-C0891AC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6201-4617-4D87-AC65-439C801F7F7D}" type="datetime4">
              <a:rPr lang="en-US" altLang="en-US"/>
              <a:pPr/>
              <a:t>July 3,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173E95-3D24-B7A8-5C77-43ABE839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DD5EA1-E925-56BC-49D4-EBE6FEED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0ED6C-A654-447A-9C5D-B020B7BB0E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4418" name="Rectangle 2">
            <a:extLst>
              <a:ext uri="{FF2B5EF4-FFF2-40B4-BE49-F238E27FC236}">
                <a16:creationId xmlns:a16="http://schemas.microsoft.com/office/drawing/2014/main" id="{81983EF0-10BF-1FF3-54CB-64E33A052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457200"/>
            <a:ext cx="6802437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Entropy and Information Gain</a:t>
            </a:r>
          </a:p>
        </p:txBody>
      </p:sp>
      <p:sp>
        <p:nvSpPr>
          <p:cNvPr id="1084419" name="Rectangle 3">
            <a:extLst>
              <a:ext uri="{FF2B5EF4-FFF2-40B4-BE49-F238E27FC236}">
                <a16:creationId xmlns:a16="http://schemas.microsoft.com/office/drawing/2014/main" id="{0F1FD2F6-55BA-DD26-EC28-057DF0A0A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8077200" cy="4800600"/>
          </a:xfrm>
        </p:spPr>
        <p:txBody>
          <a:bodyPr/>
          <a:lstStyle/>
          <a:p>
            <a:r>
              <a:rPr lang="en-US" altLang="en-US"/>
              <a:t>S contains s</a:t>
            </a:r>
            <a:r>
              <a:rPr lang="en-US" altLang="en-US" baseline="-25000"/>
              <a:t>i</a:t>
            </a:r>
            <a:r>
              <a:rPr lang="en-US" altLang="en-US"/>
              <a:t> tuples of class C</a:t>
            </a:r>
            <a:r>
              <a:rPr lang="en-US" altLang="en-US" baseline="-25000"/>
              <a:t>i</a:t>
            </a:r>
            <a:r>
              <a:rPr lang="en-US" altLang="en-US"/>
              <a:t> for i = {1, …, m} </a:t>
            </a:r>
          </a:p>
          <a:p>
            <a:r>
              <a:rPr lang="en-US" altLang="en-US"/>
              <a:t>Information measures info required to classify any arbitrary tuple</a:t>
            </a:r>
          </a:p>
          <a:p>
            <a:endParaRPr lang="en-US" altLang="en-US"/>
          </a:p>
          <a:p>
            <a:r>
              <a:rPr lang="en-US" altLang="en-US"/>
              <a:t>Entropy of attribute A with values {a</a:t>
            </a:r>
            <a:r>
              <a:rPr lang="en-US" altLang="en-US" baseline="-25000"/>
              <a:t>1</a:t>
            </a:r>
            <a:r>
              <a:rPr lang="en-US" altLang="en-US"/>
              <a:t>,a</a:t>
            </a:r>
            <a:r>
              <a:rPr lang="en-US" altLang="en-US" baseline="-25000"/>
              <a:t>2</a:t>
            </a:r>
            <a:r>
              <a:rPr lang="en-US" altLang="en-US"/>
              <a:t>,…,a</a:t>
            </a:r>
            <a:r>
              <a:rPr lang="en-US" altLang="en-US" baseline="-25000"/>
              <a:t>v</a:t>
            </a:r>
            <a:r>
              <a:rPr lang="en-US" altLang="en-US"/>
              <a:t>}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Information gained by branching on attribute A</a:t>
            </a:r>
          </a:p>
          <a:p>
            <a:endParaRPr lang="en-US" altLang="en-US"/>
          </a:p>
        </p:txBody>
      </p:sp>
      <p:graphicFrame>
        <p:nvGraphicFramePr>
          <p:cNvPr id="1084420" name="Object 4">
            <a:extLst>
              <a:ext uri="{FF2B5EF4-FFF2-40B4-BE49-F238E27FC236}">
                <a16:creationId xmlns:a16="http://schemas.microsoft.com/office/drawing/2014/main" id="{5A31BA29-DFFD-7898-AEB7-EDE996054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033713"/>
          <a:ext cx="289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680" imgH="431640" progId="Equation.3">
                  <p:embed/>
                </p:oleObj>
              </mc:Choice>
              <mc:Fallback>
                <p:oleObj name="Equation" r:id="rId3" imgW="1777680" imgH="431640" progId="Equation.3">
                  <p:embed/>
                  <p:pic>
                    <p:nvPicPr>
                      <p:cNvPr id="1084420" name="Object 4">
                        <a:extLst>
                          <a:ext uri="{FF2B5EF4-FFF2-40B4-BE49-F238E27FC236}">
                            <a16:creationId xmlns:a16="http://schemas.microsoft.com/office/drawing/2014/main" id="{5A31BA29-DFFD-7898-AEB7-EDE996054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33713"/>
                        <a:ext cx="2895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1" name="Object 5">
            <a:extLst>
              <a:ext uri="{FF2B5EF4-FFF2-40B4-BE49-F238E27FC236}">
                <a16:creationId xmlns:a16="http://schemas.microsoft.com/office/drawing/2014/main" id="{318CB585-C922-34C8-E5CE-8B806D816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343400"/>
          <a:ext cx="288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444240" progId="Equation.3">
                  <p:embed/>
                </p:oleObj>
              </mc:Choice>
              <mc:Fallback>
                <p:oleObj name="Equation" r:id="rId5" imgW="2095200" imgH="444240" progId="Equation.3">
                  <p:embed/>
                  <p:pic>
                    <p:nvPicPr>
                      <p:cNvPr id="1084421" name="Object 5">
                        <a:extLst>
                          <a:ext uri="{FF2B5EF4-FFF2-40B4-BE49-F238E27FC236}">
                            <a16:creationId xmlns:a16="http://schemas.microsoft.com/office/drawing/2014/main" id="{318CB585-C922-34C8-E5CE-8B806D816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288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4422" name="Object 6">
            <a:extLst>
              <a:ext uri="{FF2B5EF4-FFF2-40B4-BE49-F238E27FC236}">
                <a16:creationId xmlns:a16="http://schemas.microsoft.com/office/drawing/2014/main" id="{FB5A988C-3B20-D82D-725E-B1C2D8781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867400"/>
          <a:ext cx="373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560" imgH="203040" progId="Equation.3">
                  <p:embed/>
                </p:oleObj>
              </mc:Choice>
              <mc:Fallback>
                <p:oleObj name="Equation" r:id="rId7" imgW="1879560" imgH="203040" progId="Equation.3">
                  <p:embed/>
                  <p:pic>
                    <p:nvPicPr>
                      <p:cNvPr id="1084422" name="Object 6">
                        <a:extLst>
                          <a:ext uri="{FF2B5EF4-FFF2-40B4-BE49-F238E27FC236}">
                            <a16:creationId xmlns:a16="http://schemas.microsoft.com/office/drawing/2014/main" id="{FB5A988C-3B20-D82D-725E-B1C2D87811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373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2914</TotalTime>
  <Words>1543</Words>
  <Application>Microsoft Office PowerPoint</Application>
  <PresentationFormat>Widescreen</PresentationFormat>
  <Paragraphs>343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Casper</vt:lpstr>
      <vt:lpstr>Casper Bold</vt:lpstr>
      <vt:lpstr>Times New Roman</vt:lpstr>
      <vt:lpstr>Wingdings</vt:lpstr>
      <vt:lpstr>1_Office Theme</vt:lpstr>
      <vt:lpstr>Contents Slide Master</vt:lpstr>
      <vt:lpstr>CorelDRAW</vt:lpstr>
      <vt:lpstr>Microsoft Equation 3.0</vt:lpstr>
      <vt:lpstr>Microsoft Word Document</vt:lpstr>
      <vt:lpstr>PowerPoint Presentation</vt:lpstr>
      <vt:lpstr>Contents to be Covered</vt:lpstr>
      <vt:lpstr>Characterization vs. OLAP</vt:lpstr>
      <vt:lpstr>Attribute Relevance Analysis</vt:lpstr>
      <vt:lpstr>Attribute relevance analysis (cont’d)</vt:lpstr>
      <vt:lpstr>Relevance Measures </vt:lpstr>
      <vt:lpstr>Information-Theoretic Approach</vt:lpstr>
      <vt:lpstr>Top-Down Induction of Decision Tree</vt:lpstr>
      <vt:lpstr>Entropy and Information Gain</vt:lpstr>
      <vt:lpstr>Example: Analytical Characterization</vt:lpstr>
      <vt:lpstr>Example: Analytical Characterization (cont’d)</vt:lpstr>
      <vt:lpstr>Example: Analytical characterization (2)</vt:lpstr>
      <vt:lpstr>Example: Analytical characterization (3)</vt:lpstr>
      <vt:lpstr>Example: Analytical Characterization (4)</vt:lpstr>
      <vt:lpstr>Example: Analytical characterization (5)</vt:lpstr>
      <vt:lpstr>Chapter 5: Concept Description: Characterization and Comparison</vt:lpstr>
      <vt:lpstr>Mining Class Comparisons</vt:lpstr>
      <vt:lpstr>Example: Analytical comparison</vt:lpstr>
      <vt:lpstr>Example: Analytical comparison (2)</vt:lpstr>
      <vt:lpstr>Example: Analytical comparison (3)</vt:lpstr>
      <vt:lpstr>Example: Analytical comparison (4)</vt:lpstr>
      <vt:lpstr>Example: Analytical comparison (5)</vt:lpstr>
      <vt:lpstr>Quantitative Discriminant Rules</vt:lpstr>
      <vt:lpstr>Example: Quantitative Discriminant Rule</vt:lpstr>
      <vt:lpstr>Class Description </vt:lpstr>
      <vt:lpstr>Example: Quantitative Description Rule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277</cp:revision>
  <dcterms:created xsi:type="dcterms:W3CDTF">2019-01-09T10:33:58Z</dcterms:created>
  <dcterms:modified xsi:type="dcterms:W3CDTF">2022-07-03T13:32:05Z</dcterms:modified>
</cp:coreProperties>
</file>