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1"/>
  </p:notesMasterIdLst>
  <p:handoutMasterIdLst>
    <p:handoutMasterId r:id="rId22"/>
  </p:handoutMasterIdLst>
  <p:sldIdLst>
    <p:sldId id="277" r:id="rId3"/>
    <p:sldId id="307" r:id="rId4"/>
    <p:sldId id="826" r:id="rId5"/>
    <p:sldId id="854" r:id="rId6"/>
    <p:sldId id="855" r:id="rId7"/>
    <p:sldId id="862" r:id="rId8"/>
    <p:sldId id="863" r:id="rId9"/>
    <p:sldId id="827" r:id="rId10"/>
    <p:sldId id="864" r:id="rId11"/>
    <p:sldId id="865" r:id="rId12"/>
    <p:sldId id="866" r:id="rId13"/>
    <p:sldId id="867" r:id="rId14"/>
    <p:sldId id="868" r:id="rId15"/>
    <p:sldId id="869" r:id="rId16"/>
    <p:sldId id="856" r:id="rId17"/>
    <p:sldId id="618" r:id="rId18"/>
    <p:sldId id="371" r:id="rId19"/>
    <p:sldId id="3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5CE8BB-11D8-9A4E-254D-6C47F55EFB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34B6D-8699-4B04-9645-3718D3B5FFA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1282" name="Rectangle 2">
            <a:extLst>
              <a:ext uri="{FF2B5EF4-FFF2-40B4-BE49-F238E27FC236}">
                <a16:creationId xmlns:a16="http://schemas.microsoft.com/office/drawing/2014/main" id="{29BDCFC6-0EEA-A4F9-E69C-2D9274972BB8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01725" y="6651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1283" name="Rectangle 3">
            <a:extLst>
              <a:ext uri="{FF2B5EF4-FFF2-40B4-BE49-F238E27FC236}">
                <a16:creationId xmlns:a16="http://schemas.microsoft.com/office/drawing/2014/main" id="{515DDD3D-3D3E-397A-8880-7D62E791EAA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01700" y="4360863"/>
            <a:ext cx="5027613" cy="4065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263" tIns="44631" rIns="89263" bIns="446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C71B3A-E9AD-F6FC-A5DC-540BE2C76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F38F-4AE0-40CF-845E-515FDB91C80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50978" name="Rectangle 2">
            <a:extLst>
              <a:ext uri="{FF2B5EF4-FFF2-40B4-BE49-F238E27FC236}">
                <a16:creationId xmlns:a16="http://schemas.microsoft.com/office/drawing/2014/main" id="{26FF57BC-A640-4FBE-63D9-B816C0C8C5F5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01725" y="6651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0979" name="Rectangle 3">
            <a:extLst>
              <a:ext uri="{FF2B5EF4-FFF2-40B4-BE49-F238E27FC236}">
                <a16:creationId xmlns:a16="http://schemas.microsoft.com/office/drawing/2014/main" id="{F6A8ADCE-77A3-31BE-F009-2063309F8E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01700" y="4360863"/>
            <a:ext cx="5027613" cy="4065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263" tIns="44631" rIns="89263" bIns="446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22A001-3C27-870A-A1A4-E017A13A3B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7D52B-B738-4B00-95EE-248C9F36821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53026" name="Rectangle 2">
            <a:extLst>
              <a:ext uri="{FF2B5EF4-FFF2-40B4-BE49-F238E27FC236}">
                <a16:creationId xmlns:a16="http://schemas.microsoft.com/office/drawing/2014/main" id="{E0325576-5340-BBDF-5463-0D0710AE261C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01725" y="6651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3027" name="Rectangle 3">
            <a:extLst>
              <a:ext uri="{FF2B5EF4-FFF2-40B4-BE49-F238E27FC236}">
                <a16:creationId xmlns:a16="http://schemas.microsoft.com/office/drawing/2014/main" id="{72AB3FEF-4D5F-AE2D-ABB2-29AF37922DB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01700" y="4360863"/>
            <a:ext cx="5027613" cy="4065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263" tIns="44631" rIns="89263" bIns="446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0A7937-5747-9D49-3243-41818C4089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370AA-1CC7-4630-A9F3-44226951E60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55074" name="Rectangle 2">
            <a:extLst>
              <a:ext uri="{FF2B5EF4-FFF2-40B4-BE49-F238E27FC236}">
                <a16:creationId xmlns:a16="http://schemas.microsoft.com/office/drawing/2014/main" id="{DF7EA995-2DA7-530F-914B-2CCCCBD7072D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01725" y="6651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5075" name="Rectangle 3">
            <a:extLst>
              <a:ext uri="{FF2B5EF4-FFF2-40B4-BE49-F238E27FC236}">
                <a16:creationId xmlns:a16="http://schemas.microsoft.com/office/drawing/2014/main" id="{BDC47C81-5093-7BFB-BD64-553B5BF1766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01700" y="4360863"/>
            <a:ext cx="5027613" cy="4065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263" tIns="44631" rIns="89263" bIns="44631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72F82B-8AFE-DBAC-962B-C9E6FC5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39F2-3343-4934-ADD3-5E44586F8A51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2FACCE-E01F-EF64-45D3-0E487223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84155B-DE21-5AD1-282A-85676405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C3C2-EEDC-48A5-ACA0-362A4F1F953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64290" name="Rectangle 2">
            <a:extLst>
              <a:ext uri="{FF2B5EF4-FFF2-40B4-BE49-F238E27FC236}">
                <a16:creationId xmlns:a16="http://schemas.microsoft.com/office/drawing/2014/main" id="{7DBC52C3-377B-AC3F-FAAC-BE2731B8D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0400" y="457200"/>
            <a:ext cx="5430838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Histogram Analysis</a:t>
            </a:r>
          </a:p>
        </p:txBody>
      </p:sp>
      <p:sp>
        <p:nvSpPr>
          <p:cNvPr id="1164291" name="Rectangle 3">
            <a:extLst>
              <a:ext uri="{FF2B5EF4-FFF2-40B4-BE49-F238E27FC236}">
                <a16:creationId xmlns:a16="http://schemas.microsoft.com/office/drawing/2014/main" id="{A34F9E28-913F-2303-7C91-B01D5F6BA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305800" cy="4648200"/>
          </a:xfrm>
        </p:spPr>
        <p:txBody>
          <a:bodyPr/>
          <a:lstStyle/>
          <a:p>
            <a:r>
              <a:rPr lang="en-US" altLang="en-US" sz="2400"/>
              <a:t>Graph displays of basic statistical class descriptions</a:t>
            </a:r>
          </a:p>
          <a:p>
            <a:pPr lvl="1"/>
            <a:r>
              <a:rPr lang="en-US" altLang="en-US"/>
              <a:t>Frequency histograms </a:t>
            </a:r>
          </a:p>
          <a:p>
            <a:pPr lvl="2"/>
            <a:r>
              <a:rPr lang="en-US" altLang="en-US"/>
              <a:t>A univariate graphical method</a:t>
            </a:r>
          </a:p>
          <a:p>
            <a:pPr lvl="2"/>
            <a:r>
              <a:rPr lang="en-US" altLang="en-US"/>
              <a:t>Consists of a set of rectangles that reflect the counts or frequencies of the classes present in the given data</a:t>
            </a:r>
          </a:p>
        </p:txBody>
      </p:sp>
      <p:pic>
        <p:nvPicPr>
          <p:cNvPr id="1164292" name="Picture 4">
            <a:extLst>
              <a:ext uri="{FF2B5EF4-FFF2-40B4-BE49-F238E27FC236}">
                <a16:creationId xmlns:a16="http://schemas.microsoft.com/office/drawing/2014/main" id="{4EC1FD0B-DD06-2C05-D42A-85F05BC0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0"/>
            <a:ext cx="4724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BEC685-BCBD-E0C9-050F-98E08773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2037-11FC-4326-A061-4BFFF5A6C25D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33E2E3-058F-3900-30E9-FB4F947E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374548-4610-B85A-34BD-F55819F2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9E5D-0EE4-40A3-BF82-339AA1E4ED9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65314" name="Rectangle 2">
            <a:extLst>
              <a:ext uri="{FF2B5EF4-FFF2-40B4-BE49-F238E27FC236}">
                <a16:creationId xmlns:a16="http://schemas.microsoft.com/office/drawing/2014/main" id="{6CD9976C-DA00-1D9F-8640-6D279E848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Quantile Plot</a:t>
            </a:r>
          </a:p>
        </p:txBody>
      </p:sp>
      <p:sp>
        <p:nvSpPr>
          <p:cNvPr id="1165315" name="Rectangle 3">
            <a:extLst>
              <a:ext uri="{FF2B5EF4-FFF2-40B4-BE49-F238E27FC236}">
                <a16:creationId xmlns:a16="http://schemas.microsoft.com/office/drawing/2014/main" id="{18A674D5-BBAB-DA37-5435-7685A1E48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077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Displays all of the data (allowing the user to assess both the overall behavior and unusual occurrences)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Plots </a:t>
            </a:r>
            <a:r>
              <a:rPr lang="en-US" altLang="en-US" sz="2400">
                <a:solidFill>
                  <a:schemeClr val="hlink"/>
                </a:solidFill>
              </a:rPr>
              <a:t>quantile</a:t>
            </a:r>
            <a:r>
              <a:rPr lang="en-US" altLang="en-US" sz="2400"/>
              <a:t> information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 a data </a:t>
            </a:r>
            <a:r>
              <a:rPr lang="en-US" altLang="en-US" i="1"/>
              <a:t>x</a:t>
            </a:r>
            <a:r>
              <a:rPr lang="en-US" altLang="en-US" baseline="-25000"/>
              <a:t>i</a:t>
            </a:r>
            <a:r>
              <a:rPr lang="en-US" altLang="en-US"/>
              <a:t> data sorted in increasing order, </a:t>
            </a:r>
            <a:r>
              <a:rPr lang="en-US" altLang="en-US" i="1"/>
              <a:t>f</a:t>
            </a:r>
            <a:r>
              <a:rPr lang="en-US" altLang="en-US" baseline="-25000"/>
              <a:t>i</a:t>
            </a:r>
            <a:r>
              <a:rPr lang="en-US" altLang="en-US"/>
              <a:t> indicates that approximately 100 </a:t>
            </a:r>
            <a:r>
              <a:rPr lang="en-US" altLang="en-US" i="1"/>
              <a:t>f</a:t>
            </a:r>
            <a:r>
              <a:rPr lang="en-US" altLang="en-US" baseline="-25000"/>
              <a:t>i</a:t>
            </a:r>
            <a:r>
              <a:rPr lang="en-US" altLang="en-US"/>
              <a:t>% of the data are below or equal to the value </a:t>
            </a:r>
            <a:r>
              <a:rPr lang="en-US" altLang="en-US" i="1"/>
              <a:t>x</a:t>
            </a:r>
            <a:r>
              <a:rPr lang="en-US" altLang="en-US" baseline="-25000"/>
              <a:t>i</a:t>
            </a:r>
          </a:p>
        </p:txBody>
      </p:sp>
      <p:pic>
        <p:nvPicPr>
          <p:cNvPr id="1165316" name="Picture 4">
            <a:extLst>
              <a:ext uri="{FF2B5EF4-FFF2-40B4-BE49-F238E27FC236}">
                <a16:creationId xmlns:a16="http://schemas.microsoft.com/office/drawing/2014/main" id="{D9C39DBA-31B0-58F0-E66D-225A66F0C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962400"/>
            <a:ext cx="5029200" cy="259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D7E2CA-C9FD-6E04-895E-CC9D83F5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06B9-7BB0-42B7-8510-16438DB9E428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F6A7B1-75FA-9724-FD7C-7E1CE6D4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D37755-CA2B-1C3E-0A8E-B76B2758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9D7-CCB4-457F-944B-6F5516D32B7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66338" name="Rectangle 2">
            <a:extLst>
              <a:ext uri="{FF2B5EF4-FFF2-40B4-BE49-F238E27FC236}">
                <a16:creationId xmlns:a16="http://schemas.microsoft.com/office/drawing/2014/main" id="{64F0991D-2122-BBD3-6765-47795E025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Quantile-Quantile (Q-Q) Plot</a:t>
            </a:r>
          </a:p>
        </p:txBody>
      </p:sp>
      <p:sp>
        <p:nvSpPr>
          <p:cNvPr id="1166339" name="Rectangle 3">
            <a:extLst>
              <a:ext uri="{FF2B5EF4-FFF2-40B4-BE49-F238E27FC236}">
                <a16:creationId xmlns:a16="http://schemas.microsoft.com/office/drawing/2014/main" id="{C42792A8-6BD0-D75F-2B7E-0F02F9335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8077200" cy="4648200"/>
          </a:xfrm>
        </p:spPr>
        <p:txBody>
          <a:bodyPr/>
          <a:lstStyle/>
          <a:p>
            <a:r>
              <a:rPr lang="en-US" altLang="en-US" sz="2400"/>
              <a:t>Graphs the quantiles of one univariate distribution against the corresponding quantiles of another</a:t>
            </a:r>
          </a:p>
          <a:p>
            <a:r>
              <a:rPr lang="en-US" altLang="en-US" sz="2400"/>
              <a:t>Allows the user to view whether there is a shift in going from one distribution to another</a:t>
            </a:r>
          </a:p>
        </p:txBody>
      </p:sp>
      <p:pic>
        <p:nvPicPr>
          <p:cNvPr id="1166340" name="Picture 4">
            <a:extLst>
              <a:ext uri="{FF2B5EF4-FFF2-40B4-BE49-F238E27FC236}">
                <a16:creationId xmlns:a16="http://schemas.microsoft.com/office/drawing/2014/main" id="{6BF77335-8D32-618B-9F5E-7EAE50D9D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4876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DF7070-E892-B28E-DA8D-231E23C9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0596-B824-4AE8-8C73-04EBC6B3DD9E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A34C26-43A3-019A-BFF2-FF18C5B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1FF1BA-E429-C5ED-D4D9-2E4A64E4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B3DA-0DB3-4CBF-A072-27248BFDDAE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67362" name="Rectangle 2">
            <a:extLst>
              <a:ext uri="{FF2B5EF4-FFF2-40B4-BE49-F238E27FC236}">
                <a16:creationId xmlns:a16="http://schemas.microsoft.com/office/drawing/2014/main" id="{DC9774C2-7A16-4256-19D2-6AA33A951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</a:t>
            </a:r>
          </a:p>
        </p:txBody>
      </p:sp>
      <p:sp>
        <p:nvSpPr>
          <p:cNvPr id="1167363" name="Rectangle 3">
            <a:extLst>
              <a:ext uri="{FF2B5EF4-FFF2-40B4-BE49-F238E27FC236}">
                <a16:creationId xmlns:a16="http://schemas.microsoft.com/office/drawing/2014/main" id="{E0F6F436-ADED-E9D3-B6FE-21775A5F3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Provides a first look at bivariate data to see clusters of points, outliers, etc</a:t>
            </a:r>
          </a:p>
          <a:p>
            <a:r>
              <a:rPr lang="en-US" altLang="en-US" sz="2400"/>
              <a:t>Each pair of values is treated as a pair of coordinates and plotted as points in the plane</a:t>
            </a:r>
          </a:p>
        </p:txBody>
      </p:sp>
      <p:pic>
        <p:nvPicPr>
          <p:cNvPr id="1167364" name="Picture 4">
            <a:extLst>
              <a:ext uri="{FF2B5EF4-FFF2-40B4-BE49-F238E27FC236}">
                <a16:creationId xmlns:a16="http://schemas.microsoft.com/office/drawing/2014/main" id="{704BECA3-01EA-AAE7-F224-CFFE89A9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3733800"/>
            <a:ext cx="450056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43B7CC-5EF0-C2C2-EAA9-5D9D1E0F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3A2E-AC1E-4845-B2AF-3E36C3163658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C9309D-12AD-4DEA-47EA-CD1A0827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7A6AC4-1A68-1C5E-BFC1-19842623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FF1-D32B-4A93-B419-5FE8C55C191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68386" name="Rectangle 2">
            <a:extLst>
              <a:ext uri="{FF2B5EF4-FFF2-40B4-BE49-F238E27FC236}">
                <a16:creationId xmlns:a16="http://schemas.microsoft.com/office/drawing/2014/main" id="{A16DE812-BB46-63A7-8586-B7D15BADA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Loess Curve</a:t>
            </a:r>
          </a:p>
        </p:txBody>
      </p:sp>
      <p:sp>
        <p:nvSpPr>
          <p:cNvPr id="1168387" name="Rectangle 3">
            <a:extLst>
              <a:ext uri="{FF2B5EF4-FFF2-40B4-BE49-F238E27FC236}">
                <a16:creationId xmlns:a16="http://schemas.microsoft.com/office/drawing/2014/main" id="{19501A72-8B88-D34A-94DD-B7C1D7EDA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153400" cy="4800600"/>
          </a:xfrm>
        </p:spPr>
        <p:txBody>
          <a:bodyPr/>
          <a:lstStyle/>
          <a:p>
            <a:r>
              <a:rPr lang="en-US" altLang="en-US" sz="2400"/>
              <a:t>Adds a smooth curve to a scatter plot in order to provide better perception of the pattern of dependence</a:t>
            </a:r>
          </a:p>
          <a:p>
            <a:r>
              <a:rPr lang="en-US" altLang="en-US" sz="2400"/>
              <a:t>Loess curve is fitted by setting two parameters: a smoothing parameter, and the degree of the polynomials that are fitted by the regression</a:t>
            </a:r>
          </a:p>
        </p:txBody>
      </p:sp>
      <p:pic>
        <p:nvPicPr>
          <p:cNvPr id="1168388" name="Picture 4">
            <a:extLst>
              <a:ext uri="{FF2B5EF4-FFF2-40B4-BE49-F238E27FC236}">
                <a16:creationId xmlns:a16="http://schemas.microsoft.com/office/drawing/2014/main" id="{3A546925-B9A6-55CF-5008-4B181828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33800"/>
            <a:ext cx="5105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08E3-7675-CAAB-BFC5-A8DFCA55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AF8-8246-414B-A040-CEB718A7ED73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67F8-C77F-DEE3-7F66-C3665361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E82B-D34F-28BF-7022-FE50245B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8925-9BEB-490E-9B3D-09296B4E06B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54050" name="Rectangle 2">
            <a:extLst>
              <a:ext uri="{FF2B5EF4-FFF2-40B4-BE49-F238E27FC236}">
                <a16:creationId xmlns:a16="http://schemas.microsoft.com/office/drawing/2014/main" id="{2A3F329E-D59E-B049-76EE-55E69BD78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7391400" cy="990600"/>
          </a:xfrm>
        </p:spPr>
        <p:txBody>
          <a:bodyPr/>
          <a:lstStyle/>
          <a:p>
            <a:r>
              <a:rPr lang="en-US" altLang="en-US" sz="3200"/>
              <a:t>Graphic Displays of Basic Statistical Descriptions</a:t>
            </a:r>
          </a:p>
        </p:txBody>
      </p:sp>
      <p:sp>
        <p:nvSpPr>
          <p:cNvPr id="1154051" name="Rectangle 3">
            <a:extLst>
              <a:ext uri="{FF2B5EF4-FFF2-40B4-BE49-F238E27FC236}">
                <a16:creationId xmlns:a16="http://schemas.microsoft.com/office/drawing/2014/main" id="{2F38A6C5-B36D-1658-B37A-DC6CBD76A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8153400" cy="4724400"/>
          </a:xfrm>
        </p:spPr>
        <p:txBody>
          <a:bodyPr/>
          <a:lstStyle/>
          <a:p>
            <a:pPr>
              <a:buSzPct val="80000"/>
            </a:pPr>
            <a:r>
              <a:rPr lang="en-US" altLang="en-US" sz="2400"/>
              <a:t>Histogram: (shown before)</a:t>
            </a:r>
          </a:p>
          <a:p>
            <a:pPr>
              <a:buSzPct val="80000"/>
            </a:pPr>
            <a:r>
              <a:rPr lang="en-US" altLang="en-US" sz="2400"/>
              <a:t>Boxplot: (covered before)</a:t>
            </a:r>
          </a:p>
          <a:p>
            <a:pPr>
              <a:buSzPct val="80000"/>
            </a:pPr>
            <a:r>
              <a:rPr lang="en-US" altLang="en-US" sz="2400"/>
              <a:t>Quantile plot:  each value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  </a:t>
            </a:r>
            <a:r>
              <a:rPr lang="en-US" altLang="en-US" sz="2400"/>
              <a:t>is paired with </a:t>
            </a:r>
            <a:r>
              <a:rPr lang="en-US" altLang="en-US" sz="2400" i="1"/>
              <a:t>f</a:t>
            </a:r>
            <a:r>
              <a:rPr lang="en-US" altLang="en-US" sz="2400" i="1" baseline="-25000"/>
              <a:t>i </a:t>
            </a:r>
            <a:r>
              <a:rPr lang="en-US" altLang="en-US" sz="2400"/>
              <a:t> indicating that approximately 100 </a:t>
            </a:r>
            <a:r>
              <a:rPr lang="en-US" altLang="en-US" sz="2400" i="1"/>
              <a:t>f</a:t>
            </a:r>
            <a:r>
              <a:rPr lang="en-US" altLang="en-US" sz="2400" i="1" baseline="-25000"/>
              <a:t>i </a:t>
            </a:r>
            <a:r>
              <a:rPr lang="en-US" altLang="en-US" sz="2400"/>
              <a:t>% of data  are </a:t>
            </a:r>
            <a:r>
              <a:rPr lang="en-US" altLang="en-US" sz="2400">
                <a:sym typeface="Symbol" panose="05050102010706020507" pitchFamily="18" charset="2"/>
              </a:rPr>
              <a:t></a:t>
            </a:r>
            <a:r>
              <a:rPr lang="en-US" altLang="en-US" sz="2400"/>
              <a:t>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 </a:t>
            </a:r>
            <a:endParaRPr lang="en-US" altLang="en-US" sz="2400"/>
          </a:p>
          <a:p>
            <a:pPr>
              <a:buSzPct val="80000"/>
            </a:pPr>
            <a:r>
              <a:rPr lang="en-US" altLang="en-US" sz="2400"/>
              <a:t>Quantile-quantile (q-q) plot: graphs the quantiles of one univariant distribution against the corresponding quantiles of another</a:t>
            </a:r>
          </a:p>
          <a:p>
            <a:pPr>
              <a:buSzPct val="80000"/>
            </a:pPr>
            <a:r>
              <a:rPr lang="en-US" altLang="en-US" sz="2400"/>
              <a:t>Scatter plot: each pair of values is a pair of coordinates and plotted as points in the plane</a:t>
            </a:r>
          </a:p>
          <a:p>
            <a:pPr>
              <a:buSzPct val="80000"/>
            </a:pPr>
            <a:r>
              <a:rPr lang="en-US" altLang="en-US" sz="2400"/>
              <a:t>Loess (local regression) curve: add a smooth curve to a scatter plot to provide better perception of the pattern of dependence</a:t>
            </a:r>
            <a:endParaRPr lang="en-US" altLang="en-US" sz="2400" i="1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Explain </a:t>
            </a:r>
            <a:r>
              <a:rPr lang="en-US" altLang="en-US" sz="2800" dirty="0"/>
              <a:t>Mining Descriptive Statistical Measures in Large Databases.</a:t>
            </a:r>
          </a:p>
          <a:p>
            <a:pPr algn="l"/>
            <a:r>
              <a:rPr lang="en-US" dirty="0">
                <a:latin typeface="Arial" panose="020B0604020202020204" pitchFamily="34" charset="0"/>
              </a:rPr>
              <a:t>Discuss difference between box plot and scatter plot</a:t>
            </a:r>
            <a:r>
              <a:rPr lang="en-US" b="0" i="0" dirty="0">
                <a:effectLst/>
                <a:latin typeface="Arial" panose="020B0604020202020204" pitchFamily="34" charset="0"/>
              </a:rPr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https://www.sciencedirect.com/topics/computer-science/data-generalization </a:t>
            </a: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Mining descriptive statistical measures in large databases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44E7D-4885-F25B-08BF-4547C2E8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1D69-DF57-4720-81E4-9436ACA12A02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034E-1966-A38A-F119-46E5E457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F55A-B0AC-F158-6CFB-BF138F3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EDB2-C5D9-4DDB-BEDF-0C358A5169A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0258" name="Rectangle 2">
            <a:extLst>
              <a:ext uri="{FF2B5EF4-FFF2-40B4-BE49-F238E27FC236}">
                <a16:creationId xmlns:a16="http://schemas.microsoft.com/office/drawing/2014/main" id="{61EA4C9E-4369-2748-6F4C-1F95B9654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8438" y="873126"/>
            <a:ext cx="7440612" cy="328613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Mining Data Dispersion Characteristics</a:t>
            </a:r>
            <a:endParaRPr lang="en-US" altLang="en-US"/>
          </a:p>
        </p:txBody>
      </p:sp>
      <p:sp>
        <p:nvSpPr>
          <p:cNvPr id="1120259" name="Rectangle 3">
            <a:extLst>
              <a:ext uri="{FF2B5EF4-FFF2-40B4-BE49-F238E27FC236}">
                <a16:creationId xmlns:a16="http://schemas.microsoft.com/office/drawing/2014/main" id="{F4AB40F4-2E36-5B57-BF1F-7DE6B2B5A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7924800" cy="4800600"/>
          </a:xfrm>
        </p:spPr>
        <p:txBody>
          <a:bodyPr/>
          <a:lstStyle/>
          <a:p>
            <a:pPr>
              <a:lnSpc>
                <a:spcPct val="110000"/>
              </a:lnSpc>
              <a:buSzPct val="80000"/>
            </a:pPr>
            <a:r>
              <a:rPr lang="en-US" altLang="en-US" sz="2000" u="sng"/>
              <a:t>Motivation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en-US" sz="2000"/>
              <a:t>To better understand the data: central tendency, variation and spread</a:t>
            </a:r>
          </a:p>
          <a:p>
            <a:pPr>
              <a:lnSpc>
                <a:spcPct val="110000"/>
              </a:lnSpc>
              <a:buSzPct val="80000"/>
            </a:pPr>
            <a:r>
              <a:rPr lang="en-US" altLang="en-US" sz="2000" u="sng"/>
              <a:t>Data dispersion characteristics</a:t>
            </a:r>
            <a:r>
              <a:rPr lang="en-US" altLang="en-US" sz="2000"/>
              <a:t> 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en-US" sz="2000"/>
              <a:t>median, max, min, quantiles, outliers, variance, etc.</a:t>
            </a:r>
          </a:p>
          <a:p>
            <a:pPr>
              <a:lnSpc>
                <a:spcPct val="110000"/>
              </a:lnSpc>
              <a:buSzPct val="80000"/>
            </a:pPr>
            <a:r>
              <a:rPr lang="en-US" altLang="en-US" sz="2000" u="sng"/>
              <a:t>Numerical dimensions</a:t>
            </a:r>
            <a:r>
              <a:rPr lang="en-US" altLang="en-US" sz="2000"/>
              <a:t> correspond to sorted intervals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en-US" sz="2000"/>
              <a:t>Data dispersion: analyzed with multiple granularities of precision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en-US" sz="2000"/>
              <a:t>Boxplot or quantile analysis on sorted intervals</a:t>
            </a:r>
          </a:p>
          <a:p>
            <a:pPr>
              <a:lnSpc>
                <a:spcPct val="110000"/>
              </a:lnSpc>
              <a:buSzPct val="80000"/>
            </a:pPr>
            <a:r>
              <a:rPr lang="en-US" altLang="en-US" sz="2000" u="sng"/>
              <a:t>Dispersion analysis on computed measures</a:t>
            </a:r>
            <a:endParaRPr lang="en-US" altLang="en-US" sz="2000"/>
          </a:p>
          <a:p>
            <a:pPr lvl="1">
              <a:lnSpc>
                <a:spcPct val="110000"/>
              </a:lnSpc>
              <a:buSzPct val="80000"/>
            </a:pPr>
            <a:r>
              <a:rPr lang="en-US" altLang="en-US" sz="2000"/>
              <a:t>Folding measures into numerical dimensions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en-US" sz="2000"/>
              <a:t>Boxplot or quantile analysis on the transformed cube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740A05D-9767-DC88-7D1F-58763E68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2749-AF4C-431B-B77A-61E240B60023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EB27D3-9E36-4770-FC38-C60B39EC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C74313-2BFD-0F6B-3EA2-2E6AFEAB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D03-438C-4D35-82C4-17F3F0C30C7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49954" name="Rectangle 2">
            <a:extLst>
              <a:ext uri="{FF2B5EF4-FFF2-40B4-BE49-F238E27FC236}">
                <a16:creationId xmlns:a16="http://schemas.microsoft.com/office/drawing/2014/main" id="{4CFB067C-DDDD-A489-B0B1-34AB2E87D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381000"/>
            <a:ext cx="6400800" cy="685800"/>
          </a:xfrm>
        </p:spPr>
        <p:txBody>
          <a:bodyPr/>
          <a:lstStyle/>
          <a:p>
            <a:r>
              <a:rPr lang="en-US" altLang="en-US" sz="3200"/>
              <a:t>Measuring the Central Tendency</a:t>
            </a:r>
            <a:endParaRPr lang="en-US" altLang="en-US"/>
          </a:p>
        </p:txBody>
      </p:sp>
      <p:sp>
        <p:nvSpPr>
          <p:cNvPr id="1149955" name="Rectangle 3">
            <a:extLst>
              <a:ext uri="{FF2B5EF4-FFF2-40B4-BE49-F238E27FC236}">
                <a16:creationId xmlns:a16="http://schemas.microsoft.com/office/drawing/2014/main" id="{3A6E89AD-D865-399E-308C-07D8FB1E8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7924800" cy="5029200"/>
          </a:xfrm>
        </p:spPr>
        <p:txBody>
          <a:bodyPr/>
          <a:lstStyle/>
          <a:p>
            <a:pPr>
              <a:lnSpc>
                <a:spcPct val="130000"/>
              </a:lnSpc>
              <a:buSzPct val="80000"/>
            </a:pPr>
            <a:r>
              <a:rPr lang="en-US" altLang="en-US" sz="2000" u="sng"/>
              <a:t>Mean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2000"/>
              <a:t>Weighted arithmetic mean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altLang="en-US" sz="2000" u="sng"/>
              <a:t>Median</a:t>
            </a:r>
            <a:r>
              <a:rPr lang="en-US" altLang="en-US" sz="2000"/>
              <a:t>: A holistic measure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2000"/>
              <a:t>Middle value if odd number of values, or average of the middle two values otherwise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2000"/>
              <a:t>estimated by interpolation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altLang="en-US" sz="2000" u="sng"/>
              <a:t>Mode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2000"/>
              <a:t>Value that occurs most frequently in the data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2000"/>
              <a:t>Unimodal, bimodal, trimodal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2000"/>
              <a:t>Empirical formula:</a:t>
            </a:r>
          </a:p>
          <a:p>
            <a:pPr>
              <a:lnSpc>
                <a:spcPct val="130000"/>
              </a:lnSpc>
              <a:buSzPct val="80000"/>
            </a:pPr>
            <a:endParaRPr lang="en-US" altLang="en-US" sz="2000"/>
          </a:p>
        </p:txBody>
      </p:sp>
      <p:graphicFrame>
        <p:nvGraphicFramePr>
          <p:cNvPr id="1149956" name="Object 4">
            <a:extLst>
              <a:ext uri="{FF2B5EF4-FFF2-40B4-BE49-F238E27FC236}">
                <a16:creationId xmlns:a16="http://schemas.microsoft.com/office/drawing/2014/main" id="{0DA9EC1F-047E-1B74-1DF0-1EA864A17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447801"/>
          <a:ext cx="1600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1000" imgH="431640" progId="Equation.3">
                  <p:embed/>
                </p:oleObj>
              </mc:Choice>
              <mc:Fallback>
                <p:oleObj name="Equation" r:id="rId3" imgW="711000" imgH="431640" progId="Equation.3">
                  <p:embed/>
                  <p:pic>
                    <p:nvPicPr>
                      <p:cNvPr id="1149956" name="Object 4">
                        <a:extLst>
                          <a:ext uri="{FF2B5EF4-FFF2-40B4-BE49-F238E27FC236}">
                            <a16:creationId xmlns:a16="http://schemas.microsoft.com/office/drawing/2014/main" id="{0DA9EC1F-047E-1B74-1DF0-1EA864A17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447801"/>
                        <a:ext cx="16002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9957" name="Object 5">
            <a:extLst>
              <a:ext uri="{FF2B5EF4-FFF2-40B4-BE49-F238E27FC236}">
                <a16:creationId xmlns:a16="http://schemas.microsoft.com/office/drawing/2014/main" id="{30625CF7-A157-E367-28D8-0C76562C0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1" y="1676400"/>
          <a:ext cx="17256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160" imgH="838080" progId="Equation.3">
                  <p:embed/>
                </p:oleObj>
              </mc:Choice>
              <mc:Fallback>
                <p:oleObj name="Equation" r:id="rId5" imgW="749160" imgH="838080" progId="Equation.3">
                  <p:embed/>
                  <p:pic>
                    <p:nvPicPr>
                      <p:cNvPr id="1149957" name="Object 5">
                        <a:extLst>
                          <a:ext uri="{FF2B5EF4-FFF2-40B4-BE49-F238E27FC236}">
                            <a16:creationId xmlns:a16="http://schemas.microsoft.com/office/drawing/2014/main" id="{30625CF7-A157-E367-28D8-0C76562C0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1676400"/>
                        <a:ext cx="17256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9958" name="Object 6">
            <a:extLst>
              <a:ext uri="{FF2B5EF4-FFF2-40B4-BE49-F238E27FC236}">
                <a16:creationId xmlns:a16="http://schemas.microsoft.com/office/drawing/2014/main" id="{78023026-17B9-94A5-D69C-3ADED366A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1" y="3505201"/>
          <a:ext cx="393541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42920" imgH="469800" progId="Equation.3">
                  <p:embed/>
                </p:oleObj>
              </mc:Choice>
              <mc:Fallback>
                <p:oleObj name="Equation" r:id="rId7" imgW="1942920" imgH="469800" progId="Equation.3">
                  <p:embed/>
                  <p:pic>
                    <p:nvPicPr>
                      <p:cNvPr id="1149958" name="Object 6">
                        <a:extLst>
                          <a:ext uri="{FF2B5EF4-FFF2-40B4-BE49-F238E27FC236}">
                            <a16:creationId xmlns:a16="http://schemas.microsoft.com/office/drawing/2014/main" id="{78023026-17B9-94A5-D69C-3ADED366A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3505201"/>
                        <a:ext cx="3935413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9959" name="Object 7">
            <a:extLst>
              <a:ext uri="{FF2B5EF4-FFF2-40B4-BE49-F238E27FC236}">
                <a16:creationId xmlns:a16="http://schemas.microsoft.com/office/drawing/2014/main" id="{4372ECC7-86C3-71F3-8AB3-E0842A1E5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1" y="5715000"/>
          <a:ext cx="44497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97080" imgH="203040" progId="Equation.3">
                  <p:embed/>
                </p:oleObj>
              </mc:Choice>
              <mc:Fallback>
                <p:oleObj name="Equation" r:id="rId9" imgW="2197080" imgH="203040" progId="Equation.3">
                  <p:embed/>
                  <p:pic>
                    <p:nvPicPr>
                      <p:cNvPr id="1149959" name="Object 7">
                        <a:extLst>
                          <a:ext uri="{FF2B5EF4-FFF2-40B4-BE49-F238E27FC236}">
                            <a16:creationId xmlns:a16="http://schemas.microsoft.com/office/drawing/2014/main" id="{4372ECC7-86C3-71F3-8AB3-E0842A1E58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5715000"/>
                        <a:ext cx="44497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4CA5A3-A420-B193-EA0B-C3F77587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CCC-4DE1-492C-907F-64A93AAD6AFA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45C03C9-E0EC-7EB6-65EF-9D00853C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A4623A-9043-EA84-95C5-D02B6C63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4A12-545E-463A-870A-809A5796C97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52002" name="Rectangle 2">
            <a:extLst>
              <a:ext uri="{FF2B5EF4-FFF2-40B4-BE49-F238E27FC236}">
                <a16:creationId xmlns:a16="http://schemas.microsoft.com/office/drawing/2014/main" id="{5F713360-E86E-28FA-D414-99EB8FBF1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457200"/>
            <a:ext cx="7391400" cy="685800"/>
          </a:xfrm>
        </p:spPr>
        <p:txBody>
          <a:bodyPr/>
          <a:lstStyle/>
          <a:p>
            <a:r>
              <a:rPr lang="en-US" altLang="en-US" sz="3200"/>
              <a:t>Measuring the Dispersion of Data</a:t>
            </a:r>
          </a:p>
        </p:txBody>
      </p:sp>
      <p:sp>
        <p:nvSpPr>
          <p:cNvPr id="1152003" name="Rectangle 3">
            <a:extLst>
              <a:ext uri="{FF2B5EF4-FFF2-40B4-BE49-F238E27FC236}">
                <a16:creationId xmlns:a16="http://schemas.microsoft.com/office/drawing/2014/main" id="{35F713CF-F5E2-BA90-5CAD-37A5DAFF0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153400" cy="4953000"/>
          </a:xfrm>
        </p:spPr>
        <p:txBody>
          <a:bodyPr/>
          <a:lstStyle/>
          <a:p>
            <a:pPr>
              <a:lnSpc>
                <a:spcPct val="120000"/>
              </a:lnSpc>
              <a:buSzPct val="80000"/>
            </a:pPr>
            <a:r>
              <a:rPr lang="en-US" altLang="en-US" sz="2000"/>
              <a:t>Quartiles, outliers and boxplots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altLang="en-US" sz="2000">
                <a:solidFill>
                  <a:schemeClr val="hlink"/>
                </a:solidFill>
              </a:rPr>
              <a:t>Quartiles</a:t>
            </a:r>
            <a:r>
              <a:rPr lang="en-US" altLang="en-US" sz="2000"/>
              <a:t>: Q</a:t>
            </a:r>
            <a:r>
              <a:rPr lang="en-US" altLang="en-US" sz="2000" baseline="-25000"/>
              <a:t>1</a:t>
            </a:r>
            <a:r>
              <a:rPr lang="en-US" altLang="en-US" sz="2000"/>
              <a:t> (25</a:t>
            </a:r>
            <a:r>
              <a:rPr lang="en-US" altLang="en-US" sz="2000" baseline="30000"/>
              <a:t>th</a:t>
            </a:r>
            <a:r>
              <a:rPr lang="en-US" altLang="en-US" sz="2000"/>
              <a:t> percentile), Q</a:t>
            </a:r>
            <a:r>
              <a:rPr lang="en-US" altLang="en-US" sz="2000" baseline="-25000"/>
              <a:t>3</a:t>
            </a:r>
            <a:r>
              <a:rPr lang="en-US" altLang="en-US" sz="2000"/>
              <a:t> (75</a:t>
            </a:r>
            <a:r>
              <a:rPr lang="en-US" altLang="en-US" sz="2000" baseline="30000"/>
              <a:t>th</a:t>
            </a:r>
            <a:r>
              <a:rPr lang="en-US" altLang="en-US" sz="2000"/>
              <a:t> percentile)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altLang="en-US" sz="2000">
                <a:solidFill>
                  <a:schemeClr val="hlink"/>
                </a:solidFill>
              </a:rPr>
              <a:t>Inter-quartile range</a:t>
            </a:r>
            <a:r>
              <a:rPr lang="en-US" altLang="en-US" sz="2000"/>
              <a:t>: IQR = Q</a:t>
            </a:r>
            <a:r>
              <a:rPr lang="en-US" altLang="en-US" sz="2000" baseline="-25000"/>
              <a:t>3 </a:t>
            </a:r>
            <a:r>
              <a:rPr lang="en-US" altLang="en-US" sz="2000">
                <a:cs typeface="Tahoma" panose="020B0604030504040204" pitchFamily="34" charset="0"/>
              </a:rPr>
              <a:t>–</a:t>
            </a:r>
            <a:r>
              <a:rPr lang="en-US" altLang="en-US" sz="2000" baseline="-25000"/>
              <a:t> </a:t>
            </a:r>
            <a:r>
              <a:rPr lang="en-US" altLang="en-US" sz="2000"/>
              <a:t>Q</a:t>
            </a:r>
            <a:r>
              <a:rPr lang="en-US" altLang="en-US" sz="2000" baseline="-25000"/>
              <a:t>1 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altLang="en-US" sz="2000">
                <a:solidFill>
                  <a:schemeClr val="hlink"/>
                </a:solidFill>
              </a:rPr>
              <a:t>Five number summary</a:t>
            </a:r>
            <a:r>
              <a:rPr lang="en-US" altLang="en-US" sz="2000"/>
              <a:t>: min, Q</a:t>
            </a:r>
            <a:r>
              <a:rPr lang="en-US" altLang="en-US" sz="2000" baseline="-25000"/>
              <a:t>1</a:t>
            </a:r>
            <a:r>
              <a:rPr lang="en-US" altLang="en-US" sz="2000"/>
              <a:t>, M,</a:t>
            </a:r>
            <a:r>
              <a:rPr lang="en-US" altLang="en-US" sz="2000" baseline="-25000"/>
              <a:t> </a:t>
            </a:r>
            <a:r>
              <a:rPr lang="en-US" altLang="en-US" sz="2000"/>
              <a:t>Q</a:t>
            </a:r>
            <a:r>
              <a:rPr lang="en-US" altLang="en-US" sz="2000" baseline="-25000"/>
              <a:t>3</a:t>
            </a:r>
            <a:r>
              <a:rPr lang="en-US" altLang="en-US" sz="2000"/>
              <a:t>, max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altLang="en-US" sz="2000">
                <a:solidFill>
                  <a:schemeClr val="hlink"/>
                </a:solidFill>
              </a:rPr>
              <a:t>Boxplot</a:t>
            </a:r>
            <a:r>
              <a:rPr lang="en-US" altLang="en-US" sz="2000"/>
              <a:t>: ends of the box are the quartiles, median is marked, whiskers, and plot outlier individually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altLang="en-US" sz="2000">
                <a:solidFill>
                  <a:schemeClr val="hlink"/>
                </a:solidFill>
              </a:rPr>
              <a:t>Outlier</a:t>
            </a:r>
            <a:r>
              <a:rPr lang="en-US" altLang="en-US" sz="2000"/>
              <a:t>: usually, a value higher/lower than 1.5 </a:t>
            </a:r>
            <a:r>
              <a:rPr lang="en-US" altLang="en-US" sz="2000">
                <a:cs typeface="Tahoma" panose="020B0604030504040204" pitchFamily="34" charset="0"/>
              </a:rPr>
              <a:t>x IQR</a:t>
            </a:r>
            <a:endParaRPr lang="en-US" altLang="en-US" sz="2000"/>
          </a:p>
          <a:p>
            <a:pPr>
              <a:lnSpc>
                <a:spcPct val="120000"/>
              </a:lnSpc>
              <a:buSzPct val="80000"/>
            </a:pPr>
            <a:r>
              <a:rPr lang="en-US" altLang="en-US" sz="2000"/>
              <a:t>Variance and standard deviation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altLang="en-US" sz="2000">
                <a:solidFill>
                  <a:schemeClr val="hlink"/>
                </a:solidFill>
              </a:rPr>
              <a:t>Variance</a:t>
            </a:r>
            <a:r>
              <a:rPr lang="en-US" altLang="en-US" sz="2000" i="1"/>
              <a:t> s</a:t>
            </a:r>
            <a:r>
              <a:rPr lang="en-US" altLang="en-US" sz="2000" i="1" baseline="30000"/>
              <a:t>2</a:t>
            </a:r>
            <a:r>
              <a:rPr lang="en-US" altLang="en-US" sz="2000"/>
              <a:t>: (algebraic, scalable computation)</a:t>
            </a:r>
          </a:p>
          <a:p>
            <a:pPr lvl="1">
              <a:lnSpc>
                <a:spcPct val="120000"/>
              </a:lnSpc>
              <a:buSzPct val="80000"/>
            </a:pPr>
            <a:endParaRPr lang="en-US" altLang="en-US" sz="2000"/>
          </a:p>
          <a:p>
            <a:pPr lvl="1">
              <a:lnSpc>
                <a:spcPct val="120000"/>
              </a:lnSpc>
              <a:buSzPct val="80000"/>
            </a:pPr>
            <a:r>
              <a:rPr lang="en-US" altLang="en-US" sz="2000">
                <a:solidFill>
                  <a:schemeClr val="hlink"/>
                </a:solidFill>
              </a:rPr>
              <a:t>Standard deviation</a:t>
            </a:r>
            <a:r>
              <a:rPr lang="en-US" altLang="en-US" sz="2000" i="1"/>
              <a:t> s </a:t>
            </a:r>
            <a:r>
              <a:rPr lang="en-US" altLang="en-US" sz="2000"/>
              <a:t>is the square root of variance </a:t>
            </a:r>
            <a:r>
              <a:rPr lang="en-US" altLang="en-US" sz="2000" i="1"/>
              <a:t>s</a:t>
            </a:r>
            <a:r>
              <a:rPr lang="en-US" altLang="en-US" sz="2000" i="1" baseline="30000"/>
              <a:t>2</a:t>
            </a:r>
          </a:p>
        </p:txBody>
      </p:sp>
      <p:graphicFrame>
        <p:nvGraphicFramePr>
          <p:cNvPr id="1152004" name="Object 4">
            <a:extLst>
              <a:ext uri="{FF2B5EF4-FFF2-40B4-BE49-F238E27FC236}">
                <a16:creationId xmlns:a16="http://schemas.microsoft.com/office/drawing/2014/main" id="{5B162F90-CB1C-2649-DD0C-5088C3076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1" y="5410201"/>
          <a:ext cx="64293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8840" imgH="431640" progId="Equation.3">
                  <p:embed/>
                </p:oleObj>
              </mc:Choice>
              <mc:Fallback>
                <p:oleObj name="Equation" r:id="rId3" imgW="2958840" imgH="431640" progId="Equation.3">
                  <p:embed/>
                  <p:pic>
                    <p:nvPicPr>
                      <p:cNvPr id="1152004" name="Object 4">
                        <a:extLst>
                          <a:ext uri="{FF2B5EF4-FFF2-40B4-BE49-F238E27FC236}">
                            <a16:creationId xmlns:a16="http://schemas.microsoft.com/office/drawing/2014/main" id="{5B162F90-CB1C-2649-DD0C-5088C3076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5410201"/>
                        <a:ext cx="64293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1DC1C-9B37-DAC5-BA6E-12B873F0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5C82-C453-4E25-A1CA-449F168CA08B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F94E8-1BB1-EFF1-2B55-4F3847DD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BFA0-124A-2A50-23B2-A1C8632B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8764-746E-49B2-83BE-855194A889E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61218" name="Rectangle 2">
            <a:extLst>
              <a:ext uri="{FF2B5EF4-FFF2-40B4-BE49-F238E27FC236}">
                <a16:creationId xmlns:a16="http://schemas.microsoft.com/office/drawing/2014/main" id="{D4537620-B552-3877-E67A-0B943ABEF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7315200" cy="838200"/>
          </a:xfrm>
        </p:spPr>
        <p:txBody>
          <a:bodyPr/>
          <a:lstStyle/>
          <a:p>
            <a:r>
              <a:rPr lang="en-US" altLang="en-US" sz="3200"/>
              <a:t> Boxplot Analysis</a:t>
            </a:r>
          </a:p>
        </p:txBody>
      </p:sp>
      <p:sp>
        <p:nvSpPr>
          <p:cNvPr id="1161219" name="Rectangle 3">
            <a:extLst>
              <a:ext uri="{FF2B5EF4-FFF2-40B4-BE49-F238E27FC236}">
                <a16:creationId xmlns:a16="http://schemas.microsoft.com/office/drawing/2014/main" id="{96E1A6C8-EDE8-F2E7-5E9F-0AB87FDA9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Five-number summary</a:t>
            </a:r>
            <a:r>
              <a:rPr lang="en-US" altLang="en-US"/>
              <a:t> of a distribution:</a:t>
            </a:r>
          </a:p>
          <a:p>
            <a:pPr lvl="1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Minimum, Q1, M, Q3, Maximum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Boxplot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is represented with a box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ends of the box are at the first and third quartiles, i.e., the height of the box is IRQ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median is marked by a line within the box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Whiskers: two lines outside the box extend to Minimum and Maximum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FFB260E-A994-AB43-4F6D-F0BE1981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65DD-7E90-4CF5-94BB-5F5976B0FF93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E3F242E-BCB3-6270-E208-91CD6246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970A226-1115-8771-B377-FAC79E57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F0A8-84F7-4BBC-98C1-1834A197A3B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62242" name="Rectangle 2">
            <a:extLst>
              <a:ext uri="{FF2B5EF4-FFF2-40B4-BE49-F238E27FC236}">
                <a16:creationId xmlns:a16="http://schemas.microsoft.com/office/drawing/2014/main" id="{AF0AFA49-281B-4C9B-36E8-43E760E57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685800"/>
            <a:ext cx="3429000" cy="609600"/>
          </a:xfrm>
        </p:spPr>
        <p:txBody>
          <a:bodyPr/>
          <a:lstStyle/>
          <a:p>
            <a:r>
              <a:rPr lang="en-US" altLang="en-US" sz="3200"/>
              <a:t>A Boxplot</a:t>
            </a:r>
          </a:p>
        </p:txBody>
      </p:sp>
      <p:pic>
        <p:nvPicPr>
          <p:cNvPr id="1162243" name="Picture 3">
            <a:extLst>
              <a:ext uri="{FF2B5EF4-FFF2-40B4-BE49-F238E27FC236}">
                <a16:creationId xmlns:a16="http://schemas.microsoft.com/office/drawing/2014/main" id="{46B8C7F1-D752-FA35-537A-E5BF18D5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5715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2244" name="Text Box 4">
            <a:extLst>
              <a:ext uri="{FF2B5EF4-FFF2-40B4-BE49-F238E27FC236}">
                <a16:creationId xmlns:a16="http://schemas.microsoft.com/office/drawing/2014/main" id="{519EEE49-EAA2-E85F-4E2A-89ED40199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524000"/>
            <a:ext cx="1101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A boxplot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8B34-A07A-44CD-98F4-5B05975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67F-A861-40F2-BC03-0293B2501082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A263-69F9-AEED-6770-52ACF207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64FAA-C8E8-B32E-1BDE-CA819CFE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69C8-48A2-430E-9874-877EA34EE65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2306" name="Rectangle 2">
            <a:extLst>
              <a:ext uri="{FF2B5EF4-FFF2-40B4-BE49-F238E27FC236}">
                <a16:creationId xmlns:a16="http://schemas.microsoft.com/office/drawing/2014/main" id="{6BDD0415-341A-3306-4D41-084FD4A3A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6600" y="381000"/>
            <a:ext cx="5943600" cy="9144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Visualization of Data Dispersion: Boxplot Analysis</a:t>
            </a:r>
            <a:endParaRPr lang="en-US" altLang="en-US"/>
          </a:p>
        </p:txBody>
      </p:sp>
      <p:pic>
        <p:nvPicPr>
          <p:cNvPr id="1122307" name="Picture 3">
            <a:extLst>
              <a:ext uri="{FF2B5EF4-FFF2-40B4-BE49-F238E27FC236}">
                <a16:creationId xmlns:a16="http://schemas.microsoft.com/office/drawing/2014/main" id="{DEE1950E-EF4A-EDC1-6D0B-A5CCEE2B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1"/>
            <a:ext cx="8382000" cy="49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0EC1CEB-1D1F-EC2C-6294-C442EA9E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2334-FD04-4486-A2EE-CB182DC8D305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03EE10-A74B-FEB7-B850-70FB5C8A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08F822D-BA53-84B7-0574-1141A107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FA8B-DBE6-4A03-A541-670EC861F19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63266" name="Rectangle 2">
            <a:extLst>
              <a:ext uri="{FF2B5EF4-FFF2-40B4-BE49-F238E27FC236}">
                <a16:creationId xmlns:a16="http://schemas.microsoft.com/office/drawing/2014/main" id="{B33FCDCE-1F8C-171F-C746-35FE6D21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Mining Descriptive Statistical Measures in Large Databases</a:t>
            </a:r>
          </a:p>
        </p:txBody>
      </p:sp>
      <p:sp>
        <p:nvSpPr>
          <p:cNvPr id="1163267" name="Rectangle 3">
            <a:extLst>
              <a:ext uri="{FF2B5EF4-FFF2-40B4-BE49-F238E27FC236}">
                <a16:creationId xmlns:a16="http://schemas.microsoft.com/office/drawing/2014/main" id="{FE98CEA8-88EE-4B86-D4A3-F82F778DD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chemeClr val="hlink"/>
                </a:solidFill>
              </a:rPr>
              <a:t>Variance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>
                <a:solidFill>
                  <a:schemeClr val="hlink"/>
                </a:solidFill>
              </a:rPr>
              <a:t>Standard deviation</a:t>
            </a:r>
            <a:r>
              <a:rPr lang="en-US" altLang="en-US" sz="2400"/>
              <a:t>: the square root of the variance</a:t>
            </a:r>
          </a:p>
          <a:p>
            <a:pPr lvl="1"/>
            <a:r>
              <a:rPr lang="en-US" altLang="en-US"/>
              <a:t>Measures spread about the mean</a:t>
            </a:r>
          </a:p>
          <a:p>
            <a:pPr lvl="1"/>
            <a:r>
              <a:rPr lang="en-US" altLang="en-US"/>
              <a:t>It is zero if and only if all the values are equal</a:t>
            </a:r>
          </a:p>
          <a:p>
            <a:pPr lvl="1"/>
            <a:r>
              <a:rPr lang="en-US" altLang="en-US"/>
              <a:t>Both the deviation and the variance are algebraic</a:t>
            </a:r>
          </a:p>
        </p:txBody>
      </p:sp>
      <p:graphicFrame>
        <p:nvGraphicFramePr>
          <p:cNvPr id="1163268" name="Object 4">
            <a:extLst>
              <a:ext uri="{FF2B5EF4-FFF2-40B4-BE49-F238E27FC236}">
                <a16:creationId xmlns:a16="http://schemas.microsoft.com/office/drawing/2014/main" id="{709B5340-F3A8-18F9-B755-782FE0E55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395414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7619792" imgH="5084272" progId="MSGraph.Chart.8">
                  <p:embed followColorScheme="full"/>
                </p:oleObj>
              </mc:Choice>
              <mc:Fallback>
                <p:oleObj name="Chart" r:id="rId2" imgW="7619792" imgH="5084272" progId="MSGraph.Chart.8">
                  <p:embed followColorScheme="full"/>
                  <p:pic>
                    <p:nvPicPr>
                      <p:cNvPr id="1163268" name="Object 4">
                        <a:extLst>
                          <a:ext uri="{FF2B5EF4-FFF2-40B4-BE49-F238E27FC236}">
                            <a16:creationId xmlns:a16="http://schemas.microsoft.com/office/drawing/2014/main" id="{709B5340-F3A8-18F9-B755-782FE0E55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95414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3269" name="Object 5">
            <a:extLst>
              <a:ext uri="{FF2B5EF4-FFF2-40B4-BE49-F238E27FC236}">
                <a16:creationId xmlns:a16="http://schemas.microsoft.com/office/drawing/2014/main" id="{6459EAC2-D94B-1C82-A8BA-7F9E219C7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300" y="2209800"/>
          <a:ext cx="5613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13120" imgH="787320" progId="Equation.3">
                  <p:embed/>
                </p:oleObj>
              </mc:Choice>
              <mc:Fallback>
                <p:oleObj name="Equation" r:id="rId4" imgW="5613120" imgH="787320" progId="Equation.3">
                  <p:embed/>
                  <p:pic>
                    <p:nvPicPr>
                      <p:cNvPr id="1163269" name="Object 5">
                        <a:extLst>
                          <a:ext uri="{FF2B5EF4-FFF2-40B4-BE49-F238E27FC236}">
                            <a16:creationId xmlns:a16="http://schemas.microsoft.com/office/drawing/2014/main" id="{6459EAC2-D94B-1C82-A8BA-7F9E219C7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2209800"/>
                        <a:ext cx="5613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2916</TotalTime>
  <Words>896</Words>
  <Application>Microsoft Office PowerPoint</Application>
  <PresentationFormat>Widescreen</PresentationFormat>
  <Paragraphs>152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Casper</vt:lpstr>
      <vt:lpstr>Casper Bold</vt:lpstr>
      <vt:lpstr>Times New Roman</vt:lpstr>
      <vt:lpstr>Wingdings</vt:lpstr>
      <vt:lpstr>1_Office Theme</vt:lpstr>
      <vt:lpstr>Contents Slide Master</vt:lpstr>
      <vt:lpstr>CorelDRAW</vt:lpstr>
      <vt:lpstr>Microsoft Equation 3.0</vt:lpstr>
      <vt:lpstr>Microsoft Graph 2000 Chart</vt:lpstr>
      <vt:lpstr>PowerPoint Presentation</vt:lpstr>
      <vt:lpstr>Contents to be Covered</vt:lpstr>
      <vt:lpstr>Mining Data Dispersion Characteristics</vt:lpstr>
      <vt:lpstr>Measuring the Central Tendency</vt:lpstr>
      <vt:lpstr>Measuring the Dispersion of Data</vt:lpstr>
      <vt:lpstr> Boxplot Analysis</vt:lpstr>
      <vt:lpstr>A Boxplot</vt:lpstr>
      <vt:lpstr>Visualization of Data Dispersion: Boxplot Analysis</vt:lpstr>
      <vt:lpstr>Mining Descriptive Statistical Measures in Large Databases</vt:lpstr>
      <vt:lpstr>Histogram Analysis</vt:lpstr>
      <vt:lpstr>Quantile Plot</vt:lpstr>
      <vt:lpstr>Quantile-Quantile (Q-Q) Plot</vt:lpstr>
      <vt:lpstr>Scatter plot</vt:lpstr>
      <vt:lpstr>Loess Curve</vt:lpstr>
      <vt:lpstr>Graphic Displays of Basic Statistical Descriptions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278</cp:revision>
  <dcterms:created xsi:type="dcterms:W3CDTF">2019-01-09T10:33:58Z</dcterms:created>
  <dcterms:modified xsi:type="dcterms:W3CDTF">2022-07-03T13:37:03Z</dcterms:modified>
</cp:coreProperties>
</file>