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277" r:id="rId3"/>
    <p:sldId id="30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618" r:id="rId18"/>
    <p:sldId id="371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724DC3-2EEF-1913-6E4E-12807C8DE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6701-580C-458C-97A6-89E74BF57C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A019C3F-2000-C045-E866-A699744CC5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8D9119E-4885-F140-CC08-6E03D413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E0B63C-AC4F-D066-036D-651175138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94ED1-B331-4C06-89D7-27CD5E23505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E9EF6B9C-A327-453B-CCAC-7736CCEEAC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0ED491B-7C4D-B4C1-78F0-0811A5CA9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14969D-616D-4019-ECE8-6CFC257D1D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5081B-8EFB-4B84-AD96-ADF1FFFBC3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52CB42C2-58B6-DA3C-3666-7B4B62988C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22CD40C-8FF2-776B-6CD8-53C477716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4FED62-C8A6-292B-41C1-BD8E5A9F8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B55F9-AD7F-4423-A5EA-FFC9DF694A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4DDB314-7E0F-E76A-11B5-AE509140C7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324D7B7-0C8A-1019-6167-D62AB455A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28D476-696D-60BA-503A-117A52FCE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A987-0BE6-4FCF-911A-26C1BA4C0F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5C3B6CA-045F-2376-D1F9-E73E210E18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D43AAC7-9148-0008-9A9C-9BA7980FE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1A41D5-5C75-CEA5-BAED-66C5363D3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77709-696E-48DE-83E1-FEB593026DE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A425DE7-B244-5AF0-E135-8449DB4753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F5FDF69-D23E-22B2-732C-BED2C4963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0C51FB-FDD5-9138-4AEE-3CCE0823E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A0220-7F50-488B-A400-C417EDEAC6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871601C-DADF-B2BF-92ED-261B5FE86A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B791088-21EE-D413-C208-449BFDBC3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D24783-9CB6-C4C3-4C21-E10A9027B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AF5EB-872F-4552-9F65-D98735D6ED9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FE3296E-C2DF-3AEC-8E96-041A2CB5AD5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8075" y="666750"/>
            <a:ext cx="4646613" cy="3484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5FF4BF-485C-D7B7-55A3-9CE6D13C51F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4875" y="4373563"/>
            <a:ext cx="5048250" cy="4078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67" tIns="44783" rIns="89567" bIns="4478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3DA239-3BA9-B3A9-9DDB-E7429D143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0C34D-61B3-42AA-8870-B29BB0AD41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1E6FC37-F6CB-7F9D-BA81-F49B2D42B6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AD4525A-B54A-DE6D-F173-0F842EA46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E71943-CF78-02C9-FAF2-0B74DDB69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CFB77-F163-4882-84C6-29771FA6A08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D04EEA8-0DFD-5459-04E6-E7974292C7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26F09AA-4F22-E256-A162-E22D97A50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243C92-C7AE-3CF6-03AB-DD410E129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7B547-3A57-4E5C-AB35-FF73547D811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4BEEA41-371C-9A9C-7FB8-8220D3D98E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A4A692A-1308-5DF4-D918-043906594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BFB5F6-B766-84E1-2E1A-4613FC2062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773B9-3342-415C-BD95-71EC3C0B07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A2D26528-5495-6765-539F-53CE9F2128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99232AB-4FFB-E202-34C5-42FDA540E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AD129C-D753-0274-7AD6-0143DFFA8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9B2DF-B96B-4623-BA78-A0C15A8D8FA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6C6F867-9F8D-4F59-6AA4-9ADF60AC6A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8A38226-E8B1-C1C7-0B25-49FAE046D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2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B21F83-4C12-7710-F25E-96F0608A9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The Apriori Algorithm </a:t>
            </a:r>
            <a:r>
              <a:rPr lang="en-US" altLang="en-US">
                <a:solidFill>
                  <a:schemeClr val="accent2"/>
                </a:solidFill>
                <a:cs typeface="Tahoma" panose="020B0604030504040204" pitchFamily="34" charset="0"/>
              </a:rPr>
              <a:t>—</a:t>
            </a:r>
            <a:r>
              <a:rPr lang="en-US" altLang="en-US">
                <a:solidFill>
                  <a:schemeClr val="accent2"/>
                </a:solidFill>
              </a:rPr>
              <a:t> Example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14ED1A5-78FD-C22F-50B2-89FCD8F89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179546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714ED1A5-78FD-C22F-50B2-89FCD8F89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6B6B3B13-B562-5C8D-49A8-81D6C5C06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231" y="1432997"/>
            <a:ext cx="1253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Database D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546E7E08-6EB9-6167-E8D2-1D42A29B7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546E7E08-6EB9-6167-E8D2-1D42A29B7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76C511EA-1BB5-20D6-5B92-211420065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76C511EA-1BB5-20D6-5B92-211420065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>
            <a:extLst>
              <a:ext uri="{FF2B5EF4-FFF2-40B4-BE49-F238E27FC236}">
                <a16:creationId xmlns:a16="http://schemas.microsoft.com/office/drawing/2014/main" id="{60C0C690-91CC-3BED-C232-8AD359F3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638" y="2317234"/>
            <a:ext cx="81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Scan D</a:t>
            </a:r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17FC6A48-97A2-AB2A-19CC-A562B102D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2A0C0D85-725A-FC8E-1615-AC3C38EF0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831" y="1764784"/>
            <a:ext cx="383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C</a:t>
            </a:r>
            <a:r>
              <a:rPr lang="en-US" altLang="en-US" i="1" baseline="-25000"/>
              <a:t>1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233EDF68-73B1-4B99-7EC7-FE22E1A2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008" y="1607622"/>
            <a:ext cx="360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L</a:t>
            </a:r>
            <a:r>
              <a:rPr lang="en-US" altLang="en-US" i="1" baseline="-25000"/>
              <a:t>1</a:t>
            </a:r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D1DF6CDA-E667-8108-1B6E-8A1CB4057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4351" y="338137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D1DF6CDA-E667-8108-1B6E-8A1CB4057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38137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3F6CFE12-7128-9670-CE9F-77E3758D9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3F6CFE12-7128-9670-CE9F-77E3758D9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44E5F8D7-182C-F929-F6E8-47F4AC22F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1" y="3756026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44E5F8D7-182C-F929-F6E8-47F4AC22F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756026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>
            <a:extLst>
              <a:ext uri="{FF2B5EF4-FFF2-40B4-BE49-F238E27FC236}">
                <a16:creationId xmlns:a16="http://schemas.microsoft.com/office/drawing/2014/main" id="{BAF6293B-207F-79FB-B2D5-B63A3FBA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933" y="3772972"/>
            <a:ext cx="360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L</a:t>
            </a:r>
            <a:r>
              <a:rPr lang="en-US" altLang="en-US" i="1" baseline="-25000"/>
              <a:t>2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188365EF-974E-B05A-E2C4-FA5E4B0B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669" y="3376097"/>
            <a:ext cx="383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C</a:t>
            </a:r>
            <a:r>
              <a:rPr lang="en-US" altLang="en-US" i="1" baseline="-25000"/>
              <a:t>2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D4E3A285-7A3B-D0E2-9A9D-10B8E13D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381" y="3426897"/>
            <a:ext cx="383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C</a:t>
            </a:r>
            <a:r>
              <a:rPr lang="en-US" altLang="en-US" i="1" baseline="-25000"/>
              <a:t>2</a:t>
            </a:r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CCBE0FE0-7CC1-DEB5-AA04-64E17DBD4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76A355AC-DE35-DC57-0B92-125400869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676" y="3795197"/>
            <a:ext cx="81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Scan D</a:t>
            </a:r>
          </a:p>
        </p:txBody>
      </p:sp>
      <p:sp>
        <p:nvSpPr>
          <p:cNvPr id="15379" name="AutoShape 19">
            <a:extLst>
              <a:ext uri="{FF2B5EF4-FFF2-40B4-BE49-F238E27FC236}">
                <a16:creationId xmlns:a16="http://schemas.microsoft.com/office/drawing/2014/main" id="{0B416C97-4321-970D-9E0C-1F2D4DEE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301" y="3313390"/>
            <a:ext cx="627063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B8F8C1C1-983B-AF3D-63E1-8B3CA1EA9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6A988372-79E8-1268-EA61-A1D7F026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56" y="5846247"/>
            <a:ext cx="383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C</a:t>
            </a:r>
            <a:r>
              <a:rPr lang="en-US" altLang="en-US" i="1" baseline="-25000"/>
              <a:t>3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9252B1B7-6984-4855-56F1-4267CE46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108" y="5835134"/>
            <a:ext cx="360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/>
              <a:t>L</a:t>
            </a:r>
            <a:r>
              <a:rPr lang="en-US" altLang="en-US" i="1" baseline="-25000"/>
              <a:t>3</a:t>
            </a:r>
          </a:p>
        </p:txBody>
      </p:sp>
      <p:graphicFrame>
        <p:nvGraphicFramePr>
          <p:cNvPr id="15383" name="Object 23">
            <a:extLst>
              <a:ext uri="{FF2B5EF4-FFF2-40B4-BE49-F238E27FC236}">
                <a16:creationId xmlns:a16="http://schemas.microsoft.com/office/drawing/2014/main" id="{2F70492A-8246-3476-BE4B-883C412A0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4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15383" name="Object 23">
                        <a:extLst>
                          <a:ext uri="{FF2B5EF4-FFF2-40B4-BE49-F238E27FC236}">
                            <a16:creationId xmlns:a16="http://schemas.microsoft.com/office/drawing/2014/main" id="{2F70492A-8246-3476-BE4B-883C412A0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4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24">
            <a:extLst>
              <a:ext uri="{FF2B5EF4-FFF2-40B4-BE49-F238E27FC236}">
                <a16:creationId xmlns:a16="http://schemas.microsoft.com/office/drawing/2014/main" id="{C1880BEC-A4A8-A3EF-AF00-69181BD9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01" y="5925622"/>
            <a:ext cx="81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/>
              <a:t>Scan D</a:t>
            </a:r>
          </a:p>
        </p:txBody>
      </p:sp>
      <p:graphicFrame>
        <p:nvGraphicFramePr>
          <p:cNvPr id="15385" name="Object 25">
            <a:extLst>
              <a:ext uri="{FF2B5EF4-FFF2-40B4-BE49-F238E27FC236}">
                <a16:creationId xmlns:a16="http://schemas.microsoft.com/office/drawing/2014/main" id="{D8BE0134-343E-43BB-D320-0AD0D00A5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2825" y="5835651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15385" name="Object 25">
                        <a:extLst>
                          <a:ext uri="{FF2B5EF4-FFF2-40B4-BE49-F238E27FC236}">
                            <a16:creationId xmlns:a16="http://schemas.microsoft.com/office/drawing/2014/main" id="{D8BE0134-343E-43BB-D320-0AD0D00A5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5835651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AutoShape 26">
            <a:extLst>
              <a:ext uri="{FF2B5EF4-FFF2-40B4-BE49-F238E27FC236}">
                <a16:creationId xmlns:a16="http://schemas.microsoft.com/office/drawing/2014/main" id="{3EB5308A-1537-D6E0-0036-F19F3BCA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4" y="5286653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1087F25D-4282-3DE9-04BA-958245A7B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346C4C3B-2821-A746-0003-2F9E5D3B2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6E09C8-994C-6F1F-11E8-D95526EF3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How to Generate Candidates?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1AA774B-56D7-36DD-FB52-E217A01A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Suppose the items in </a:t>
            </a:r>
            <a:r>
              <a:rPr lang="en-US" altLang="en-US" i="1"/>
              <a:t>L</a:t>
            </a:r>
            <a:r>
              <a:rPr lang="en-US" altLang="en-US" i="1" baseline="-25000"/>
              <a:t>k-1</a:t>
            </a:r>
            <a:r>
              <a:rPr lang="en-US" altLang="en-US"/>
              <a:t> are listed in an order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Step 1: self-joining </a:t>
            </a:r>
            <a:r>
              <a:rPr lang="en-US" altLang="en-US" i="1"/>
              <a:t>L</a:t>
            </a:r>
            <a:r>
              <a:rPr lang="en-US" altLang="en-US" i="1" baseline="-25000"/>
              <a:t>k-1</a:t>
            </a:r>
            <a:r>
              <a:rPr lang="en-US" altLang="en-US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insert into</a:t>
            </a:r>
            <a:r>
              <a:rPr lang="en-US" altLang="en-US" sz="2000" b="1"/>
              <a:t> </a:t>
            </a:r>
            <a:r>
              <a:rPr lang="en-US" altLang="en-US" sz="2000" b="1" i="1"/>
              <a:t>C</a:t>
            </a:r>
            <a:r>
              <a:rPr lang="en-US" altLang="en-US" sz="2000" b="1" i="1" baseline="-25000"/>
              <a:t>k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select </a:t>
            </a:r>
            <a:r>
              <a:rPr lang="en-US" altLang="en-US" sz="2000" b="1" i="1"/>
              <a:t>p.item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, p.item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, …, p.item</a:t>
            </a:r>
            <a:r>
              <a:rPr lang="en-US" altLang="en-US" sz="2000" b="1" i="1" baseline="-25000"/>
              <a:t>k-1</a:t>
            </a:r>
            <a:r>
              <a:rPr lang="en-US" altLang="en-US" sz="2000" b="1" i="1"/>
              <a:t>, q.item</a:t>
            </a:r>
            <a:r>
              <a:rPr lang="en-US" altLang="en-US" sz="2000" b="1" i="1" baseline="-25000"/>
              <a:t>k-1</a:t>
            </a:r>
            <a:endParaRPr lang="en-US" altLang="en-US" sz="2000" b="1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from </a:t>
            </a:r>
            <a:r>
              <a:rPr lang="en-US" altLang="en-US" sz="2000" b="1" i="1"/>
              <a:t>L</a:t>
            </a:r>
            <a:r>
              <a:rPr lang="en-US" altLang="en-US" sz="2000" b="1" i="1" baseline="-25000"/>
              <a:t>k-1</a:t>
            </a:r>
            <a:r>
              <a:rPr lang="en-US" altLang="en-US" sz="2000" b="1" i="1"/>
              <a:t> p, L</a:t>
            </a:r>
            <a:r>
              <a:rPr lang="en-US" altLang="en-US" sz="2000" b="1" i="1" baseline="-25000"/>
              <a:t>k-1 </a:t>
            </a:r>
            <a:r>
              <a:rPr lang="en-US" altLang="en-US" sz="2000" b="1" i="1"/>
              <a:t>q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where </a:t>
            </a:r>
            <a:r>
              <a:rPr lang="en-US" altLang="en-US" sz="2000" b="1" i="1"/>
              <a:t>p.item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=q.item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, …, p.item</a:t>
            </a:r>
            <a:r>
              <a:rPr lang="en-US" altLang="en-US" sz="2000" b="1" i="1" baseline="-25000"/>
              <a:t>k-2</a:t>
            </a:r>
            <a:r>
              <a:rPr lang="en-US" altLang="en-US" sz="2000" b="1" i="1"/>
              <a:t>=q.item</a:t>
            </a:r>
            <a:r>
              <a:rPr lang="en-US" altLang="en-US" sz="2000" b="1" i="1" baseline="-25000"/>
              <a:t>k-2</a:t>
            </a:r>
            <a:r>
              <a:rPr lang="en-US" altLang="en-US" sz="2000" b="1" i="1"/>
              <a:t>, p.item</a:t>
            </a:r>
            <a:r>
              <a:rPr lang="en-US" altLang="en-US" sz="2000" b="1" i="1" baseline="-25000"/>
              <a:t>k-1 </a:t>
            </a:r>
            <a:r>
              <a:rPr lang="en-US" altLang="en-US" sz="2000" b="1" i="1"/>
              <a:t>&lt; q.item</a:t>
            </a:r>
            <a:r>
              <a:rPr lang="en-US" altLang="en-US" sz="2000" b="1" i="1" baseline="-25000"/>
              <a:t>k-1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Step 2: pruning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/>
              <a:t>forall </a:t>
            </a:r>
            <a:r>
              <a:rPr lang="en-US" altLang="en-US" sz="2000" b="1" i="1"/>
              <a:t>itemsets c in C</a:t>
            </a:r>
            <a:r>
              <a:rPr lang="en-US" altLang="en-US" sz="2000" b="1" i="1" baseline="-25000"/>
              <a:t>k</a:t>
            </a:r>
            <a:r>
              <a:rPr lang="en-US" altLang="en-US" sz="2000" b="1" i="1"/>
              <a:t> </a:t>
            </a:r>
            <a:r>
              <a:rPr lang="en-US" altLang="en-US" sz="2000"/>
              <a:t>do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en-US"/>
              <a:t>forall </a:t>
            </a:r>
            <a:r>
              <a:rPr lang="en-US" altLang="en-US" b="1" i="1"/>
              <a:t>(k-1)-subsets s of c </a:t>
            </a:r>
            <a:r>
              <a:rPr lang="en-US" altLang="en-US"/>
              <a:t>do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US" altLang="en-US" b="1"/>
              <a:t>if </a:t>
            </a:r>
            <a:r>
              <a:rPr lang="en-US" altLang="en-US" i="1"/>
              <a:t>(s is not in L</a:t>
            </a:r>
            <a:r>
              <a:rPr lang="en-US" altLang="en-US" i="1" baseline="-25000"/>
              <a:t>k-1</a:t>
            </a:r>
            <a:r>
              <a:rPr lang="en-US" altLang="en-US" i="1"/>
              <a:t>) </a:t>
            </a:r>
            <a:r>
              <a:rPr lang="en-US" altLang="en-US" b="1"/>
              <a:t>then delete </a:t>
            </a:r>
            <a:r>
              <a:rPr lang="en-US" altLang="en-US" i="1"/>
              <a:t>c</a:t>
            </a:r>
            <a:r>
              <a:rPr lang="en-US" altLang="en-US" b="1"/>
              <a:t> from </a:t>
            </a:r>
            <a:r>
              <a:rPr lang="en-US" altLang="en-US" i="1"/>
              <a:t>C</a:t>
            </a:r>
            <a:r>
              <a:rPr lang="en-US" altLang="en-US" i="1" baseline="-25000"/>
              <a:t>k</a:t>
            </a:r>
            <a:endParaRPr lang="en-US" altLang="en-US" b="1"/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E754A5E-8D37-6175-8533-ECA848390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6096000" cy="10668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How to Count Supports of Candidates?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3FC368-B54B-43D5-8530-407CD0640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Why is counting supports of candidates a problem?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total number of candidates can be huge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 Each transaction may contain many candidates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Method: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Candidate itemsets are stored in a </a:t>
            </a:r>
            <a:r>
              <a:rPr lang="en-US" altLang="en-US" i="1">
                <a:solidFill>
                  <a:schemeClr val="accent2"/>
                </a:solidFill>
              </a:rPr>
              <a:t>hash-tree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solidFill>
                  <a:schemeClr val="accent2"/>
                </a:solidFill>
              </a:rPr>
              <a:t>Leaf </a:t>
            </a:r>
            <a:r>
              <a:rPr lang="en-US" altLang="en-US">
                <a:solidFill>
                  <a:schemeClr val="accent2"/>
                </a:solidFill>
              </a:rPr>
              <a:t>node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/>
              <a:t>of hash-tree contains a list of itemsets and counts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solidFill>
                  <a:schemeClr val="accent2"/>
                </a:solidFill>
              </a:rPr>
              <a:t>Interior </a:t>
            </a:r>
            <a:r>
              <a:rPr lang="en-US" altLang="en-US">
                <a:solidFill>
                  <a:schemeClr val="accent2"/>
                </a:solidFill>
              </a:rPr>
              <a:t>node</a:t>
            </a:r>
            <a:r>
              <a:rPr lang="en-US" altLang="en-US"/>
              <a:t> contains a hash table</a:t>
            </a:r>
          </a:p>
          <a:p>
            <a:pPr lvl="1">
              <a:lnSpc>
                <a:spcPct val="110000"/>
              </a:lnSpc>
            </a:pPr>
            <a:r>
              <a:rPr lang="en-US" altLang="en-US" i="1">
                <a:solidFill>
                  <a:schemeClr val="accent2"/>
                </a:solidFill>
              </a:rPr>
              <a:t>Subset function</a:t>
            </a:r>
            <a:r>
              <a:rPr lang="en-US" altLang="en-US"/>
              <a:t>: finds all the candidates contained in a transaction</a:t>
            </a:r>
            <a:endParaRPr lang="en-US" altLang="en-US" i="1"/>
          </a:p>
        </p:txBody>
      </p:sp>
    </p:spTree>
  </p:cSld>
  <p:clrMapOvr>
    <a:masterClrMapping/>
  </p:clrMapOvr>
  <p:transition advClick="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E2795ED-7FAA-B73A-C448-399CB3132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80772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Example of Generating Candidates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101520-B2C1-56FE-4E7F-A52898E44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en-US" i="1"/>
              <a:t>L</a:t>
            </a:r>
            <a:r>
              <a:rPr lang="en-US" altLang="en-US" i="1" baseline="-25000"/>
              <a:t>3</a:t>
            </a:r>
            <a:r>
              <a:rPr lang="en-US" altLang="en-US" i="1"/>
              <a:t>=</a:t>
            </a:r>
            <a:r>
              <a:rPr lang="en-US" altLang="en-US"/>
              <a:t>{</a:t>
            </a:r>
            <a:r>
              <a:rPr lang="en-US" altLang="en-US" i="1"/>
              <a:t>abc, abd, acd, ace, bcd</a:t>
            </a:r>
            <a:r>
              <a:rPr lang="en-US" altLang="en-US"/>
              <a:t>}</a:t>
            </a:r>
          </a:p>
          <a:p>
            <a:pPr>
              <a:lnSpc>
                <a:spcPct val="140000"/>
              </a:lnSpc>
            </a:pPr>
            <a:r>
              <a:rPr lang="en-US" altLang="en-US"/>
              <a:t>Self-joining: </a:t>
            </a:r>
            <a:r>
              <a:rPr lang="en-US" altLang="en-US" i="1"/>
              <a:t>L</a:t>
            </a:r>
            <a:r>
              <a:rPr lang="en-US" altLang="en-US" i="1" baseline="-25000"/>
              <a:t>3</a:t>
            </a:r>
            <a:r>
              <a:rPr lang="en-US" altLang="en-US" i="1"/>
              <a:t>*L</a:t>
            </a:r>
            <a:r>
              <a:rPr lang="en-US" altLang="en-US" i="1" baseline="-25000"/>
              <a:t>3</a:t>
            </a:r>
            <a:endParaRPr lang="en-US" altLang="en-US" i="1"/>
          </a:p>
          <a:p>
            <a:pPr lvl="1">
              <a:lnSpc>
                <a:spcPct val="140000"/>
              </a:lnSpc>
            </a:pPr>
            <a:r>
              <a:rPr lang="en-US" altLang="en-US" i="1"/>
              <a:t>abcd  </a:t>
            </a:r>
            <a:r>
              <a:rPr lang="en-US" altLang="en-US"/>
              <a:t>from </a:t>
            </a:r>
            <a:r>
              <a:rPr lang="en-US" altLang="en-US" i="1"/>
              <a:t>abc</a:t>
            </a:r>
            <a:r>
              <a:rPr lang="en-US" altLang="en-US"/>
              <a:t> and </a:t>
            </a:r>
            <a:r>
              <a:rPr lang="en-US" altLang="en-US" i="1"/>
              <a:t>abd</a:t>
            </a:r>
          </a:p>
          <a:p>
            <a:pPr lvl="1">
              <a:lnSpc>
                <a:spcPct val="140000"/>
              </a:lnSpc>
            </a:pPr>
            <a:r>
              <a:rPr lang="en-US" altLang="en-US" i="1"/>
              <a:t>acde</a:t>
            </a:r>
            <a:r>
              <a:rPr lang="en-US" altLang="en-US"/>
              <a:t>  from </a:t>
            </a:r>
            <a:r>
              <a:rPr lang="en-US" altLang="en-US" i="1"/>
              <a:t>acd</a:t>
            </a:r>
            <a:r>
              <a:rPr lang="en-US" altLang="en-US"/>
              <a:t> and </a:t>
            </a:r>
            <a:r>
              <a:rPr lang="en-US" altLang="en-US" i="1"/>
              <a:t>ace</a:t>
            </a:r>
          </a:p>
          <a:p>
            <a:pPr>
              <a:lnSpc>
                <a:spcPct val="140000"/>
              </a:lnSpc>
            </a:pPr>
            <a:r>
              <a:rPr lang="en-US" altLang="en-US"/>
              <a:t>Pruning:</a:t>
            </a:r>
          </a:p>
          <a:p>
            <a:pPr lvl="1">
              <a:lnSpc>
                <a:spcPct val="140000"/>
              </a:lnSpc>
            </a:pPr>
            <a:r>
              <a:rPr lang="en-US" altLang="en-US" i="1"/>
              <a:t>acde</a:t>
            </a:r>
            <a:r>
              <a:rPr lang="en-US" altLang="en-US"/>
              <a:t> is removed because </a:t>
            </a:r>
            <a:r>
              <a:rPr lang="en-US" altLang="en-US" i="1"/>
              <a:t>ade</a:t>
            </a:r>
            <a:r>
              <a:rPr lang="en-US" altLang="en-US"/>
              <a:t> is not in </a:t>
            </a:r>
            <a:r>
              <a:rPr lang="en-US" altLang="en-US" i="1"/>
              <a:t>L</a:t>
            </a:r>
            <a:r>
              <a:rPr lang="en-US" altLang="en-US" i="1" baseline="-25000"/>
              <a:t>3</a:t>
            </a:r>
          </a:p>
          <a:p>
            <a:pPr>
              <a:lnSpc>
                <a:spcPct val="140000"/>
              </a:lnSpc>
            </a:pPr>
            <a:r>
              <a:rPr lang="en-US" altLang="en-US" i="1"/>
              <a:t>C</a:t>
            </a:r>
            <a:r>
              <a:rPr lang="en-US" altLang="en-US" i="1" baseline="-25000"/>
              <a:t>4</a:t>
            </a:r>
            <a:r>
              <a:rPr lang="en-US" altLang="en-US"/>
              <a:t>={</a:t>
            </a:r>
            <a:r>
              <a:rPr lang="en-US" altLang="en-US" i="1"/>
              <a:t>abcd</a:t>
            </a:r>
            <a:r>
              <a:rPr lang="en-US" altLang="en-US"/>
              <a:t>}</a:t>
            </a:r>
            <a:endParaRPr lang="en-US" altLang="en-US" i="1"/>
          </a:p>
        </p:txBody>
      </p:sp>
    </p:spTree>
  </p:cSld>
  <p:clrMapOvr>
    <a:masterClrMapping/>
  </p:clrMapOvr>
  <p:transition advClick="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2E99CDA-1965-B5CB-4AC1-4BD3C7299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391400" cy="6858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Improving </a:t>
            </a:r>
            <a:r>
              <a:rPr lang="en-US" altLang="en-US" sz="4000" dirty="0" err="1">
                <a:solidFill>
                  <a:schemeClr val="accent2"/>
                </a:solidFill>
              </a:rPr>
              <a:t>Apriori’s</a:t>
            </a:r>
            <a:r>
              <a:rPr lang="en-US" altLang="en-US" sz="4000" dirty="0">
                <a:solidFill>
                  <a:schemeClr val="accent2"/>
                </a:solidFill>
              </a:rPr>
              <a:t> Efficiency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7014597-3BBB-2B65-D4D3-8D6E99004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534400" cy="5486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Hash-based itemset counting</a:t>
            </a:r>
            <a:r>
              <a:rPr lang="en-US" altLang="en-US" sz="2400"/>
              <a:t>: </a:t>
            </a:r>
            <a:r>
              <a:rPr lang="en-US" altLang="en-US" sz="2000"/>
              <a:t>A </a:t>
            </a:r>
            <a:r>
              <a:rPr lang="en-US" altLang="en-US" sz="2000" i="1"/>
              <a:t>k</a:t>
            </a:r>
            <a:r>
              <a:rPr lang="en-US" altLang="en-US" sz="2000"/>
              <a:t>-itemset whose corresponding hashing bucket count is below the threshold cannot be frequent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Transaction reduction</a:t>
            </a:r>
            <a:r>
              <a:rPr lang="en-US" altLang="en-US" sz="2400"/>
              <a:t>: </a:t>
            </a:r>
            <a:r>
              <a:rPr lang="en-US" altLang="en-US" sz="2000"/>
              <a:t>A transaction that does not contain any frequent k-itemset is useless in subsequent scans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Partitioning:</a:t>
            </a:r>
            <a:r>
              <a:rPr lang="en-US" altLang="en-US" sz="2400"/>
              <a:t> </a:t>
            </a:r>
            <a:r>
              <a:rPr lang="en-US" altLang="en-US" sz="2000"/>
              <a:t>Any itemset that is potentially frequent in DB must be frequent in at least one of the partitions of DB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Sampling</a:t>
            </a:r>
            <a:r>
              <a:rPr lang="en-US" altLang="en-US" sz="2400"/>
              <a:t>: </a:t>
            </a:r>
            <a:r>
              <a:rPr lang="en-US" altLang="en-US" sz="2000"/>
              <a:t>mining on a subset of given data, need a lower support threshold + a method to determine the completeness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Dynamic itemset counting</a:t>
            </a:r>
            <a:r>
              <a:rPr lang="en-US" altLang="en-US" sz="2400"/>
              <a:t>: </a:t>
            </a:r>
            <a:r>
              <a:rPr lang="en-US" altLang="en-US" sz="2000"/>
              <a:t>add new candidate itemsets immediately (unlike Apriori) when all of their subsets are estimated to be frequent</a:t>
            </a:r>
          </a:p>
        </p:txBody>
      </p:sp>
    </p:spTree>
  </p:cSld>
  <p:clrMapOvr>
    <a:masterClrMapping/>
  </p:clrMapOvr>
  <p:transition advClick="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DE55B1A-18B2-6D28-F494-A1E6BF0D8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Is Apriori Fast Enough? </a:t>
            </a:r>
            <a:r>
              <a:rPr lang="en-US" altLang="en-US" sz="4000">
                <a:solidFill>
                  <a:schemeClr val="accent2"/>
                </a:solidFill>
                <a:cs typeface="Tahoma" panose="020B0604030504040204" pitchFamily="34" charset="0"/>
              </a:rPr>
              <a:t>— Performance </a:t>
            </a:r>
            <a:r>
              <a:rPr lang="en-US" altLang="en-US" sz="4000">
                <a:solidFill>
                  <a:schemeClr val="accent2"/>
                </a:solidFill>
              </a:rPr>
              <a:t>Bottlenecks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23E34E7-3609-3609-5308-A7292FBE3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382000" cy="4800600"/>
          </a:xfrm>
        </p:spPr>
        <p:txBody>
          <a:bodyPr/>
          <a:lstStyle/>
          <a:p>
            <a:r>
              <a:rPr lang="en-US" altLang="en-US"/>
              <a:t>The core of the Apriori algorithm:</a:t>
            </a:r>
          </a:p>
          <a:p>
            <a:pPr lvl="1"/>
            <a:r>
              <a:rPr lang="en-US" altLang="en-US" sz="2000"/>
              <a:t>Use frequent (</a:t>
            </a:r>
            <a:r>
              <a:rPr lang="en-US" altLang="en-US" sz="2000" i="1"/>
              <a:t>k </a:t>
            </a:r>
            <a:r>
              <a:rPr lang="en-US" altLang="en-US" sz="2000"/>
              <a:t>– 1)-itemsets to generate </a:t>
            </a:r>
            <a:r>
              <a:rPr lang="en-US" altLang="en-US" sz="2000" u="sng">
                <a:solidFill>
                  <a:schemeClr val="accent2"/>
                </a:solidFill>
              </a:rPr>
              <a:t>candidate</a:t>
            </a:r>
            <a:r>
              <a:rPr lang="en-US" altLang="en-US" sz="2000"/>
              <a:t> frequent </a:t>
            </a:r>
            <a:r>
              <a:rPr lang="en-US" altLang="en-US" sz="2000" i="1"/>
              <a:t>k-</a:t>
            </a:r>
            <a:r>
              <a:rPr lang="en-US" altLang="en-US" sz="2000"/>
              <a:t>itemsets</a:t>
            </a:r>
          </a:p>
          <a:p>
            <a:pPr lvl="1"/>
            <a:r>
              <a:rPr lang="en-US" altLang="en-US" sz="2000"/>
              <a:t>Use database scan and pattern matching to collect counts for the candidate itemsets</a:t>
            </a:r>
          </a:p>
          <a:p>
            <a:r>
              <a:rPr lang="en-US" altLang="en-US"/>
              <a:t>The bottleneck of </a:t>
            </a:r>
            <a:r>
              <a:rPr lang="en-US" altLang="en-US" i="1"/>
              <a:t>Apriori</a:t>
            </a:r>
            <a:r>
              <a:rPr lang="en-US" altLang="en-US"/>
              <a:t>: </a:t>
            </a:r>
            <a:r>
              <a:rPr lang="en-US" altLang="en-US" u="sng">
                <a:solidFill>
                  <a:schemeClr val="accent2"/>
                </a:solidFill>
              </a:rPr>
              <a:t>candidate generation</a:t>
            </a:r>
          </a:p>
          <a:p>
            <a:pPr lvl="1"/>
            <a:r>
              <a:rPr lang="en-US" altLang="en-US"/>
              <a:t>Huge candidate sets:</a:t>
            </a:r>
          </a:p>
          <a:p>
            <a:pPr lvl="2"/>
            <a:r>
              <a:rPr lang="en-US" altLang="en-US"/>
              <a:t>10</a:t>
            </a:r>
            <a:r>
              <a:rPr lang="en-US" altLang="en-US" baseline="30000"/>
              <a:t>4</a:t>
            </a:r>
            <a:r>
              <a:rPr lang="en-US" altLang="en-US"/>
              <a:t> frequent 1-itemset will generate 10</a:t>
            </a:r>
            <a:r>
              <a:rPr lang="en-US" altLang="en-US" baseline="30000"/>
              <a:t>7</a:t>
            </a:r>
            <a:r>
              <a:rPr lang="en-US" altLang="en-US"/>
              <a:t> candidate 2-itemsets</a:t>
            </a:r>
          </a:p>
          <a:p>
            <a:pPr lvl="2"/>
            <a:r>
              <a:rPr lang="en-US" altLang="en-US"/>
              <a:t>To discover a frequent pattern of size 100, e.g., {a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100</a:t>
            </a:r>
            <a:r>
              <a:rPr lang="en-US" altLang="en-US"/>
              <a:t>}, one needs to generate 2</a:t>
            </a:r>
            <a:r>
              <a:rPr lang="en-US" altLang="en-US" baseline="30000"/>
              <a:t>100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/>
              <a:t> 10</a:t>
            </a:r>
            <a:r>
              <a:rPr lang="en-US" altLang="en-US" baseline="30000"/>
              <a:t>30</a:t>
            </a:r>
            <a:r>
              <a:rPr lang="en-US" altLang="en-US"/>
              <a:t> candidates.</a:t>
            </a:r>
          </a:p>
          <a:p>
            <a:pPr lvl="1"/>
            <a:r>
              <a:rPr lang="en-US" altLang="en-US"/>
              <a:t>Multiple scans of database: </a:t>
            </a:r>
          </a:p>
          <a:p>
            <a:pPr lvl="2"/>
            <a:r>
              <a:rPr lang="en-US" altLang="en-US"/>
              <a:t>Needs (</a:t>
            </a:r>
            <a:r>
              <a:rPr lang="en-US" altLang="en-US" i="1"/>
              <a:t>n </a:t>
            </a:r>
            <a:r>
              <a:rPr lang="en-US" altLang="en-US"/>
              <a:t>+</a:t>
            </a:r>
            <a:r>
              <a:rPr lang="en-US" altLang="en-US" i="1"/>
              <a:t>1 </a:t>
            </a:r>
            <a:r>
              <a:rPr lang="en-US" altLang="en-US"/>
              <a:t>) scans, </a:t>
            </a:r>
            <a:r>
              <a:rPr lang="en-US" altLang="en-US" i="1"/>
              <a:t>n</a:t>
            </a:r>
            <a:r>
              <a:rPr lang="en-US" altLang="en-US"/>
              <a:t>  is the length of the longest pattern</a:t>
            </a:r>
          </a:p>
        </p:txBody>
      </p:sp>
    </p:spTree>
  </p:cSld>
  <p:clrMapOvr>
    <a:masterClrMapping/>
  </p:clrMapOvr>
  <p:transition advClick="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frequent item sets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dirty="0"/>
              <a:t>Discuss the methods for </a:t>
            </a:r>
            <a:r>
              <a:rPr lang="en-US" altLang="en-US" sz="2800" dirty="0">
                <a:solidFill>
                  <a:schemeClr val="accent2"/>
                </a:solidFill>
              </a:rPr>
              <a:t>Improving </a:t>
            </a:r>
            <a:r>
              <a:rPr lang="en-US" altLang="en-US" sz="2800" dirty="0" err="1">
                <a:solidFill>
                  <a:schemeClr val="accent2"/>
                </a:solidFill>
              </a:rPr>
              <a:t>Apriori’s</a:t>
            </a:r>
            <a:r>
              <a:rPr lang="en-US" altLang="en-US" sz="2800" dirty="0">
                <a:solidFill>
                  <a:schemeClr val="accent2"/>
                </a:solidFill>
              </a:rPr>
              <a:t> Efficiency</a:t>
            </a:r>
            <a:r>
              <a:rPr lang="en-US" altLang="en-US" sz="2800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Mining single-dimensional Boolean association rules from transactional databases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1DAB8F7-358E-D436-D88C-0EAF4293B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5334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Association Mining?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CA375A-7475-6BCB-3BFF-86105F684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altLang="en-US"/>
              <a:t>Association rule mining: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/>
              <a:t>Applications: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/>
              <a:t>Basket data analysis, cross-marketing, catalog design, loss-leader analysis, clustering, classification, etc.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/>
              <a:t>Examples. 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/>
              <a:t>Rule form:  “</a:t>
            </a:r>
            <a:r>
              <a:rPr lang="en-US" altLang="en-US">
                <a:solidFill>
                  <a:schemeClr val="accent2"/>
                </a:solidFill>
              </a:rPr>
              <a:t>Body </a:t>
            </a:r>
            <a:r>
              <a:rPr lang="en-US" altLang="en-US">
                <a:solidFill>
                  <a:schemeClr val="accent2"/>
                </a:solidFill>
                <a:latin typeface="Symbol" panose="05050102010706020507" pitchFamily="18" charset="2"/>
              </a:rPr>
              <a:t>® H</a:t>
            </a:r>
            <a:r>
              <a:rPr lang="en-US" altLang="en-US">
                <a:solidFill>
                  <a:schemeClr val="accent2"/>
                </a:solidFill>
              </a:rPr>
              <a:t>ead [support, confidence]”.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/>
              <a:t>buys(x, “diapers”) </a:t>
            </a:r>
            <a:r>
              <a:rPr lang="en-US" altLang="en-US">
                <a:latin typeface="Symbol" panose="05050102010706020507" pitchFamily="18" charset="2"/>
              </a:rPr>
              <a:t>® </a:t>
            </a:r>
            <a:r>
              <a:rPr lang="en-US" altLang="en-US"/>
              <a:t> buys(x, “beers”) [0.5%, 60%]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/>
              <a:t>major(x, “CS”) ^ takes(x, “DB”) </a:t>
            </a:r>
            <a:r>
              <a:rPr lang="en-US" altLang="en-US">
                <a:latin typeface="Symbol" panose="05050102010706020507" pitchFamily="18" charset="2"/>
              </a:rPr>
              <a:t>®  </a:t>
            </a:r>
            <a:r>
              <a:rPr lang="en-US" altLang="en-US"/>
              <a:t>grade(x, “A”) [1%, 75%]</a:t>
            </a:r>
          </a:p>
        </p:txBody>
      </p:sp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ACF6440-CB81-EFEB-B5BC-F61C998DD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326438" cy="6858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Association Rules: Basic Concepts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3EE2FF-924F-E1A8-42E3-314B9E321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Given: (1) database of transactions, (2) each transaction is a list of items (purchased by a customer in a visit)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Find: </a:t>
            </a:r>
            <a:r>
              <a:rPr lang="en-US" altLang="en-US" u="sng">
                <a:solidFill>
                  <a:srgbClr val="F83F24"/>
                </a:solidFill>
              </a:rPr>
              <a:t>all</a:t>
            </a:r>
            <a:r>
              <a:rPr lang="en-US" altLang="en-US"/>
              <a:t> rules that correlate the presence of one set of items with that of another set of items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</a:t>
            </a:r>
            <a:r>
              <a:rPr lang="en-US" altLang="en-US" i="1">
                <a:solidFill>
                  <a:schemeClr val="accent2"/>
                </a:solidFill>
              </a:rPr>
              <a:t>98% of people who purchase tires and auto accessories also get automotive services done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chemeClr val="accent2"/>
                </a:solidFill>
              </a:rPr>
              <a:t>* </a:t>
            </a:r>
            <a:r>
              <a:rPr lang="en-US" altLang="en-US" i="1">
                <a:solidFill>
                  <a:schemeClr val="accent2"/>
                </a:solidFill>
                <a:sym typeface="Symbol" panose="05050102010706020507" pitchFamily="18" charset="2"/>
              </a:rPr>
              <a:t>   Maintenance Agreement</a:t>
            </a:r>
            <a:r>
              <a:rPr lang="en-US" altLang="en-US">
                <a:sym typeface="Symbol" panose="05050102010706020507" pitchFamily="18" charset="2"/>
              </a:rPr>
              <a:t> (What the store should do to boost Maintenance Agreement sales)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chemeClr val="accent2"/>
                </a:solidFill>
                <a:sym typeface="Symbol" panose="05050102010706020507" pitchFamily="18" charset="2"/>
              </a:rPr>
              <a:t>Home Electronics 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  <a:sym typeface="Symbol" panose="05050102010706020507" pitchFamily="18" charset="2"/>
              </a:rPr>
              <a:t> *</a:t>
            </a:r>
            <a:r>
              <a:rPr lang="en-US" altLang="en-US">
                <a:sym typeface="Symbol" panose="05050102010706020507" pitchFamily="18" charset="2"/>
              </a:rPr>
              <a:t>  (What other products should the store stocks up?)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Attached mailing</a:t>
            </a:r>
            <a:r>
              <a:rPr lang="en-US" altLang="en-US">
                <a:sym typeface="Symbol" panose="05050102010706020507" pitchFamily="18" charset="2"/>
              </a:rPr>
              <a:t> in direct marketing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Detecting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“ping-pong”ing of patients</a:t>
            </a:r>
            <a:r>
              <a:rPr lang="en-US" altLang="en-US">
                <a:sym typeface="Symbol" panose="05050102010706020507" pitchFamily="18" charset="2"/>
              </a:rPr>
              <a:t>, faulty “collisions”</a:t>
            </a:r>
            <a:endParaRPr lang="en-US" altLang="en-US" i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6DC0AA-376B-FD05-F4B7-F615D0FA7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Interestingness Measures: Support and Confidence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FEB49F-4362-2B96-ECB1-6CF68907B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1524001"/>
            <a:ext cx="5410200" cy="2703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Find all the rules </a:t>
            </a:r>
            <a:r>
              <a:rPr lang="en-US" altLang="en-US" sz="2400" i="1"/>
              <a:t>X &amp; Y </a:t>
            </a:r>
            <a:r>
              <a:rPr lang="en-US" altLang="en-US" sz="2400" i="1">
                <a:sym typeface="Symbol" panose="05050102010706020507" pitchFamily="18" charset="2"/>
              </a:rPr>
              <a:t>  Z </a:t>
            </a:r>
            <a:r>
              <a:rPr lang="en-US" altLang="en-US" sz="2400"/>
              <a:t>with minimum confidence and support</a:t>
            </a: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support, </a:t>
            </a:r>
            <a:r>
              <a:rPr lang="en-US" altLang="en-US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>
                <a:sym typeface="Symbol" panose="05050102010706020507" pitchFamily="18" charset="2"/>
              </a:rPr>
              <a:t> that a transaction contains {X </a:t>
            </a:r>
            <a:r>
              <a:rPr lang="en-US" altLang="en-US">
                <a:sym typeface="Math B" pitchFamily="2" charset="2"/>
              </a:rPr>
              <a:t></a:t>
            </a:r>
            <a:r>
              <a:rPr lang="en-US" altLang="en-US">
                <a:sym typeface="Symbol" panose="05050102010706020507" pitchFamily="18" charset="2"/>
              </a:rPr>
              <a:t> Y </a:t>
            </a:r>
            <a:r>
              <a:rPr lang="en-US" altLang="en-US">
                <a:sym typeface="Math B" pitchFamily="2" charset="2"/>
              </a:rPr>
              <a:t></a:t>
            </a:r>
            <a:r>
              <a:rPr lang="en-US" altLang="en-US">
                <a:sym typeface="Symbol" panose="05050102010706020507" pitchFamily="18" charset="2"/>
              </a:rPr>
              <a:t> Z}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confidence, </a:t>
            </a:r>
            <a:r>
              <a:rPr lang="en-US" altLang="en-US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en-US" i="1">
                <a:sym typeface="Symbol" panose="05050102010706020507" pitchFamily="18" charset="2"/>
              </a:rPr>
              <a:t>,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>
                <a:sym typeface="Symbol" panose="05050102010706020507" pitchFamily="18" charset="2"/>
              </a:rPr>
              <a:t> that a transaction having {X </a:t>
            </a:r>
            <a:r>
              <a:rPr lang="en-US" altLang="en-US">
                <a:sym typeface="Math B" pitchFamily="2" charset="2"/>
              </a:rPr>
              <a:t></a:t>
            </a:r>
            <a:r>
              <a:rPr lang="en-US" altLang="en-US">
                <a:sym typeface="Symbol" panose="05050102010706020507" pitchFamily="18" charset="2"/>
              </a:rPr>
              <a:t> Y} also contains </a:t>
            </a:r>
            <a:r>
              <a:rPr lang="en-US" altLang="en-US" i="1">
                <a:sym typeface="Symbol" panose="05050102010706020507" pitchFamily="18" charset="2"/>
              </a:rPr>
              <a:t>Z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C991FBB7-1C2A-455B-2E1D-0152C6222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343400"/>
          <a:ext cx="39560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48642" imgH="1914887" progId="Excel.Sheet.8">
                  <p:embed/>
                </p:oleObj>
              </mc:Choice>
              <mc:Fallback>
                <p:oleObj name="Worksheet" r:id="rId3" imgW="3848642" imgH="1914887" progId="Excel.Shee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C991FBB7-1C2A-455B-2E1D-0152C6222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3956050" cy="1912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E602A7C3-BA02-00CE-FE12-94DB5332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457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i="1"/>
              <a:t>Let minimum support 50%, and minimum confidence 50%, we have</a:t>
            </a:r>
          </a:p>
          <a:p>
            <a:pPr lvl="1"/>
            <a:r>
              <a:rPr lang="en-US" altLang="en-US" sz="2400" i="1"/>
              <a:t>A </a:t>
            </a:r>
            <a:r>
              <a:rPr lang="en-US" altLang="en-US" sz="2400" i="1">
                <a:sym typeface="Symbol" panose="05050102010706020507" pitchFamily="18" charset="2"/>
              </a:rPr>
              <a:t>  C  </a:t>
            </a:r>
            <a:r>
              <a:rPr lang="en-US" altLang="en-US" sz="2400">
                <a:sym typeface="Symbol" panose="05050102010706020507" pitchFamily="18" charset="2"/>
              </a:rPr>
              <a:t>(50%, 66.6%)</a:t>
            </a:r>
          </a:p>
          <a:p>
            <a:pPr lvl="1"/>
            <a:r>
              <a:rPr lang="en-US" altLang="en-US" sz="2400" i="1"/>
              <a:t>C </a:t>
            </a:r>
            <a:r>
              <a:rPr lang="en-US" altLang="en-US" sz="2400" i="1">
                <a:sym typeface="Symbol" panose="05050102010706020507" pitchFamily="18" charset="2"/>
              </a:rPr>
              <a:t>  A  </a:t>
            </a:r>
            <a:r>
              <a:rPr lang="en-US" altLang="en-US" sz="2400">
                <a:sym typeface="Symbol" panose="05050102010706020507" pitchFamily="18" charset="2"/>
              </a:rPr>
              <a:t>(50%, 100%)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6E9A7697-CD37-B7DC-9D6D-BEC14898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C837BB60-2E32-7CA6-BF5F-E148B9E95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1905000" cy="1524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B2772A51-CD21-2129-1348-4DF64125A4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667000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0ECD53D3-E3A3-5E68-1F59-BD93A7E7A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057400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57073AEE-B774-2206-6BC2-EC6C502F17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1828800"/>
            <a:ext cx="762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10B9F8C6-D009-B010-B4D3-E1211C828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1219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accent2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accent2"/>
                </a:solidFill>
              </a:rPr>
              <a:t>buys diaper</a:t>
            </a:r>
            <a:endParaRPr lang="en-US" altLang="en-US" b="1" u="sng">
              <a:solidFill>
                <a:schemeClr val="accent2"/>
              </a:solidFill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C5486861-9E1D-C0A7-8F2D-135E8D53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71600"/>
            <a:ext cx="10429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accent1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accent1"/>
                </a:solidFill>
              </a:rPr>
              <a:t>buys both</a:t>
            </a:r>
            <a:endParaRPr lang="en-US" altLang="en-US" b="1" u="sng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76D7FEDB-FDE5-F18F-8B61-48B4AC44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0"/>
            <a:ext cx="10429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</a:rPr>
              <a:t>buys beer</a:t>
            </a:r>
            <a:endParaRPr lang="en-US" altLang="en-US" b="1" u="sng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D58DE176-0D50-D05B-95B8-56AD31AA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457325"/>
            <a:ext cx="3665538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B42133F-AB41-0021-DD8B-117D65DC3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6858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Association Rule Mining: A Road Map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B0E281B-EB78-2ACE-FA0B-3F5B2A22C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altLang="en-US" sz="2400" u="sng">
                <a:solidFill>
                  <a:schemeClr val="accent2"/>
                </a:solidFill>
              </a:rPr>
              <a:t>Boolean vs. quantitative</a:t>
            </a:r>
            <a:r>
              <a:rPr lang="en-US" altLang="en-US" sz="2400" u="sng"/>
              <a:t> associations </a:t>
            </a:r>
            <a:r>
              <a:rPr lang="en-US" altLang="en-US" sz="2400"/>
              <a:t>(Based on the </a:t>
            </a:r>
            <a:r>
              <a:rPr lang="en-US" altLang="en-US" sz="2400">
                <a:solidFill>
                  <a:schemeClr val="tx2"/>
                </a:solidFill>
              </a:rPr>
              <a:t>types of values handled)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sz="2000"/>
              <a:t>buys(x, “SQLServer”) ^ buys(x, “DMBook”) </a:t>
            </a:r>
            <a:r>
              <a:rPr lang="en-US" altLang="en-US" sz="2000">
                <a:latin typeface="Symbol" panose="05050102010706020507" pitchFamily="18" charset="2"/>
              </a:rPr>
              <a:t>®  </a:t>
            </a:r>
            <a:r>
              <a:rPr lang="en-US" altLang="en-US" sz="2000"/>
              <a:t>buys(x, “DBMiner”) [0.2%, 60%]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sz="2000"/>
              <a:t>age(x, “30..39”) ^ income(x, “42..48K”) </a:t>
            </a:r>
            <a:r>
              <a:rPr lang="en-US" altLang="en-US" sz="2000">
                <a:latin typeface="Symbol" panose="05050102010706020507" pitchFamily="18" charset="2"/>
              </a:rPr>
              <a:t>®  </a:t>
            </a:r>
            <a:r>
              <a:rPr lang="en-US" altLang="en-US" sz="2000"/>
              <a:t>buys(x, “PC”) [1%, 75%]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 sz="2400" u="sng">
                <a:solidFill>
                  <a:schemeClr val="accent2"/>
                </a:solidFill>
              </a:rPr>
              <a:t>Single dimension vs. multiple dimensional</a:t>
            </a:r>
            <a:r>
              <a:rPr lang="en-US" altLang="en-US" sz="2400" u="sng"/>
              <a:t> associations</a:t>
            </a:r>
            <a:r>
              <a:rPr lang="en-US" altLang="en-US" sz="2400"/>
              <a:t> (each distinct predicate of a rule is a dimension)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 sz="2400" u="sng">
                <a:solidFill>
                  <a:schemeClr val="accent2"/>
                </a:solidFill>
              </a:rPr>
              <a:t>Single level vs. multiple-level</a:t>
            </a:r>
            <a:r>
              <a:rPr lang="en-US" altLang="en-US" sz="2400" u="sng"/>
              <a:t> analysis </a:t>
            </a:r>
            <a:r>
              <a:rPr lang="en-US" altLang="en-US" sz="2400"/>
              <a:t>(consider multiple levels of abstraction)</a:t>
            </a:r>
            <a:endParaRPr lang="en-US" altLang="en-US" sz="2400" u="sng"/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sz="2000"/>
              <a:t>What brands of beers are associated with what brands of diapers?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 sz="2400" u="sng">
                <a:solidFill>
                  <a:schemeClr val="accent2"/>
                </a:solidFill>
              </a:rPr>
              <a:t>Extensions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sz="2000"/>
              <a:t>Correlation, causality analysis</a:t>
            </a:r>
          </a:p>
          <a:p>
            <a:pPr lvl="2">
              <a:lnSpc>
                <a:spcPct val="90000"/>
              </a:lnSpc>
              <a:buSzPct val="80000"/>
            </a:pPr>
            <a:r>
              <a:rPr lang="en-US" altLang="en-US" sz="1800"/>
              <a:t>Association does not necessarily imply correlation or causality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sz="2000"/>
              <a:t>Maxpatterns </a:t>
            </a:r>
            <a:r>
              <a:rPr lang="en-US" altLang="en-US" sz="1800"/>
              <a:t>(a frequent pattern s.t. any proper subpattern is not frequent)</a:t>
            </a:r>
            <a:r>
              <a:rPr lang="en-US" altLang="en-US" sz="2000"/>
              <a:t> and closed itemsets </a:t>
            </a:r>
            <a:r>
              <a:rPr lang="en-US" altLang="en-US" sz="1800"/>
              <a:t>(if there exist no proper superset c’ of c s.t. any transaction containing c also contains c’)</a:t>
            </a:r>
          </a:p>
        </p:txBody>
      </p:sp>
    </p:spTree>
  </p:cSld>
  <p:clrMapOvr>
    <a:masterClrMapping/>
  </p:clrMapOvr>
  <p:transition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F079FBE-EADE-0BDE-D1C3-3D722A35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915400" cy="6858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Mining Association Rules</a:t>
            </a:r>
            <a:r>
              <a:rPr lang="en-US" altLang="en-US" sz="4000">
                <a:solidFill>
                  <a:schemeClr val="accent2"/>
                </a:solidFill>
                <a:cs typeface="Tahoma" panose="020B0604030504040204" pitchFamily="34" charset="0"/>
              </a:rPr>
              <a:t>—An </a:t>
            </a:r>
            <a:r>
              <a:rPr lang="en-US" altLang="en-US" sz="400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CD86D4-2EF7-B97F-B317-A79C6FA61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114800"/>
            <a:ext cx="82296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For rule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i="1"/>
              <a:t>C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support = support({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Math B" pitchFamily="2" charset="2"/>
              </a:rPr>
              <a:t></a:t>
            </a:r>
            <a:r>
              <a:rPr lang="en-US" altLang="en-US" i="1"/>
              <a:t>C</a:t>
            </a:r>
            <a:r>
              <a:rPr lang="en-US" altLang="en-US"/>
              <a:t>}) = 50%</a:t>
            </a:r>
          </a:p>
          <a:p>
            <a:pPr lvl="1">
              <a:buFontTx/>
              <a:buNone/>
            </a:pPr>
            <a:r>
              <a:rPr lang="en-US" altLang="en-US"/>
              <a:t>confidence = support({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Math B" pitchFamily="2" charset="2"/>
              </a:rPr>
              <a:t></a:t>
            </a:r>
            <a:r>
              <a:rPr lang="en-US" altLang="en-US" i="1"/>
              <a:t>C</a:t>
            </a:r>
            <a:r>
              <a:rPr lang="en-US" altLang="en-US"/>
              <a:t>})/support({</a:t>
            </a:r>
            <a:r>
              <a:rPr lang="en-US" altLang="en-US" i="1"/>
              <a:t>A</a:t>
            </a:r>
            <a:r>
              <a:rPr lang="en-US" altLang="en-US"/>
              <a:t>}) = 66.6%</a:t>
            </a:r>
          </a:p>
          <a:p>
            <a:pPr>
              <a:buFontTx/>
              <a:buNone/>
            </a:pPr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Apriori</a:t>
            </a:r>
            <a:r>
              <a:rPr lang="en-US" altLang="en-US"/>
              <a:t> principle:</a:t>
            </a:r>
          </a:p>
          <a:p>
            <a:pPr lvl="1">
              <a:buFontTx/>
              <a:buNone/>
            </a:pPr>
            <a:r>
              <a:rPr lang="en-US" altLang="en-US" u="sng">
                <a:solidFill>
                  <a:schemeClr val="accent2"/>
                </a:solidFill>
              </a:rPr>
              <a:t>Any subset of a frequent itemset must be frequent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BFA45FD5-238F-2964-4E3F-FAF458562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7675" y="1682750"/>
          <a:ext cx="40020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955265" imgH="1928323" progId="Excel.Sheet.8">
                  <p:embed/>
                </p:oleObj>
              </mc:Choice>
              <mc:Fallback>
                <p:oleObj name="Worksheet" r:id="rId3" imgW="3955265" imgH="1928323" progId="Excel.Sheet.8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BFA45FD5-238F-2964-4E3F-FAF458562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682750"/>
                        <a:ext cx="400208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7FF5AAA8-EC87-1310-F130-A1472C9E2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743201"/>
          <a:ext cx="367665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48431" imgH="1743437" progId="Excel.Sheet.8">
                  <p:embed/>
                </p:oleObj>
              </mc:Choice>
              <mc:Fallback>
                <p:oleObj name="Worksheet" r:id="rId5" imgW="3248431" imgH="1743437" progId="Excel.Sheet.8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7FF5AAA8-EC87-1310-F130-A1472C9E2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43201"/>
                        <a:ext cx="367665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68826349-420B-CD7D-8B4B-F378CB1BD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1870761"/>
            <a:ext cx="2153090" cy="646331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/>
              <a:t>Min. support 50%</a:t>
            </a:r>
          </a:p>
          <a:p>
            <a:pPr eaLnBrk="0" hangingPunct="0"/>
            <a:r>
              <a:rPr lang="en-US" altLang="en-US"/>
              <a:t>Min. confidence 50%</a:t>
            </a:r>
          </a:p>
        </p:txBody>
      </p:sp>
      <p:cxnSp>
        <p:nvCxnSpPr>
          <p:cNvPr id="12295" name="AutoShape 7">
            <a:extLst>
              <a:ext uri="{FF2B5EF4-FFF2-40B4-BE49-F238E27FC236}">
                <a16:creationId xmlns:a16="http://schemas.microsoft.com/office/drawing/2014/main" id="{98A675E4-0A01-7152-828E-FA375DEC7816}"/>
              </a:ext>
            </a:extLst>
          </p:cNvPr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719764" y="2654300"/>
            <a:ext cx="909637" cy="977900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B6B9925-9DD0-7138-8D60-BECA134A6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6962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600">
                <a:solidFill>
                  <a:schemeClr val="accent2"/>
                </a:solidFill>
              </a:rPr>
              <a:t>Mining Frequent Itemsets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B710113-0100-FA7A-AD50-23B73BAF9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924800" cy="46482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Find the </a:t>
            </a:r>
            <a:r>
              <a:rPr lang="en-US" altLang="en-US" i="1">
                <a:solidFill>
                  <a:schemeClr val="accent2"/>
                </a:solidFill>
              </a:rPr>
              <a:t>frequent itemsets</a:t>
            </a:r>
            <a:r>
              <a:rPr lang="en-US" altLang="en-US"/>
              <a:t>: the sets of items that have minimum support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olidFill>
                  <a:schemeClr val="accent2"/>
                </a:solidFill>
              </a:rPr>
              <a:t>A subset of a frequent itemset must also be a frequent itemset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i.e., if {</a:t>
            </a:r>
            <a:r>
              <a:rPr lang="en-US" altLang="en-US" i="1"/>
              <a:t>AB</a:t>
            </a:r>
            <a:r>
              <a:rPr lang="en-US" altLang="en-US"/>
              <a:t>} is</a:t>
            </a:r>
            <a:r>
              <a:rPr lang="en-US" altLang="en-US" i="1"/>
              <a:t> </a:t>
            </a:r>
            <a:r>
              <a:rPr lang="en-US" altLang="en-US"/>
              <a:t>a frequent itemset, both {</a:t>
            </a:r>
            <a:r>
              <a:rPr lang="en-US" altLang="en-US" i="1"/>
              <a:t>A</a:t>
            </a:r>
            <a:r>
              <a:rPr lang="en-US" altLang="en-US"/>
              <a:t>} and {</a:t>
            </a:r>
            <a:r>
              <a:rPr lang="en-US" altLang="en-US" i="1"/>
              <a:t>B</a:t>
            </a:r>
            <a:r>
              <a:rPr lang="en-US" altLang="en-US"/>
              <a:t>} should be a frequent itemset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Iteratively find frequent itemsets with cardinality from 1 to </a:t>
            </a:r>
            <a:r>
              <a:rPr lang="en-US" altLang="en-US" i="1"/>
              <a:t>k (k-</a:t>
            </a:r>
            <a:r>
              <a:rPr lang="en-US" altLang="en-US"/>
              <a:t>itemset</a:t>
            </a:r>
            <a:r>
              <a:rPr lang="en-US" altLang="en-US" i="1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/>
              <a:t>Use the frequent itemsets to generate association rules.</a:t>
            </a:r>
          </a:p>
        </p:txBody>
      </p:sp>
    </p:spTree>
  </p:cSld>
  <p:clrMapOvr>
    <a:masterClrMapping/>
  </p:clrMapOvr>
  <p:transition advClick="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317C111-9548-DACC-A50B-EDC41CD3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077200" cy="762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The Apriori Algorithm: Basic idea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0860D63-DB04-47F1-C320-D999A6CB3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Join Step</a:t>
            </a:r>
            <a:r>
              <a:rPr lang="en-US" altLang="en-US"/>
              <a:t>: </a:t>
            </a:r>
            <a:r>
              <a:rPr lang="en-US" altLang="en-US" sz="2400"/>
              <a:t>C</a:t>
            </a:r>
            <a:r>
              <a:rPr lang="en-US" altLang="en-US" sz="1800" baseline="-25000"/>
              <a:t>k</a:t>
            </a:r>
            <a:r>
              <a:rPr lang="en-US" altLang="en-US" sz="1800"/>
              <a:t> </a:t>
            </a:r>
            <a:r>
              <a:rPr lang="en-US" altLang="en-US" sz="2400"/>
              <a:t>is generated by joining L</a:t>
            </a:r>
            <a:r>
              <a:rPr lang="en-US" altLang="en-US" sz="1800" baseline="-25000"/>
              <a:t>k-1</a:t>
            </a:r>
            <a:r>
              <a:rPr lang="en-US" altLang="en-US" sz="2400"/>
              <a:t>with itself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Prune Step</a:t>
            </a:r>
            <a:r>
              <a:rPr lang="en-US" altLang="en-US"/>
              <a:t>:  </a:t>
            </a:r>
            <a:r>
              <a:rPr lang="en-US" altLang="en-US" sz="2400"/>
              <a:t>Any (k-1)-itemset that is not frequent cannot be a subset of a frequent k-itemset</a:t>
            </a:r>
          </a:p>
          <a:p>
            <a:pPr>
              <a:lnSpc>
                <a:spcPct val="90000"/>
              </a:lnSpc>
            </a:pPr>
            <a:r>
              <a:rPr lang="en-US" altLang="en-US" u="sng"/>
              <a:t>Pseudo-code</a:t>
            </a:r>
            <a:r>
              <a:rPr lang="en-US" altLang="en-US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i="1"/>
              <a:t>C</a:t>
            </a:r>
            <a:r>
              <a:rPr lang="en-US" altLang="en-US" i="1" baseline="-25000"/>
              <a:t>k</a:t>
            </a:r>
            <a:r>
              <a:rPr lang="en-US" altLang="en-US"/>
              <a:t>: Candidate itemset of size k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i="1"/>
              <a:t>L</a:t>
            </a:r>
            <a:r>
              <a:rPr lang="en-US" altLang="en-US" i="1" baseline="-25000"/>
              <a:t>k</a:t>
            </a:r>
            <a:r>
              <a:rPr lang="en-US" altLang="en-US"/>
              <a:t> : frequent itemset of size 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i="1"/>
              <a:t>L</a:t>
            </a:r>
            <a:r>
              <a:rPr lang="en-US" altLang="en-US" i="1" baseline="-25000"/>
              <a:t>1</a:t>
            </a:r>
            <a:r>
              <a:rPr lang="en-US" altLang="en-US"/>
              <a:t> = {frequent items};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83F24"/>
                </a:solidFill>
              </a:rPr>
              <a:t>for</a:t>
            </a:r>
            <a:r>
              <a:rPr lang="en-US" altLang="en-US" b="1"/>
              <a:t> 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/>
              <a:t> = 1; </a:t>
            </a:r>
            <a:r>
              <a:rPr lang="en-US" altLang="en-US" i="1"/>
              <a:t>L</a:t>
            </a:r>
            <a:r>
              <a:rPr lang="en-US" altLang="en-US" i="1" baseline="-25000"/>
              <a:t>k</a:t>
            </a:r>
            <a:r>
              <a:rPr lang="en-US" altLang="en-US"/>
              <a:t> !=</a:t>
            </a:r>
            <a:r>
              <a:rPr lang="en-US" altLang="en-US">
                <a:sym typeface="Symbol" panose="05050102010706020507" pitchFamily="18" charset="2"/>
              </a:rPr>
              <a:t></a:t>
            </a:r>
            <a:r>
              <a:rPr lang="en-US" altLang="en-US"/>
              <a:t>; </a:t>
            </a:r>
            <a:r>
              <a:rPr lang="en-US" altLang="en-US" i="1"/>
              <a:t>k</a:t>
            </a:r>
            <a:r>
              <a:rPr lang="en-US" altLang="en-US"/>
              <a:t>++) </a:t>
            </a:r>
            <a:r>
              <a:rPr lang="en-US" altLang="en-US" b="1">
                <a:solidFill>
                  <a:srgbClr val="F83F24"/>
                </a:solidFill>
              </a:rPr>
              <a:t>do begin</a:t>
            </a:r>
            <a:endParaRPr lang="en-US" altLang="en-US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  </a:t>
            </a:r>
            <a:r>
              <a:rPr lang="en-US" altLang="en-US" i="1"/>
              <a:t>C</a:t>
            </a:r>
            <a:r>
              <a:rPr lang="en-US" altLang="en-US" i="1" baseline="-25000"/>
              <a:t>k+1</a:t>
            </a:r>
            <a:r>
              <a:rPr lang="en-US" altLang="en-US"/>
              <a:t> = candidates generated from </a:t>
            </a:r>
            <a:r>
              <a:rPr lang="en-US" altLang="en-US" i="1"/>
              <a:t>L</a:t>
            </a:r>
            <a:r>
              <a:rPr lang="en-US" altLang="en-US" i="1" baseline="-25000"/>
              <a:t>k</a:t>
            </a:r>
            <a:r>
              <a:rPr lang="en-US" altLang="en-US"/>
              <a:t>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 </a:t>
            </a:r>
            <a:r>
              <a:rPr lang="en-US" altLang="en-US" b="1">
                <a:solidFill>
                  <a:srgbClr val="F83F24"/>
                </a:solidFill>
              </a:rPr>
              <a:t>for each</a:t>
            </a:r>
            <a:r>
              <a:rPr lang="en-US" altLang="en-US"/>
              <a:t> transaction </a:t>
            </a:r>
            <a:r>
              <a:rPr lang="en-US" altLang="en-US" i="1"/>
              <a:t>t</a:t>
            </a:r>
            <a:r>
              <a:rPr lang="en-US" altLang="en-US"/>
              <a:t> in database do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    increment the count of all candidates in </a:t>
            </a:r>
            <a:r>
              <a:rPr lang="en-US" altLang="en-US" i="1"/>
              <a:t>C</a:t>
            </a:r>
            <a:r>
              <a:rPr lang="en-US" altLang="en-US" i="1" baseline="-25000"/>
              <a:t>k+1</a:t>
            </a:r>
            <a:r>
              <a:rPr lang="en-US" altLang="en-US"/>
              <a:t>                            that are contained in </a:t>
            </a:r>
            <a:r>
              <a:rPr lang="en-US" altLang="en-US" i="1"/>
              <a:t>t</a:t>
            </a:r>
            <a:endParaRPr lang="en-US" altLang="en-US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 </a:t>
            </a:r>
            <a:r>
              <a:rPr lang="en-US" altLang="en-US" i="1"/>
              <a:t>L</a:t>
            </a:r>
            <a:r>
              <a:rPr lang="en-US" altLang="en-US" i="1" baseline="-25000"/>
              <a:t>k+1</a:t>
            </a:r>
            <a:r>
              <a:rPr lang="en-US" altLang="en-US"/>
              <a:t>  = candidates in </a:t>
            </a:r>
            <a:r>
              <a:rPr lang="en-US" altLang="en-US" i="1"/>
              <a:t>C</a:t>
            </a:r>
            <a:r>
              <a:rPr lang="en-US" altLang="en-US" i="1" baseline="-25000"/>
              <a:t>k+1</a:t>
            </a:r>
            <a:r>
              <a:rPr lang="en-US" altLang="en-US"/>
              <a:t> with min_support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</a:t>
            </a:r>
            <a:r>
              <a:rPr lang="en-US" altLang="en-US" b="1">
                <a:solidFill>
                  <a:srgbClr val="F83F24"/>
                </a:solidFill>
              </a:rPr>
              <a:t> end</a:t>
            </a:r>
            <a:endParaRPr lang="en-US" altLang="en-US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83F24"/>
                </a:solidFill>
              </a:rPr>
              <a:t>return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 i="1" baseline="-25000"/>
              <a:t>k</a:t>
            </a:r>
            <a:r>
              <a:rPr lang="en-US" altLang="en-US"/>
              <a:t> </a:t>
            </a:r>
            <a:r>
              <a:rPr lang="en-US" altLang="en-US" i="1"/>
              <a:t>L</a:t>
            </a:r>
            <a:r>
              <a:rPr lang="en-US" altLang="en-US" i="1" baseline="-25000"/>
              <a:t>k</a:t>
            </a:r>
            <a:r>
              <a:rPr lang="en-US" altLang="en-US"/>
              <a:t>;</a:t>
            </a:r>
          </a:p>
        </p:txBody>
      </p: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2917</TotalTime>
  <Words>1379</Words>
  <Application>Microsoft Office PowerPoint</Application>
  <PresentationFormat>Widescreen</PresentationFormat>
  <Paragraphs>172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Casper</vt:lpstr>
      <vt:lpstr>Casper Bold</vt:lpstr>
      <vt:lpstr>Symbol</vt:lpstr>
      <vt:lpstr>Times New Roman</vt:lpstr>
      <vt:lpstr>1_Office Theme</vt:lpstr>
      <vt:lpstr>Contents Slide Master</vt:lpstr>
      <vt:lpstr>CorelDRAW</vt:lpstr>
      <vt:lpstr>Microsoft Excel Worksheet</vt:lpstr>
      <vt:lpstr>PowerPoint Presentation</vt:lpstr>
      <vt:lpstr>Contents to be Covered</vt:lpstr>
      <vt:lpstr>Association Mining?</vt:lpstr>
      <vt:lpstr>Association Rules: Basic Concepts</vt:lpstr>
      <vt:lpstr>Interestingness Measures: Support and Confidence</vt:lpstr>
      <vt:lpstr>Association Rule Mining: A Road Map</vt:lpstr>
      <vt:lpstr>Mining Association Rules—An Example</vt:lpstr>
      <vt:lpstr>Mining Frequent Itemsets</vt:lpstr>
      <vt:lpstr>The Apriori Algorithm: Basic idea</vt:lpstr>
      <vt:lpstr>The Apriori Algorithm — Example</vt:lpstr>
      <vt:lpstr>How to Generate Candidates?</vt:lpstr>
      <vt:lpstr>How to Count Supports of Candidates?</vt:lpstr>
      <vt:lpstr>Example of Generating Candidates</vt:lpstr>
      <vt:lpstr>Improving Apriori’s Efficiency</vt:lpstr>
      <vt:lpstr>Is Apriori Fast Enough? — Performance Bottlenecks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277</cp:revision>
  <dcterms:created xsi:type="dcterms:W3CDTF">2019-01-09T10:33:58Z</dcterms:created>
  <dcterms:modified xsi:type="dcterms:W3CDTF">2022-07-03T13:52:09Z</dcterms:modified>
</cp:coreProperties>
</file>