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7"/>
  </p:notesMasterIdLst>
  <p:handoutMasterIdLst>
    <p:handoutMasterId r:id="rId28"/>
  </p:handoutMasterIdLst>
  <p:sldIdLst>
    <p:sldId id="277" r:id="rId3"/>
    <p:sldId id="307" r:id="rId4"/>
    <p:sldId id="619" r:id="rId5"/>
    <p:sldId id="273" r:id="rId6"/>
    <p:sldId id="274" r:id="rId7"/>
    <p:sldId id="275" r:id="rId8"/>
    <p:sldId id="276" r:id="rId9"/>
    <p:sldId id="620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618" r:id="rId24"/>
    <p:sldId id="371" r:id="rId25"/>
    <p:sldId id="3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28D476-696D-60BA-503A-117A52FCE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6A987-0BE6-4FCF-911A-26C1BA4C0F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D5C3B6CA-045F-2376-D1F9-E73E210E18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D43AAC7-9148-0008-9A9C-9BA7980FE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337689-F492-9AB5-6614-E626CA0759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DE15C-74C1-4044-8B29-E54835836C0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4CCFAF46-25DE-391B-A291-4177C0BAA8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1A1B9EA-E02B-187E-8499-88E24CD2F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6A181B-5C0C-5855-D517-873AFAA14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F62C4-BA7D-4F79-923E-2387D73F4EB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8C854B79-1F9F-3B5F-BB2B-30EFBF4867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A7AE44F2-2908-8DA0-7016-0FAC73317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0714FB-1D5E-98B8-55CD-F744B1B38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8D196-C2BA-42F9-8FEF-6945F358E20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BA2BFFA4-7165-B21A-B571-F0AF066B3D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4B5481F-CED1-C9E7-49E7-D3ECF6E45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7B8527-2BC9-5424-82E4-B5C0B1520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D59FA-726D-4D72-B9E4-F3406CF95CD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8746646-C5F1-1F90-489B-5AA88B896E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CD88AC50-6B53-4788-DD8E-E2D5E4AD4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3225D1-C612-B9A3-FC2A-CCC2AB8D3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3659-73C4-406F-9C4A-F3AA46DB0C7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22D6349A-AF6E-8587-6C55-B90D4648CF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2AE32C3-1ADA-1129-74F0-8962709ED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022748-83D1-D74E-1A21-71AF1CACF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918D3-068B-4409-8B0C-6EB0C5B2253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71C59AE2-DA52-B321-2D42-B8A2B5A138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A4267FB3-2E63-0646-F742-A9CB11C8C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6B20CB4-1CF9-7500-09DC-7C0A63C48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27562-7C8C-4083-819F-384A017B4C0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EECE379E-A545-C486-41A4-BC52B7523F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C2A1042-A625-3543-D87E-440565E17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E3BA02-C818-104F-44AF-C66D4B6F5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BFB32-1326-4C92-BBFF-D83778A8D89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04768742-6C54-913C-C805-5CCDA875E2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52E415FC-17E6-2D82-EE15-2540FD2A6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C014C0-AD6B-3E2C-6BBE-49F252B53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1ADFA-5280-4C32-9F01-BA5D4AFA036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664FB951-D257-7F32-33CF-B047BAE0C5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5D113E61-37F7-8E70-4EA2-2EA4173A1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7B71CE-9928-D468-89A2-B810F2D847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91D7A-E88A-47D9-8297-DE5ED3F4F8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7F138E85-EA72-3E7C-7B3B-6C6C936CE1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43BB1F3-0A07-9367-CA29-9428DB38D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B2E6BB-FC98-B13F-F307-F6D9491FE2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564C1-E697-45CA-8600-96B3B2B2DF7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69AD88D-92E0-48AB-DF10-5B855A34A9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4C1A5DB-AA52-0D97-8CB3-8723A97B1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05586E-29A4-92E3-3838-CE5965281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1E134-35C5-4198-9AB7-606ED917716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DA34BB66-2034-9A76-1518-FDB5A08FA9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51CC16F-B87D-1CE3-F3BA-AA642B802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116555-4801-E9A2-6C8F-21FCFA1C2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A2017-8453-46D7-948C-27895166F2C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AA062D68-388B-0FAD-8168-119B8DC37E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4DF4780-A15B-8D08-88D8-01B16CB3C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467766-044E-6E90-3DEB-126CB68DBF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EADCC-C8C4-41BA-B4F5-ABBC8D267DF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5CA754CD-CBFB-F613-14F6-6611DE14A4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CA788EA2-0C83-F496-7F14-1D2492AAD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61E0FA-2FBA-9110-1664-52DB7FBBD0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39AA2-5CB0-455E-A929-582EF121CDB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A98368AB-A6E3-3ED1-901A-ABB2E13F8F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0AFCD01-8535-424D-E5DF-B5A6DFBC4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62E5D7-D33F-417F-A1D6-AC63CCDB6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25FF7-23F2-4989-AFDB-E81F92900CC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E88F7B93-1F2C-BEEB-40F5-63123B5340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FD87802-A092-C159-D06A-15B87970C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1366E1-688E-E8B7-9221-47A4135BC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5C3CB-3641-4C85-ACA7-7896237C9F4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213DEE5C-17B6-6705-F2A1-A4BB2AE212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CE588BF-2275-785C-6A0A-9CC2C346B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EEDCB4-89CF-B466-C6EF-22FBA02E0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A55B7-D94B-4BE3-A501-D6F7C21914D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341F8456-E6D5-FD11-3580-D74B0F974F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A239D6A6-5189-A9A2-EE55-65A5430FE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13E7925-6370-C8D4-2344-476927643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1" y="381000"/>
            <a:ext cx="8258175" cy="914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Properties of FP-tree for Conditional Pattern Base Construction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8FE82C6-967B-039A-E0B0-0A8195BF5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3914" y="1676400"/>
            <a:ext cx="8269287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Node-link property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For any frequent item 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baseline="-25000"/>
              <a:t> </a:t>
            </a:r>
            <a:r>
              <a:rPr lang="en-US" altLang="en-US"/>
              <a:t>all the possible frequent patterns that contain 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 can be obtained by following 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's node-links, starting from 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's head in the FP-tree header</a:t>
            </a:r>
          </a:p>
          <a:p>
            <a:pPr>
              <a:lnSpc>
                <a:spcPct val="120000"/>
              </a:lnSpc>
            </a:pPr>
            <a:r>
              <a:rPr lang="en-US" altLang="en-US"/>
              <a:t>Prefix path property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To calculate the frequent patterns for a node</a:t>
            </a:r>
            <a:r>
              <a:rPr lang="en-US" altLang="en-US" i="1"/>
              <a:t> a</a:t>
            </a:r>
            <a:r>
              <a:rPr lang="en-US" altLang="en-US" i="1" baseline="-25000"/>
              <a:t>i</a:t>
            </a:r>
            <a:r>
              <a:rPr lang="en-US" altLang="en-US"/>
              <a:t> in a path </a:t>
            </a:r>
            <a:r>
              <a:rPr lang="en-US" altLang="en-US" i="1"/>
              <a:t>P</a:t>
            </a:r>
            <a:r>
              <a:rPr lang="en-US" altLang="en-US"/>
              <a:t>, only the prefix sub-path of 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 in </a:t>
            </a:r>
            <a:r>
              <a:rPr lang="en-US" altLang="en-US" i="1"/>
              <a:t>P</a:t>
            </a:r>
            <a:r>
              <a:rPr lang="en-US" altLang="en-US"/>
              <a:t>  need to be accumulated, and its frequency count should carry the same count as node 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advClick="0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D9262D1-7296-D884-9774-B1A3334C5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7724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Step 2: Construct Conditional FP-tree</a:t>
            </a:r>
            <a:r>
              <a:rPr lang="en-US" altLang="en-US" sz="3600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8BB0AA8-3DDC-1873-6C2D-A3F2993F2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1" y="1676400"/>
            <a:ext cx="7940675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For each pattern-base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Accumulate the count for each item in the base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Construct the FP-tree for the frequent items of the pattern base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77EF6580-EB4F-834C-BCB3-94E181AF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3429000"/>
            <a:ext cx="20621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 b="1" i="1"/>
              <a:t>m-conditional </a:t>
            </a:r>
            <a:r>
              <a:rPr lang="en-US" altLang="en-US" sz="1600" b="1"/>
              <a:t>pattern base:</a:t>
            </a:r>
          </a:p>
          <a:p>
            <a:pPr lvl="1" eaLnBrk="0" hangingPunct="0"/>
            <a:r>
              <a:rPr lang="en-US" altLang="en-US" sz="1600" b="1" i="1"/>
              <a:t>fca:2, fcab:1</a:t>
            </a:r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2601BEB1-E1C2-928D-8547-A3FE9CAC493A}"/>
              </a:ext>
            </a:extLst>
          </p:cNvPr>
          <p:cNvGrpSpPr>
            <a:grpSpLocks/>
          </p:cNvGrpSpPr>
          <p:nvPr/>
        </p:nvGrpSpPr>
        <p:grpSpPr bwMode="auto">
          <a:xfrm>
            <a:off x="6781801" y="4343400"/>
            <a:ext cx="2068513" cy="2317750"/>
            <a:chOff x="3312" y="2736"/>
            <a:chExt cx="1303" cy="1460"/>
          </a:xfrm>
        </p:grpSpPr>
        <p:grpSp>
          <p:nvGrpSpPr>
            <p:cNvPr id="28678" name="Group 6">
              <a:extLst>
                <a:ext uri="{FF2B5EF4-FFF2-40B4-BE49-F238E27FC236}">
                  <a16:creationId xmlns:a16="http://schemas.microsoft.com/office/drawing/2014/main" id="{ADD9C6A3-8010-95E8-2BDD-35DA61BE2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28679" name="Text Box 7">
                <a:extLst>
                  <a:ext uri="{FF2B5EF4-FFF2-40B4-BE49-F238E27FC236}">
                    <a16:creationId xmlns:a16="http://schemas.microsoft.com/office/drawing/2014/main" id="{939594EC-8569-434C-2C23-948EBEBAF7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/>
                  <a:t>{}</a:t>
                </a:r>
              </a:p>
            </p:txBody>
          </p:sp>
          <p:sp>
            <p:nvSpPr>
              <p:cNvPr id="28680" name="Text Box 8">
                <a:extLst>
                  <a:ext uri="{FF2B5EF4-FFF2-40B4-BE49-F238E27FC236}">
                    <a16:creationId xmlns:a16="http://schemas.microsoft.com/office/drawing/2014/main" id="{C977A9A0-702B-CF6F-2928-2D40493A8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i="1"/>
                  <a:t>f:3</a:t>
                </a:r>
              </a:p>
            </p:txBody>
          </p:sp>
          <p:sp>
            <p:nvSpPr>
              <p:cNvPr id="28681" name="Text Box 9">
                <a:extLst>
                  <a:ext uri="{FF2B5EF4-FFF2-40B4-BE49-F238E27FC236}">
                    <a16:creationId xmlns:a16="http://schemas.microsoft.com/office/drawing/2014/main" id="{28B00488-E80F-C74A-14A2-729892CEA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i="1"/>
                  <a:t>c:3</a:t>
                </a:r>
              </a:p>
            </p:txBody>
          </p:sp>
          <p:sp>
            <p:nvSpPr>
              <p:cNvPr id="28682" name="Text Box 10">
                <a:extLst>
                  <a:ext uri="{FF2B5EF4-FFF2-40B4-BE49-F238E27FC236}">
                    <a16:creationId xmlns:a16="http://schemas.microsoft.com/office/drawing/2014/main" id="{67D928CB-985E-A138-CCC4-1B8455687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i="1"/>
                  <a:t>a:3</a:t>
                </a:r>
              </a:p>
            </p:txBody>
          </p:sp>
          <p:cxnSp>
            <p:nvCxnSpPr>
              <p:cNvPr id="28683" name="AutoShape 11">
                <a:extLst>
                  <a:ext uri="{FF2B5EF4-FFF2-40B4-BE49-F238E27FC236}">
                    <a16:creationId xmlns:a16="http://schemas.microsoft.com/office/drawing/2014/main" id="{FD5906B6-EC72-F2D8-289B-4EBE998D7435}"/>
                  </a:ext>
                </a:extLst>
              </p:cNvPr>
              <p:cNvCxnSpPr>
                <a:cxnSpLocks noChangeShapeType="1"/>
                <a:stCxn id="28679" idx="2"/>
                <a:endCxn id="28680" idx="0"/>
              </p:cNvCxnSpPr>
              <p:nvPr/>
            </p:nvCxnSpPr>
            <p:spPr bwMode="auto">
              <a:xfrm>
                <a:off x="2421" y="2708"/>
                <a:ext cx="26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84" name="AutoShape 12">
                <a:extLst>
                  <a:ext uri="{FF2B5EF4-FFF2-40B4-BE49-F238E27FC236}">
                    <a16:creationId xmlns:a16="http://schemas.microsoft.com/office/drawing/2014/main" id="{9DBAAFCB-D693-0FE6-22B3-9678F6B5B0C8}"/>
                  </a:ext>
                </a:extLst>
              </p:cNvPr>
              <p:cNvCxnSpPr>
                <a:cxnSpLocks noChangeShapeType="1"/>
                <a:stCxn id="28680" idx="2"/>
                <a:endCxn id="28681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85" name="AutoShape 13">
                <a:extLst>
                  <a:ext uri="{FF2B5EF4-FFF2-40B4-BE49-F238E27FC236}">
                    <a16:creationId xmlns:a16="http://schemas.microsoft.com/office/drawing/2014/main" id="{93619F9E-8D03-241B-FC08-B8E33569BCE7}"/>
                  </a:ext>
                </a:extLst>
              </p:cNvPr>
              <p:cNvCxnSpPr>
                <a:cxnSpLocks noChangeShapeType="1"/>
                <a:stCxn id="28681" idx="2"/>
                <a:endCxn id="28682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E06D259B-BD05-E62B-176E-280CB9021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984"/>
              <a:ext cx="13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 i="1"/>
                <a:t>m-conditional </a:t>
              </a:r>
              <a:r>
                <a:rPr lang="en-US" altLang="en-US" sz="1600" b="1"/>
                <a:t>FP-tree</a:t>
              </a:r>
              <a:endParaRPr lang="en-US" altLang="en-US" sz="1600" b="1" i="1"/>
            </a:p>
          </p:txBody>
        </p:sp>
      </p:grp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1A5F32E9-07B3-49F3-41D0-309FADEE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267201"/>
            <a:ext cx="2133600" cy="162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/>
              <a:t>All frequent patterns concerning</a:t>
            </a:r>
            <a:r>
              <a:rPr lang="en-US" altLang="en-US" sz="1600" b="1" i="1"/>
              <a:t> m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i="1"/>
              <a:t>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i="1"/>
              <a:t>fm, cm, 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i="1"/>
              <a:t>fcm, fam, cam,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 i="1"/>
              <a:t>fcam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35A4E66F-78C9-F2B3-2341-55BE8AF1E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724400"/>
            <a:ext cx="590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sym typeface="Wingdings 3" panose="05040102010807070707" pitchFamily="18" charset="2"/>
              </a:rPr>
              <a:t></a:t>
            </a:r>
            <a:endParaRPr lang="en-US" altLang="en-US" b="1"/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155A4769-D522-0353-9095-1F735FA3B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76800"/>
            <a:ext cx="420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sym typeface="Wingdings 3" panose="05040102010807070707" pitchFamily="18" charset="2"/>
              </a:rPr>
              <a:t>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C1F701B2-00C4-3B08-952D-34E4AEE12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3429000"/>
            <a:ext cx="344966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{}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D9D82CF8-4F65-8BFB-D04F-B9FEE09D5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3973514"/>
            <a:ext cx="47783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solidFill>
                  <a:schemeClr val="hlink"/>
                </a:solidFill>
              </a:rPr>
              <a:t>f:4</a:t>
            </a:r>
          </a:p>
        </p:txBody>
      </p:sp>
      <p:sp>
        <p:nvSpPr>
          <p:cNvPr id="28692" name="Text Box 20">
            <a:extLst>
              <a:ext uri="{FF2B5EF4-FFF2-40B4-BE49-F238E27FC236}">
                <a16:creationId xmlns:a16="http://schemas.microsoft.com/office/drawing/2014/main" id="{BE3D418A-485B-74F6-2AB8-0C3384AB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3973513"/>
            <a:ext cx="490840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c:1</a:t>
            </a:r>
          </a:p>
        </p:txBody>
      </p:sp>
      <p:sp>
        <p:nvSpPr>
          <p:cNvPr id="28693" name="Text Box 21">
            <a:extLst>
              <a:ext uri="{FF2B5EF4-FFF2-40B4-BE49-F238E27FC236}">
                <a16:creationId xmlns:a16="http://schemas.microsoft.com/office/drawing/2014/main" id="{FB8A48D1-9CFA-2BE2-CA5B-82AFFDAB6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4456114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b:1</a:t>
            </a: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7011DD91-0FE8-0919-9BDD-ABC9FBFA3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4938714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p:1</a:t>
            </a:r>
          </a:p>
        </p:txBody>
      </p:sp>
      <p:cxnSp>
        <p:nvCxnSpPr>
          <p:cNvPr id="28695" name="AutoShape 23">
            <a:extLst>
              <a:ext uri="{FF2B5EF4-FFF2-40B4-BE49-F238E27FC236}">
                <a16:creationId xmlns:a16="http://schemas.microsoft.com/office/drawing/2014/main" id="{F2B3DAB6-18C7-DEB5-0EE5-77550F9876D9}"/>
              </a:ext>
            </a:extLst>
          </p:cNvPr>
          <p:cNvCxnSpPr>
            <a:cxnSpLocks noChangeShapeType="1"/>
            <a:stCxn id="28692" idx="2"/>
            <a:endCxn id="28693" idx="0"/>
          </p:cNvCxnSpPr>
          <p:nvPr/>
        </p:nvCxnSpPr>
        <p:spPr bwMode="auto">
          <a:xfrm>
            <a:off x="6135046" y="4373623"/>
            <a:ext cx="13343" cy="8249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6" name="AutoShape 24">
            <a:extLst>
              <a:ext uri="{FF2B5EF4-FFF2-40B4-BE49-F238E27FC236}">
                <a16:creationId xmlns:a16="http://schemas.microsoft.com/office/drawing/2014/main" id="{541C4F3E-3D77-537A-F08D-401A6F08EBFC}"/>
              </a:ext>
            </a:extLst>
          </p:cNvPr>
          <p:cNvCxnSpPr>
            <a:cxnSpLocks noChangeShapeType="1"/>
            <a:stCxn id="28693" idx="2"/>
            <a:endCxn id="28694" idx="0"/>
          </p:cNvCxnSpPr>
          <p:nvPr/>
        </p:nvCxnSpPr>
        <p:spPr bwMode="auto">
          <a:xfrm>
            <a:off x="6153150" y="4775201"/>
            <a:ext cx="0" cy="16986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7" name="AutoShape 25">
            <a:extLst>
              <a:ext uri="{FF2B5EF4-FFF2-40B4-BE49-F238E27FC236}">
                <a16:creationId xmlns:a16="http://schemas.microsoft.com/office/drawing/2014/main" id="{99A3988F-A9B9-D63B-8DBB-C9B1871F9F11}"/>
              </a:ext>
            </a:extLst>
          </p:cNvPr>
          <p:cNvCxnSpPr>
            <a:cxnSpLocks noChangeShapeType="1"/>
            <a:stCxn id="28690" idx="2"/>
            <a:endCxn id="28692" idx="0"/>
          </p:cNvCxnSpPr>
          <p:nvPr/>
        </p:nvCxnSpPr>
        <p:spPr bwMode="auto">
          <a:xfrm>
            <a:off x="5603321" y="3829111"/>
            <a:ext cx="531724" cy="14440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98" name="AutoShape 26">
            <a:extLst>
              <a:ext uri="{FF2B5EF4-FFF2-40B4-BE49-F238E27FC236}">
                <a16:creationId xmlns:a16="http://schemas.microsoft.com/office/drawing/2014/main" id="{293F026A-9CF6-8A42-4EBB-24782175CC70}"/>
              </a:ext>
            </a:extLst>
          </p:cNvPr>
          <p:cNvCxnSpPr>
            <a:cxnSpLocks noChangeShapeType="1"/>
            <a:stCxn id="28690" idx="2"/>
            <a:endCxn id="28691" idx="0"/>
          </p:cNvCxnSpPr>
          <p:nvPr/>
        </p:nvCxnSpPr>
        <p:spPr bwMode="auto">
          <a:xfrm flipH="1">
            <a:off x="5207795" y="3829111"/>
            <a:ext cx="395527" cy="14440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99" name="Text Box 27">
            <a:extLst>
              <a:ext uri="{FF2B5EF4-FFF2-40B4-BE49-F238E27FC236}">
                <a16:creationId xmlns:a16="http://schemas.microsoft.com/office/drawing/2014/main" id="{BBF39A8B-E63B-FC0E-35BD-200C5E3F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4456114"/>
            <a:ext cx="534987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b:1</a:t>
            </a:r>
          </a:p>
        </p:txBody>
      </p:sp>
      <p:sp>
        <p:nvSpPr>
          <p:cNvPr id="28700" name="Text Box 28">
            <a:extLst>
              <a:ext uri="{FF2B5EF4-FFF2-40B4-BE49-F238E27FC236}">
                <a16:creationId xmlns:a16="http://schemas.microsoft.com/office/drawing/2014/main" id="{6CD746A4-BC09-33D2-82F2-8EA1D0EC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456113"/>
            <a:ext cx="490840" cy="40011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solidFill>
                  <a:schemeClr val="hlink"/>
                </a:solidFill>
              </a:rPr>
              <a:t>c:3</a:t>
            </a:r>
          </a:p>
        </p:txBody>
      </p:sp>
      <p:cxnSp>
        <p:nvCxnSpPr>
          <p:cNvPr id="28701" name="AutoShape 29">
            <a:extLst>
              <a:ext uri="{FF2B5EF4-FFF2-40B4-BE49-F238E27FC236}">
                <a16:creationId xmlns:a16="http://schemas.microsoft.com/office/drawing/2014/main" id="{A53E5B42-B47D-823D-602D-EE047422F1EC}"/>
              </a:ext>
            </a:extLst>
          </p:cNvPr>
          <p:cNvCxnSpPr>
            <a:cxnSpLocks noChangeShapeType="1"/>
            <a:stCxn id="28691" idx="2"/>
            <a:endCxn id="28700" idx="0"/>
          </p:cNvCxnSpPr>
          <p:nvPr/>
        </p:nvCxnSpPr>
        <p:spPr bwMode="auto">
          <a:xfrm flipH="1">
            <a:off x="4917434" y="4383089"/>
            <a:ext cx="290361" cy="7302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2" name="AutoShape 30">
            <a:extLst>
              <a:ext uri="{FF2B5EF4-FFF2-40B4-BE49-F238E27FC236}">
                <a16:creationId xmlns:a16="http://schemas.microsoft.com/office/drawing/2014/main" id="{BBD9CE8D-B431-1C61-F3F2-562CD8F0644B}"/>
              </a:ext>
            </a:extLst>
          </p:cNvPr>
          <p:cNvCxnSpPr>
            <a:cxnSpLocks noChangeShapeType="1"/>
            <a:stCxn id="28691" idx="2"/>
            <a:endCxn id="28699" idx="0"/>
          </p:cNvCxnSpPr>
          <p:nvPr/>
        </p:nvCxnSpPr>
        <p:spPr bwMode="auto">
          <a:xfrm>
            <a:off x="5210176" y="4292601"/>
            <a:ext cx="334963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03" name="Text Box 31">
            <a:extLst>
              <a:ext uri="{FF2B5EF4-FFF2-40B4-BE49-F238E27FC236}">
                <a16:creationId xmlns:a16="http://schemas.microsoft.com/office/drawing/2014/main" id="{AA87D814-47EC-DA0A-B664-49057515B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9" y="4938714"/>
            <a:ext cx="53498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solidFill>
                  <a:schemeClr val="hlink"/>
                </a:solidFill>
              </a:rPr>
              <a:t>a:3</a:t>
            </a:r>
          </a:p>
        </p:txBody>
      </p:sp>
      <p:sp>
        <p:nvSpPr>
          <p:cNvPr id="28704" name="Text Box 32">
            <a:extLst>
              <a:ext uri="{FF2B5EF4-FFF2-40B4-BE49-F238E27FC236}">
                <a16:creationId xmlns:a16="http://schemas.microsoft.com/office/drawing/2014/main" id="{ED226AEB-75CE-89A1-F693-1E2C3D1F0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5421314"/>
            <a:ext cx="53498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solidFill>
                  <a:schemeClr val="hlink"/>
                </a:solidFill>
              </a:rPr>
              <a:t>b:1</a:t>
            </a:r>
          </a:p>
        </p:txBody>
      </p:sp>
      <p:sp>
        <p:nvSpPr>
          <p:cNvPr id="28705" name="Text Box 33">
            <a:extLst>
              <a:ext uri="{FF2B5EF4-FFF2-40B4-BE49-F238E27FC236}">
                <a16:creationId xmlns:a16="http://schemas.microsoft.com/office/drawing/2014/main" id="{AD2711EE-0935-6ECA-1F53-548AE175C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4" y="5421314"/>
            <a:ext cx="59213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solidFill>
                  <a:schemeClr val="hlink"/>
                </a:solidFill>
              </a:rPr>
              <a:t>m:2</a:t>
            </a:r>
          </a:p>
        </p:txBody>
      </p:sp>
      <p:sp>
        <p:nvSpPr>
          <p:cNvPr id="28706" name="Text Box 34">
            <a:extLst>
              <a:ext uri="{FF2B5EF4-FFF2-40B4-BE49-F238E27FC236}">
                <a16:creationId xmlns:a16="http://schemas.microsoft.com/office/drawing/2014/main" id="{64ED8AEB-773E-986E-F054-705D7F747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1" y="5905500"/>
            <a:ext cx="514885" cy="40011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p:2</a:t>
            </a:r>
          </a:p>
        </p:txBody>
      </p:sp>
      <p:cxnSp>
        <p:nvCxnSpPr>
          <p:cNvPr id="28707" name="AutoShape 35">
            <a:extLst>
              <a:ext uri="{FF2B5EF4-FFF2-40B4-BE49-F238E27FC236}">
                <a16:creationId xmlns:a16="http://schemas.microsoft.com/office/drawing/2014/main" id="{0895D8B0-F2E6-694F-D1C8-CE4B227D903E}"/>
              </a:ext>
            </a:extLst>
          </p:cNvPr>
          <p:cNvCxnSpPr>
            <a:cxnSpLocks noChangeShapeType="1"/>
            <a:stCxn id="28700" idx="2"/>
            <a:endCxn id="28703" idx="0"/>
          </p:cNvCxnSpPr>
          <p:nvPr/>
        </p:nvCxnSpPr>
        <p:spPr bwMode="auto">
          <a:xfrm>
            <a:off x="4917434" y="4856223"/>
            <a:ext cx="12549" cy="82490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8" name="AutoShape 36">
            <a:extLst>
              <a:ext uri="{FF2B5EF4-FFF2-40B4-BE49-F238E27FC236}">
                <a16:creationId xmlns:a16="http://schemas.microsoft.com/office/drawing/2014/main" id="{98B01A00-AE98-2191-3622-34170390AF5D}"/>
              </a:ext>
            </a:extLst>
          </p:cNvPr>
          <p:cNvCxnSpPr>
            <a:cxnSpLocks noChangeShapeType="1"/>
            <a:stCxn id="28703" idx="2"/>
            <a:endCxn id="28705" idx="0"/>
          </p:cNvCxnSpPr>
          <p:nvPr/>
        </p:nvCxnSpPr>
        <p:spPr bwMode="auto">
          <a:xfrm flipH="1">
            <a:off x="4662489" y="5259389"/>
            <a:ext cx="269875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09" name="AutoShape 37">
            <a:extLst>
              <a:ext uri="{FF2B5EF4-FFF2-40B4-BE49-F238E27FC236}">
                <a16:creationId xmlns:a16="http://schemas.microsoft.com/office/drawing/2014/main" id="{809DF6B0-49D4-1588-DFDF-3CD976ACDCD6}"/>
              </a:ext>
            </a:extLst>
          </p:cNvPr>
          <p:cNvCxnSpPr>
            <a:cxnSpLocks noChangeShapeType="1"/>
            <a:stCxn id="28703" idx="2"/>
            <a:endCxn id="28704" idx="0"/>
          </p:cNvCxnSpPr>
          <p:nvPr/>
        </p:nvCxnSpPr>
        <p:spPr bwMode="auto">
          <a:xfrm>
            <a:off x="4932364" y="5259389"/>
            <a:ext cx="382587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10" name="AutoShape 38">
            <a:extLst>
              <a:ext uri="{FF2B5EF4-FFF2-40B4-BE49-F238E27FC236}">
                <a16:creationId xmlns:a16="http://schemas.microsoft.com/office/drawing/2014/main" id="{68EF016A-BE48-1567-05F8-887D543B2CCD}"/>
              </a:ext>
            </a:extLst>
          </p:cNvPr>
          <p:cNvCxnSpPr>
            <a:cxnSpLocks noChangeShapeType="1"/>
            <a:stCxn id="28705" idx="2"/>
            <a:endCxn id="28706" idx="0"/>
          </p:cNvCxnSpPr>
          <p:nvPr/>
        </p:nvCxnSpPr>
        <p:spPr bwMode="auto">
          <a:xfrm flipH="1">
            <a:off x="4651644" y="5830888"/>
            <a:ext cx="5289" cy="74612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1" name="Text Box 39">
            <a:extLst>
              <a:ext uri="{FF2B5EF4-FFF2-40B4-BE49-F238E27FC236}">
                <a16:creationId xmlns:a16="http://schemas.microsoft.com/office/drawing/2014/main" id="{1E673536-05AF-9428-5E1D-DAE8904C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5905501"/>
            <a:ext cx="593725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solidFill>
                  <a:schemeClr val="hlink"/>
                </a:solidFill>
              </a:rPr>
              <a:t>m:1</a:t>
            </a:r>
          </a:p>
        </p:txBody>
      </p:sp>
      <p:cxnSp>
        <p:nvCxnSpPr>
          <p:cNvPr id="28712" name="AutoShape 40">
            <a:extLst>
              <a:ext uri="{FF2B5EF4-FFF2-40B4-BE49-F238E27FC236}">
                <a16:creationId xmlns:a16="http://schemas.microsoft.com/office/drawing/2014/main" id="{9CCD6736-BC47-49D9-91D0-71C19100A99A}"/>
              </a:ext>
            </a:extLst>
          </p:cNvPr>
          <p:cNvCxnSpPr>
            <a:cxnSpLocks noChangeShapeType="1"/>
            <a:stCxn id="28704" idx="2"/>
            <a:endCxn id="28711" idx="0"/>
          </p:cNvCxnSpPr>
          <p:nvPr/>
        </p:nvCxnSpPr>
        <p:spPr bwMode="auto">
          <a:xfrm>
            <a:off x="5314950" y="5741989"/>
            <a:ext cx="0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13" name="Text Box 41">
            <a:extLst>
              <a:ext uri="{FF2B5EF4-FFF2-40B4-BE49-F238E27FC236}">
                <a16:creationId xmlns:a16="http://schemas.microsoft.com/office/drawing/2014/main" id="{2A5BB8A0-5DEE-41E3-D52F-AEEC22DCF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632201"/>
            <a:ext cx="2543175" cy="2301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en-US" sz="2000" b="1"/>
              <a:t>Header Table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b="1" i="1" u="sng"/>
              <a:t>Item  frequency  head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/>
              <a:t> f	4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/>
              <a:t>c	4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/>
              <a:t>a	3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/>
              <a:t>b	3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/>
              <a:t>m	3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/>
              <a:t>p	3</a:t>
            </a:r>
            <a:endParaRPr lang="en-US" altLang="en-US" sz="2000"/>
          </a:p>
        </p:txBody>
      </p:sp>
      <p:sp>
        <p:nvSpPr>
          <p:cNvPr id="28714" name="Freeform 42">
            <a:extLst>
              <a:ext uri="{FF2B5EF4-FFF2-40B4-BE49-F238E27FC236}">
                <a16:creationId xmlns:a16="http://schemas.microsoft.com/office/drawing/2014/main" id="{57739AA9-6990-2C1C-7686-452A7641D630}"/>
              </a:ext>
            </a:extLst>
          </p:cNvPr>
          <p:cNvSpPr>
            <a:spLocks/>
          </p:cNvSpPr>
          <p:nvPr/>
        </p:nvSpPr>
        <p:spPr bwMode="auto">
          <a:xfrm>
            <a:off x="3962400" y="4144964"/>
            <a:ext cx="1074738" cy="301625"/>
          </a:xfrm>
          <a:custGeom>
            <a:avLst/>
            <a:gdLst>
              <a:gd name="T0" fmla="*/ 0 w 672"/>
              <a:gd name="T1" fmla="*/ 240 h 240"/>
              <a:gd name="T2" fmla="*/ 288 w 672"/>
              <a:gd name="T3" fmla="*/ 192 h 240"/>
              <a:gd name="T4" fmla="*/ 432 w 672"/>
              <a:gd name="T5" fmla="*/ 48 h 240"/>
              <a:gd name="T6" fmla="*/ 672 w 672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15" name="Freeform 43">
            <a:extLst>
              <a:ext uri="{FF2B5EF4-FFF2-40B4-BE49-F238E27FC236}">
                <a16:creationId xmlns:a16="http://schemas.microsoft.com/office/drawing/2014/main" id="{A229788C-169E-A45C-1E6E-F1394B195820}"/>
              </a:ext>
            </a:extLst>
          </p:cNvPr>
          <p:cNvSpPr>
            <a:spLocks/>
          </p:cNvSpPr>
          <p:nvPr/>
        </p:nvSpPr>
        <p:spPr bwMode="auto">
          <a:xfrm>
            <a:off x="3962401" y="4629150"/>
            <a:ext cx="690563" cy="0"/>
          </a:xfrm>
          <a:custGeom>
            <a:avLst/>
            <a:gdLst>
              <a:gd name="T0" fmla="*/ 0 w 432"/>
              <a:gd name="T1" fmla="*/ 0 h 1"/>
              <a:gd name="T2" fmla="*/ 432 w 432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16" name="Freeform 44">
            <a:extLst>
              <a:ext uri="{FF2B5EF4-FFF2-40B4-BE49-F238E27FC236}">
                <a16:creationId xmlns:a16="http://schemas.microsoft.com/office/drawing/2014/main" id="{5A42A4D2-F643-EFE7-51EB-9D892E3AC2FC}"/>
              </a:ext>
            </a:extLst>
          </p:cNvPr>
          <p:cNvSpPr>
            <a:spLocks/>
          </p:cNvSpPr>
          <p:nvPr/>
        </p:nvSpPr>
        <p:spPr bwMode="auto">
          <a:xfrm>
            <a:off x="5113338" y="4144964"/>
            <a:ext cx="768350" cy="484187"/>
          </a:xfrm>
          <a:custGeom>
            <a:avLst/>
            <a:gdLst>
              <a:gd name="T0" fmla="*/ 0 w 480"/>
              <a:gd name="T1" fmla="*/ 384 h 384"/>
              <a:gd name="T2" fmla="*/ 48 w 480"/>
              <a:gd name="T3" fmla="*/ 336 h 384"/>
              <a:gd name="T4" fmla="*/ 240 w 480"/>
              <a:gd name="T5" fmla="*/ 96 h 384"/>
              <a:gd name="T6" fmla="*/ 480 w 48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17" name="Freeform 45">
            <a:extLst>
              <a:ext uri="{FF2B5EF4-FFF2-40B4-BE49-F238E27FC236}">
                <a16:creationId xmlns:a16="http://schemas.microsoft.com/office/drawing/2014/main" id="{B37C5AF7-EB24-6AFE-CB3D-8644153E2C91}"/>
              </a:ext>
            </a:extLst>
          </p:cNvPr>
          <p:cNvSpPr>
            <a:spLocks/>
          </p:cNvSpPr>
          <p:nvPr/>
        </p:nvSpPr>
        <p:spPr bwMode="auto">
          <a:xfrm>
            <a:off x="3962401" y="4884738"/>
            <a:ext cx="690563" cy="241300"/>
          </a:xfrm>
          <a:custGeom>
            <a:avLst/>
            <a:gdLst>
              <a:gd name="T0" fmla="*/ 0 w 432"/>
              <a:gd name="T1" fmla="*/ 0 h 192"/>
              <a:gd name="T2" fmla="*/ 144 w 432"/>
              <a:gd name="T3" fmla="*/ 48 h 192"/>
              <a:gd name="T4" fmla="*/ 288 w 432"/>
              <a:gd name="T5" fmla="*/ 144 h 192"/>
              <a:gd name="T6" fmla="*/ 432 w 432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18" name="Freeform 46">
            <a:extLst>
              <a:ext uri="{FF2B5EF4-FFF2-40B4-BE49-F238E27FC236}">
                <a16:creationId xmlns:a16="http://schemas.microsoft.com/office/drawing/2014/main" id="{5FDE39AE-83E4-C83F-2B2B-64E821A2BD5C}"/>
              </a:ext>
            </a:extLst>
          </p:cNvPr>
          <p:cNvSpPr>
            <a:spLocks/>
          </p:cNvSpPr>
          <p:nvPr/>
        </p:nvSpPr>
        <p:spPr bwMode="auto">
          <a:xfrm>
            <a:off x="3978275" y="5065713"/>
            <a:ext cx="1149350" cy="482600"/>
          </a:xfrm>
          <a:custGeom>
            <a:avLst/>
            <a:gdLst>
              <a:gd name="T0" fmla="*/ 0 w 720"/>
              <a:gd name="T1" fmla="*/ 0 h 384"/>
              <a:gd name="T2" fmla="*/ 240 w 720"/>
              <a:gd name="T3" fmla="*/ 48 h 384"/>
              <a:gd name="T4" fmla="*/ 528 w 720"/>
              <a:gd name="T5" fmla="*/ 288 h 384"/>
              <a:gd name="T6" fmla="*/ 720 w 720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19" name="Freeform 47">
            <a:extLst>
              <a:ext uri="{FF2B5EF4-FFF2-40B4-BE49-F238E27FC236}">
                <a16:creationId xmlns:a16="http://schemas.microsoft.com/office/drawing/2014/main" id="{232D6D1B-5238-FD52-1F20-4F007D4B79BC}"/>
              </a:ext>
            </a:extLst>
          </p:cNvPr>
          <p:cNvSpPr>
            <a:spLocks/>
          </p:cNvSpPr>
          <p:nvPr/>
        </p:nvSpPr>
        <p:spPr bwMode="auto">
          <a:xfrm>
            <a:off x="5511800" y="4762500"/>
            <a:ext cx="90488" cy="846138"/>
          </a:xfrm>
          <a:custGeom>
            <a:avLst/>
            <a:gdLst>
              <a:gd name="T0" fmla="*/ 0 w 56"/>
              <a:gd name="T1" fmla="*/ 672 h 672"/>
              <a:gd name="T2" fmla="*/ 48 w 56"/>
              <a:gd name="T3" fmla="*/ 432 h 672"/>
              <a:gd name="T4" fmla="*/ 48 w 56"/>
              <a:gd name="T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20" name="Line 48">
            <a:extLst>
              <a:ext uri="{FF2B5EF4-FFF2-40B4-BE49-F238E27FC236}">
                <a16:creationId xmlns:a16="http://schemas.microsoft.com/office/drawing/2014/main" id="{204E9869-8467-6235-9336-B61C25F6C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4629150"/>
            <a:ext cx="153988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21" name="Freeform 49">
            <a:extLst>
              <a:ext uri="{FF2B5EF4-FFF2-40B4-BE49-F238E27FC236}">
                <a16:creationId xmlns:a16="http://schemas.microsoft.com/office/drawing/2014/main" id="{7A06E7A2-E241-3413-A319-CF7564B85D5E}"/>
              </a:ext>
            </a:extLst>
          </p:cNvPr>
          <p:cNvSpPr>
            <a:spLocks/>
          </p:cNvSpPr>
          <p:nvPr/>
        </p:nvSpPr>
        <p:spPr bwMode="auto">
          <a:xfrm>
            <a:off x="3978276" y="5307014"/>
            <a:ext cx="460375" cy="301625"/>
          </a:xfrm>
          <a:custGeom>
            <a:avLst/>
            <a:gdLst>
              <a:gd name="T0" fmla="*/ 0 w 288"/>
              <a:gd name="T1" fmla="*/ 0 h 240"/>
              <a:gd name="T2" fmla="*/ 144 w 288"/>
              <a:gd name="T3" fmla="*/ 48 h 240"/>
              <a:gd name="T4" fmla="*/ 192 w 288"/>
              <a:gd name="T5" fmla="*/ 192 h 240"/>
              <a:gd name="T6" fmla="*/ 288 w 288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22" name="Freeform 50">
            <a:extLst>
              <a:ext uri="{FF2B5EF4-FFF2-40B4-BE49-F238E27FC236}">
                <a16:creationId xmlns:a16="http://schemas.microsoft.com/office/drawing/2014/main" id="{65593D88-9E0C-C160-65FA-CCB53464D096}"/>
              </a:ext>
            </a:extLst>
          </p:cNvPr>
          <p:cNvSpPr>
            <a:spLocks/>
          </p:cNvSpPr>
          <p:nvPr/>
        </p:nvSpPr>
        <p:spPr bwMode="auto">
          <a:xfrm>
            <a:off x="4897439" y="5608639"/>
            <a:ext cx="153987" cy="484187"/>
          </a:xfrm>
          <a:custGeom>
            <a:avLst/>
            <a:gdLst>
              <a:gd name="T0" fmla="*/ 0 w 96"/>
              <a:gd name="T1" fmla="*/ 0 h 384"/>
              <a:gd name="T2" fmla="*/ 48 w 96"/>
              <a:gd name="T3" fmla="*/ 96 h 384"/>
              <a:gd name="T4" fmla="*/ 48 w 96"/>
              <a:gd name="T5" fmla="*/ 288 h 384"/>
              <a:gd name="T6" fmla="*/ 96 w 96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23" name="Freeform 51">
            <a:extLst>
              <a:ext uri="{FF2B5EF4-FFF2-40B4-BE49-F238E27FC236}">
                <a16:creationId xmlns:a16="http://schemas.microsoft.com/office/drawing/2014/main" id="{25E3FBB6-5D10-B505-AA14-1BD6105AF111}"/>
              </a:ext>
            </a:extLst>
          </p:cNvPr>
          <p:cNvSpPr>
            <a:spLocks/>
          </p:cNvSpPr>
          <p:nvPr/>
        </p:nvSpPr>
        <p:spPr bwMode="auto">
          <a:xfrm>
            <a:off x="3978276" y="5548313"/>
            <a:ext cx="460375" cy="544512"/>
          </a:xfrm>
          <a:custGeom>
            <a:avLst/>
            <a:gdLst>
              <a:gd name="T0" fmla="*/ 0 w 288"/>
              <a:gd name="T1" fmla="*/ 0 h 432"/>
              <a:gd name="T2" fmla="*/ 96 w 288"/>
              <a:gd name="T3" fmla="*/ 144 h 432"/>
              <a:gd name="T4" fmla="*/ 144 w 288"/>
              <a:gd name="T5" fmla="*/ 336 h 432"/>
              <a:gd name="T6" fmla="*/ 288 w 288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24" name="Freeform 52">
            <a:extLst>
              <a:ext uri="{FF2B5EF4-FFF2-40B4-BE49-F238E27FC236}">
                <a16:creationId xmlns:a16="http://schemas.microsoft.com/office/drawing/2014/main" id="{284B1D52-AB05-01D5-8DAB-FC951A6E4E9D}"/>
              </a:ext>
            </a:extLst>
          </p:cNvPr>
          <p:cNvSpPr>
            <a:spLocks/>
          </p:cNvSpPr>
          <p:nvPr/>
        </p:nvSpPr>
        <p:spPr bwMode="auto">
          <a:xfrm>
            <a:off x="4897439" y="5246689"/>
            <a:ext cx="1228725" cy="846137"/>
          </a:xfrm>
          <a:custGeom>
            <a:avLst/>
            <a:gdLst>
              <a:gd name="T0" fmla="*/ 0 w 768"/>
              <a:gd name="T1" fmla="*/ 672 h 672"/>
              <a:gd name="T2" fmla="*/ 96 w 768"/>
              <a:gd name="T3" fmla="*/ 528 h 672"/>
              <a:gd name="T4" fmla="*/ 528 w 768"/>
              <a:gd name="T5" fmla="*/ 384 h 672"/>
              <a:gd name="T6" fmla="*/ 768 w 768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advClick="0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422EC7B-CC64-1CFA-038D-548AD6E17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696200" cy="10668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Mining Frequent Patterns by Creating Conditional Pattern-Bases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4FD908F6-3D3D-BB10-6C19-609E9C541C5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86000"/>
            <a:ext cx="8229600" cy="4000500"/>
            <a:chOff x="384" y="1440"/>
            <a:chExt cx="5184" cy="2520"/>
          </a:xfrm>
        </p:grpSpPr>
        <p:sp>
          <p:nvSpPr>
            <p:cNvPr id="29700" name="Rectangle 4">
              <a:extLst>
                <a:ext uri="{FF2B5EF4-FFF2-40B4-BE49-F238E27FC236}">
                  <a16:creationId xmlns:a16="http://schemas.microsoft.com/office/drawing/2014/main" id="{0EF25E0D-A312-C417-A3B5-B3EAFDD1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94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Empty</a:t>
              </a:r>
            </a:p>
          </p:txBody>
        </p:sp>
        <p:sp>
          <p:nvSpPr>
            <p:cNvPr id="29701" name="Rectangle 5">
              <a:extLst>
                <a:ext uri="{FF2B5EF4-FFF2-40B4-BE49-F238E27FC236}">
                  <a16:creationId xmlns:a16="http://schemas.microsoft.com/office/drawing/2014/main" id="{74F22C33-FA80-A2B9-FF89-153908038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594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Empty</a:t>
              </a:r>
            </a:p>
          </p:txBody>
        </p:sp>
        <p:sp>
          <p:nvSpPr>
            <p:cNvPr id="29702" name="Rectangle 6">
              <a:extLst>
                <a:ext uri="{FF2B5EF4-FFF2-40B4-BE49-F238E27FC236}">
                  <a16:creationId xmlns:a16="http://schemas.microsoft.com/office/drawing/2014/main" id="{33E4E278-18AD-81E5-6BBE-90689E182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94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f</a:t>
              </a:r>
            </a:p>
          </p:txBody>
        </p:sp>
        <p:sp>
          <p:nvSpPr>
            <p:cNvPr id="29703" name="Rectangle 7">
              <a:extLst>
                <a:ext uri="{FF2B5EF4-FFF2-40B4-BE49-F238E27FC236}">
                  <a16:creationId xmlns:a16="http://schemas.microsoft.com/office/drawing/2014/main" id="{D9CF24C7-1DB4-A6CF-07F8-EBC1534F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29"/>
              <a:ext cx="20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{(f:3)}|c</a:t>
              </a:r>
            </a:p>
          </p:txBody>
        </p:sp>
        <p:sp>
          <p:nvSpPr>
            <p:cNvPr id="29704" name="Rectangle 8">
              <a:extLst>
                <a:ext uri="{FF2B5EF4-FFF2-40B4-BE49-F238E27FC236}">
                  <a16:creationId xmlns:a16="http://schemas.microsoft.com/office/drawing/2014/main" id="{8B06737C-DC20-5BDE-D10D-24BCA97F3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29"/>
              <a:ext cx="2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{(f:3)}</a:t>
              </a:r>
            </a:p>
          </p:txBody>
        </p:sp>
        <p:sp>
          <p:nvSpPr>
            <p:cNvPr id="29705" name="Rectangle 9">
              <a:extLst>
                <a:ext uri="{FF2B5EF4-FFF2-40B4-BE49-F238E27FC236}">
                  <a16:creationId xmlns:a16="http://schemas.microsoft.com/office/drawing/2014/main" id="{24372957-37B3-B219-B684-ABCB287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229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c</a:t>
              </a:r>
            </a:p>
          </p:txBody>
        </p:sp>
        <p:sp>
          <p:nvSpPr>
            <p:cNvPr id="29706" name="Rectangle 10">
              <a:extLst>
                <a:ext uri="{FF2B5EF4-FFF2-40B4-BE49-F238E27FC236}">
                  <a16:creationId xmlns:a16="http://schemas.microsoft.com/office/drawing/2014/main" id="{928784CA-AA7F-481C-07A8-6BD88E024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63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{(f:3, c:3)}|a</a:t>
              </a:r>
            </a:p>
          </p:txBody>
        </p:sp>
        <p:sp>
          <p:nvSpPr>
            <p:cNvPr id="29707" name="Rectangle 11">
              <a:extLst>
                <a:ext uri="{FF2B5EF4-FFF2-40B4-BE49-F238E27FC236}">
                  <a16:creationId xmlns:a16="http://schemas.microsoft.com/office/drawing/2014/main" id="{44499523-3EC8-BF7F-80A8-B289BFFB2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63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{(fc:3)}</a:t>
              </a:r>
            </a:p>
          </p:txBody>
        </p:sp>
        <p:sp>
          <p:nvSpPr>
            <p:cNvPr id="29708" name="Rectangle 12">
              <a:extLst>
                <a:ext uri="{FF2B5EF4-FFF2-40B4-BE49-F238E27FC236}">
                  <a16:creationId xmlns:a16="http://schemas.microsoft.com/office/drawing/2014/main" id="{CE271DFE-8B99-CDD0-7D98-E24069C43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63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a</a:t>
              </a:r>
            </a:p>
          </p:txBody>
        </p:sp>
        <p:sp>
          <p:nvSpPr>
            <p:cNvPr id="29709" name="Rectangle 13">
              <a:extLst>
                <a:ext uri="{FF2B5EF4-FFF2-40B4-BE49-F238E27FC236}">
                  <a16:creationId xmlns:a16="http://schemas.microsoft.com/office/drawing/2014/main" id="{EA02589B-E365-8988-987C-AA5A30F09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7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Empty</a:t>
              </a:r>
            </a:p>
          </p:txBody>
        </p:sp>
        <p:sp>
          <p:nvSpPr>
            <p:cNvPr id="29710" name="Rectangle 14">
              <a:extLst>
                <a:ext uri="{FF2B5EF4-FFF2-40B4-BE49-F238E27FC236}">
                  <a16:creationId xmlns:a16="http://schemas.microsoft.com/office/drawing/2014/main" id="{8659741B-2BFC-26CB-304D-40C4FFCE4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97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{(fca:1), (f:1), (c:1)}</a:t>
              </a:r>
            </a:p>
          </p:txBody>
        </p:sp>
        <p:sp>
          <p:nvSpPr>
            <p:cNvPr id="29711" name="Rectangle 15">
              <a:extLst>
                <a:ext uri="{FF2B5EF4-FFF2-40B4-BE49-F238E27FC236}">
                  <a16:creationId xmlns:a16="http://schemas.microsoft.com/office/drawing/2014/main" id="{6709FCD9-3496-193B-B100-1B8AB9129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97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b</a:t>
              </a:r>
            </a:p>
          </p:txBody>
        </p:sp>
        <p:sp>
          <p:nvSpPr>
            <p:cNvPr id="29712" name="Rectangle 16">
              <a:extLst>
                <a:ext uri="{FF2B5EF4-FFF2-40B4-BE49-F238E27FC236}">
                  <a16:creationId xmlns:a16="http://schemas.microsoft.com/office/drawing/2014/main" id="{759A48CF-9543-1912-ED43-E5ED9D3F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31"/>
              <a:ext cx="201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{(f:3, c:3, a:3)}|m</a:t>
              </a:r>
            </a:p>
          </p:txBody>
        </p:sp>
        <p:sp>
          <p:nvSpPr>
            <p:cNvPr id="29713" name="Rectangle 17">
              <a:extLst>
                <a:ext uri="{FF2B5EF4-FFF2-40B4-BE49-F238E27FC236}">
                  <a16:creationId xmlns:a16="http://schemas.microsoft.com/office/drawing/2014/main" id="{CC2A6BE8-72ED-6D8A-3749-817184205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31"/>
              <a:ext cx="25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{(fca:2), (fcab:1)}</a:t>
              </a:r>
            </a:p>
          </p:txBody>
        </p:sp>
        <p:sp>
          <p:nvSpPr>
            <p:cNvPr id="29714" name="Rectangle 18">
              <a:extLst>
                <a:ext uri="{FF2B5EF4-FFF2-40B4-BE49-F238E27FC236}">
                  <a16:creationId xmlns:a16="http://schemas.microsoft.com/office/drawing/2014/main" id="{240BD4D0-7A87-664F-CB73-BC8A039C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131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m</a:t>
              </a:r>
            </a:p>
          </p:txBody>
        </p:sp>
        <p:sp>
          <p:nvSpPr>
            <p:cNvPr id="29715" name="Rectangle 19">
              <a:extLst>
                <a:ext uri="{FF2B5EF4-FFF2-40B4-BE49-F238E27FC236}">
                  <a16:creationId xmlns:a16="http://schemas.microsoft.com/office/drawing/2014/main" id="{415C3E2E-CD1D-8E6F-7AFB-83D2ED4D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766"/>
              <a:ext cx="20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{(c:3)}|p</a:t>
              </a:r>
            </a:p>
          </p:txBody>
        </p:sp>
        <p:sp>
          <p:nvSpPr>
            <p:cNvPr id="29716" name="Rectangle 20">
              <a:extLst>
                <a:ext uri="{FF2B5EF4-FFF2-40B4-BE49-F238E27FC236}">
                  <a16:creationId xmlns:a16="http://schemas.microsoft.com/office/drawing/2014/main" id="{1A052E4E-1AC6-23A2-1136-D46268650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66"/>
              <a:ext cx="2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{(fcam:2), (cb:1)}</a:t>
              </a:r>
            </a:p>
          </p:txBody>
        </p:sp>
        <p:sp>
          <p:nvSpPr>
            <p:cNvPr id="29717" name="Rectangle 21">
              <a:extLst>
                <a:ext uri="{FF2B5EF4-FFF2-40B4-BE49-F238E27FC236}">
                  <a16:creationId xmlns:a16="http://schemas.microsoft.com/office/drawing/2014/main" id="{35F86B24-993F-73FC-07E2-C410B11CB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66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p</a:t>
              </a:r>
            </a:p>
          </p:txBody>
        </p:sp>
        <p:sp>
          <p:nvSpPr>
            <p:cNvPr id="29718" name="Rectangle 22">
              <a:extLst>
                <a:ext uri="{FF2B5EF4-FFF2-40B4-BE49-F238E27FC236}">
                  <a16:creationId xmlns:a16="http://schemas.microsoft.com/office/drawing/2014/main" id="{A05FDA29-C240-4F16-3BFC-BABD7951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440"/>
              <a:ext cx="20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Conditional FP-tree</a:t>
              </a:r>
            </a:p>
          </p:txBody>
        </p:sp>
        <p:sp>
          <p:nvSpPr>
            <p:cNvPr id="29719" name="Rectangle 23">
              <a:extLst>
                <a:ext uri="{FF2B5EF4-FFF2-40B4-BE49-F238E27FC236}">
                  <a16:creationId xmlns:a16="http://schemas.microsoft.com/office/drawing/2014/main" id="{C2184EAD-8257-32A2-5C12-8EE76FA77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40"/>
              <a:ext cx="254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Conditional pattern-base</a:t>
              </a:r>
            </a:p>
          </p:txBody>
        </p:sp>
        <p:sp>
          <p:nvSpPr>
            <p:cNvPr id="29720" name="Rectangle 24">
              <a:extLst>
                <a:ext uri="{FF2B5EF4-FFF2-40B4-BE49-F238E27FC236}">
                  <a16:creationId xmlns:a16="http://schemas.microsoft.com/office/drawing/2014/main" id="{9B709229-9671-F836-3EF1-44235E0D9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0"/>
              <a:ext cx="62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Item</a:t>
              </a:r>
            </a:p>
          </p:txBody>
        </p:sp>
        <p:sp>
          <p:nvSpPr>
            <p:cNvPr id="29721" name="Line 25">
              <a:extLst>
                <a:ext uri="{FF2B5EF4-FFF2-40B4-BE49-F238E27FC236}">
                  <a16:creationId xmlns:a16="http://schemas.microsoft.com/office/drawing/2014/main" id="{5412B6F2-63B0-B925-B236-AFDD2FC91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44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2" name="Line 26">
              <a:extLst>
                <a:ext uri="{FF2B5EF4-FFF2-40B4-BE49-F238E27FC236}">
                  <a16:creationId xmlns:a16="http://schemas.microsoft.com/office/drawing/2014/main" id="{D7DC3A3D-51F5-4576-EAB9-A4E512B67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7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3" name="Line 27">
              <a:extLst>
                <a:ext uri="{FF2B5EF4-FFF2-40B4-BE49-F238E27FC236}">
                  <a16:creationId xmlns:a16="http://schemas.microsoft.com/office/drawing/2014/main" id="{EE75AEB2-AFF4-3603-230C-EFDC7B383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31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4" name="Line 28">
              <a:extLst>
                <a:ext uri="{FF2B5EF4-FFF2-40B4-BE49-F238E27FC236}">
                  <a16:creationId xmlns:a16="http://schemas.microsoft.com/office/drawing/2014/main" id="{7FBA464D-2172-EFC8-3774-3D9A757A9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7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5" name="Line 29">
              <a:extLst>
                <a:ext uri="{FF2B5EF4-FFF2-40B4-BE49-F238E27FC236}">
                  <a16:creationId xmlns:a16="http://schemas.microsoft.com/office/drawing/2014/main" id="{550CD399-2486-E6CC-3D7D-5A4DF346D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63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6" name="Line 30">
              <a:extLst>
                <a:ext uri="{FF2B5EF4-FFF2-40B4-BE49-F238E27FC236}">
                  <a16:creationId xmlns:a16="http://schemas.microsoft.com/office/drawing/2014/main" id="{5556C2B1-0124-7E4E-7084-9F0C3DE87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229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7" name="Line 31">
              <a:extLst>
                <a:ext uri="{FF2B5EF4-FFF2-40B4-BE49-F238E27FC236}">
                  <a16:creationId xmlns:a16="http://schemas.microsoft.com/office/drawing/2014/main" id="{956ABECC-A11F-C978-2E74-A5AB930A3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594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8" name="Line 32">
              <a:extLst>
                <a:ext uri="{FF2B5EF4-FFF2-40B4-BE49-F238E27FC236}">
                  <a16:creationId xmlns:a16="http://schemas.microsoft.com/office/drawing/2014/main" id="{356B59BF-2D99-B97D-9F8D-2660872A9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96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9" name="Line 33">
              <a:extLst>
                <a:ext uri="{FF2B5EF4-FFF2-40B4-BE49-F238E27FC236}">
                  <a16:creationId xmlns:a16="http://schemas.microsoft.com/office/drawing/2014/main" id="{F99A4F76-B896-71E9-11FB-AF65F1681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440"/>
              <a:ext cx="0" cy="25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30" name="Line 34">
              <a:extLst>
                <a:ext uri="{FF2B5EF4-FFF2-40B4-BE49-F238E27FC236}">
                  <a16:creationId xmlns:a16="http://schemas.microsoft.com/office/drawing/2014/main" id="{BCEFE244-30CC-2A13-C2CE-73C1712A1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440"/>
              <a:ext cx="0" cy="2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31" name="Line 35">
              <a:extLst>
                <a:ext uri="{FF2B5EF4-FFF2-40B4-BE49-F238E27FC236}">
                  <a16:creationId xmlns:a16="http://schemas.microsoft.com/office/drawing/2014/main" id="{F0B8280A-B960-973A-02FF-B4CCA154C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40"/>
              <a:ext cx="0" cy="2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32" name="Line 36">
              <a:extLst>
                <a:ext uri="{FF2B5EF4-FFF2-40B4-BE49-F238E27FC236}">
                  <a16:creationId xmlns:a16="http://schemas.microsoft.com/office/drawing/2014/main" id="{270552E9-86C5-D269-8384-EA527CFE8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1440"/>
              <a:ext cx="0" cy="25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ransition advClick="0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F98CBAD-E204-7844-7A06-C47DA10FF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6705600" cy="990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Step 3: Recursively mine the conditional FP-tree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E53D5616-4D10-A7A4-2088-355A7C0402C7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2057400"/>
            <a:ext cx="2068513" cy="2317750"/>
            <a:chOff x="3312" y="2736"/>
            <a:chExt cx="1303" cy="1460"/>
          </a:xfrm>
        </p:grpSpPr>
        <p:grpSp>
          <p:nvGrpSpPr>
            <p:cNvPr id="30724" name="Group 4">
              <a:extLst>
                <a:ext uri="{FF2B5EF4-FFF2-40B4-BE49-F238E27FC236}">
                  <a16:creationId xmlns:a16="http://schemas.microsoft.com/office/drawing/2014/main" id="{AC412D37-C115-CA07-E368-F4FFBDAF0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30725" name="Text Box 5">
                <a:extLst>
                  <a:ext uri="{FF2B5EF4-FFF2-40B4-BE49-F238E27FC236}">
                    <a16:creationId xmlns:a16="http://schemas.microsoft.com/office/drawing/2014/main" id="{F89B9548-EE0D-288B-7BCE-F2ADD78E91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1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/>
                  <a:t>{}</a:t>
                </a:r>
              </a:p>
            </p:txBody>
          </p:sp>
          <p:sp>
            <p:nvSpPr>
              <p:cNvPr id="30726" name="Text Box 6">
                <a:extLst>
                  <a:ext uri="{FF2B5EF4-FFF2-40B4-BE49-F238E27FC236}">
                    <a16:creationId xmlns:a16="http://schemas.microsoft.com/office/drawing/2014/main" id="{32034E5D-D2FC-AEFD-3D3C-85DAE5AF2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i="1"/>
                  <a:t>f:3</a:t>
                </a:r>
              </a:p>
            </p:txBody>
          </p:sp>
          <p:sp>
            <p:nvSpPr>
              <p:cNvPr id="30727" name="Text Box 7">
                <a:extLst>
                  <a:ext uri="{FF2B5EF4-FFF2-40B4-BE49-F238E27FC236}">
                    <a16:creationId xmlns:a16="http://schemas.microsoft.com/office/drawing/2014/main" id="{BB5AB3A7-1CA6-821E-6F7D-9FB896023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i="1"/>
                  <a:t>c:3</a:t>
                </a:r>
              </a:p>
            </p:txBody>
          </p:sp>
          <p:sp>
            <p:nvSpPr>
              <p:cNvPr id="30728" name="Text Box 8">
                <a:extLst>
                  <a:ext uri="{FF2B5EF4-FFF2-40B4-BE49-F238E27FC236}">
                    <a16:creationId xmlns:a16="http://schemas.microsoft.com/office/drawing/2014/main" id="{14E712AF-1883-7995-2476-5AB439C8A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2000" i="1"/>
                  <a:t>a:3</a:t>
                </a:r>
              </a:p>
            </p:txBody>
          </p:sp>
          <p:cxnSp>
            <p:nvCxnSpPr>
              <p:cNvPr id="30729" name="AutoShape 9">
                <a:extLst>
                  <a:ext uri="{FF2B5EF4-FFF2-40B4-BE49-F238E27FC236}">
                    <a16:creationId xmlns:a16="http://schemas.microsoft.com/office/drawing/2014/main" id="{34ADCAA6-18EE-C624-092A-EDF4BAA1BC32}"/>
                  </a:ext>
                </a:extLst>
              </p:cNvPr>
              <p:cNvCxnSpPr>
                <a:cxnSpLocks noChangeShapeType="1"/>
                <a:stCxn id="30725" idx="2"/>
                <a:endCxn id="30726" idx="0"/>
              </p:cNvCxnSpPr>
              <p:nvPr/>
            </p:nvCxnSpPr>
            <p:spPr bwMode="auto">
              <a:xfrm>
                <a:off x="2421" y="2708"/>
                <a:ext cx="26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30" name="AutoShape 10">
                <a:extLst>
                  <a:ext uri="{FF2B5EF4-FFF2-40B4-BE49-F238E27FC236}">
                    <a16:creationId xmlns:a16="http://schemas.microsoft.com/office/drawing/2014/main" id="{6057136A-847E-C864-45BF-BBD7C59071A0}"/>
                  </a:ext>
                </a:extLst>
              </p:cNvPr>
              <p:cNvCxnSpPr>
                <a:cxnSpLocks noChangeShapeType="1"/>
                <a:stCxn id="30726" idx="2"/>
                <a:endCxn id="30727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731" name="AutoShape 11">
                <a:extLst>
                  <a:ext uri="{FF2B5EF4-FFF2-40B4-BE49-F238E27FC236}">
                    <a16:creationId xmlns:a16="http://schemas.microsoft.com/office/drawing/2014/main" id="{764C5A57-69AC-9BA5-B29E-1CBF62E0D0F5}"/>
                  </a:ext>
                </a:extLst>
              </p:cNvPr>
              <p:cNvCxnSpPr>
                <a:cxnSpLocks noChangeShapeType="1"/>
                <a:stCxn id="30727" idx="2"/>
                <a:endCxn id="30728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0732" name="Text Box 12">
              <a:extLst>
                <a:ext uri="{FF2B5EF4-FFF2-40B4-BE49-F238E27FC236}">
                  <a16:creationId xmlns:a16="http://schemas.microsoft.com/office/drawing/2014/main" id="{17941C3E-447B-4985-A43F-874DD6221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984"/>
              <a:ext cx="13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 i="1"/>
                <a:t>m-conditional </a:t>
              </a:r>
              <a:r>
                <a:rPr lang="en-US" altLang="en-US" sz="1600" b="1"/>
                <a:t>FP-tree</a:t>
              </a:r>
              <a:endParaRPr lang="en-US" altLang="en-US" sz="1600" b="1" i="1"/>
            </a:p>
          </p:txBody>
        </p:sp>
      </p:grpSp>
      <p:sp>
        <p:nvSpPr>
          <p:cNvPr id="30733" name="Text Box 13">
            <a:extLst>
              <a:ext uri="{FF2B5EF4-FFF2-40B4-BE49-F238E27FC236}">
                <a16:creationId xmlns:a16="http://schemas.microsoft.com/office/drawing/2014/main" id="{7D0A1338-B759-9C51-D618-9F482D546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2012951"/>
            <a:ext cx="3659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Cond. pattern base of “am”: (fc:3)</a:t>
            </a:r>
          </a:p>
        </p:txBody>
      </p:sp>
      <p:grpSp>
        <p:nvGrpSpPr>
          <p:cNvPr id="30734" name="Group 14">
            <a:extLst>
              <a:ext uri="{FF2B5EF4-FFF2-40B4-BE49-F238E27FC236}">
                <a16:creationId xmlns:a16="http://schemas.microsoft.com/office/drawing/2014/main" id="{31BEB0E3-F5F1-662E-C89A-745DE296B6E2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371600"/>
            <a:ext cx="2170113" cy="1860550"/>
            <a:chOff x="4393" y="1248"/>
            <a:chExt cx="1367" cy="1172"/>
          </a:xfrm>
        </p:grpSpPr>
        <p:sp>
          <p:nvSpPr>
            <p:cNvPr id="30735" name="Text Box 15">
              <a:extLst>
                <a:ext uri="{FF2B5EF4-FFF2-40B4-BE49-F238E27FC236}">
                  <a16:creationId xmlns:a16="http://schemas.microsoft.com/office/drawing/2014/main" id="{E6931A17-5528-4B04-24B0-B574E23F3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248"/>
              <a:ext cx="2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{}</a:t>
              </a:r>
            </a:p>
          </p:txBody>
        </p:sp>
        <p:sp>
          <p:nvSpPr>
            <p:cNvPr id="30736" name="Text Box 16">
              <a:extLst>
                <a:ext uri="{FF2B5EF4-FFF2-40B4-BE49-F238E27FC236}">
                  <a16:creationId xmlns:a16="http://schemas.microsoft.com/office/drawing/2014/main" id="{5DF34986-39E6-02F7-5958-F5E26157B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1632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f:3</a:t>
              </a:r>
            </a:p>
          </p:txBody>
        </p:sp>
        <p:sp>
          <p:nvSpPr>
            <p:cNvPr id="30737" name="Text Box 17">
              <a:extLst>
                <a:ext uri="{FF2B5EF4-FFF2-40B4-BE49-F238E27FC236}">
                  <a16:creationId xmlns:a16="http://schemas.microsoft.com/office/drawing/2014/main" id="{D0C593BF-29D1-EF45-137F-9ECA825E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1959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c:3</a:t>
              </a:r>
            </a:p>
          </p:txBody>
        </p:sp>
        <p:cxnSp>
          <p:nvCxnSpPr>
            <p:cNvPr id="30738" name="AutoShape 18">
              <a:extLst>
                <a:ext uri="{FF2B5EF4-FFF2-40B4-BE49-F238E27FC236}">
                  <a16:creationId xmlns:a16="http://schemas.microsoft.com/office/drawing/2014/main" id="{494D8776-DC65-5D31-1553-2C372B17C10B}"/>
                </a:ext>
              </a:extLst>
            </p:cNvPr>
            <p:cNvCxnSpPr>
              <a:cxnSpLocks noChangeShapeType="1"/>
              <a:stCxn id="30735" idx="2"/>
              <a:endCxn id="30736" idx="0"/>
            </p:cNvCxnSpPr>
            <p:nvPr/>
          </p:nvCxnSpPr>
          <p:spPr bwMode="auto">
            <a:xfrm>
              <a:off x="4987" y="1500"/>
              <a:ext cx="26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9" name="AutoShape 19">
              <a:extLst>
                <a:ext uri="{FF2B5EF4-FFF2-40B4-BE49-F238E27FC236}">
                  <a16:creationId xmlns:a16="http://schemas.microsoft.com/office/drawing/2014/main" id="{2D53DD2B-81AA-11F6-3685-BD376454A377}"/>
                </a:ext>
              </a:extLst>
            </p:cNvPr>
            <p:cNvCxnSpPr>
              <a:cxnSpLocks noChangeShapeType="1"/>
              <a:stCxn id="30736" idx="2"/>
              <a:endCxn id="30737" idx="0"/>
            </p:cNvCxnSpPr>
            <p:nvPr/>
          </p:nvCxnSpPr>
          <p:spPr bwMode="auto">
            <a:xfrm>
              <a:off x="5013" y="1882"/>
              <a:ext cx="0" cy="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40" name="Text Box 20">
              <a:extLst>
                <a:ext uri="{FF2B5EF4-FFF2-40B4-BE49-F238E27FC236}">
                  <a16:creationId xmlns:a16="http://schemas.microsoft.com/office/drawing/2014/main" id="{5B3C578B-F873-1FA6-203E-4776DEE87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" y="2208"/>
              <a:ext cx="13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 i="1"/>
                <a:t>am-conditional </a:t>
              </a:r>
              <a:r>
                <a:rPr lang="en-US" altLang="en-US" sz="1600" b="1"/>
                <a:t>FP-tree</a:t>
              </a:r>
              <a:endParaRPr lang="en-US" altLang="en-US" sz="1600" b="1" i="1"/>
            </a:p>
          </p:txBody>
        </p:sp>
      </p:grpSp>
      <p:sp>
        <p:nvSpPr>
          <p:cNvPr id="30741" name="Text Box 21">
            <a:extLst>
              <a:ext uri="{FF2B5EF4-FFF2-40B4-BE49-F238E27FC236}">
                <a16:creationId xmlns:a16="http://schemas.microsoft.com/office/drawing/2014/main" id="{AD2BF235-DC20-C45C-4A07-184C69A9F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1"/>
            <a:ext cx="3538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Cond. pattern base of “cm”: (f:3)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A23BA8CD-0736-58AF-79C6-C3EE57F05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738" y="3200400"/>
            <a:ext cx="3449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{}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41E36775-ADCE-6716-87EC-E94F8BD3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6689" y="3810001"/>
            <a:ext cx="46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f:3</a:t>
            </a:r>
          </a:p>
        </p:txBody>
      </p:sp>
      <p:cxnSp>
        <p:nvCxnSpPr>
          <p:cNvPr id="30744" name="AutoShape 24">
            <a:extLst>
              <a:ext uri="{FF2B5EF4-FFF2-40B4-BE49-F238E27FC236}">
                <a16:creationId xmlns:a16="http://schemas.microsoft.com/office/drawing/2014/main" id="{ED99FFE2-2AD1-9AD3-830D-CC71CB802D2B}"/>
              </a:ext>
            </a:extLst>
          </p:cNvPr>
          <p:cNvCxnSpPr>
            <a:cxnSpLocks noChangeShapeType="1"/>
            <a:stCxn id="30742" idx="2"/>
            <a:endCxn id="30743" idx="0"/>
          </p:cNvCxnSpPr>
          <p:nvPr/>
        </p:nvCxnSpPr>
        <p:spPr bwMode="auto">
          <a:xfrm>
            <a:off x="9248221" y="3600510"/>
            <a:ext cx="4103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5" name="Text Box 25">
            <a:extLst>
              <a:ext uri="{FF2B5EF4-FFF2-40B4-BE49-F238E27FC236}">
                <a16:creationId xmlns:a16="http://schemas.microsoft.com/office/drawing/2014/main" id="{FA923365-CDA5-20DB-6EA9-3FB67259C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7200"/>
            <a:ext cx="215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1"/>
              <a:t>cm-conditional </a:t>
            </a:r>
            <a:r>
              <a:rPr lang="en-US" altLang="en-US" sz="1600" b="1"/>
              <a:t>FP-tree</a:t>
            </a:r>
            <a:endParaRPr lang="en-US" altLang="en-US" sz="1600" b="1" i="1"/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EB8E5107-DAFE-A657-786A-F3D90ADF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1"/>
            <a:ext cx="3659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Cond. pattern base of “cam”: (f:3)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C05FB939-B633-7385-FA7E-4CBBDB21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4876800"/>
            <a:ext cx="3449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{}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B8793B0C-CC2A-4A07-8022-0AEE9A1F3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9" y="5486401"/>
            <a:ext cx="46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f:3</a:t>
            </a:r>
          </a:p>
        </p:txBody>
      </p:sp>
      <p:cxnSp>
        <p:nvCxnSpPr>
          <p:cNvPr id="30749" name="AutoShape 29">
            <a:extLst>
              <a:ext uri="{FF2B5EF4-FFF2-40B4-BE49-F238E27FC236}">
                <a16:creationId xmlns:a16="http://schemas.microsoft.com/office/drawing/2014/main" id="{D281A935-7A54-35BC-9737-83CF4AFF3859}"/>
              </a:ext>
            </a:extLst>
          </p:cNvPr>
          <p:cNvCxnSpPr>
            <a:cxnSpLocks noChangeShapeType="1"/>
            <a:stCxn id="30747" idx="2"/>
            <a:endCxn id="30748" idx="0"/>
          </p:cNvCxnSpPr>
          <p:nvPr/>
        </p:nvCxnSpPr>
        <p:spPr bwMode="auto">
          <a:xfrm>
            <a:off x="7343221" y="5276910"/>
            <a:ext cx="4103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0" name="Text Box 30">
            <a:extLst>
              <a:ext uri="{FF2B5EF4-FFF2-40B4-BE49-F238E27FC236}">
                <a16:creationId xmlns:a16="http://schemas.microsoft.com/office/drawing/2014/main" id="{7B3FC154-CF49-592B-26CB-78EB20184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943600"/>
            <a:ext cx="226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 i="1"/>
              <a:t>cam-conditional </a:t>
            </a:r>
            <a:r>
              <a:rPr lang="en-US" altLang="en-US" sz="1600" b="1"/>
              <a:t>FP-tree</a:t>
            </a:r>
            <a:endParaRPr lang="en-US" altLang="en-US" sz="1600" b="1" i="1"/>
          </a:p>
        </p:txBody>
      </p:sp>
    </p:spTree>
  </p:cSld>
  <p:clrMapOvr>
    <a:masterClrMapping/>
  </p:clrMapOvr>
  <p:transition advClick="0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598EBD7-7AE5-5DB2-9F1F-A0A5B2F67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7315200" cy="685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Single FP-tree Path Generation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3DD4DD9-D080-3919-D4F7-ABBFB6E0A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382000" cy="1752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Suppose an FP-tree T has a single path P</a:t>
            </a:r>
          </a:p>
          <a:p>
            <a:pPr>
              <a:lnSpc>
                <a:spcPct val="120000"/>
              </a:lnSpc>
            </a:pPr>
            <a:r>
              <a:rPr lang="en-US" altLang="en-US"/>
              <a:t>The complete set of frequent pattern of T can be generated by enumeration of all the combinations of the sub-paths of P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0C5C2729-A80F-2E1D-6292-FCFE0BB70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3898900"/>
            <a:ext cx="3449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{}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AB3012E1-B070-242D-54C2-0EE926A8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4508501"/>
            <a:ext cx="465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f:3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A263E580-054E-BFD2-BB61-56CE3ADC1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5027614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c:3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C76779EA-307D-42C1-F5A7-5D37E41F4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5561014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/>
              <a:t>a:3</a:t>
            </a:r>
          </a:p>
        </p:txBody>
      </p:sp>
      <p:cxnSp>
        <p:nvCxnSpPr>
          <p:cNvPr id="31752" name="AutoShape 8">
            <a:extLst>
              <a:ext uri="{FF2B5EF4-FFF2-40B4-BE49-F238E27FC236}">
                <a16:creationId xmlns:a16="http://schemas.microsoft.com/office/drawing/2014/main" id="{D2407F89-42EA-CBAD-BAB8-1992D4685010}"/>
              </a:ext>
            </a:extLst>
          </p:cNvPr>
          <p:cNvCxnSpPr>
            <a:cxnSpLocks noChangeShapeType="1"/>
            <a:stCxn id="31748" idx="2"/>
            <a:endCxn id="31749" idx="0"/>
          </p:cNvCxnSpPr>
          <p:nvPr/>
        </p:nvCxnSpPr>
        <p:spPr bwMode="auto">
          <a:xfrm>
            <a:off x="5366783" y="4299010"/>
            <a:ext cx="41036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3" name="AutoShape 9">
            <a:extLst>
              <a:ext uri="{FF2B5EF4-FFF2-40B4-BE49-F238E27FC236}">
                <a16:creationId xmlns:a16="http://schemas.microsoft.com/office/drawing/2014/main" id="{46E45E90-471D-70C8-859D-9F1D125E615E}"/>
              </a:ext>
            </a:extLst>
          </p:cNvPr>
          <p:cNvCxnSpPr>
            <a:cxnSpLocks noChangeShapeType="1"/>
            <a:stCxn id="31749" idx="2"/>
            <a:endCxn id="31750" idx="0"/>
          </p:cNvCxnSpPr>
          <p:nvPr/>
        </p:nvCxnSpPr>
        <p:spPr bwMode="auto">
          <a:xfrm>
            <a:off x="5408613" y="4905375"/>
            <a:ext cx="0" cy="1222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4" name="AutoShape 10">
            <a:extLst>
              <a:ext uri="{FF2B5EF4-FFF2-40B4-BE49-F238E27FC236}">
                <a16:creationId xmlns:a16="http://schemas.microsoft.com/office/drawing/2014/main" id="{67056753-0D52-4FD6-E8EA-C39F554B491D}"/>
              </a:ext>
            </a:extLst>
          </p:cNvPr>
          <p:cNvCxnSpPr>
            <a:cxnSpLocks noChangeShapeType="1"/>
            <a:stCxn id="31750" idx="2"/>
            <a:endCxn id="31751" idx="0"/>
          </p:cNvCxnSpPr>
          <p:nvPr/>
        </p:nvCxnSpPr>
        <p:spPr bwMode="auto">
          <a:xfrm>
            <a:off x="5408613" y="5424489"/>
            <a:ext cx="0" cy="136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5" name="Text Box 11">
            <a:extLst>
              <a:ext uri="{FF2B5EF4-FFF2-40B4-BE49-F238E27FC236}">
                <a16:creationId xmlns:a16="http://schemas.microsoft.com/office/drawing/2014/main" id="{548AE7BE-55E0-86DE-A418-0B4C173C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6261101"/>
            <a:ext cx="2528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i="1"/>
              <a:t>m-conditional </a:t>
            </a:r>
            <a:r>
              <a:rPr lang="en-US" altLang="en-US" sz="2000" b="1"/>
              <a:t>FP-tree</a:t>
            </a:r>
            <a:endParaRPr lang="en-US" altLang="en-US" sz="2000" b="1" i="1"/>
          </a:p>
        </p:txBody>
      </p: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112A97A9-C5DC-6AAB-0C28-AC465C10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4140200"/>
            <a:ext cx="2540000" cy="201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/>
              <a:t>All frequent patterns concerning</a:t>
            </a:r>
            <a:r>
              <a:rPr lang="en-US" altLang="en-US" sz="2000" b="1" i="1"/>
              <a:t> m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 i="1"/>
              <a:t>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 i="1"/>
              <a:t>fm, cm, 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 i="1"/>
              <a:t>fcm, fam, cam,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 i="1"/>
              <a:t>fcam</a:t>
            </a:r>
          </a:p>
        </p:txBody>
      </p:sp>
      <p:sp>
        <p:nvSpPr>
          <p:cNvPr id="31757" name="Rectangle 13">
            <a:extLst>
              <a:ext uri="{FF2B5EF4-FFF2-40B4-BE49-F238E27FC236}">
                <a16:creationId xmlns:a16="http://schemas.microsoft.com/office/drawing/2014/main" id="{D46212E9-13B7-948B-CB1C-D03B6ECD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864100"/>
            <a:ext cx="420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sym typeface="Wingdings 3" panose="05040102010807070707" pitchFamily="18" charset="2"/>
              </a:rPr>
              <a:t></a:t>
            </a:r>
          </a:p>
        </p:txBody>
      </p:sp>
    </p:spTree>
  </p:cSld>
  <p:clrMapOvr>
    <a:masterClrMapping/>
  </p:clrMapOvr>
  <p:transition advClick="0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5BEE2CF-0122-27F8-243A-AFD6C1B0A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Principles of Frequent Pattern Growth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8A34CB6-EBEC-3665-24F2-671251027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Pattern growth property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Let </a:t>
            </a:r>
            <a:r>
              <a:rPr lang="en-US" altLang="en-US">
                <a:sym typeface="Symbol" panose="05050102010706020507" pitchFamily="18" charset="2"/>
              </a:rPr>
              <a:t> be a frequent itemset in DB, B be 's conditional pattern base, and  be an itemset in B.  Then     is a frequent itemset in DB iff  is frequent in B.  </a:t>
            </a:r>
          </a:p>
          <a:p>
            <a:pPr>
              <a:lnSpc>
                <a:spcPct val="120000"/>
              </a:lnSpc>
            </a:pPr>
            <a:r>
              <a:rPr lang="en-US" altLang="en-US"/>
              <a:t>“</a:t>
            </a:r>
            <a:r>
              <a:rPr lang="en-US" altLang="en-US" i="1"/>
              <a:t>abcdef</a:t>
            </a:r>
            <a:r>
              <a:rPr lang="en-US" altLang="en-US"/>
              <a:t> ” is a frequent pattern, if and only if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“</a:t>
            </a:r>
            <a:r>
              <a:rPr lang="en-US" altLang="en-US" i="1"/>
              <a:t>abcde </a:t>
            </a:r>
            <a:r>
              <a:rPr lang="en-US" altLang="en-US"/>
              <a:t>” is a frequent pattern, and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“</a:t>
            </a:r>
            <a:r>
              <a:rPr lang="en-US" altLang="en-US" i="1"/>
              <a:t>f</a:t>
            </a:r>
            <a:r>
              <a:rPr lang="en-US" altLang="en-US"/>
              <a:t> ” is frequent in the set of transactions containing “</a:t>
            </a:r>
            <a:r>
              <a:rPr lang="en-US" altLang="en-US" i="1"/>
              <a:t>abcde</a:t>
            </a:r>
            <a:r>
              <a:rPr lang="en-US" altLang="en-US"/>
              <a:t> ”</a:t>
            </a:r>
          </a:p>
        </p:txBody>
      </p:sp>
    </p:spTree>
  </p:cSld>
  <p:clrMapOvr>
    <a:masterClrMapping/>
  </p:clrMapOvr>
  <p:transition advClick="0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CF4CA17-2881-7366-8DB9-275DEF335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7467600" cy="9144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Why Is </a:t>
            </a:r>
            <a:r>
              <a:rPr lang="en-US" altLang="en-US" u="sng">
                <a:solidFill>
                  <a:schemeClr val="accent2"/>
                </a:solidFill>
              </a:rPr>
              <a:t>Frequent Pattern Growth</a:t>
            </a:r>
            <a:r>
              <a:rPr lang="en-US" altLang="en-US">
                <a:solidFill>
                  <a:schemeClr val="accent2"/>
                </a:solidFill>
              </a:rPr>
              <a:t> Fast?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82BF0C6-7818-EAFF-F097-86F5C92ED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0"/>
            <a:ext cx="8077200" cy="4572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/>
              <a:t>Our performance study shows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FP-growth is an order of magnitude faster than Apriori, and is also faster than tree-projection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Reasoning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No candidate generation, no candidate test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Use compact data structure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Eliminate repeated database scan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Basic operation is counting and FP-tree building</a:t>
            </a:r>
          </a:p>
        </p:txBody>
      </p:sp>
    </p:spTree>
  </p:cSld>
  <p:clrMapOvr>
    <a:masterClrMapping/>
  </p:clrMapOvr>
  <p:transition advClick="0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56E5ABA-FCFF-CA5A-1762-3BFB10ED6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4263" y="677863"/>
            <a:ext cx="7612062" cy="97631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4000">
                <a:solidFill>
                  <a:schemeClr val="accent2"/>
                </a:solidFill>
              </a:rPr>
              <a:t>FP-growth vs. Apriori: Scalability With the Support Threshold</a:t>
            </a: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24C36500-5BC9-6369-7523-2ED2D5D20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981201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600956" imgH="3286354" progId="Excel.Chart.8">
                  <p:embed/>
                </p:oleObj>
              </mc:Choice>
              <mc:Fallback>
                <p:oleObj name="Chart" r:id="rId3" imgW="4600956" imgH="3286354" progId="Excel.Chart.8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24C36500-5BC9-6369-7523-2ED2D5D20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1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>
            <a:extLst>
              <a:ext uri="{FF2B5EF4-FFF2-40B4-BE49-F238E27FC236}">
                <a16:creationId xmlns:a16="http://schemas.microsoft.com/office/drawing/2014/main" id="{BA16D31E-C19A-183B-6E44-33BE15EA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81200"/>
            <a:ext cx="21421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Data set T25I20D10K</a:t>
            </a:r>
          </a:p>
        </p:txBody>
      </p:sp>
    </p:spTree>
  </p:cSld>
  <p:clrMapOvr>
    <a:masterClrMapping/>
  </p:clrMapOvr>
  <p:transition advClick="0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430D361-85B5-D9E5-7453-D089302E9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935038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FP-growth vs. Tree-Projection: Scalability with Support Threshold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8AD0AFF1-1B84-12F1-ED89-AEA2D16A5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133600"/>
          <a:ext cx="8382000" cy="481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858207" imgH="2791054" progId="Excel.Chart.8">
                  <p:embed/>
                </p:oleObj>
              </mc:Choice>
              <mc:Fallback>
                <p:oleObj name="Chart" r:id="rId3" imgW="4858207" imgH="2791054" progId="Excel.Chart.8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8AD0AFF1-1B84-12F1-ED89-AEA2D16A5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8382000" cy="481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F31E3206-DFE1-8177-A8DF-440D4C8F6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0"/>
            <a:ext cx="2259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Data set T25I20D100K</a:t>
            </a:r>
          </a:p>
        </p:txBody>
      </p:sp>
    </p:spTree>
  </p:cSld>
  <p:clrMapOvr>
    <a:masterClrMapping/>
  </p:clrMapOvr>
  <p:transition advClick="0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1098DCF-5EF5-E911-1327-964B35C25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477000" cy="7620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Presentation of Association Rules (Table Form )</a:t>
            </a:r>
            <a:endParaRPr lang="en-US" altLang="en-US" sz="3600">
              <a:solidFill>
                <a:schemeClr val="accent2"/>
              </a:solidFill>
            </a:endParaRP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0A326AAC-2F03-4E71-FDD4-5602A362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1"/>
            <a:ext cx="838200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Association rule mining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Mining single-dimensional Boolean association rules from transactional databases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D017CDA4-A8F8-EFEA-9360-D953A9C8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9600"/>
            <a:ext cx="8991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1" name="Text Box 3">
            <a:extLst>
              <a:ext uri="{FF2B5EF4-FFF2-40B4-BE49-F238E27FC236}">
                <a16:creationId xmlns:a16="http://schemas.microsoft.com/office/drawing/2014/main" id="{E56DF48F-F5B0-87D5-DA80-B1C181CCA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276"/>
            <a:ext cx="883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 b="1">
                <a:solidFill>
                  <a:schemeClr val="accent2"/>
                </a:solidFill>
              </a:rPr>
              <a:t>Visualization of Association Rule Using Plane Graph</a:t>
            </a:r>
          </a:p>
        </p:txBody>
      </p:sp>
    </p:spTree>
  </p:cSld>
  <p:clrMapOvr>
    <a:masterClrMapping/>
  </p:clrMapOvr>
  <p:transition advClick="0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6FE2337E-B718-35AF-A996-2729047F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9600"/>
            <a:ext cx="8991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Text Box 3">
            <a:extLst>
              <a:ext uri="{FF2B5EF4-FFF2-40B4-BE49-F238E27FC236}">
                <a16:creationId xmlns:a16="http://schemas.microsoft.com/office/drawing/2014/main" id="{E994F891-1BCA-A10C-BB3E-798AEB63B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276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 b="1">
                <a:solidFill>
                  <a:schemeClr val="accent2"/>
                </a:solidFill>
              </a:rPr>
              <a:t>Visualization of Association Rule Using Rule Graph</a:t>
            </a:r>
          </a:p>
        </p:txBody>
      </p:sp>
    </p:spTree>
  </p:cSld>
  <p:clrMapOvr>
    <a:masterClrMapping/>
  </p:clrMapOvr>
  <p:transition advClick="0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concept of </a:t>
            </a:r>
            <a:r>
              <a:rPr lang="en-US" dirty="0" err="1"/>
              <a:t>fp</a:t>
            </a:r>
            <a:r>
              <a:rPr lang="en-US" dirty="0"/>
              <a:t> growth</a:t>
            </a:r>
            <a:r>
              <a:rPr lang="en-US" altLang="en-US" sz="2800" dirty="0">
                <a:solidFill>
                  <a:schemeClr val="hlink"/>
                </a:solidFill>
              </a:rPr>
              <a:t>.</a:t>
            </a:r>
            <a:endParaRPr lang="en-US" dirty="0"/>
          </a:p>
          <a:p>
            <a:r>
              <a:rPr lang="en-US" altLang="en-US" sz="2800" dirty="0"/>
              <a:t>How </a:t>
            </a:r>
            <a:r>
              <a:rPr lang="en-US" altLang="en-US" sz="2800" dirty="0" err="1"/>
              <a:t>fp</a:t>
            </a:r>
            <a:r>
              <a:rPr lang="en-US" altLang="en-US" sz="2800" dirty="0"/>
              <a:t> growth is better than </a:t>
            </a:r>
            <a:r>
              <a:rPr lang="en-US" altLang="en-US" sz="2800" dirty="0" err="1"/>
              <a:t>apriori</a:t>
            </a:r>
            <a:r>
              <a:rPr lang="en-US" altLang="en-US" dirty="0"/>
              <a:t>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https://www.sciencedirect.com/science/article/pii/B9780323857086000084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DE55B1A-18B2-6D28-F494-A1E6BF0D8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Is Apriori Fast Enough? </a:t>
            </a:r>
            <a:r>
              <a:rPr lang="en-US" altLang="en-US" sz="4000">
                <a:solidFill>
                  <a:schemeClr val="accent2"/>
                </a:solidFill>
                <a:cs typeface="Tahoma" panose="020B0604030504040204" pitchFamily="34" charset="0"/>
              </a:rPr>
              <a:t>— Performance </a:t>
            </a:r>
            <a:r>
              <a:rPr lang="en-US" altLang="en-US" sz="4000">
                <a:solidFill>
                  <a:schemeClr val="accent2"/>
                </a:solidFill>
              </a:rPr>
              <a:t>Bottlenecks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23E34E7-3609-3609-5308-A7292FBE3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382000" cy="4800600"/>
          </a:xfrm>
        </p:spPr>
        <p:txBody>
          <a:bodyPr/>
          <a:lstStyle/>
          <a:p>
            <a:r>
              <a:rPr lang="en-US" altLang="en-US"/>
              <a:t>The core of the Apriori algorithm:</a:t>
            </a:r>
          </a:p>
          <a:p>
            <a:pPr lvl="1"/>
            <a:r>
              <a:rPr lang="en-US" altLang="en-US" sz="2000"/>
              <a:t>Use frequent (</a:t>
            </a:r>
            <a:r>
              <a:rPr lang="en-US" altLang="en-US" sz="2000" i="1"/>
              <a:t>k </a:t>
            </a:r>
            <a:r>
              <a:rPr lang="en-US" altLang="en-US" sz="2000"/>
              <a:t>– 1)-itemsets to generate </a:t>
            </a:r>
            <a:r>
              <a:rPr lang="en-US" altLang="en-US" sz="2000" u="sng">
                <a:solidFill>
                  <a:schemeClr val="accent2"/>
                </a:solidFill>
              </a:rPr>
              <a:t>candidate</a:t>
            </a:r>
            <a:r>
              <a:rPr lang="en-US" altLang="en-US" sz="2000"/>
              <a:t> frequent </a:t>
            </a:r>
            <a:r>
              <a:rPr lang="en-US" altLang="en-US" sz="2000" i="1"/>
              <a:t>k-</a:t>
            </a:r>
            <a:r>
              <a:rPr lang="en-US" altLang="en-US" sz="2000"/>
              <a:t>itemsets</a:t>
            </a:r>
          </a:p>
          <a:p>
            <a:pPr lvl="1"/>
            <a:r>
              <a:rPr lang="en-US" altLang="en-US" sz="2000"/>
              <a:t>Use database scan and pattern matching to collect counts for the candidate itemsets</a:t>
            </a:r>
          </a:p>
          <a:p>
            <a:r>
              <a:rPr lang="en-US" altLang="en-US"/>
              <a:t>The bottleneck of </a:t>
            </a:r>
            <a:r>
              <a:rPr lang="en-US" altLang="en-US" i="1"/>
              <a:t>Apriori</a:t>
            </a:r>
            <a:r>
              <a:rPr lang="en-US" altLang="en-US"/>
              <a:t>: </a:t>
            </a:r>
            <a:r>
              <a:rPr lang="en-US" altLang="en-US" u="sng">
                <a:solidFill>
                  <a:schemeClr val="accent2"/>
                </a:solidFill>
              </a:rPr>
              <a:t>candidate generation</a:t>
            </a:r>
          </a:p>
          <a:p>
            <a:pPr lvl="1"/>
            <a:r>
              <a:rPr lang="en-US" altLang="en-US"/>
              <a:t>Huge candidate sets:</a:t>
            </a:r>
          </a:p>
          <a:p>
            <a:pPr lvl="2"/>
            <a:r>
              <a:rPr lang="en-US" altLang="en-US"/>
              <a:t>10</a:t>
            </a:r>
            <a:r>
              <a:rPr lang="en-US" altLang="en-US" baseline="30000"/>
              <a:t>4</a:t>
            </a:r>
            <a:r>
              <a:rPr lang="en-US" altLang="en-US"/>
              <a:t> frequent 1-itemset will generate 10</a:t>
            </a:r>
            <a:r>
              <a:rPr lang="en-US" altLang="en-US" baseline="30000"/>
              <a:t>7</a:t>
            </a:r>
            <a:r>
              <a:rPr lang="en-US" altLang="en-US"/>
              <a:t> candidate 2-itemsets</a:t>
            </a:r>
          </a:p>
          <a:p>
            <a:pPr lvl="2"/>
            <a:r>
              <a:rPr lang="en-US" altLang="en-US"/>
              <a:t>To discover a frequent pattern of size 100, e.g., {a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…, a</a:t>
            </a:r>
            <a:r>
              <a:rPr lang="en-US" altLang="en-US" baseline="-25000"/>
              <a:t>100</a:t>
            </a:r>
            <a:r>
              <a:rPr lang="en-US" altLang="en-US"/>
              <a:t>}, one needs to generate 2</a:t>
            </a:r>
            <a:r>
              <a:rPr lang="en-US" altLang="en-US" baseline="30000"/>
              <a:t>100 </a:t>
            </a:r>
            <a:r>
              <a:rPr lang="en-US" altLang="en-US">
                <a:sym typeface="Symbol" panose="05050102010706020507" pitchFamily="18" charset="2"/>
              </a:rPr>
              <a:t></a:t>
            </a:r>
            <a:r>
              <a:rPr lang="en-US" altLang="en-US"/>
              <a:t> 10</a:t>
            </a:r>
            <a:r>
              <a:rPr lang="en-US" altLang="en-US" baseline="30000"/>
              <a:t>30</a:t>
            </a:r>
            <a:r>
              <a:rPr lang="en-US" altLang="en-US"/>
              <a:t> candidates.</a:t>
            </a:r>
          </a:p>
          <a:p>
            <a:pPr lvl="1"/>
            <a:r>
              <a:rPr lang="en-US" altLang="en-US"/>
              <a:t>Multiple scans of database: </a:t>
            </a:r>
          </a:p>
          <a:p>
            <a:pPr lvl="2"/>
            <a:r>
              <a:rPr lang="en-US" altLang="en-US"/>
              <a:t>Needs (</a:t>
            </a:r>
            <a:r>
              <a:rPr lang="en-US" altLang="en-US" i="1"/>
              <a:t>n </a:t>
            </a:r>
            <a:r>
              <a:rPr lang="en-US" altLang="en-US"/>
              <a:t>+</a:t>
            </a:r>
            <a:r>
              <a:rPr lang="en-US" altLang="en-US" i="1"/>
              <a:t>1 </a:t>
            </a:r>
            <a:r>
              <a:rPr lang="en-US" altLang="en-US"/>
              <a:t>) scans, </a:t>
            </a:r>
            <a:r>
              <a:rPr lang="en-US" altLang="en-US" i="1"/>
              <a:t>n</a:t>
            </a:r>
            <a:r>
              <a:rPr lang="en-US" altLang="en-US"/>
              <a:t>  is the length of the longest pattern</a:t>
            </a:r>
          </a:p>
        </p:txBody>
      </p:sp>
    </p:spTree>
  </p:cSld>
  <p:clrMapOvr>
    <a:masterClrMapping/>
  </p:clrMapOvr>
  <p:transition advClick="0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5136875-27F1-14CD-76A9-44F86F4CA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7391400" cy="914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Mining Frequent Patterns </a:t>
            </a:r>
            <a:r>
              <a:rPr lang="en-US" altLang="en-US" sz="4000" u="sng">
                <a:solidFill>
                  <a:schemeClr val="accent2"/>
                </a:solidFill>
              </a:rPr>
              <a:t>Without Candidate Generation</a:t>
            </a:r>
            <a:endParaRPr lang="en-US" altLang="en-US" sz="3600" u="sng">
              <a:solidFill>
                <a:schemeClr val="accent2"/>
              </a:solidFill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357E6BC-E586-8C7A-CC6D-27DE3DC0E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369300" cy="482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Compress a large database into a compact,  </a:t>
            </a:r>
            <a:r>
              <a:rPr lang="en-US" altLang="en-US" u="sng">
                <a:solidFill>
                  <a:schemeClr val="accent2"/>
                </a:solidFill>
              </a:rPr>
              <a:t>Frequent-Pattern tree</a:t>
            </a:r>
            <a:r>
              <a:rPr lang="en-US" altLang="en-US">
                <a:solidFill>
                  <a:schemeClr val="accent2"/>
                </a:solidFill>
              </a:rPr>
              <a:t> (</a:t>
            </a:r>
            <a:r>
              <a:rPr lang="en-US" altLang="en-US" u="sng">
                <a:solidFill>
                  <a:schemeClr val="accent2"/>
                </a:solidFill>
              </a:rPr>
              <a:t>FP-tree</a:t>
            </a:r>
            <a:r>
              <a:rPr lang="en-US" altLang="en-US">
                <a:solidFill>
                  <a:schemeClr val="accent2"/>
                </a:solidFill>
              </a:rPr>
              <a:t>)</a:t>
            </a:r>
            <a:r>
              <a:rPr lang="en-US" altLang="en-US"/>
              <a:t> structure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highly condensed, but complete for frequent pattern mining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avoid costly database scans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Develop an efficient, FP-tree-based frequent pattern mining method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A divide-and-conquer methodology: decompose mining tasks into smaller ones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Avoid candidate generation: </a:t>
            </a:r>
            <a:r>
              <a:rPr lang="en-US" altLang="en-US">
                <a:solidFill>
                  <a:schemeClr val="accent2"/>
                </a:solidFill>
              </a:rPr>
              <a:t>sub-database</a:t>
            </a:r>
            <a:r>
              <a:rPr lang="en-US" altLang="en-US"/>
              <a:t> test only!</a:t>
            </a:r>
          </a:p>
        </p:txBody>
      </p:sp>
    </p:spTree>
  </p:cSld>
  <p:clrMapOvr>
    <a:masterClrMapping/>
  </p:clrMapOvr>
  <p:transition advClick="0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561D011-DE29-0D28-1EAD-33806C4E2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6934200" cy="10668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Construct FP-tree from a Transaction DB</a:t>
            </a:r>
          </a:p>
        </p:txBody>
      </p:sp>
      <p:grpSp>
        <p:nvGrpSpPr>
          <p:cNvPr id="22531" name="Group 3">
            <a:extLst>
              <a:ext uri="{FF2B5EF4-FFF2-40B4-BE49-F238E27FC236}">
                <a16:creationId xmlns:a16="http://schemas.microsoft.com/office/drawing/2014/main" id="{074C9B57-E3B7-580B-27A9-E366796BA65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332164"/>
            <a:ext cx="4637088" cy="3525837"/>
            <a:chOff x="2496" y="1772"/>
            <a:chExt cx="2921" cy="2226"/>
          </a:xfrm>
        </p:grpSpPr>
        <p:sp>
          <p:nvSpPr>
            <p:cNvPr id="22532" name="Text Box 4">
              <a:extLst>
                <a:ext uri="{FF2B5EF4-FFF2-40B4-BE49-F238E27FC236}">
                  <a16:creationId xmlns:a16="http://schemas.microsoft.com/office/drawing/2014/main" id="{47AB7B73-F688-5A13-5BC7-BDAF060C8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1772"/>
              <a:ext cx="217" cy="25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{}</a:t>
              </a:r>
            </a:p>
          </p:txBody>
        </p:sp>
        <p:sp>
          <p:nvSpPr>
            <p:cNvPr id="22533" name="Text Box 5">
              <a:extLst>
                <a:ext uri="{FF2B5EF4-FFF2-40B4-BE49-F238E27FC236}">
                  <a16:creationId xmlns:a16="http://schemas.microsoft.com/office/drawing/2014/main" id="{983B5B50-9640-9D53-FC0F-ED1FE39BA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2205"/>
              <a:ext cx="301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f:4</a:t>
              </a:r>
            </a:p>
          </p:txBody>
        </p:sp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626928EB-36E3-E3EB-6286-0D77BD9D5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2205"/>
              <a:ext cx="309" cy="25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c:1</a:t>
              </a:r>
            </a:p>
          </p:txBody>
        </p:sp>
        <p:sp>
          <p:nvSpPr>
            <p:cNvPr id="22535" name="Text Box 7">
              <a:extLst>
                <a:ext uri="{FF2B5EF4-FFF2-40B4-BE49-F238E27FC236}">
                  <a16:creationId xmlns:a16="http://schemas.microsoft.com/office/drawing/2014/main" id="{261918DE-7C9D-785A-5EBA-A94BF0260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b:1</a:t>
              </a:r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FB884D92-3353-FDDB-6FD9-B5B21826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p:1</a:t>
              </a:r>
            </a:p>
          </p:txBody>
        </p:sp>
        <p:cxnSp>
          <p:nvCxnSpPr>
            <p:cNvPr id="22537" name="AutoShape 9">
              <a:extLst>
                <a:ext uri="{FF2B5EF4-FFF2-40B4-BE49-F238E27FC236}">
                  <a16:creationId xmlns:a16="http://schemas.microsoft.com/office/drawing/2014/main" id="{C1ADD3C3-96D3-F089-E598-CE95BC45F985}"/>
                </a:ext>
              </a:extLst>
            </p:cNvPr>
            <p:cNvCxnSpPr>
              <a:cxnSpLocks noChangeShapeType="1"/>
              <a:stCxn id="22534" idx="2"/>
              <a:endCxn id="22535" idx="0"/>
            </p:cNvCxnSpPr>
            <p:nvPr/>
          </p:nvCxnSpPr>
          <p:spPr bwMode="auto">
            <a:xfrm>
              <a:off x="5238" y="2458"/>
              <a:ext cx="10" cy="13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38" name="AutoShape 10">
              <a:extLst>
                <a:ext uri="{FF2B5EF4-FFF2-40B4-BE49-F238E27FC236}">
                  <a16:creationId xmlns:a16="http://schemas.microsoft.com/office/drawing/2014/main" id="{B3586004-D5E1-C952-ECDC-BF534498E4C0}"/>
                </a:ext>
              </a:extLst>
            </p:cNvPr>
            <p:cNvCxnSpPr>
              <a:cxnSpLocks noChangeShapeType="1"/>
              <a:stCxn id="22535" idx="2"/>
              <a:endCxn id="22536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39" name="AutoShape 11">
              <a:extLst>
                <a:ext uri="{FF2B5EF4-FFF2-40B4-BE49-F238E27FC236}">
                  <a16:creationId xmlns:a16="http://schemas.microsoft.com/office/drawing/2014/main" id="{375E7239-E51E-8ABD-9B94-1E4E464CA208}"/>
                </a:ext>
              </a:extLst>
            </p:cNvPr>
            <p:cNvCxnSpPr>
              <a:cxnSpLocks noChangeShapeType="1"/>
              <a:stCxn id="22532" idx="2"/>
              <a:endCxn id="22534" idx="0"/>
            </p:cNvCxnSpPr>
            <p:nvPr/>
          </p:nvCxnSpPr>
          <p:spPr bwMode="auto">
            <a:xfrm>
              <a:off x="4904" y="2025"/>
              <a:ext cx="334" cy="18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0" name="AutoShape 12">
              <a:extLst>
                <a:ext uri="{FF2B5EF4-FFF2-40B4-BE49-F238E27FC236}">
                  <a16:creationId xmlns:a16="http://schemas.microsoft.com/office/drawing/2014/main" id="{78BA9792-29B7-B8A3-0958-19E8F580F8E7}"/>
                </a:ext>
              </a:extLst>
            </p:cNvPr>
            <p:cNvCxnSpPr>
              <a:cxnSpLocks noChangeShapeType="1"/>
              <a:stCxn id="22532" idx="2"/>
              <a:endCxn id="22533" idx="0"/>
            </p:cNvCxnSpPr>
            <p:nvPr/>
          </p:nvCxnSpPr>
          <p:spPr bwMode="auto">
            <a:xfrm flipH="1">
              <a:off x="4658" y="2025"/>
              <a:ext cx="246" cy="18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2A94BB39-FEB0-E40B-9396-1E38D4062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b:1</a:t>
              </a:r>
            </a:p>
          </p:txBody>
        </p:sp>
        <p:sp>
          <p:nvSpPr>
            <p:cNvPr id="22542" name="Text Box 14">
              <a:extLst>
                <a:ext uri="{FF2B5EF4-FFF2-40B4-BE49-F238E27FC236}">
                  <a16:creationId xmlns:a16="http://schemas.microsoft.com/office/drawing/2014/main" id="{16ECCA2A-33ED-0372-CB81-B231B307D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2588"/>
              <a:ext cx="309" cy="25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c:3</a:t>
              </a:r>
            </a:p>
          </p:txBody>
        </p:sp>
        <p:cxnSp>
          <p:nvCxnSpPr>
            <p:cNvPr id="22543" name="AutoShape 15">
              <a:extLst>
                <a:ext uri="{FF2B5EF4-FFF2-40B4-BE49-F238E27FC236}">
                  <a16:creationId xmlns:a16="http://schemas.microsoft.com/office/drawing/2014/main" id="{3096093A-AF8F-F142-A743-79F69146984E}"/>
                </a:ext>
              </a:extLst>
            </p:cNvPr>
            <p:cNvCxnSpPr>
              <a:cxnSpLocks noChangeShapeType="1"/>
              <a:stCxn id="22533" idx="2"/>
              <a:endCxn id="22542" idx="0"/>
            </p:cNvCxnSpPr>
            <p:nvPr/>
          </p:nvCxnSpPr>
          <p:spPr bwMode="auto">
            <a:xfrm flipH="1">
              <a:off x="4476" y="2464"/>
              <a:ext cx="183" cy="12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4" name="AutoShape 16">
              <a:extLst>
                <a:ext uri="{FF2B5EF4-FFF2-40B4-BE49-F238E27FC236}">
                  <a16:creationId xmlns:a16="http://schemas.microsoft.com/office/drawing/2014/main" id="{606157CB-FD2F-5F7D-59C7-5224EF317183}"/>
                </a:ext>
              </a:extLst>
            </p:cNvPr>
            <p:cNvCxnSpPr>
              <a:cxnSpLocks noChangeShapeType="1"/>
              <a:stCxn id="22533" idx="2"/>
              <a:endCxn id="22541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id="{69B06A9D-1D78-B804-38B6-F183B9A28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a:3</a:t>
              </a:r>
            </a:p>
          </p:txBody>
        </p:sp>
        <p:sp>
          <p:nvSpPr>
            <p:cNvPr id="22546" name="Text Box 18">
              <a:extLst>
                <a:ext uri="{FF2B5EF4-FFF2-40B4-BE49-F238E27FC236}">
                  <a16:creationId xmlns:a16="http://schemas.microsoft.com/office/drawing/2014/main" id="{969C3DD2-EBA7-4FA5-A3E6-9FE950B63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" y="335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b:1</a:t>
              </a:r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C88EA625-8E6D-6A6C-635A-18DD406FE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m:2</a:t>
              </a:r>
            </a:p>
          </p:txBody>
        </p:sp>
        <p:sp>
          <p:nvSpPr>
            <p:cNvPr id="22548" name="Text Box 20">
              <a:extLst>
                <a:ext uri="{FF2B5EF4-FFF2-40B4-BE49-F238E27FC236}">
                  <a16:creationId xmlns:a16="http://schemas.microsoft.com/office/drawing/2014/main" id="{50354F15-0AC9-C03C-9066-422DA2D38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" y="3739"/>
              <a:ext cx="337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p:2</a:t>
              </a:r>
            </a:p>
          </p:txBody>
        </p:sp>
        <p:cxnSp>
          <p:nvCxnSpPr>
            <p:cNvPr id="22549" name="AutoShape 21">
              <a:extLst>
                <a:ext uri="{FF2B5EF4-FFF2-40B4-BE49-F238E27FC236}">
                  <a16:creationId xmlns:a16="http://schemas.microsoft.com/office/drawing/2014/main" id="{7A64919F-BBE2-268E-59C2-DB7801F32743}"/>
                </a:ext>
              </a:extLst>
            </p:cNvPr>
            <p:cNvCxnSpPr>
              <a:cxnSpLocks noChangeShapeType="1"/>
              <a:stCxn id="22542" idx="2"/>
              <a:endCxn id="22545" idx="0"/>
            </p:cNvCxnSpPr>
            <p:nvPr/>
          </p:nvCxnSpPr>
          <p:spPr bwMode="auto">
            <a:xfrm>
              <a:off x="4476" y="2841"/>
              <a:ext cx="9" cy="13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2">
              <a:extLst>
                <a:ext uri="{FF2B5EF4-FFF2-40B4-BE49-F238E27FC236}">
                  <a16:creationId xmlns:a16="http://schemas.microsoft.com/office/drawing/2014/main" id="{9528E77A-AB78-AF5E-B0C5-6A448FBC1C97}"/>
                </a:ext>
              </a:extLst>
            </p:cNvPr>
            <p:cNvCxnSpPr>
              <a:cxnSpLocks noChangeShapeType="1"/>
              <a:stCxn id="22545" idx="2"/>
              <a:endCxn id="22547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23">
              <a:extLst>
                <a:ext uri="{FF2B5EF4-FFF2-40B4-BE49-F238E27FC236}">
                  <a16:creationId xmlns:a16="http://schemas.microsoft.com/office/drawing/2014/main" id="{2E63AEB7-0CA8-2C76-AE08-6742236AB2E7}"/>
                </a:ext>
              </a:extLst>
            </p:cNvPr>
            <p:cNvCxnSpPr>
              <a:cxnSpLocks noChangeShapeType="1"/>
              <a:stCxn id="22545" idx="2"/>
              <a:endCxn id="22546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24">
              <a:extLst>
                <a:ext uri="{FF2B5EF4-FFF2-40B4-BE49-F238E27FC236}">
                  <a16:creationId xmlns:a16="http://schemas.microsoft.com/office/drawing/2014/main" id="{1C12252F-B50D-E16A-B88C-46A40B633547}"/>
                </a:ext>
              </a:extLst>
            </p:cNvPr>
            <p:cNvCxnSpPr>
              <a:cxnSpLocks noChangeShapeType="1"/>
              <a:stCxn id="22547" idx="2"/>
              <a:endCxn id="22548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 Box 25">
              <a:extLst>
                <a:ext uri="{FF2B5EF4-FFF2-40B4-BE49-F238E27FC236}">
                  <a16:creationId xmlns:a16="http://schemas.microsoft.com/office/drawing/2014/main" id="{AC54769E-A4B6-9794-5CEE-1050D6349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3739"/>
              <a:ext cx="373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m:1</a:t>
              </a:r>
            </a:p>
          </p:txBody>
        </p:sp>
        <p:cxnSp>
          <p:nvCxnSpPr>
            <p:cNvPr id="22554" name="AutoShape 26">
              <a:extLst>
                <a:ext uri="{FF2B5EF4-FFF2-40B4-BE49-F238E27FC236}">
                  <a16:creationId xmlns:a16="http://schemas.microsoft.com/office/drawing/2014/main" id="{5CA5673E-3A40-F914-C3CC-638593D27E46}"/>
                </a:ext>
              </a:extLst>
            </p:cNvPr>
            <p:cNvCxnSpPr>
              <a:cxnSpLocks noChangeShapeType="1"/>
              <a:stCxn id="22546" idx="2"/>
              <a:endCxn id="22553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5" name="Text Box 27">
              <a:extLst>
                <a:ext uri="{FF2B5EF4-FFF2-40B4-BE49-F238E27FC236}">
                  <a16:creationId xmlns:a16="http://schemas.microsoft.com/office/drawing/2014/main" id="{54E38199-8E87-47E1-4775-CA31D9421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35"/>
              <a:ext cx="1602" cy="16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n-US" sz="2000" b="1"/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altLang="en-US" sz="2000" b="1"/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b="1" i="1" u="sng"/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p	3</a:t>
              </a:r>
              <a:endParaRPr lang="en-US" altLang="en-US" sz="2000"/>
            </a:p>
          </p:txBody>
        </p:sp>
        <p:sp>
          <p:nvSpPr>
            <p:cNvPr id="22556" name="Freeform 28">
              <a:extLst>
                <a:ext uri="{FF2B5EF4-FFF2-40B4-BE49-F238E27FC236}">
                  <a16:creationId xmlns:a16="http://schemas.microsoft.com/office/drawing/2014/main" id="{C8C22D8A-AEC6-40F3-5D1E-180C4C50D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7" name="Freeform 29">
              <a:extLst>
                <a:ext uri="{FF2B5EF4-FFF2-40B4-BE49-F238E27FC236}">
                  <a16:creationId xmlns:a16="http://schemas.microsoft.com/office/drawing/2014/main" id="{19C57413-6B73-F8A1-6848-40C4B9AC3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8" name="Freeform 30">
              <a:extLst>
                <a:ext uri="{FF2B5EF4-FFF2-40B4-BE49-F238E27FC236}">
                  <a16:creationId xmlns:a16="http://schemas.microsoft.com/office/drawing/2014/main" id="{D3BB9090-6F26-718B-84C5-B9C29467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9" name="Freeform 31">
              <a:extLst>
                <a:ext uri="{FF2B5EF4-FFF2-40B4-BE49-F238E27FC236}">
                  <a16:creationId xmlns:a16="http://schemas.microsoft.com/office/drawing/2014/main" id="{E16DED12-6507-8623-A85E-286848859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0" name="Freeform 32">
              <a:extLst>
                <a:ext uri="{FF2B5EF4-FFF2-40B4-BE49-F238E27FC236}">
                  <a16:creationId xmlns:a16="http://schemas.microsoft.com/office/drawing/2014/main" id="{700BA364-BD77-B130-3E19-744E1E0DB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1" name="Freeform 33">
              <a:extLst>
                <a:ext uri="{FF2B5EF4-FFF2-40B4-BE49-F238E27FC236}">
                  <a16:creationId xmlns:a16="http://schemas.microsoft.com/office/drawing/2014/main" id="{AF27D7DF-3B54-2214-3260-9FC656B1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2" name="Line 34">
              <a:extLst>
                <a:ext uri="{FF2B5EF4-FFF2-40B4-BE49-F238E27FC236}">
                  <a16:creationId xmlns:a16="http://schemas.microsoft.com/office/drawing/2014/main" id="{5D952CC3-9175-5111-2EC5-7B43993B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3" name="Freeform 35">
              <a:extLst>
                <a:ext uri="{FF2B5EF4-FFF2-40B4-BE49-F238E27FC236}">
                  <a16:creationId xmlns:a16="http://schemas.microsoft.com/office/drawing/2014/main" id="{A6BB0B73-40AB-3F91-DFB5-42881DF2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4" name="Freeform 36">
              <a:extLst>
                <a:ext uri="{FF2B5EF4-FFF2-40B4-BE49-F238E27FC236}">
                  <a16:creationId xmlns:a16="http://schemas.microsoft.com/office/drawing/2014/main" id="{6BBBCA3E-6CD9-8F9E-F6F2-5164B108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5" name="Freeform 37">
              <a:extLst>
                <a:ext uri="{FF2B5EF4-FFF2-40B4-BE49-F238E27FC236}">
                  <a16:creationId xmlns:a16="http://schemas.microsoft.com/office/drawing/2014/main" id="{B5DA9FAE-816D-D186-8D61-0BA00CA3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6" name="Freeform 38">
              <a:extLst>
                <a:ext uri="{FF2B5EF4-FFF2-40B4-BE49-F238E27FC236}">
                  <a16:creationId xmlns:a16="http://schemas.microsoft.com/office/drawing/2014/main" id="{49A468D8-C9F6-9002-DE7B-88668F71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567" name="Text Box 39">
            <a:extLst>
              <a:ext uri="{FF2B5EF4-FFF2-40B4-BE49-F238E27FC236}">
                <a16:creationId xmlns:a16="http://schemas.microsoft.com/office/drawing/2014/main" id="{0CE3DEB5-549E-88FB-E1B9-30630021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1"/>
            <a:ext cx="2097088" cy="29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b="1" i="1"/>
              <a:t>min_support = 0.5</a:t>
            </a:r>
            <a:endParaRPr lang="en-US" altLang="en-US" b="1" u="sng"/>
          </a:p>
        </p:txBody>
      </p:sp>
      <p:sp>
        <p:nvSpPr>
          <p:cNvPr id="22568" name="Rectangle 40">
            <a:extLst>
              <a:ext uri="{FF2B5EF4-FFF2-40B4-BE49-F238E27FC236}">
                <a16:creationId xmlns:a16="http://schemas.microsoft.com/office/drawing/2014/main" id="{F152C472-CF18-97DD-DFBC-B4DE16E0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905000"/>
            <a:ext cx="5727700" cy="162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i="1" u="sng"/>
              <a:t>TID		Items bought	  (ordered) frequent items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/>
              <a:t>100		{</a:t>
            </a:r>
            <a:r>
              <a:rPr lang="en-US" altLang="en-US" sz="2000" b="1" i="1"/>
              <a:t>f, a, c, d, g, i, m, p</a:t>
            </a:r>
            <a:r>
              <a:rPr lang="en-US" altLang="en-US" sz="2000" b="1"/>
              <a:t>}</a:t>
            </a:r>
            <a:r>
              <a:rPr lang="en-US" altLang="en-US" sz="2000" b="1" i="1"/>
              <a:t>	</a:t>
            </a:r>
            <a:r>
              <a:rPr lang="en-US" altLang="en-US" sz="2000" b="1"/>
              <a:t>{</a:t>
            </a:r>
            <a:r>
              <a:rPr lang="en-US" altLang="en-US" sz="2000" b="1" i="1"/>
              <a:t>f, c, a, m, p</a:t>
            </a:r>
            <a:r>
              <a:rPr lang="en-US" altLang="en-US" sz="2000" b="1"/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/>
              <a:t>200		{</a:t>
            </a:r>
            <a:r>
              <a:rPr lang="en-US" altLang="en-US" sz="2000" b="1" i="1"/>
              <a:t>a, b, c, f, l, m, o</a:t>
            </a:r>
            <a:r>
              <a:rPr lang="en-US" altLang="en-US" sz="2000" b="1"/>
              <a:t>}</a:t>
            </a:r>
            <a:r>
              <a:rPr lang="en-US" altLang="en-US" sz="2000" b="1" i="1"/>
              <a:t>		</a:t>
            </a:r>
            <a:r>
              <a:rPr lang="en-US" altLang="en-US" sz="2000" b="1"/>
              <a:t>{</a:t>
            </a:r>
            <a:r>
              <a:rPr lang="en-US" altLang="en-US" sz="2000" b="1" i="1"/>
              <a:t>f, c, a, b, m</a:t>
            </a:r>
            <a:r>
              <a:rPr lang="en-US" altLang="en-US" sz="2000" b="1"/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/>
              <a:t>300	</a:t>
            </a:r>
            <a:r>
              <a:rPr lang="en-US" altLang="en-US" sz="2000" b="1" i="1"/>
              <a:t> 	</a:t>
            </a:r>
            <a:r>
              <a:rPr lang="en-US" altLang="en-US" sz="2000" b="1"/>
              <a:t>{</a:t>
            </a:r>
            <a:r>
              <a:rPr lang="en-US" altLang="en-US" sz="2000" b="1" i="1"/>
              <a:t>b, f, h, j, o</a:t>
            </a:r>
            <a:r>
              <a:rPr lang="en-US" altLang="en-US" sz="2000" b="1"/>
              <a:t>}</a:t>
            </a:r>
            <a:r>
              <a:rPr lang="en-US" altLang="en-US" sz="2000" b="1" i="1"/>
              <a:t>		</a:t>
            </a:r>
            <a:r>
              <a:rPr lang="en-US" altLang="en-US" sz="2000" b="1"/>
              <a:t>{</a:t>
            </a:r>
            <a:r>
              <a:rPr lang="en-US" altLang="en-US" sz="2000" b="1" i="1"/>
              <a:t>f, b</a:t>
            </a:r>
            <a:r>
              <a:rPr lang="en-US" altLang="en-US" sz="2000" b="1"/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/>
              <a:t>400	</a:t>
            </a:r>
            <a:r>
              <a:rPr lang="en-US" altLang="en-US" sz="2000" b="1" i="1"/>
              <a:t> 	</a:t>
            </a:r>
            <a:r>
              <a:rPr lang="en-US" altLang="en-US" sz="2000" b="1"/>
              <a:t>{</a:t>
            </a:r>
            <a:r>
              <a:rPr lang="en-US" altLang="en-US" sz="2000" b="1" i="1"/>
              <a:t>b, c, k, s, p</a:t>
            </a:r>
            <a:r>
              <a:rPr lang="en-US" altLang="en-US" sz="2000" b="1"/>
              <a:t>}</a:t>
            </a:r>
            <a:r>
              <a:rPr lang="en-US" altLang="en-US" sz="2000" b="1" i="1"/>
              <a:t>		</a:t>
            </a:r>
            <a:r>
              <a:rPr lang="en-US" altLang="en-US" sz="2000" b="1"/>
              <a:t>{</a:t>
            </a:r>
            <a:r>
              <a:rPr lang="en-US" altLang="en-US" sz="2000" b="1" i="1"/>
              <a:t>c, b, p</a:t>
            </a:r>
            <a:r>
              <a:rPr lang="en-US" altLang="en-US" sz="2000" b="1"/>
              <a:t>}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/>
              <a:t>500</a:t>
            </a:r>
            <a:r>
              <a:rPr lang="en-US" altLang="en-US" sz="2000" b="1" i="1"/>
              <a:t>	 	</a:t>
            </a:r>
            <a:r>
              <a:rPr lang="en-US" altLang="en-US" sz="2000" b="1"/>
              <a:t>{</a:t>
            </a:r>
            <a:r>
              <a:rPr lang="en-US" altLang="en-US" sz="2000" b="1" i="1"/>
              <a:t>a, f, c, e, l, p, m, n</a:t>
            </a:r>
            <a:r>
              <a:rPr lang="en-US" altLang="en-US" sz="2000" b="1"/>
              <a:t>}</a:t>
            </a:r>
            <a:r>
              <a:rPr lang="en-US" altLang="en-US" sz="2000" b="1" i="1"/>
              <a:t>	</a:t>
            </a:r>
            <a:r>
              <a:rPr lang="en-US" altLang="en-US" sz="2000" b="1"/>
              <a:t>{</a:t>
            </a:r>
            <a:r>
              <a:rPr lang="en-US" altLang="en-US" sz="2000" b="1" i="1"/>
              <a:t>f, c, a, m, p</a:t>
            </a:r>
            <a:r>
              <a:rPr lang="en-US" altLang="en-US" sz="2000" b="1"/>
              <a:t>}</a:t>
            </a:r>
          </a:p>
        </p:txBody>
      </p:sp>
      <p:sp>
        <p:nvSpPr>
          <p:cNvPr id="22569" name="Text Box 41">
            <a:extLst>
              <a:ext uri="{FF2B5EF4-FFF2-40B4-BE49-F238E27FC236}">
                <a16:creationId xmlns:a16="http://schemas.microsoft.com/office/drawing/2014/main" id="{B2C0C747-304D-FF8A-1673-F9C08AFEA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1"/>
            <a:ext cx="38100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Steps: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latin typeface="Tahoma" panose="020B0604030504040204" pitchFamily="34" charset="0"/>
              </a:rPr>
              <a:t>Scan DB once, find frequent 1-itemset (single item pattern)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latin typeface="Tahoma" panose="020B0604030504040204" pitchFamily="34" charset="0"/>
              </a:rPr>
              <a:t>Order frequent items in frequency descending order</a:t>
            </a:r>
          </a:p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en-US" sz="2000">
                <a:latin typeface="Tahoma" panose="020B0604030504040204" pitchFamily="34" charset="0"/>
              </a:rPr>
              <a:t>Scan DB again, construct FP-tree</a:t>
            </a:r>
          </a:p>
        </p:txBody>
      </p:sp>
    </p:spTree>
  </p:cSld>
  <p:clrMapOvr>
    <a:masterClrMapping/>
  </p:clrMapOvr>
  <p:transition advClick="0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D1AE13F-430A-D56C-5CDA-45D51627F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457201"/>
            <a:ext cx="7496175" cy="830263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Benefits of the FP-tree Structure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D4D0371-14DE-178A-48D8-73A49C617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8610600" cy="4648200"/>
          </a:xfrm>
          <a:noFill/>
          <a:ln/>
        </p:spPr>
        <p:txBody>
          <a:bodyPr/>
          <a:lstStyle/>
          <a:p>
            <a:r>
              <a:rPr lang="en-US" altLang="en-US"/>
              <a:t>Completeness: </a:t>
            </a:r>
          </a:p>
          <a:p>
            <a:pPr lvl="1"/>
            <a:r>
              <a:rPr lang="en-US" altLang="en-US"/>
              <a:t>never breaks a long pattern of any transaction</a:t>
            </a:r>
          </a:p>
          <a:p>
            <a:pPr lvl="1"/>
            <a:r>
              <a:rPr lang="en-US" altLang="en-US"/>
              <a:t>preserves complete information for frequent pattern mining</a:t>
            </a:r>
          </a:p>
          <a:p>
            <a:r>
              <a:rPr lang="en-US" altLang="en-US"/>
              <a:t>Compactness</a:t>
            </a:r>
          </a:p>
          <a:p>
            <a:pPr lvl="1"/>
            <a:r>
              <a:rPr lang="en-US" altLang="en-US"/>
              <a:t>reduce irrelevant information</a:t>
            </a:r>
            <a:r>
              <a:rPr lang="en-US" altLang="en-US">
                <a:cs typeface="Tahoma" panose="020B0604030504040204" pitchFamily="34" charset="0"/>
              </a:rPr>
              <a:t>—infrequent items are gone</a:t>
            </a:r>
          </a:p>
          <a:p>
            <a:pPr lvl="1"/>
            <a:r>
              <a:rPr lang="en-US" altLang="en-US">
                <a:cs typeface="Tahoma" panose="020B0604030504040204" pitchFamily="34" charset="0"/>
              </a:rPr>
              <a:t>frequency descending ordering: more frequent items are more likely to be shared</a:t>
            </a:r>
            <a:endParaRPr lang="en-US" altLang="en-US"/>
          </a:p>
          <a:p>
            <a:pPr lvl="1"/>
            <a:r>
              <a:rPr lang="en-US" altLang="en-US"/>
              <a:t>never be larger than the original database (if not count node-links and counts)</a:t>
            </a:r>
          </a:p>
        </p:txBody>
      </p:sp>
    </p:spTree>
  </p:cSld>
  <p:clrMapOvr>
    <a:masterClrMapping/>
  </p:clrMapOvr>
  <p:transition advClick="0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7A998C5-51E3-F821-6B9A-6653DB17F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8534400" cy="762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Mining Frequent Patterns Using FP-tree</a:t>
            </a:r>
            <a:endParaRPr lang="en-US" altLang="en-US" sz="3600" u="sng">
              <a:solidFill>
                <a:schemeClr val="accent2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666B734-EB9D-F1C0-DF00-CA52E96FF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369300" cy="4597400"/>
          </a:xfrm>
        </p:spPr>
        <p:txBody>
          <a:bodyPr/>
          <a:lstStyle/>
          <a:p>
            <a:r>
              <a:rPr lang="en-US" altLang="en-US"/>
              <a:t>General idea (divide-and-conquer)</a:t>
            </a:r>
          </a:p>
          <a:p>
            <a:pPr lvl="1"/>
            <a:r>
              <a:rPr lang="en-US" altLang="en-US"/>
              <a:t>Recursively grow frequent pattern path using the FP-tree</a:t>
            </a:r>
          </a:p>
          <a:p>
            <a:r>
              <a:rPr lang="en-US" altLang="en-US"/>
              <a:t>Method </a:t>
            </a:r>
          </a:p>
          <a:p>
            <a:pPr lvl="1"/>
            <a:r>
              <a:rPr lang="en-US" altLang="en-US"/>
              <a:t>For each item, construct its </a:t>
            </a:r>
            <a:r>
              <a:rPr lang="en-US" altLang="en-US">
                <a:solidFill>
                  <a:schemeClr val="accent2"/>
                </a:solidFill>
              </a:rPr>
              <a:t>conditional pattern-base</a:t>
            </a:r>
            <a:r>
              <a:rPr lang="en-US" altLang="en-US"/>
              <a:t>, and then its </a:t>
            </a:r>
            <a:r>
              <a:rPr lang="en-US" altLang="en-US">
                <a:solidFill>
                  <a:schemeClr val="accent2"/>
                </a:solidFill>
              </a:rPr>
              <a:t>conditional FP-tree</a:t>
            </a:r>
          </a:p>
          <a:p>
            <a:pPr lvl="1"/>
            <a:r>
              <a:rPr lang="en-US" altLang="en-US"/>
              <a:t>Repeat the process on each newly created conditional FP-tree </a:t>
            </a:r>
          </a:p>
          <a:p>
            <a:pPr lvl="1"/>
            <a:r>
              <a:rPr lang="en-US" altLang="en-US"/>
              <a:t>Until the resulting FP-tree is </a:t>
            </a:r>
            <a:r>
              <a:rPr lang="en-US" altLang="en-US">
                <a:solidFill>
                  <a:schemeClr val="accent2"/>
                </a:solidFill>
              </a:rPr>
              <a:t>empty</a:t>
            </a:r>
            <a:r>
              <a:rPr lang="en-US" altLang="en-US"/>
              <a:t>, or it contains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only one path</a:t>
            </a:r>
            <a:r>
              <a:rPr lang="en-US" altLang="en-US"/>
              <a:t> </a:t>
            </a:r>
            <a:r>
              <a:rPr lang="en-US" altLang="en-US" sz="2000"/>
              <a:t>(single path will generate all the combinations of its sub-paths, each of which is a frequent pattern)</a:t>
            </a:r>
          </a:p>
        </p:txBody>
      </p:sp>
    </p:spTree>
  </p:cSld>
  <p:clrMapOvr>
    <a:masterClrMapping/>
  </p:clrMapOvr>
  <p:transition advClick="0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EC2446E-7FED-BD1F-8CEC-47D643B3F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8064" y="677863"/>
            <a:ext cx="7704137" cy="762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Major Steps to Mine FP-tree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09C6A6A-61F6-BF78-5160-F4E3B200E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229600" cy="43434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en-US" altLang="en-US"/>
              <a:t>Construct conditional pattern base for each node in the FP-tree</a:t>
            </a: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en-US" altLang="en-US"/>
              <a:t>Construct conditional FP-tree from each conditional pattern-base</a:t>
            </a: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arenR"/>
            </a:pPr>
            <a:r>
              <a:rPr lang="en-US" altLang="en-US"/>
              <a:t>Recursively mine conditional FP-trees and grow frequent patterns obtained so far</a:t>
            </a:r>
          </a:p>
          <a:p>
            <a:pPr marL="990600" lvl="1" indent="-5334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/>
              <a:t>If the conditional FP-tree contains a single path, simply enumerate all the patterns</a:t>
            </a:r>
          </a:p>
        </p:txBody>
      </p:sp>
    </p:spTree>
  </p:cSld>
  <p:clrMapOvr>
    <a:masterClrMapping/>
  </p:clrMapOvr>
  <p:transition advClick="0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BFAEEA4-6A1E-B3D0-AD78-88B921DB0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82000" cy="10668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4000">
                <a:solidFill>
                  <a:schemeClr val="accent2"/>
                </a:solidFill>
              </a:rPr>
              <a:t>Step 1: From FP-tree to Conditional Pattern Base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C7BA623-95A9-77B8-4484-960E474B5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144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Starting at the frequent header table in the FP-tree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Traverse the FP-tree by following the link of each frequent item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Accumulate all of transformed prefix paths of that item to form a conditional pattern base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7038CF47-3824-1CC5-C762-4DDA7647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3667125"/>
            <a:ext cx="3327400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 i="1"/>
              <a:t>Conditional </a:t>
            </a:r>
            <a:r>
              <a:rPr lang="en-US" altLang="en-US" sz="2000" b="1"/>
              <a:t>pattern bases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 u="sng"/>
              <a:t>item	cond. pattern base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/>
              <a:t>c	f:3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/>
              <a:t>a	fc:3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/>
              <a:t>b	fca:1, f:1, c:1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/>
              <a:t>m	fca:2, fcab:1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/>
              <a:t>p	fcam:2, cb:1</a:t>
            </a:r>
          </a:p>
        </p:txBody>
      </p:sp>
      <p:grpSp>
        <p:nvGrpSpPr>
          <p:cNvPr id="26629" name="Group 5">
            <a:extLst>
              <a:ext uri="{FF2B5EF4-FFF2-40B4-BE49-F238E27FC236}">
                <a16:creationId xmlns:a16="http://schemas.microsoft.com/office/drawing/2014/main" id="{C6D4942E-6BA9-C3C2-2DBA-2864D9AEC33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276600"/>
            <a:ext cx="4592638" cy="3238500"/>
            <a:chOff x="240" y="2064"/>
            <a:chExt cx="2893" cy="2040"/>
          </a:xfrm>
        </p:grpSpPr>
        <p:sp>
          <p:nvSpPr>
            <p:cNvPr id="26630" name="Text Box 6">
              <a:extLst>
                <a:ext uri="{FF2B5EF4-FFF2-40B4-BE49-F238E27FC236}">
                  <a16:creationId xmlns:a16="http://schemas.microsoft.com/office/drawing/2014/main" id="{A0B3A70F-4B6C-029B-9DFC-C5CFD0371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064"/>
              <a:ext cx="217" cy="25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{}</a:t>
              </a:r>
            </a:p>
          </p:txBody>
        </p:sp>
        <p:sp>
          <p:nvSpPr>
            <p:cNvPr id="26631" name="Text Box 7">
              <a:extLst>
                <a:ext uri="{FF2B5EF4-FFF2-40B4-BE49-F238E27FC236}">
                  <a16:creationId xmlns:a16="http://schemas.microsoft.com/office/drawing/2014/main" id="{1D71C86B-163F-B8BA-CBD1-FEF47AD0F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2456"/>
              <a:ext cx="301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f:4</a:t>
              </a:r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D481CB78-92B3-A375-97E9-68A6D7E51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2456"/>
              <a:ext cx="309" cy="25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c:1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64FC8EBB-EE15-4D7F-56A2-F2C9280E4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2803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b:1</a:t>
              </a:r>
            </a:p>
          </p:txBody>
        </p:sp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id="{979A42CC-F69C-0840-B82C-1F158D6C1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3150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p:1</a:t>
              </a:r>
            </a:p>
          </p:txBody>
        </p:sp>
        <p:cxnSp>
          <p:nvCxnSpPr>
            <p:cNvPr id="26635" name="AutoShape 11">
              <a:extLst>
                <a:ext uri="{FF2B5EF4-FFF2-40B4-BE49-F238E27FC236}">
                  <a16:creationId xmlns:a16="http://schemas.microsoft.com/office/drawing/2014/main" id="{3C6254B9-BD1A-970D-4D00-07CED7B30111}"/>
                </a:ext>
              </a:extLst>
            </p:cNvPr>
            <p:cNvCxnSpPr>
              <a:cxnSpLocks noChangeShapeType="1"/>
              <a:stCxn id="26632" idx="2"/>
              <a:endCxn id="26633" idx="0"/>
            </p:cNvCxnSpPr>
            <p:nvPr/>
          </p:nvCxnSpPr>
          <p:spPr bwMode="auto">
            <a:xfrm>
              <a:off x="2954" y="2708"/>
              <a:ext cx="10" cy="9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6" name="AutoShape 12">
              <a:extLst>
                <a:ext uri="{FF2B5EF4-FFF2-40B4-BE49-F238E27FC236}">
                  <a16:creationId xmlns:a16="http://schemas.microsoft.com/office/drawing/2014/main" id="{0FBC868E-26E9-EE25-6BA5-9D11C62129CD}"/>
                </a:ext>
              </a:extLst>
            </p:cNvPr>
            <p:cNvCxnSpPr>
              <a:cxnSpLocks noChangeShapeType="1"/>
              <a:stCxn id="26633" idx="2"/>
              <a:endCxn id="26634" idx="0"/>
            </p:cNvCxnSpPr>
            <p:nvPr/>
          </p:nvCxnSpPr>
          <p:spPr bwMode="auto">
            <a:xfrm>
              <a:off x="2965" y="3061"/>
              <a:ext cx="0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7" name="AutoShape 13">
              <a:extLst>
                <a:ext uri="{FF2B5EF4-FFF2-40B4-BE49-F238E27FC236}">
                  <a16:creationId xmlns:a16="http://schemas.microsoft.com/office/drawing/2014/main" id="{DD6C7F39-5C96-7008-0BBB-9893F349D63F}"/>
                </a:ext>
              </a:extLst>
            </p:cNvPr>
            <p:cNvCxnSpPr>
              <a:cxnSpLocks noChangeShapeType="1"/>
              <a:stCxn id="26630" idx="2"/>
              <a:endCxn id="26632" idx="0"/>
            </p:cNvCxnSpPr>
            <p:nvPr/>
          </p:nvCxnSpPr>
          <p:spPr bwMode="auto">
            <a:xfrm>
              <a:off x="2624" y="2316"/>
              <a:ext cx="331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8" name="AutoShape 14">
              <a:extLst>
                <a:ext uri="{FF2B5EF4-FFF2-40B4-BE49-F238E27FC236}">
                  <a16:creationId xmlns:a16="http://schemas.microsoft.com/office/drawing/2014/main" id="{A5B2D282-184A-6DE0-CB2E-ED7D82A9CA76}"/>
                </a:ext>
              </a:extLst>
            </p:cNvPr>
            <p:cNvCxnSpPr>
              <a:cxnSpLocks noChangeShapeType="1"/>
              <a:stCxn id="26630" idx="2"/>
              <a:endCxn id="26631" idx="0"/>
            </p:cNvCxnSpPr>
            <p:nvPr/>
          </p:nvCxnSpPr>
          <p:spPr bwMode="auto">
            <a:xfrm flipH="1">
              <a:off x="2380" y="2316"/>
              <a:ext cx="243" cy="14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9" name="Text Box 15">
              <a:extLst>
                <a:ext uri="{FF2B5EF4-FFF2-40B4-BE49-F238E27FC236}">
                  <a16:creationId xmlns:a16="http://schemas.microsoft.com/office/drawing/2014/main" id="{EF4DD320-C823-2B2A-C436-1CB453CE8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803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b:1</a:t>
              </a:r>
            </a:p>
          </p:txBody>
        </p:sp>
        <p:sp>
          <p:nvSpPr>
            <p:cNvPr id="26640" name="Text Box 16">
              <a:extLst>
                <a:ext uri="{FF2B5EF4-FFF2-40B4-BE49-F238E27FC236}">
                  <a16:creationId xmlns:a16="http://schemas.microsoft.com/office/drawing/2014/main" id="{1F8AA7FC-ACA5-01B5-7493-472626BE3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2803"/>
              <a:ext cx="309" cy="25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c:3</a:t>
              </a:r>
            </a:p>
          </p:txBody>
        </p:sp>
        <p:cxnSp>
          <p:nvCxnSpPr>
            <p:cNvPr id="26641" name="AutoShape 17">
              <a:extLst>
                <a:ext uri="{FF2B5EF4-FFF2-40B4-BE49-F238E27FC236}">
                  <a16:creationId xmlns:a16="http://schemas.microsoft.com/office/drawing/2014/main" id="{B15042AE-D852-7542-9908-EA17E67DA8EE}"/>
                </a:ext>
              </a:extLst>
            </p:cNvPr>
            <p:cNvCxnSpPr>
              <a:cxnSpLocks noChangeShapeType="1"/>
              <a:stCxn id="26631" idx="2"/>
              <a:endCxn id="26640" idx="0"/>
            </p:cNvCxnSpPr>
            <p:nvPr/>
          </p:nvCxnSpPr>
          <p:spPr bwMode="auto">
            <a:xfrm flipH="1">
              <a:off x="2200" y="2714"/>
              <a:ext cx="181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2" name="AutoShape 18">
              <a:extLst>
                <a:ext uri="{FF2B5EF4-FFF2-40B4-BE49-F238E27FC236}">
                  <a16:creationId xmlns:a16="http://schemas.microsoft.com/office/drawing/2014/main" id="{16F1F88E-D6A4-C0B8-569F-645306505A83}"/>
                </a:ext>
              </a:extLst>
            </p:cNvPr>
            <p:cNvCxnSpPr>
              <a:cxnSpLocks noChangeShapeType="1"/>
              <a:stCxn id="26631" idx="2"/>
              <a:endCxn id="26639" idx="0"/>
            </p:cNvCxnSpPr>
            <p:nvPr/>
          </p:nvCxnSpPr>
          <p:spPr bwMode="auto">
            <a:xfrm>
              <a:off x="2381" y="2714"/>
              <a:ext cx="208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3" name="Text Box 19">
              <a:extLst>
                <a:ext uri="{FF2B5EF4-FFF2-40B4-BE49-F238E27FC236}">
                  <a16:creationId xmlns:a16="http://schemas.microsoft.com/office/drawing/2014/main" id="{5F87E1FE-22F8-8B11-0777-2B41D2178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150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a:3</a:t>
              </a:r>
            </a:p>
          </p:txBody>
        </p:sp>
        <p:sp>
          <p:nvSpPr>
            <p:cNvPr id="26644" name="Text Box 20">
              <a:extLst>
                <a:ext uri="{FF2B5EF4-FFF2-40B4-BE49-F238E27FC236}">
                  <a16:creationId xmlns:a16="http://schemas.microsoft.com/office/drawing/2014/main" id="{123E242F-6498-DE1A-1188-23205F275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3499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b:1</a:t>
              </a:r>
            </a:p>
          </p:txBody>
        </p:sp>
        <p:sp>
          <p:nvSpPr>
            <p:cNvPr id="26645" name="Text Box 21">
              <a:extLst>
                <a:ext uri="{FF2B5EF4-FFF2-40B4-BE49-F238E27FC236}">
                  <a16:creationId xmlns:a16="http://schemas.microsoft.com/office/drawing/2014/main" id="{58395F5D-6F33-8513-6525-8AB450242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" y="3499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m:2</a:t>
              </a:r>
            </a:p>
          </p:txBody>
        </p:sp>
        <p:sp>
          <p:nvSpPr>
            <p:cNvPr id="26646" name="Text Box 22">
              <a:extLst>
                <a:ext uri="{FF2B5EF4-FFF2-40B4-BE49-F238E27FC236}">
                  <a16:creationId xmlns:a16="http://schemas.microsoft.com/office/drawing/2014/main" id="{4C198B85-6419-ACB0-D746-C51B8C8BF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" y="384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p:2</a:t>
              </a:r>
            </a:p>
          </p:txBody>
        </p:sp>
        <p:cxnSp>
          <p:nvCxnSpPr>
            <p:cNvPr id="26647" name="AutoShape 23">
              <a:extLst>
                <a:ext uri="{FF2B5EF4-FFF2-40B4-BE49-F238E27FC236}">
                  <a16:creationId xmlns:a16="http://schemas.microsoft.com/office/drawing/2014/main" id="{F3DA4335-05B2-CCD2-30A6-665AD9335B51}"/>
                </a:ext>
              </a:extLst>
            </p:cNvPr>
            <p:cNvCxnSpPr>
              <a:cxnSpLocks noChangeShapeType="1"/>
              <a:stCxn id="26640" idx="2"/>
              <a:endCxn id="26643" idx="0"/>
            </p:cNvCxnSpPr>
            <p:nvPr/>
          </p:nvCxnSpPr>
          <p:spPr bwMode="auto">
            <a:xfrm>
              <a:off x="2200" y="3055"/>
              <a:ext cx="9" cy="9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8" name="AutoShape 24">
              <a:extLst>
                <a:ext uri="{FF2B5EF4-FFF2-40B4-BE49-F238E27FC236}">
                  <a16:creationId xmlns:a16="http://schemas.microsoft.com/office/drawing/2014/main" id="{169C5DB9-8BC7-99A0-B2BF-0F74382FCB1C}"/>
                </a:ext>
              </a:extLst>
            </p:cNvPr>
            <p:cNvCxnSpPr>
              <a:cxnSpLocks noChangeShapeType="1"/>
              <a:stCxn id="26643" idx="2"/>
              <a:endCxn id="26645" idx="0"/>
            </p:cNvCxnSpPr>
            <p:nvPr/>
          </p:nvCxnSpPr>
          <p:spPr bwMode="auto">
            <a:xfrm flipH="1">
              <a:off x="2043" y="3408"/>
              <a:ext cx="166" cy="9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9" name="AutoShape 25">
              <a:extLst>
                <a:ext uri="{FF2B5EF4-FFF2-40B4-BE49-F238E27FC236}">
                  <a16:creationId xmlns:a16="http://schemas.microsoft.com/office/drawing/2014/main" id="{90360196-D466-CF09-5741-B81FC9830C94}"/>
                </a:ext>
              </a:extLst>
            </p:cNvPr>
            <p:cNvCxnSpPr>
              <a:cxnSpLocks noChangeShapeType="1"/>
              <a:stCxn id="26643" idx="2"/>
              <a:endCxn id="26644" idx="0"/>
            </p:cNvCxnSpPr>
            <p:nvPr/>
          </p:nvCxnSpPr>
          <p:spPr bwMode="auto">
            <a:xfrm>
              <a:off x="2209" y="3408"/>
              <a:ext cx="237" cy="9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0" name="AutoShape 26">
              <a:extLst>
                <a:ext uri="{FF2B5EF4-FFF2-40B4-BE49-F238E27FC236}">
                  <a16:creationId xmlns:a16="http://schemas.microsoft.com/office/drawing/2014/main" id="{6A13BEB9-4142-92AF-F584-CFD44A5A3A2B}"/>
                </a:ext>
              </a:extLst>
            </p:cNvPr>
            <p:cNvCxnSpPr>
              <a:cxnSpLocks noChangeShapeType="1"/>
              <a:stCxn id="26645" idx="2"/>
              <a:endCxn id="26646" idx="0"/>
            </p:cNvCxnSpPr>
            <p:nvPr/>
          </p:nvCxnSpPr>
          <p:spPr bwMode="auto">
            <a:xfrm>
              <a:off x="2043" y="3757"/>
              <a:ext cx="0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1" name="Text Box 27">
              <a:extLst>
                <a:ext uri="{FF2B5EF4-FFF2-40B4-BE49-F238E27FC236}">
                  <a16:creationId xmlns:a16="http://schemas.microsoft.com/office/drawing/2014/main" id="{4101198F-CCF2-FC1C-52FE-18DD8E5D5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384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i="1"/>
                <a:t>m:1</a:t>
              </a:r>
            </a:p>
          </p:txBody>
        </p:sp>
        <p:cxnSp>
          <p:nvCxnSpPr>
            <p:cNvPr id="26652" name="AutoShape 28">
              <a:extLst>
                <a:ext uri="{FF2B5EF4-FFF2-40B4-BE49-F238E27FC236}">
                  <a16:creationId xmlns:a16="http://schemas.microsoft.com/office/drawing/2014/main" id="{6D1B9CB5-2A84-C164-0DE2-B8A114B313B0}"/>
                </a:ext>
              </a:extLst>
            </p:cNvPr>
            <p:cNvCxnSpPr>
              <a:cxnSpLocks noChangeShapeType="1"/>
              <a:stCxn id="26644" idx="2"/>
              <a:endCxn id="26651" idx="0"/>
            </p:cNvCxnSpPr>
            <p:nvPr/>
          </p:nvCxnSpPr>
          <p:spPr bwMode="auto">
            <a:xfrm>
              <a:off x="2446" y="3757"/>
              <a:ext cx="1" cy="8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53" name="Text Box 29">
              <a:extLst>
                <a:ext uri="{FF2B5EF4-FFF2-40B4-BE49-F238E27FC236}">
                  <a16:creationId xmlns:a16="http://schemas.microsoft.com/office/drawing/2014/main" id="{DB1CFEEF-EB67-0F2C-73BD-A2D300EF8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064"/>
              <a:ext cx="1602" cy="1623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en-US" sz="2000" b="1"/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altLang="en-US" sz="2000" b="1"/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b="1" i="1" u="sng"/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/>
                <a:t>p	3</a:t>
              </a:r>
              <a:endParaRPr lang="en-US" altLang="en-US" sz="2000"/>
            </a:p>
          </p:txBody>
        </p:sp>
        <p:sp>
          <p:nvSpPr>
            <p:cNvPr id="26654" name="Freeform 30">
              <a:extLst>
                <a:ext uri="{FF2B5EF4-FFF2-40B4-BE49-F238E27FC236}">
                  <a16:creationId xmlns:a16="http://schemas.microsoft.com/office/drawing/2014/main" id="{533C1F73-03DB-DE08-52D6-FFFF20E7B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2496"/>
              <a:ext cx="665" cy="212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55" name="Freeform 31">
              <a:extLst>
                <a:ext uri="{FF2B5EF4-FFF2-40B4-BE49-F238E27FC236}">
                  <a16:creationId xmlns:a16="http://schemas.microsoft.com/office/drawing/2014/main" id="{C9B8D0FC-722F-B7CD-29ED-AAEDEACB6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2880"/>
              <a:ext cx="427" cy="47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56" name="Freeform 32">
              <a:extLst>
                <a:ext uri="{FF2B5EF4-FFF2-40B4-BE49-F238E27FC236}">
                  <a16:creationId xmlns:a16="http://schemas.microsoft.com/office/drawing/2014/main" id="{54E88E64-E162-0B43-456A-7EB09CC14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" y="2579"/>
              <a:ext cx="475" cy="339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57" name="Freeform 33">
              <a:extLst>
                <a:ext uri="{FF2B5EF4-FFF2-40B4-BE49-F238E27FC236}">
                  <a16:creationId xmlns:a16="http://schemas.microsoft.com/office/drawing/2014/main" id="{34090F05-CDEA-C59F-2EE0-6179534B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024"/>
              <a:ext cx="427" cy="169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58" name="Freeform 34">
              <a:extLst>
                <a:ext uri="{FF2B5EF4-FFF2-40B4-BE49-F238E27FC236}">
                  <a16:creationId xmlns:a16="http://schemas.microsoft.com/office/drawing/2014/main" id="{16A09A62-9517-A54B-1285-52EAE215C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216"/>
              <a:ext cx="712" cy="338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59" name="Freeform 35">
              <a:extLst>
                <a:ext uri="{FF2B5EF4-FFF2-40B4-BE49-F238E27FC236}">
                  <a16:creationId xmlns:a16="http://schemas.microsoft.com/office/drawing/2014/main" id="{F0F0E8CA-D48A-B94A-13B0-D0CF84CD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" y="3024"/>
              <a:ext cx="56" cy="593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0" name="Line 36">
              <a:extLst>
                <a:ext uri="{FF2B5EF4-FFF2-40B4-BE49-F238E27FC236}">
                  <a16:creationId xmlns:a16="http://schemas.microsoft.com/office/drawing/2014/main" id="{D6B0FA26-628E-3F50-5953-00329BD4B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2927"/>
              <a:ext cx="95" cy="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1" name="Freeform 37">
              <a:extLst>
                <a:ext uri="{FF2B5EF4-FFF2-40B4-BE49-F238E27FC236}">
                  <a16:creationId xmlns:a16="http://schemas.microsoft.com/office/drawing/2014/main" id="{2428DF2B-0842-FB62-110C-07EC53A26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360"/>
              <a:ext cx="285" cy="211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2" name="Freeform 38">
              <a:extLst>
                <a:ext uri="{FF2B5EF4-FFF2-40B4-BE49-F238E27FC236}">
                  <a16:creationId xmlns:a16="http://schemas.microsoft.com/office/drawing/2014/main" id="{D0E32FF8-42D5-E853-7DF0-581F30E7A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3633"/>
              <a:ext cx="95" cy="339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3" name="Freeform 39">
              <a:extLst>
                <a:ext uri="{FF2B5EF4-FFF2-40B4-BE49-F238E27FC236}">
                  <a16:creationId xmlns:a16="http://schemas.microsoft.com/office/drawing/2014/main" id="{DF1630F9-5F96-5F68-3606-3EA8B1298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552"/>
              <a:ext cx="285" cy="38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4" name="Freeform 40">
              <a:extLst>
                <a:ext uri="{FF2B5EF4-FFF2-40B4-BE49-F238E27FC236}">
                  <a16:creationId xmlns:a16="http://schemas.microsoft.com/office/drawing/2014/main" id="{BC735C83-C5A5-8DAF-2374-376733D45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3372"/>
              <a:ext cx="760" cy="593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advClick="0">
    <p:zoom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2918</TotalTime>
  <Words>1560</Words>
  <Application>Microsoft Office PowerPoint</Application>
  <PresentationFormat>Widescreen</PresentationFormat>
  <Paragraphs>272</Paragraphs>
  <Slides>24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Casper</vt:lpstr>
      <vt:lpstr>Casper Bold</vt:lpstr>
      <vt:lpstr>Tahoma</vt:lpstr>
      <vt:lpstr>Times New Roman</vt:lpstr>
      <vt:lpstr>Wingdings</vt:lpstr>
      <vt:lpstr>1_Office Theme</vt:lpstr>
      <vt:lpstr>Contents Slide Master</vt:lpstr>
      <vt:lpstr>CorelDRAW</vt:lpstr>
      <vt:lpstr>Microsoft Excel Chart</vt:lpstr>
      <vt:lpstr>PowerPoint Presentation</vt:lpstr>
      <vt:lpstr>Contents to be Covered</vt:lpstr>
      <vt:lpstr>Is Apriori Fast Enough? — Performance Bottlenecks</vt:lpstr>
      <vt:lpstr>Mining Frequent Patterns Without Candidate Generation</vt:lpstr>
      <vt:lpstr>Construct FP-tree from a Transaction DB</vt:lpstr>
      <vt:lpstr>Benefits of the FP-tree Structure</vt:lpstr>
      <vt:lpstr>Mining Frequent Patterns Using FP-tree</vt:lpstr>
      <vt:lpstr>Major Steps to Mine FP-tree</vt:lpstr>
      <vt:lpstr>Step 1: From FP-tree to Conditional Pattern Base</vt:lpstr>
      <vt:lpstr>Properties of FP-tree for Conditional Pattern Base Construction</vt:lpstr>
      <vt:lpstr>Step 2: Construct Conditional FP-tree </vt:lpstr>
      <vt:lpstr>Mining Frequent Patterns by Creating Conditional Pattern-Bases</vt:lpstr>
      <vt:lpstr>Step 3: Recursively mine the conditional FP-tree</vt:lpstr>
      <vt:lpstr>Single FP-tree Path Generation</vt:lpstr>
      <vt:lpstr>Principles of Frequent Pattern Growth</vt:lpstr>
      <vt:lpstr>Why Is Frequent Pattern Growth Fast?</vt:lpstr>
      <vt:lpstr>FP-growth vs. Apriori: Scalability With the Support Threshold</vt:lpstr>
      <vt:lpstr>FP-growth vs. Tree-Projection: Scalability with Support Threshold</vt:lpstr>
      <vt:lpstr>Presentation of Association Rules (Table Form )</vt:lpstr>
      <vt:lpstr>PowerPoint Presentation</vt:lpstr>
      <vt:lpstr>PowerPoint Presentation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278</cp:revision>
  <dcterms:created xsi:type="dcterms:W3CDTF">2019-01-09T10:33:58Z</dcterms:created>
  <dcterms:modified xsi:type="dcterms:W3CDTF">2022-07-03T13:56:21Z</dcterms:modified>
</cp:coreProperties>
</file>