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277" r:id="rId3"/>
    <p:sldId id="307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618" r:id="rId14"/>
    <p:sldId id="371" r:id="rId15"/>
    <p:sldId id="3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BE45FF-5316-C70C-C7E4-E6985CDD5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2CEE8-ABD3-4191-AFAD-D18D2D37ACE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30B29B16-7B07-BD04-DD69-99BDC1E614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8220A2F-E91E-F98F-0962-592B368FF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A3D6E9-2567-7ED8-AEE3-D9E00087A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3F0B9A-8035-491E-8AE2-AB5890AE338D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D0AF8F-0384-84EE-6370-7A62CB46D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BA71D-85FF-46CC-8885-670513CCBA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93704A69-C2DA-A04A-CADD-3EB050A3B6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7DC816F-CF5C-122B-529C-078AE0B9F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0EB6FC-A4D2-1D2D-696A-AF5B95FFF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911FF-E810-4BF7-861C-C722F8066A1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1B1C7179-9C0B-D809-2E25-5C66A55BA0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17FCD823-3CEC-1FAF-F8A6-125EC4B8B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338ECC-619D-E765-6CDE-5DD23B81F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4BF6E-DF53-480B-9EFA-C8FD5114AED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7AD861-F5F2-9FB1-E125-CA170503ED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C265DE53-0E4E-08B1-B50C-6350BBC8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B616D7-E0E9-95A8-2BB7-655039438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DDEC4-D3E3-4F7C-9AE6-7C107A6D63F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82FAD27C-5FDD-6852-BF6C-835FD58165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9B3A564-ECE4-4793-C841-6F4FE65E0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08DD76-E219-98B4-CA5B-F4A9E7CEF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5632F-51E3-43E4-921F-D4C761D95CB0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60412F-A872-153E-4FB9-A6F714B78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C8236-A1F3-4309-98E3-739DF4F272E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E361CF3A-6A2A-5A16-6E48-5BFF36EF2A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F978A7E-8E3B-2ADD-73A6-A9A580B37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E6D15E-9DA6-CFB0-DB03-E8FD9BE12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1923A-75DC-4C65-987F-3C46D1073B1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B299DC6F-25A7-693E-1493-CEF5E027B7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9DE071A1-D36E-A963-205E-689939A9F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C16D8AA-EC6E-BFFC-524F-63DB7B45F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81000"/>
            <a:ext cx="6858000" cy="8382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Progressive Refinement of Data Mining Quality</a:t>
            </a:r>
            <a:endParaRPr lang="en-US" altLang="en-US" sz="3600">
              <a:solidFill>
                <a:schemeClr val="accent2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AA31A70-A3AA-4BF5-FB66-574AD298A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>
                <a:solidFill>
                  <a:schemeClr val="accent2"/>
                </a:solidFill>
              </a:rPr>
              <a:t>Why progressive refinement?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Mining operator can be expensive or cheap, fine or rough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Trade speed with quality: step-by-step refinement.</a:t>
            </a:r>
          </a:p>
          <a:p>
            <a:pPr>
              <a:lnSpc>
                <a:spcPct val="110000"/>
              </a:lnSpc>
            </a:pPr>
            <a:r>
              <a:rPr lang="en-US" altLang="en-US">
                <a:solidFill>
                  <a:schemeClr val="accent2"/>
                </a:solidFill>
              </a:rPr>
              <a:t>Superset coverage property:</a:t>
            </a:r>
            <a:r>
              <a:rPr lang="en-US" altLang="en-US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Preserve all the positive answers</a:t>
            </a:r>
            <a:r>
              <a:rPr lang="en-US" altLang="en-US">
                <a:cs typeface="Tahoma" panose="020B0604030504040204" pitchFamily="34" charset="0"/>
              </a:rPr>
              <a:t>—</a:t>
            </a:r>
            <a:r>
              <a:rPr lang="en-US" altLang="en-US"/>
              <a:t>allow a positive false test but not a false negative test.</a:t>
            </a:r>
          </a:p>
          <a:p>
            <a:pPr>
              <a:lnSpc>
                <a:spcPct val="110000"/>
              </a:lnSpc>
            </a:pPr>
            <a:r>
              <a:rPr lang="en-US" altLang="en-US">
                <a:solidFill>
                  <a:schemeClr val="accent2"/>
                </a:solidFill>
              </a:rPr>
              <a:t>Two- or multi-step mining: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First apply rough/cheap operator (superset coverage)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Then apply expensive algorithm on a substantially reduced candidate set (Koperski &amp; Han, </a:t>
            </a:r>
            <a:r>
              <a:rPr lang="en-US" altLang="en-US">
                <a:solidFill>
                  <a:srgbClr val="170981"/>
                </a:solidFill>
              </a:rPr>
              <a:t>SSD’95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  <p:transition advClick="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0523A95-08B4-57B7-B05D-3158AFF5A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Progressive Refinement Mining of Spatial Association Rules</a:t>
            </a:r>
            <a:endParaRPr lang="en-US" altLang="en-US" sz="4000">
              <a:solidFill>
                <a:schemeClr val="accent2"/>
              </a:solidFill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07289C6-30B4-CE7B-51C3-2A96D4A86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305800" cy="3962400"/>
          </a:xfrm>
        </p:spPr>
        <p:txBody>
          <a:bodyPr/>
          <a:lstStyle/>
          <a:p>
            <a:r>
              <a:rPr lang="en-US" altLang="en-US"/>
              <a:t>Hierarchy of spatial relationship:</a:t>
            </a:r>
          </a:p>
          <a:p>
            <a:pPr lvl="1"/>
            <a:r>
              <a:rPr lang="en-US" altLang="en-US"/>
              <a:t>“g_close_to”: near_by, touch, intersect, contain, etc.</a:t>
            </a:r>
          </a:p>
          <a:p>
            <a:pPr lvl="1"/>
            <a:r>
              <a:rPr lang="en-US" altLang="en-US"/>
              <a:t>First search for rough relationship and then refine it.</a:t>
            </a:r>
          </a:p>
          <a:p>
            <a:r>
              <a:rPr lang="en-US" altLang="en-US"/>
              <a:t>Two-step mining of spatial association:</a:t>
            </a:r>
          </a:p>
          <a:p>
            <a:pPr lvl="1"/>
            <a:r>
              <a:rPr lang="en-US" altLang="en-US"/>
              <a:t>Step 1: rough spatial computation (as a filter) </a:t>
            </a:r>
          </a:p>
          <a:p>
            <a:pPr lvl="2"/>
            <a:r>
              <a:rPr lang="en-US" altLang="en-US"/>
              <a:t> Using MBR or R-tree for rough estimation.</a:t>
            </a:r>
          </a:p>
          <a:p>
            <a:pPr lvl="1"/>
            <a:r>
              <a:rPr lang="en-US" altLang="en-US"/>
              <a:t>Step2: Detailed spatial algorithm (as refinement)</a:t>
            </a:r>
          </a:p>
          <a:p>
            <a:pPr lvl="2"/>
            <a:r>
              <a:rPr lang="en-US" altLang="en-US"/>
              <a:t> Apply only to those objects which have passed the rough spatial association test (no less than </a:t>
            </a:r>
            <a:r>
              <a:rPr lang="en-US" altLang="en-US" i="1"/>
              <a:t>min_support</a:t>
            </a:r>
            <a:r>
              <a:rPr lang="en-US" altLang="en-US"/>
              <a:t>)</a:t>
            </a:r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89A33373-0F46-D45A-8618-8894CA2FD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6019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A898C951-7BD6-8982-D055-F3A70EFF7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601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6449DA45-6F82-9768-47CC-EC43C32E4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638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3A9585FC-A618-77BA-69A5-DAEE0F537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A60197F8-A2C1-4C56-F35F-213C637A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638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5CA4B0E2-BA00-754B-B778-B8A4D5989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6019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2A3A7D46-5AB6-F813-3A49-2CDCE9C8D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6248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9D4C45E0-BC4E-260B-BC38-2C5E9B43F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638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6" name="Line 12">
            <a:extLst>
              <a:ext uri="{FF2B5EF4-FFF2-40B4-BE49-F238E27FC236}">
                <a16:creationId xmlns:a16="http://schemas.microsoft.com/office/drawing/2014/main" id="{C2FA4916-B602-E4AD-BAFA-3F9AE4991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6400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6320AED2-5B26-DDC4-856D-1A86C8514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6019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87AA49E9-6A0A-0B0D-FB68-5A5EB17AC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6388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9" name="Line 15">
            <a:extLst>
              <a:ext uri="{FF2B5EF4-FFF2-40B4-BE49-F238E27FC236}">
                <a16:creationId xmlns:a16="http://schemas.microsoft.com/office/drawing/2014/main" id="{AE1C5C58-3427-4670-069A-91644F156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486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07F48B37-3571-90FF-A5BC-92D5371F1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6019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179E84E3-A602-5859-8B53-209C2F265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40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A734B457-5748-48D7-1147-769B9B69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62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3" name="Oval 19">
            <a:extLst>
              <a:ext uri="{FF2B5EF4-FFF2-40B4-BE49-F238E27FC236}">
                <a16:creationId xmlns:a16="http://schemas.microsoft.com/office/drawing/2014/main" id="{EFFEDD31-1333-3177-0810-232C9D93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27B58094-1D5D-EBFE-81E0-B1C61AE15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943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5" name="Rectangle 21">
            <a:extLst>
              <a:ext uri="{FF2B5EF4-FFF2-40B4-BE49-F238E27FC236}">
                <a16:creationId xmlns:a16="http://schemas.microsoft.com/office/drawing/2014/main" id="{E103723D-2B48-B18B-78BE-3A5E512BF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1722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54028858-2746-32B0-26E0-8C1332AD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86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7" name="Rectangle 23">
            <a:extLst>
              <a:ext uri="{FF2B5EF4-FFF2-40B4-BE49-F238E27FC236}">
                <a16:creationId xmlns:a16="http://schemas.microsoft.com/office/drawing/2014/main" id="{EACCDACE-2233-2C50-9E82-FB2E98F1B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1722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8" name="Oval 24">
            <a:extLst>
              <a:ext uri="{FF2B5EF4-FFF2-40B4-BE49-F238E27FC236}">
                <a16:creationId xmlns:a16="http://schemas.microsoft.com/office/drawing/2014/main" id="{460B3E1C-4BE9-61FD-72C3-C493CF3C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9" name="Oval 25">
            <a:extLst>
              <a:ext uri="{FF2B5EF4-FFF2-40B4-BE49-F238E27FC236}">
                <a16:creationId xmlns:a16="http://schemas.microsoft.com/office/drawing/2014/main" id="{2C182337-A9FD-4521-24E7-BE90BDC1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0" name="Oval 26">
            <a:extLst>
              <a:ext uri="{FF2B5EF4-FFF2-40B4-BE49-F238E27FC236}">
                <a16:creationId xmlns:a16="http://schemas.microsoft.com/office/drawing/2014/main" id="{48E3C281-825D-3856-45A4-E4F03403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1" name="Oval 27">
            <a:extLst>
              <a:ext uri="{FF2B5EF4-FFF2-40B4-BE49-F238E27FC236}">
                <a16:creationId xmlns:a16="http://schemas.microsoft.com/office/drawing/2014/main" id="{E74B65D8-9ADB-5588-3DD2-5FA71B9A6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40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2" name="Oval 28">
            <a:extLst>
              <a:ext uri="{FF2B5EF4-FFF2-40B4-BE49-F238E27FC236}">
                <a16:creationId xmlns:a16="http://schemas.microsoft.com/office/drawing/2014/main" id="{287EBA4B-50BD-6C79-9C2D-F3ED2410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3" name="Oval 29">
            <a:extLst>
              <a:ext uri="{FF2B5EF4-FFF2-40B4-BE49-F238E27FC236}">
                <a16:creationId xmlns:a16="http://schemas.microsoft.com/office/drawing/2014/main" id="{50750A88-A048-4AEC-CCEF-660BC93D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4" name="Oval 30">
            <a:extLst>
              <a:ext uri="{FF2B5EF4-FFF2-40B4-BE49-F238E27FC236}">
                <a16:creationId xmlns:a16="http://schemas.microsoft.com/office/drawing/2014/main" id="{1AEF8B6B-EA81-26DD-0AE5-B5B4FF9D7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5" name="Oval 31">
            <a:extLst>
              <a:ext uri="{FF2B5EF4-FFF2-40B4-BE49-F238E27FC236}">
                <a16:creationId xmlns:a16="http://schemas.microsoft.com/office/drawing/2014/main" id="{6B5CFB8B-6F3F-D303-D09E-8FF801FE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624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6" name="Oval 32">
            <a:extLst>
              <a:ext uri="{FF2B5EF4-FFF2-40B4-BE49-F238E27FC236}">
                <a16:creationId xmlns:a16="http://schemas.microsoft.com/office/drawing/2014/main" id="{55EC885B-ECC0-17F6-771A-C37687A4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7" name="Rectangle 33">
            <a:extLst>
              <a:ext uri="{FF2B5EF4-FFF2-40B4-BE49-F238E27FC236}">
                <a16:creationId xmlns:a16="http://schemas.microsoft.com/office/drawing/2014/main" id="{B207EEDB-2D9B-0A18-BC4B-63CDDE99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172200"/>
            <a:ext cx="1524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8" name="Rectangle 34">
            <a:extLst>
              <a:ext uri="{FF2B5EF4-FFF2-40B4-BE49-F238E27FC236}">
                <a16:creationId xmlns:a16="http://schemas.microsoft.com/office/drawing/2014/main" id="{FA291DD1-E8AC-F0AC-0990-DE0AACD8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9436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0276A819-A706-D614-4753-02451C83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0"/>
            <a:ext cx="3048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0" name="Rectangle 36">
            <a:extLst>
              <a:ext uri="{FF2B5EF4-FFF2-40B4-BE49-F238E27FC236}">
                <a16:creationId xmlns:a16="http://schemas.microsoft.com/office/drawing/2014/main" id="{DBC997F6-D98D-CEA2-B560-C67F4852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86400"/>
            <a:ext cx="381000" cy="3048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1" name="Rectangle 37">
            <a:extLst>
              <a:ext uri="{FF2B5EF4-FFF2-40B4-BE49-F238E27FC236}">
                <a16:creationId xmlns:a16="http://schemas.microsoft.com/office/drawing/2014/main" id="{B7233DE5-555E-BA32-DC5A-0B43C7E9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7912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2" name="Rectangle 38">
            <a:extLst>
              <a:ext uri="{FF2B5EF4-FFF2-40B4-BE49-F238E27FC236}">
                <a16:creationId xmlns:a16="http://schemas.microsoft.com/office/drawing/2014/main" id="{D8779B03-A015-72F9-60B0-5B9E893C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43D4769B-520A-A346-57A3-22027E0D9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8674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35259333-4837-12E5-991D-C176531C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867400"/>
            <a:ext cx="304800" cy="228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1306433D-DFC0-5143-F0F2-564EFA5B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2286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397EB9D9-A1C9-F102-BE42-ADA0EEC7D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6096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id="{D9C0F1CB-8C65-A486-AC63-8375C54C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6172200"/>
            <a:ext cx="228600" cy="228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8" name="Rectangle 44">
            <a:extLst>
              <a:ext uri="{FF2B5EF4-FFF2-40B4-BE49-F238E27FC236}">
                <a16:creationId xmlns:a16="http://schemas.microsoft.com/office/drawing/2014/main" id="{B562A973-0649-66BE-F4B1-15003762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486400"/>
            <a:ext cx="2286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9" name="Rectangle 45">
            <a:extLst>
              <a:ext uri="{FF2B5EF4-FFF2-40B4-BE49-F238E27FC236}">
                <a16:creationId xmlns:a16="http://schemas.microsoft.com/office/drawing/2014/main" id="{ED7F60BF-3DB7-2EE1-34F5-13DEC6E712D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9200" y="5562600"/>
            <a:ext cx="76200" cy="762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A96A0699-ECB8-D243-AA7F-0D1789DC3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00800"/>
            <a:ext cx="1524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9AF8F999-0AA0-9CFD-B06A-FE9EC046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152400" cy="152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3898962C-9444-DA98-0300-BB4E6786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228600" cy="228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926742AF-83B7-9750-FF01-6018D48E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228600" cy="2286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DEFF121F-C435-0413-9CB8-23E2F75B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096000"/>
            <a:ext cx="381000" cy="4572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5" name="Rectangle 51">
            <a:extLst>
              <a:ext uri="{FF2B5EF4-FFF2-40B4-BE49-F238E27FC236}">
                <a16:creationId xmlns:a16="http://schemas.microsoft.com/office/drawing/2014/main" id="{CDC9DF58-F605-1DB3-FBE8-BB37BDB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486400"/>
            <a:ext cx="381000" cy="3810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6" name="Rectangle 52">
            <a:extLst>
              <a:ext uri="{FF2B5EF4-FFF2-40B4-BE49-F238E27FC236}">
                <a16:creationId xmlns:a16="http://schemas.microsoft.com/office/drawing/2014/main" id="{60FD22B7-B8DF-E355-27C0-BA432610F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228600" cy="3048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advClick="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concept of </a:t>
            </a:r>
            <a:r>
              <a:rPr lang="en-US" altLang="en-US" dirty="0">
                <a:solidFill>
                  <a:schemeClr val="accent2"/>
                </a:solidFill>
              </a:rPr>
              <a:t>Uniform Support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dirty="0"/>
              <a:t>Discuss the concept of </a:t>
            </a:r>
            <a:r>
              <a:rPr lang="en-US" altLang="en-US" sz="2800" dirty="0">
                <a:solidFill>
                  <a:schemeClr val="accent2"/>
                </a:solidFill>
              </a:rPr>
              <a:t>Progressive Deepening.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Mining multilevel association rules from transactional databases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B432135-0B1A-3E24-2025-E02E645BF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Multiple-Level Association Rules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5AB27C1-1ECB-F514-E43B-E031BEC8D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46482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Items often form hierarchies.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Items at the lower level are expected to have lower support.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Rules regarding itemsets 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 appropriate levels could be quite useful.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Transaction database can be encoded based on dimensions and levels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We can explore shared multi-level mining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0B3C89D8-45D4-866B-F773-2DE5BE53EB6D}"/>
              </a:ext>
            </a:extLst>
          </p:cNvPr>
          <p:cNvGrpSpPr>
            <a:grpSpLocks/>
          </p:cNvGrpSpPr>
          <p:nvPr/>
        </p:nvGrpSpPr>
        <p:grpSpPr bwMode="auto">
          <a:xfrm>
            <a:off x="6346826" y="1343804"/>
            <a:ext cx="4242827" cy="3040872"/>
            <a:chOff x="2870" y="1080"/>
            <a:chExt cx="2816" cy="2136"/>
          </a:xfrm>
        </p:grpSpPr>
        <p:sp>
          <p:nvSpPr>
            <p:cNvPr id="41989" name="Rectangle 5">
              <a:extLst>
                <a:ext uri="{FF2B5EF4-FFF2-40B4-BE49-F238E27FC236}">
                  <a16:creationId xmlns:a16="http://schemas.microsoft.com/office/drawing/2014/main" id="{9AE2FF6B-97E6-B336-6FC0-4025721D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080"/>
              <a:ext cx="433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Food</a:t>
              </a:r>
            </a:p>
          </p:txBody>
        </p:sp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028317C0-294E-9C52-FEB8-DD9316BAF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1628"/>
              <a:ext cx="485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bread</a:t>
              </a:r>
            </a:p>
          </p:txBody>
        </p:sp>
        <p:sp>
          <p:nvSpPr>
            <p:cNvPr id="41991" name="Rectangle 7">
              <a:extLst>
                <a:ext uri="{FF2B5EF4-FFF2-40B4-BE49-F238E27FC236}">
                  <a16:creationId xmlns:a16="http://schemas.microsoft.com/office/drawing/2014/main" id="{72465C1C-F7E2-821D-2C64-7CC69A4DF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638"/>
              <a:ext cx="384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milk</a:t>
              </a:r>
            </a:p>
          </p:txBody>
        </p:sp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339BB88D-1C6F-4FC6-712F-EFDF73474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2146"/>
              <a:ext cx="409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skim</a:t>
              </a:r>
            </a:p>
          </p:txBody>
        </p:sp>
        <p:sp>
          <p:nvSpPr>
            <p:cNvPr id="41993" name="Rectangle 9">
              <a:extLst>
                <a:ext uri="{FF2B5EF4-FFF2-40B4-BE49-F238E27FC236}">
                  <a16:creationId xmlns:a16="http://schemas.microsoft.com/office/drawing/2014/main" id="{AE1AB885-8215-B274-8C97-FAF6E193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646"/>
              <a:ext cx="541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Sunset</a:t>
              </a:r>
            </a:p>
          </p:txBody>
        </p:sp>
        <p:sp>
          <p:nvSpPr>
            <p:cNvPr id="41994" name="Rectangle 10">
              <a:extLst>
                <a:ext uri="{FF2B5EF4-FFF2-40B4-BE49-F238E27FC236}">
                  <a16:creationId xmlns:a16="http://schemas.microsoft.com/office/drawing/2014/main" id="{7B9142C1-5C5E-E286-0C09-C3273764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2646"/>
              <a:ext cx="506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Fraser</a:t>
              </a:r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681A5E0D-1767-5E87-C08E-3250B32C4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2127"/>
              <a:ext cx="310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2%</a:t>
              </a:r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48FAF361-C856-48D8-F5EC-1C3E3ABB0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307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C505F03-DA48-BCFA-1314-579E47602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363"/>
              <a:ext cx="355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A06307D5-C847-CB96-3063-E4AEA7A05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0" y="1920"/>
              <a:ext cx="221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1999" name="Line 15">
              <a:extLst>
                <a:ext uri="{FF2B5EF4-FFF2-40B4-BE49-F238E27FC236}">
                  <a16:creationId xmlns:a16="http://schemas.microsoft.com/office/drawing/2014/main" id="{CBEDF797-3D17-7AE3-AE83-C4E863626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1930"/>
              <a:ext cx="269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B69E80DC-B9A4-75D5-038D-5339360A5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9" y="2400"/>
              <a:ext cx="153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A6FF6372-C1A5-2FE1-F2D4-9D694CF95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" y="2409"/>
              <a:ext cx="21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3A34FFF0-6C19-9E89-DB1F-6100509AB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5" y="1910"/>
              <a:ext cx="163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03" name="Rectangle 19">
              <a:extLst>
                <a:ext uri="{FF2B5EF4-FFF2-40B4-BE49-F238E27FC236}">
                  <a16:creationId xmlns:a16="http://schemas.microsoft.com/office/drawing/2014/main" id="{14F0D282-0981-427C-A8F5-F6223A924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2127"/>
              <a:ext cx="474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white</a:t>
              </a:r>
            </a:p>
          </p:txBody>
        </p:sp>
        <p:sp>
          <p:nvSpPr>
            <p:cNvPr id="42004" name="Rectangle 20">
              <a:extLst>
                <a:ext uri="{FF2B5EF4-FFF2-40B4-BE49-F238E27FC236}">
                  <a16:creationId xmlns:a16="http://schemas.microsoft.com/office/drawing/2014/main" id="{21B53377-45B8-2B10-F4AF-CC015956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136"/>
              <a:ext cx="513" cy="2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/>
                <a:t>wheat</a:t>
              </a:r>
            </a:p>
          </p:txBody>
        </p:sp>
        <p:sp>
          <p:nvSpPr>
            <p:cNvPr id="42005" name="Line 21">
              <a:extLst>
                <a:ext uri="{FF2B5EF4-FFF2-40B4-BE49-F238E27FC236}">
                  <a16:creationId xmlns:a16="http://schemas.microsoft.com/office/drawing/2014/main" id="{D9C24C76-8771-5C51-F07F-1C0351DA5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" y="1920"/>
              <a:ext cx="211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06" name="Line 22">
              <a:extLst>
                <a:ext uri="{FF2B5EF4-FFF2-40B4-BE49-F238E27FC236}">
                  <a16:creationId xmlns:a16="http://schemas.microsoft.com/office/drawing/2014/main" id="{D4171218-24F3-7C9B-EE7B-35CF544B7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0" y="2428"/>
              <a:ext cx="212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3D91942E-B377-7461-E7B9-09EAB2A17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4" y="2918"/>
              <a:ext cx="163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08" name="Line 24">
              <a:extLst>
                <a:ext uri="{FF2B5EF4-FFF2-40B4-BE49-F238E27FC236}">
                  <a16:creationId xmlns:a16="http://schemas.microsoft.com/office/drawing/2014/main" id="{E00AD90F-9493-5D2C-4653-61948D3A3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947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4EB8F0D8-4E9B-6A3D-53B7-CE3F80F05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" y="2918"/>
              <a:ext cx="125" cy="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42010" name="Line 26">
              <a:extLst>
                <a:ext uri="{FF2B5EF4-FFF2-40B4-BE49-F238E27FC236}">
                  <a16:creationId xmlns:a16="http://schemas.microsoft.com/office/drawing/2014/main" id="{59AF9C4B-F773-5649-B219-57B7B7081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928"/>
              <a:ext cx="125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11" name="Line 27">
              <a:extLst>
                <a:ext uri="{FF2B5EF4-FFF2-40B4-BE49-F238E27FC236}">
                  <a16:creationId xmlns:a16="http://schemas.microsoft.com/office/drawing/2014/main" id="{63EE1601-6E6D-2CAD-D6EC-82EB98B60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9" y="2410"/>
              <a:ext cx="57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12" name="Line 28">
              <a:extLst>
                <a:ext uri="{FF2B5EF4-FFF2-40B4-BE49-F238E27FC236}">
                  <a16:creationId xmlns:a16="http://schemas.microsoft.com/office/drawing/2014/main" id="{4C91E188-17CB-4D79-A0D2-16E162590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" y="2410"/>
              <a:ext cx="57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13" name="Line 29">
              <a:extLst>
                <a:ext uri="{FF2B5EF4-FFF2-40B4-BE49-F238E27FC236}">
                  <a16:creationId xmlns:a16="http://schemas.microsoft.com/office/drawing/2014/main" id="{89A8C791-32B8-ED8D-C0BC-5A13BCD6C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2" y="2410"/>
              <a:ext cx="116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42014" name="Line 30">
              <a:extLst>
                <a:ext uri="{FF2B5EF4-FFF2-40B4-BE49-F238E27FC236}">
                  <a16:creationId xmlns:a16="http://schemas.microsoft.com/office/drawing/2014/main" id="{BA3611AE-89C6-FE6B-7319-06D7C0261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2" y="2390"/>
              <a:ext cx="134" cy="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graphicFrame>
        <p:nvGraphicFramePr>
          <p:cNvPr id="42015" name="Object 31">
            <a:extLst>
              <a:ext uri="{FF2B5EF4-FFF2-40B4-BE49-F238E27FC236}">
                <a16:creationId xmlns:a16="http://schemas.microsoft.com/office/drawing/2014/main" id="{64D0899B-664C-2CF7-725D-B099DECF65AF}"/>
              </a:ext>
            </a:extLst>
          </p:cNvPr>
          <p:cNvGraphicFramePr>
            <a:graphicFrameLocks/>
          </p:cNvGraphicFramePr>
          <p:nvPr/>
        </p:nvGraphicFramePr>
        <p:xfrm>
          <a:off x="6172200" y="4403726"/>
          <a:ext cx="4495800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089240" imgH="2194560" progId="Word.Document.8">
                  <p:embed/>
                </p:oleObj>
              </mc:Choice>
              <mc:Fallback>
                <p:oleObj name="Document" r:id="rId3" imgW="4089240" imgH="2194560" progId="Word.Document.8">
                  <p:embed/>
                  <p:pic>
                    <p:nvPicPr>
                      <p:cNvPr id="42015" name="Object 31">
                        <a:extLst>
                          <a:ext uri="{FF2B5EF4-FFF2-40B4-BE49-F238E27FC236}">
                            <a16:creationId xmlns:a16="http://schemas.microsoft.com/office/drawing/2014/main" id="{64D0899B-664C-2CF7-725D-B099DECF65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03726"/>
                        <a:ext cx="4495800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6D48488-0930-E308-7F43-D1280858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41325"/>
            <a:ext cx="8458200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Mining Multi-Level Associations</a:t>
            </a:r>
            <a:endParaRPr lang="en-US" altLang="en-US" sz="2800">
              <a:solidFill>
                <a:schemeClr val="accent2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5975337-F076-394E-2699-2562AA5A7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1"/>
            <a:ext cx="7924800" cy="47418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top_down, progressive deepening approach: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 First find high-level strong rules: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milk </a:t>
            </a:r>
            <a:r>
              <a:rPr lang="en-US" altLang="en-US" sz="2400" i="1">
                <a:latin typeface="Symbol" panose="05050102010706020507" pitchFamily="18" charset="2"/>
              </a:rPr>
              <a:t>®</a:t>
            </a:r>
            <a:r>
              <a:rPr lang="en-US" altLang="en-US" sz="2400"/>
              <a:t>   bread  [20%, 60%].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 Then find their lower-level “weaker” rules: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2% milk </a:t>
            </a:r>
            <a:r>
              <a:rPr lang="en-US" altLang="en-US" sz="2400" i="1">
                <a:latin typeface="Symbol" panose="05050102010706020507" pitchFamily="18" charset="2"/>
              </a:rPr>
              <a:t>®</a:t>
            </a:r>
            <a:r>
              <a:rPr lang="en-US" altLang="en-US" sz="2400"/>
              <a:t>   wheat bread [6%, 50%].</a:t>
            </a:r>
          </a:p>
          <a:p>
            <a:pPr>
              <a:lnSpc>
                <a:spcPct val="90000"/>
              </a:lnSpc>
            </a:pPr>
            <a:r>
              <a:rPr lang="en-US" altLang="en-US"/>
              <a:t>Variations at mining multiple-level association rules.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Level-crossed association rules: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2% </a:t>
            </a:r>
            <a:r>
              <a:rPr lang="en-US" altLang="en-US" sz="2400" i="1"/>
              <a:t>milk </a:t>
            </a:r>
            <a:r>
              <a:rPr lang="en-US" altLang="en-US" i="1">
                <a:latin typeface="Symbol" panose="05050102010706020507" pitchFamily="18" charset="2"/>
              </a:rPr>
              <a:t>®</a:t>
            </a:r>
            <a:r>
              <a:rPr lang="en-US" altLang="en-US" sz="2400" i="1"/>
              <a:t>  </a:t>
            </a:r>
            <a:r>
              <a:rPr lang="en-US" altLang="en-US" sz="2400" i="1">
                <a:solidFill>
                  <a:srgbClr val="CC3300"/>
                </a:solidFill>
              </a:rPr>
              <a:t>Wonder</a:t>
            </a:r>
            <a:r>
              <a:rPr lang="en-US" altLang="en-US" sz="2400" i="1"/>
              <a:t> </a:t>
            </a:r>
            <a:r>
              <a:rPr lang="en-US" altLang="en-US" sz="2400" i="1">
                <a:solidFill>
                  <a:schemeClr val="bg2"/>
                </a:solidFill>
              </a:rPr>
              <a:t>wheat</a:t>
            </a:r>
            <a:r>
              <a:rPr lang="en-US" altLang="en-US" sz="2400" i="1"/>
              <a:t> bread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Association rules with multiple, alternative hierarchies: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         2% </a:t>
            </a:r>
            <a:r>
              <a:rPr lang="en-US" altLang="en-US" sz="2400" i="1"/>
              <a:t>milk </a:t>
            </a:r>
            <a:r>
              <a:rPr lang="en-US" altLang="en-US" i="1">
                <a:latin typeface="Symbol" panose="05050102010706020507" pitchFamily="18" charset="2"/>
              </a:rPr>
              <a:t>®</a:t>
            </a:r>
            <a:r>
              <a:rPr lang="en-US" altLang="en-US" sz="2400" i="1"/>
              <a:t>  </a:t>
            </a:r>
            <a:r>
              <a:rPr lang="en-US" altLang="en-US" sz="2400" i="1">
                <a:solidFill>
                  <a:srgbClr val="CC3300"/>
                </a:solidFill>
              </a:rPr>
              <a:t>Wonder</a:t>
            </a:r>
            <a:r>
              <a:rPr lang="en-US" altLang="en-US" sz="2400" i="1"/>
              <a:t> bread</a:t>
            </a:r>
          </a:p>
        </p:txBody>
      </p:sp>
    </p:spTree>
  </p:cSld>
  <p:clrMapOvr>
    <a:masterClrMapping/>
  </p:clrMapOvr>
  <p:transition advClick="0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7715DE2-41D4-9E8E-0CB4-F6EC2FF35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Multi-level Association: </a:t>
            </a:r>
            <a:r>
              <a:rPr lang="en-US" altLang="en-US" sz="3600">
                <a:solidFill>
                  <a:schemeClr val="accent2"/>
                </a:solidFill>
              </a:rPr>
              <a:t>Uniform Support vs. Reduced Support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772A77F-5439-F6D4-B49D-C2DCF27E7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Uniform Support</a:t>
            </a:r>
            <a:r>
              <a:rPr lang="en-US" altLang="en-US" sz="2400"/>
              <a:t>: the same minimum support for all levels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chemeClr val="accent2"/>
                </a:solidFill>
              </a:rPr>
              <a:t>+</a:t>
            </a:r>
            <a:r>
              <a:rPr lang="en-US" altLang="en-US" sz="2000"/>
              <a:t> One minimum support threshold.   No need to examine itemsets containing any item whose ancestors do not have minimum support.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–</a:t>
            </a:r>
            <a:r>
              <a:rPr lang="en-US" altLang="en-US"/>
              <a:t> </a:t>
            </a:r>
            <a:r>
              <a:rPr lang="en-US" altLang="en-US" sz="2000"/>
              <a:t>Lower level items do not occur as frequently. If support threshold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too high </a:t>
            </a:r>
            <a:r>
              <a:rPr lang="en-US" altLang="en-US">
                <a:sym typeface="Symbol" panose="05050102010706020507" pitchFamily="18" charset="2"/>
              </a:rPr>
              <a:t> miss low level associations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too low  generate too many high level associations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Reduced Support</a:t>
            </a:r>
            <a:r>
              <a:rPr lang="en-US" altLang="en-US" sz="2400"/>
              <a:t>: reduced minimum support at lower levels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There are 4 search strategies: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Level-by-level independent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Level-cross filtering by k-itemset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Level-cross filtering by single item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Controlled level-cross filtering by single item (level passage threshold)</a:t>
            </a:r>
          </a:p>
        </p:txBody>
      </p:sp>
    </p:spTree>
  </p:cSld>
  <p:clrMapOvr>
    <a:masterClrMapping/>
  </p:clrMapOvr>
  <p:transition advClick="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9E7651-5DD8-1B7B-8CD1-1B81F7EEE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Uniform Support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2BD3A10-DD5E-FAF5-994E-DFB4E537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3600"/>
              <a:t>Multi-level mining with uniform support</a:t>
            </a:r>
            <a:endParaRPr lang="en-US" altLang="en-US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9F63DEF0-BDCF-4C86-60C9-F865FE87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14600"/>
            <a:ext cx="2438400" cy="784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Milk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[support = 10%]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A660C1FB-40B2-509C-6A16-8B98803B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2286000" cy="784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2% Milk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[support = 6%]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4F8B110C-7D8A-3890-FDF9-D49A0540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2286000" cy="78483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Skim Milk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[support = 4%]</a:t>
            </a:r>
            <a:endParaRPr lang="en-US" altLang="en-US" b="1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9C24BFF8-DA9D-7F9B-67C6-A2C93DF90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581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46B72F85-D769-C6C2-6309-D7199D0C4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052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03FAF00A-077B-CAD7-B3B2-9B77C0345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14601"/>
            <a:ext cx="1511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003366"/>
                </a:solidFill>
              </a:rPr>
              <a:t>Level 1</a:t>
            </a:r>
          </a:p>
          <a:p>
            <a:pPr eaLnBrk="0" hangingPunct="0"/>
            <a:r>
              <a:rPr lang="en-US" altLang="en-US" b="1">
                <a:solidFill>
                  <a:srgbClr val="003366"/>
                </a:solidFill>
              </a:rPr>
              <a:t>min_sup = 5%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D197CE55-4F2D-2E79-BD92-B3AFEE24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1"/>
            <a:ext cx="1511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003366"/>
                </a:solidFill>
              </a:rPr>
              <a:t>Level 2</a:t>
            </a:r>
          </a:p>
          <a:p>
            <a:pPr eaLnBrk="0" hangingPunct="0"/>
            <a:r>
              <a:rPr lang="en-US" altLang="en-US" b="1">
                <a:solidFill>
                  <a:srgbClr val="003366"/>
                </a:solidFill>
              </a:rPr>
              <a:t>min_sup = 5%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47FF90E3-EACC-8DFF-0795-6995B3274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019800"/>
            <a:ext cx="622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u="sng">
                <a:solidFill>
                  <a:schemeClr val="hlink"/>
                </a:solidFill>
                <a:hlinkClick r:id="rId3" action="ppaction://hlinksldjump"/>
              </a:rPr>
              <a:t>Back</a:t>
            </a:r>
            <a:endParaRPr lang="en-US" alt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8D62E1D-7C1B-9211-4CD4-5228AE938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Reduced Support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A0B9AFA-4019-1B52-D076-701522BF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3600"/>
              <a:t>Multi-level mining with reduced support</a:t>
            </a:r>
            <a:endParaRPr lang="en-US" altLang="en-US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D473BF0E-F81A-DEDD-EF9B-FE8D4B0F0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2286000" cy="784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2% Milk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[support = 6%]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8473C2EB-C5FD-9B2D-6947-C2085DEC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2286000" cy="784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Skim Milk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[support = 4%]</a:t>
            </a:r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FA82587F-B8E4-49E6-8959-A779AE8B6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581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189953FB-D858-42FE-C0A1-03602227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052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84F15D18-45AE-EBF7-0F68-997902AD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14601"/>
            <a:ext cx="1511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003366"/>
                </a:solidFill>
              </a:rPr>
              <a:t>Level 1</a:t>
            </a:r>
          </a:p>
          <a:p>
            <a:pPr eaLnBrk="0" hangingPunct="0"/>
            <a:r>
              <a:rPr lang="en-US" altLang="en-US" b="1">
                <a:solidFill>
                  <a:srgbClr val="003366"/>
                </a:solidFill>
              </a:rPr>
              <a:t>min_sup = 5%</a:t>
            </a:r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F754C5CE-1F13-E41D-FA34-F76BD40AF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1"/>
            <a:ext cx="1511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003366"/>
                </a:solidFill>
              </a:rPr>
              <a:t>Level 2</a:t>
            </a:r>
          </a:p>
          <a:p>
            <a:pPr eaLnBrk="0" hangingPunct="0"/>
            <a:r>
              <a:rPr lang="en-US" altLang="en-US" b="1">
                <a:solidFill>
                  <a:srgbClr val="003366"/>
                </a:solidFill>
              </a:rPr>
              <a:t>min_sup = 3%</a:t>
            </a:r>
          </a:p>
        </p:txBody>
      </p:sp>
      <p:sp>
        <p:nvSpPr>
          <p:cNvPr id="47114" name="Text Box 10">
            <a:extLst>
              <a:ext uri="{FF2B5EF4-FFF2-40B4-BE49-F238E27FC236}">
                <a16:creationId xmlns:a16="http://schemas.microsoft.com/office/drawing/2014/main" id="{A410E2A3-62F0-9A9B-D365-6230208A2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019800"/>
            <a:ext cx="622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u="sng">
                <a:solidFill>
                  <a:schemeClr val="hlink"/>
                </a:solidFill>
                <a:hlinkClick r:id="rId3" action="ppaction://hlinksldjump"/>
              </a:rPr>
              <a:t>Back</a:t>
            </a:r>
            <a:endParaRPr lang="en-US" altLang="en-US"/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3EB50A96-DE11-2258-EC16-341CC8D6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14600"/>
            <a:ext cx="2438400" cy="784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Milk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/>
              <a:t>[support = 10%]</a:t>
            </a: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674C5FA-2256-5646-8BBA-E72C858AB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81000"/>
            <a:ext cx="7239000" cy="762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Multi-level Association: </a:t>
            </a:r>
            <a:r>
              <a:rPr lang="en-US" altLang="en-US" sz="3600">
                <a:solidFill>
                  <a:schemeClr val="accent2"/>
                </a:solidFill>
              </a:rPr>
              <a:t>Redundancy Filtering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5439D02-BBBC-67BF-7297-DF28F0C27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382000" cy="4357688"/>
          </a:xfrm>
        </p:spPr>
        <p:txBody>
          <a:bodyPr/>
          <a:lstStyle/>
          <a:p>
            <a:r>
              <a:rPr lang="en-US" altLang="en-US"/>
              <a:t>Some rules may be </a:t>
            </a:r>
            <a:r>
              <a:rPr lang="en-US" altLang="en-US">
                <a:solidFill>
                  <a:schemeClr val="accent2"/>
                </a:solidFill>
              </a:rPr>
              <a:t>redundant</a:t>
            </a:r>
            <a:r>
              <a:rPr lang="en-US" altLang="en-US"/>
              <a:t> due to “ancestor” relationships between items.</a:t>
            </a:r>
          </a:p>
          <a:p>
            <a:r>
              <a:rPr lang="en-US" altLang="en-US"/>
              <a:t>Example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milk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 wheat bread   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[support = 8%, confidence = 70%]</a:t>
            </a:r>
            <a:endParaRPr lang="en-US" altLang="en-US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2% milk  wheat bread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[support = 2%, confidence = 72%]</a:t>
            </a:r>
          </a:p>
          <a:p>
            <a:r>
              <a:rPr lang="en-US" altLang="en-US">
                <a:sym typeface="Symbol" panose="05050102010706020507" pitchFamily="18" charset="2"/>
              </a:rPr>
              <a:t>We say the first rule is an ancestor of the second rule.</a:t>
            </a:r>
          </a:p>
          <a:p>
            <a:r>
              <a:rPr lang="en-US" altLang="en-US"/>
              <a:t>A rule is redundant if its support is close to the “expected” value, based on the rule’s ancestor.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0DE4EA21-0D2B-8EC3-1C45-DBC8B5B6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102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63C6980-6CE5-AFD7-A774-35A297879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Multi-Level Mining: Progressive Deepening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E4BF4B8-7F3C-512B-DAEC-DA8715299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1"/>
            <a:ext cx="8001000" cy="47418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top-down, progressive deepening approach: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 First mine high-level frequent items: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milk (15%), bread (10%)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 Then mine their lower-level “weaker” frequent itemsets: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      2% milk (5%), wheat bread (4%)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Different min_support threshold across multi-levels lead to different algorithms: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adopting the same </a:t>
            </a:r>
            <a:r>
              <a:rPr lang="en-US" altLang="en-US" i="1"/>
              <a:t>min_support</a:t>
            </a:r>
            <a:r>
              <a:rPr lang="en-US" altLang="en-US"/>
              <a:t> across multi-levels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then toss </a:t>
            </a:r>
            <a:r>
              <a:rPr lang="en-US" altLang="en-US" i="1"/>
              <a:t>t</a:t>
            </a:r>
            <a:r>
              <a:rPr lang="en-US" altLang="en-US"/>
              <a:t> if any of </a:t>
            </a:r>
            <a:r>
              <a:rPr lang="en-US" altLang="en-US" i="1"/>
              <a:t>t</a:t>
            </a:r>
            <a:r>
              <a:rPr lang="en-US" altLang="en-US"/>
              <a:t>’s ancestors is infrequent.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adopting reduced </a:t>
            </a:r>
            <a:r>
              <a:rPr lang="en-US" altLang="en-US" i="1"/>
              <a:t>min_support</a:t>
            </a:r>
            <a:r>
              <a:rPr lang="en-US" altLang="en-US"/>
              <a:t> at lower levels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then examine only those descendents whose ancestor’s support is frequent/non-negligible.</a:t>
            </a:r>
          </a:p>
        </p:txBody>
      </p:sp>
    </p:spTree>
  </p:cSld>
  <p:clrMapOvr>
    <a:masterClrMapping/>
  </p:clrMapOvr>
  <p:transition advClick="0">
    <p:zoom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2922</TotalTime>
  <Words>852</Words>
  <Application>Microsoft Office PowerPoint</Application>
  <PresentationFormat>Widescreen</PresentationFormat>
  <Paragraphs>142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Casper</vt:lpstr>
      <vt:lpstr>Casper Bold</vt:lpstr>
      <vt:lpstr>Symbol</vt:lpstr>
      <vt:lpstr>Times New Roman</vt:lpstr>
      <vt:lpstr>1_Office Theme</vt:lpstr>
      <vt:lpstr>Contents Slide Master</vt:lpstr>
      <vt:lpstr>CorelDRAW</vt:lpstr>
      <vt:lpstr>Microsoft Word Document</vt:lpstr>
      <vt:lpstr>PowerPoint Presentation</vt:lpstr>
      <vt:lpstr>Contents to be Covered</vt:lpstr>
      <vt:lpstr>Multiple-Level Association Rules</vt:lpstr>
      <vt:lpstr>Mining Multi-Level Associations</vt:lpstr>
      <vt:lpstr>Multi-level Association: Uniform Support vs. Reduced Support</vt:lpstr>
      <vt:lpstr>Uniform Support</vt:lpstr>
      <vt:lpstr>Reduced Support</vt:lpstr>
      <vt:lpstr>Multi-level Association: Redundancy Filtering</vt:lpstr>
      <vt:lpstr>Multi-Level Mining: Progressive Deepening</vt:lpstr>
      <vt:lpstr>Progressive Refinement of Data Mining Quality</vt:lpstr>
      <vt:lpstr>Progressive Refinement Mining of Spatial Association Rules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279</cp:revision>
  <dcterms:created xsi:type="dcterms:W3CDTF">2019-01-09T10:33:58Z</dcterms:created>
  <dcterms:modified xsi:type="dcterms:W3CDTF">2022-07-03T14:02:55Z</dcterms:modified>
</cp:coreProperties>
</file>