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307" r:id="rId4"/>
    <p:sldId id="303" r:id="rId5"/>
    <p:sldId id="304" r:id="rId6"/>
    <p:sldId id="305" r:id="rId7"/>
    <p:sldId id="306" r:id="rId8"/>
    <p:sldId id="621" r:id="rId9"/>
    <p:sldId id="308" r:id="rId10"/>
    <p:sldId id="309" r:id="rId11"/>
    <p:sldId id="310" r:id="rId12"/>
    <p:sldId id="311" r:id="rId13"/>
    <p:sldId id="618" r:id="rId14"/>
    <p:sldId id="371" r:id="rId15"/>
    <p:sldId id="3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97F9CF-7B0A-68A1-75BC-2E2A2B1C99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19871-DE03-4103-B1F7-E024A8BD09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54D8AFD-F6D3-40AA-E994-C921858147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9998CD40-EF06-94EF-7979-0AF1B1116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C6DA89F-6006-BCCD-B179-2D9AA9021B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AC484-5960-40D3-9151-4485CA5F403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AC791273-98A8-382D-862E-1E7A6CD49102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5345197-55C1-3691-F623-6C843C45FD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0" tIns="45715" rIns="91430" bIns="4571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D53A95-F585-89D1-C5E0-5AFB50A28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FA4F8-8D38-45FF-914D-BF6D008800E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0BD6D2E-8C8E-AA63-9910-3A7C50909A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DA12C3C-667A-9D9B-7D98-DFC409512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F85AC5-F89E-144A-B073-88F914789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09E958-C2E7-4BF5-8EDA-F361A4CAB88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C49F1A9F-85D4-D233-FE10-0BFF63420F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03F2025-9249-3E86-8622-4225E0636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7CE97A-2772-6887-8702-5087E0662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1CD59-8025-476D-835A-DB864ADBA44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7535D7F2-E7AB-E336-C5E3-A852C52DF1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27B0BFD-4782-0DEA-FEDA-3EDAAD0A3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8AE9D0-BBF5-00D6-3AB1-69B9EDD3AB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886C6-BB34-4FD2-87B2-34B265CBAFE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7731CA13-0F83-FDD3-BAFD-B14594E41C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E47E00C-D999-136F-7F71-C3A6DCAC9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BE7526-3DD3-04E4-8AEB-86CE08CAD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72E77-B7C3-49A2-BA04-BA63C1C16F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DC4D5D0-A811-BFB1-57AF-CE27EFE0CC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7CE59516-63A4-7F2C-6239-8641FD44D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AEF9A3-5289-AB0A-6402-0B2198D86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69C54-3128-431B-8199-5DE2052FDA7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E277527-FCDB-A355-C514-FD8BE8BC7C2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F7B134B-9233-5B9C-9480-7C21EE8D9FC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29" tIns="44865" rIns="89729" bIns="448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CC30157-2ECF-839A-DD45-3E2349554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6F66C-B4C3-4D38-9C86-F38CBC9C649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0870DEED-85F7-F7A1-3FC0-137B535694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D11A655-DBE6-5FB2-215C-716210F7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1A39CA9-CB86-4D27-ADF9-6A4F898F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1752600"/>
            <a:ext cx="857250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S[X] is a set of N tuples t</a:t>
            </a:r>
            <a:r>
              <a:rPr lang="en-US" altLang="en-US" baseline="-25000"/>
              <a:t>1</a:t>
            </a:r>
            <a:r>
              <a:rPr lang="en-US" altLang="en-US"/>
              <a:t>, t</a:t>
            </a:r>
            <a:r>
              <a:rPr lang="en-US" altLang="en-US" baseline="-25000"/>
              <a:t>2</a:t>
            </a:r>
            <a:r>
              <a:rPr lang="en-US" altLang="en-US"/>
              <a:t>, …, t</a:t>
            </a:r>
            <a:r>
              <a:rPr lang="en-US" altLang="en-US" baseline="-25000"/>
              <a:t>N </a:t>
            </a:r>
            <a:r>
              <a:rPr lang="en-US" altLang="en-US"/>
              <a:t>, projected on the attribute set X</a:t>
            </a:r>
          </a:p>
          <a:p>
            <a:r>
              <a:rPr lang="en-US" altLang="en-US"/>
              <a:t>The diameter of S[X]:</a:t>
            </a:r>
          </a:p>
          <a:p>
            <a:endParaRPr lang="en-US" altLang="en-US"/>
          </a:p>
          <a:p>
            <a:endParaRPr lang="en-US" altLang="en-US" baseline="30000">
              <a:sym typeface="Symbol" panose="05050102010706020507" pitchFamily="18" charset="2"/>
            </a:endParaRPr>
          </a:p>
          <a:p>
            <a:endParaRPr lang="en-US" altLang="en-US"/>
          </a:p>
          <a:p>
            <a:pPr lvl="1">
              <a:lnSpc>
                <a:spcPct val="160000"/>
              </a:lnSpc>
            </a:pPr>
            <a:r>
              <a:rPr lang="en-US" altLang="en-US" i="1"/>
              <a:t>dist</a:t>
            </a:r>
            <a:r>
              <a:rPr lang="en-US" altLang="en-US" baseline="-25000"/>
              <a:t>x</a:t>
            </a:r>
            <a:r>
              <a:rPr lang="en-US" altLang="en-US"/>
              <a:t>:distance metric, e.g. Euclidean distance or Manhattan</a:t>
            </a:r>
            <a:endParaRPr lang="en-US" altLang="en-U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1400"/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55908E9F-1319-F128-A6CE-6A9DB19DA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3505200"/>
          <a:ext cx="580707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507960" progId="Equation.3">
                  <p:embed/>
                </p:oleObj>
              </mc:Choice>
              <mc:Fallback>
                <p:oleObj name="Equation" r:id="rId3" imgW="2387520" imgH="507960" progId="Equation.3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55908E9F-1319-F128-A6CE-6A9DB19DA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505200"/>
                        <a:ext cx="580707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0FC40149-43C5-4B12-B68D-B03F9449EA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Clusters and Distance Measurements</a:t>
            </a:r>
          </a:p>
        </p:txBody>
      </p:sp>
    </p:spTree>
  </p:cSld>
  <p:clrMapOvr>
    <a:masterClrMapping/>
  </p:clrMapOvr>
  <p:transition advClick="0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37FD0D7-823D-B711-0D4B-AC9EF9E14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143000"/>
            <a:ext cx="80962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diameter,</a:t>
            </a:r>
            <a:r>
              <a:rPr lang="en-US" altLang="en-US" i="1"/>
              <a:t> d, </a:t>
            </a:r>
            <a:r>
              <a:rPr lang="en-US" altLang="en-US"/>
              <a:t>assesses the density of a cluster C</a:t>
            </a:r>
            <a:r>
              <a:rPr lang="en-US" altLang="en-US" i="1" baseline="-25000"/>
              <a:t>X </a:t>
            </a:r>
            <a:r>
              <a:rPr lang="en-US" altLang="en-US"/>
              <a:t>, where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Finding clusters and distance-based rules</a:t>
            </a:r>
          </a:p>
          <a:p>
            <a:pPr lvl="1"/>
            <a:r>
              <a:rPr lang="en-US" altLang="en-US"/>
              <a:t>the density threshold, </a:t>
            </a:r>
            <a:r>
              <a:rPr lang="en-US" altLang="en-US" i="1"/>
              <a:t>d</a:t>
            </a:r>
            <a:r>
              <a:rPr lang="en-US" altLang="en-US" i="1" baseline="-25000"/>
              <a:t>0 </a:t>
            </a:r>
            <a:r>
              <a:rPr lang="en-US" altLang="en-US"/>
              <a:t>, replaces the notion of support</a:t>
            </a:r>
          </a:p>
          <a:p>
            <a:pPr lvl="1"/>
            <a:r>
              <a:rPr lang="en-US" altLang="en-US"/>
              <a:t>modified version of the BIRCH clustering algorithm</a:t>
            </a:r>
          </a:p>
          <a:p>
            <a:r>
              <a:rPr lang="en-US" altLang="en-US"/>
              <a:t>Distance between clusters measures degree of association</a:t>
            </a:r>
          </a:p>
          <a:p>
            <a:endParaRPr lang="en-US" altLang="en-US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FA9A02D8-827D-3037-75BB-190545842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209801"/>
          <a:ext cx="19367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15640" progId="Equation.3">
                  <p:embed/>
                </p:oleObj>
              </mc:Choice>
              <mc:Fallback>
                <p:oleObj name="Equation" r:id="rId3" imgW="761760" imgH="215640" progId="Equation.3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FA9A02D8-827D-3037-75BB-190545842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09801"/>
                        <a:ext cx="19367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99C044DA-E774-DA4E-853A-273C738A1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819401"/>
          <a:ext cx="1346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53800" progId="Equation.3">
                  <p:embed/>
                </p:oleObj>
              </mc:Choice>
              <mc:Fallback>
                <p:oleObj name="Equation" r:id="rId5" imgW="520560" imgH="253800" progId="Equation.3">
                  <p:embed/>
                  <p:pic>
                    <p:nvPicPr>
                      <p:cNvPr id="64516" name="Object 4">
                        <a:extLst>
                          <a:ext uri="{FF2B5EF4-FFF2-40B4-BE49-F238E27FC236}">
                            <a16:creationId xmlns:a16="http://schemas.microsoft.com/office/drawing/2014/main" id="{99C044DA-E774-DA4E-853A-273C738A1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9401"/>
                        <a:ext cx="13462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>
            <a:extLst>
              <a:ext uri="{FF2B5EF4-FFF2-40B4-BE49-F238E27FC236}">
                <a16:creationId xmlns:a16="http://schemas.microsoft.com/office/drawing/2014/main" id="{B45A4CC6-8018-6DB2-6970-459419EA06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Clusters and Distance Measurements</a:t>
            </a:r>
          </a:p>
        </p:txBody>
      </p:sp>
    </p:spTree>
  </p:cSld>
  <p:clrMapOvr>
    <a:masterClrMapping/>
  </p:clrMapOvr>
  <p:transition advClick="0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</a:t>
            </a:r>
            <a:r>
              <a:rPr lang="en-US" altLang="en-US" dirty="0">
                <a:solidFill>
                  <a:schemeClr val="accent2"/>
                </a:solidFill>
              </a:rPr>
              <a:t>Techniques for Mining MD Associations</a:t>
            </a:r>
            <a:r>
              <a:rPr lang="en-US" altLang="en-US" sz="2800" dirty="0">
                <a:solidFill>
                  <a:schemeClr val="hlink"/>
                </a:solidFill>
              </a:rPr>
              <a:t>.</a:t>
            </a:r>
            <a:endParaRPr 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Discuss limitations of ARCS</a:t>
            </a:r>
            <a:r>
              <a:rPr lang="en-US" altLang="en-US" dirty="0"/>
              <a:t>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/>
              <a:t>https://www.sciencedirect.com/science/article/pii/B9780323857086000084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Mining multidimensional association rules from transactional databases and data warehouse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3151F78-E81D-23AE-5E75-912F8F1DE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Multi-Dimensional Association: Concepts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05B60ED-C89A-74C8-F404-BEF993E3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686800" cy="4953000"/>
          </a:xfrm>
        </p:spPr>
        <p:txBody>
          <a:bodyPr/>
          <a:lstStyle/>
          <a:p>
            <a:r>
              <a:rPr lang="en-US" altLang="en-US"/>
              <a:t>Single-dimensional rules: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buys(X, “milk”) 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   buys(X, “bread”)</a:t>
            </a:r>
          </a:p>
          <a:p>
            <a:r>
              <a:rPr lang="en-US" altLang="en-US"/>
              <a:t>Multi-dimensional rules: </a:t>
            </a:r>
            <a:r>
              <a:rPr lang="en-US" altLang="en-US">
                <a:sym typeface="Math B" pitchFamily="2" charset="2"/>
              </a:rPr>
              <a:t> </a:t>
            </a:r>
            <a:r>
              <a:rPr lang="en-US" altLang="en-US"/>
              <a:t>2 dimensions or predicates</a:t>
            </a:r>
          </a:p>
          <a:p>
            <a:pPr lvl="1"/>
            <a:r>
              <a:rPr lang="en-US" altLang="en-US"/>
              <a:t>Inter-dimension association rules (</a:t>
            </a:r>
            <a:r>
              <a:rPr lang="en-US" altLang="en-US" i="1"/>
              <a:t>no repeated predicates</a:t>
            </a:r>
            <a:r>
              <a:rPr lang="en-US" altLang="en-US"/>
              <a:t>)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age(X,”19-25”) 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 </a:t>
            </a:r>
            <a:r>
              <a:rPr lang="en-US" altLang="en-US">
                <a:solidFill>
                  <a:schemeClr val="accent2"/>
                </a:solidFill>
              </a:rPr>
              <a:t>occupation(X,“student”)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   buys(X,“coke”)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hybrid-dimension association rules (</a:t>
            </a:r>
            <a:r>
              <a:rPr lang="en-US" altLang="en-US" i="1">
                <a:sym typeface="Symbol" panose="05050102010706020507" pitchFamily="18" charset="2"/>
              </a:rPr>
              <a:t>repeated predicates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age(X,”19-25”)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  </a:t>
            </a:r>
            <a:r>
              <a:rPr lang="en-US" altLang="en-US">
                <a:solidFill>
                  <a:schemeClr val="accent2"/>
                </a:solidFill>
              </a:rPr>
              <a:t>buys(X, “popcorn”)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 buys(X, “coke”)</a:t>
            </a:r>
          </a:p>
          <a:p>
            <a:r>
              <a:rPr lang="en-US" altLang="en-US"/>
              <a:t>Categorical Attributes</a:t>
            </a:r>
          </a:p>
          <a:p>
            <a:pPr lvl="1"/>
            <a:r>
              <a:rPr lang="en-US" altLang="en-US"/>
              <a:t>finite number of possible values, no ordering among values</a:t>
            </a:r>
          </a:p>
          <a:p>
            <a:r>
              <a:rPr lang="en-US" altLang="en-US"/>
              <a:t>Quantitative Attributes</a:t>
            </a:r>
          </a:p>
          <a:p>
            <a:pPr lvl="1"/>
            <a:r>
              <a:rPr lang="en-US" altLang="en-US"/>
              <a:t>numeric, implicit ordering among values</a:t>
            </a:r>
            <a:endParaRPr lang="en-US" altLang="en-US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206F2D45-3067-A35B-D342-7A22E810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838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80434CE-11A8-346E-8409-60538D657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10668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Techniques for Mining MD Associations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CB4CC8C-0A26-2219-C065-A83B30932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1"/>
            <a:ext cx="8077200" cy="4424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Search for frequent </a:t>
            </a:r>
            <a:r>
              <a:rPr lang="en-US" altLang="en-US" i="1"/>
              <a:t>k</a:t>
            </a:r>
            <a:r>
              <a:rPr lang="en-US" altLang="en-US"/>
              <a:t>-predicate set: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Example: </a:t>
            </a:r>
            <a:r>
              <a:rPr lang="en-US" altLang="en-US">
                <a:solidFill>
                  <a:schemeClr val="accent2"/>
                </a:solidFill>
              </a:rPr>
              <a:t>{</a:t>
            </a:r>
            <a:r>
              <a:rPr lang="en-US" altLang="en-US" u="sng">
                <a:solidFill>
                  <a:schemeClr val="accent2"/>
                </a:solidFill>
              </a:rPr>
              <a:t>age</a:t>
            </a:r>
            <a:r>
              <a:rPr lang="en-US" altLang="en-US">
                <a:solidFill>
                  <a:schemeClr val="accent2"/>
                </a:solidFill>
              </a:rPr>
              <a:t>, occupation, buys}</a:t>
            </a:r>
            <a:r>
              <a:rPr lang="en-US" altLang="en-US"/>
              <a:t> is a 3-predicate set.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olidFill>
                  <a:schemeClr val="accent2"/>
                </a:solidFill>
              </a:rPr>
              <a:t>Techniques can be categorized by how </a:t>
            </a:r>
            <a:r>
              <a:rPr lang="en-US" altLang="en-US">
                <a:solidFill>
                  <a:schemeClr val="tx2"/>
                </a:solidFill>
              </a:rPr>
              <a:t>age</a:t>
            </a:r>
            <a:r>
              <a:rPr lang="en-US" altLang="en-US">
                <a:solidFill>
                  <a:schemeClr val="accent2"/>
                </a:solidFill>
              </a:rPr>
              <a:t> is treated: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1. Using static discretization of quantitative 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Quantitative attributes are statically discretized by using predefined concept hierarchies.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2. Quantitative association rules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Quantitative attributes are dynamically discretized into “bins”based on the distribution of the data.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3. Distance-based association rules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This is a dynamic discretization process that considers the distance between data points.</a:t>
            </a:r>
          </a:p>
        </p:txBody>
      </p:sp>
    </p:spTree>
  </p:cSld>
  <p:clrMapOvr>
    <a:masterClrMapping/>
  </p:clrMapOvr>
  <p:transition advClick="0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4D9C9E-4EFE-9E57-9D57-75DD08A26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1164" y="381000"/>
            <a:ext cx="6878637" cy="914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chemeClr val="accent2"/>
                </a:solidFill>
              </a:rPr>
              <a:t>Static Discretization of Quantitative Attributes</a:t>
            </a:r>
            <a:endParaRPr lang="en-US" altLang="en-US" sz="4800">
              <a:solidFill>
                <a:schemeClr val="accent2"/>
              </a:solidFill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77349DE-0067-7C0E-A70F-050A3657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/>
              <a:t>Discretized prior to mining using concept hierarchy.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Numeric values are replaced by ranges.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In relational database, finding all frequent k-predicate sets will require </a:t>
            </a:r>
            <a:r>
              <a:rPr lang="en-US" altLang="en-US" sz="2400" i="1"/>
              <a:t>k</a:t>
            </a:r>
            <a:r>
              <a:rPr lang="en-US" altLang="en-US" sz="2400"/>
              <a:t> or </a:t>
            </a:r>
            <a:r>
              <a:rPr lang="en-US" altLang="en-US" sz="2400" i="1"/>
              <a:t>k</a:t>
            </a:r>
            <a:r>
              <a:rPr lang="en-US" altLang="en-US" sz="2400"/>
              <a:t>+1 table scans.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Data cube is well suited for mining.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The cells of an n-dimensional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cuboid correspond to the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predicate sets.</a:t>
            </a:r>
            <a:endParaRPr lang="en-US" altLang="en-US" sz="180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/>
              <a:t>Mining from data cubes</a:t>
            </a:r>
            <a:br>
              <a:rPr lang="en-US" altLang="en-US" sz="2400"/>
            </a:br>
            <a:r>
              <a:rPr lang="en-US" altLang="en-US" sz="2400"/>
              <a:t>can be much faster.</a:t>
            </a: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F5FF9D1F-0453-F4F8-C5C4-5F57C9F1E832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3429001"/>
            <a:ext cx="4248150" cy="3095626"/>
            <a:chOff x="2892" y="2160"/>
            <a:chExt cx="2676" cy="1950"/>
          </a:xfrm>
        </p:grpSpPr>
        <p:sp>
          <p:nvSpPr>
            <p:cNvPr id="57349" name="Line 5">
              <a:extLst>
                <a:ext uri="{FF2B5EF4-FFF2-40B4-BE49-F238E27FC236}">
                  <a16:creationId xmlns:a16="http://schemas.microsoft.com/office/drawing/2014/main" id="{12093E10-8A7F-62D9-9277-143AB7AB0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649C81E0-4D85-93AA-CE92-5479E100F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1" name="Freeform 7">
              <a:extLst>
                <a:ext uri="{FF2B5EF4-FFF2-40B4-BE49-F238E27FC236}">
                  <a16:creationId xmlns:a16="http://schemas.microsoft.com/office/drawing/2014/main" id="{ABCB8CB6-0268-55C4-13C3-B1C10EC8D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id="{0F480614-6205-45EC-297A-8A160528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altLang="en-US">
                  <a:solidFill>
                    <a:srgbClr val="008484"/>
                  </a:solidFill>
                </a:rPr>
                <a:t>(income)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409C77FB-065A-E307-5B51-62D45D3A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88228E44-A955-8BEC-7A1B-2BD6529A2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28CC6507-65BD-EE95-3705-C92D8EE91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8E6A3338-CA7E-D363-687A-C97092FE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39D3F263-6570-47FD-200E-CC725CFDD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47E656C0-E70E-1FFF-7FCF-57A9E9D3D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0588A75A-22D2-8D04-549D-4E3FDD08F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ACD85B15-C86D-2C12-0B66-36CD9E67C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" y="2688"/>
              <a:ext cx="2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(age)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1" name="Text Box 17">
              <a:extLst>
                <a:ext uri="{FF2B5EF4-FFF2-40B4-BE49-F238E27FC236}">
                  <a16:creationId xmlns:a16="http://schemas.microsoft.com/office/drawing/2014/main" id="{7F454AB1-A327-3CD5-F34B-5CA670E9B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216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2" name="Line 18">
              <a:extLst>
                <a:ext uri="{FF2B5EF4-FFF2-40B4-BE49-F238E27FC236}">
                  <a16:creationId xmlns:a16="http://schemas.microsoft.com/office/drawing/2014/main" id="{1C036C76-9799-A1B0-4D31-41F324CA6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3" name="Line 19">
              <a:extLst>
                <a:ext uri="{FF2B5EF4-FFF2-40B4-BE49-F238E27FC236}">
                  <a16:creationId xmlns:a16="http://schemas.microsoft.com/office/drawing/2014/main" id="{B6E24248-9AF3-3F4F-2AAB-4FB106C81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D9D616C5-68DC-5866-5C72-A6B7BBD20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8" y="268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(buys)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21FBB02E-D095-CB0A-58ED-A96AE814B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3360"/>
              <a:ext cx="80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(age, income)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92927AED-4FF3-781E-1D6E-B0D8B8542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60"/>
              <a:ext cx="6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(age,buys)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92C2B203-2354-E937-E9EC-FFB6A0AB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3360"/>
              <a:ext cx="8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(income,buys)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7A80029E-00E4-4823-5164-BF418F2E9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" y="3936"/>
              <a:ext cx="108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r" eaLnBrk="0" hangingPunct="0"/>
              <a:r>
                <a:rPr lang="en-US" altLang="en-US">
                  <a:solidFill>
                    <a:srgbClr val="008484"/>
                  </a:solidFill>
                </a:rPr>
                <a:t>(age,income,buys)</a:t>
              </a:r>
              <a:endParaRPr lang="en-US" altLang="en-US" u="sng">
                <a:solidFill>
                  <a:srgbClr val="008484"/>
                </a:solidFill>
              </a:endParaRPr>
            </a:p>
          </p:txBody>
        </p:sp>
      </p:grpSp>
    </p:spTree>
  </p:cSld>
  <p:clrMapOvr>
    <a:masterClrMapping/>
  </p:clrMapOvr>
  <p:transition advClick="0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BEB0A3D-053F-D1B4-D5D6-7750A424A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304800"/>
            <a:ext cx="7631113" cy="1143000"/>
          </a:xfrm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Quantitative Association Rules</a:t>
            </a:r>
            <a:endParaRPr lang="en-US" altLang="en-US" sz="4000">
              <a:solidFill>
                <a:schemeClr val="accent2"/>
              </a:solidFill>
            </a:endParaRPr>
          </a:p>
        </p:txBody>
      </p: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A2892661-95E7-2EF2-6F22-66C7C0C65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163888"/>
          <a:ext cx="59436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375221" imgH="2986234" progId="Photoshop.Image.5">
                  <p:embed/>
                </p:oleObj>
              </mc:Choice>
              <mc:Fallback>
                <p:oleObj name="Image" r:id="rId3" imgW="5375221" imgH="2986234" progId="Photoshop.Image.5">
                  <p:embed/>
                  <p:pic>
                    <p:nvPicPr>
                      <p:cNvPr id="58371" name="Object 3">
                        <a:extLst>
                          <a:ext uri="{FF2B5EF4-FFF2-40B4-BE49-F238E27FC236}">
                            <a16:creationId xmlns:a16="http://schemas.microsoft.com/office/drawing/2014/main" id="{A2892661-95E7-2EF2-6F22-66C7C0C65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63888"/>
                        <a:ext cx="59436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>
            <a:extLst>
              <a:ext uri="{FF2B5EF4-FFF2-40B4-BE49-F238E27FC236}">
                <a16:creationId xmlns:a16="http://schemas.microsoft.com/office/drawing/2014/main" id="{7009E527-1DF4-7999-AA1E-4ED30DE7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6400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accent2"/>
                </a:solidFill>
              </a:rPr>
              <a:t>age(X,”30-34”) </a:t>
            </a:r>
            <a:r>
              <a:rPr lang="en-US" altLang="en-US" sz="2000" b="1">
                <a:solidFill>
                  <a:schemeClr val="accent2"/>
                </a:solidFill>
                <a:sym typeface="Symbol" panose="05050102010706020507" pitchFamily="18" charset="2"/>
              </a:rPr>
              <a:t> income(X,”24K - 48K”) </a:t>
            </a:r>
          </a:p>
          <a:p>
            <a:pPr eaLnBrk="0" hangingPunct="0"/>
            <a:r>
              <a:rPr lang="en-US" altLang="en-US" sz="2000" b="1">
                <a:solidFill>
                  <a:schemeClr val="accent2"/>
                </a:solidFill>
                <a:sym typeface="Symbol" panose="05050102010706020507" pitchFamily="18" charset="2"/>
              </a:rPr>
              <a:t>       buys(X,”high resolution TV”)</a:t>
            </a:r>
            <a:endParaRPr lang="en-US" altLang="en-US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78A9575C-F502-530D-AD1D-A2D287BF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0"/>
            <a:ext cx="8382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Numeric attributes are </a:t>
            </a:r>
            <a:r>
              <a:rPr lang="en-US" altLang="en-US" sz="2400" i="1"/>
              <a:t>dynamically</a:t>
            </a:r>
            <a:r>
              <a:rPr lang="en-US" altLang="en-US" sz="2400"/>
              <a:t> discretized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CC0000"/>
                </a:solidFill>
              </a:rPr>
              <a:t>Such that the confidence or compactness of the rules mined is maximized.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2-D quantitative association rules: A</a:t>
            </a:r>
            <a:r>
              <a:rPr lang="en-US" altLang="en-US" sz="2400" baseline="-25000"/>
              <a:t>quan1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 A</a:t>
            </a:r>
            <a:r>
              <a:rPr lang="en-US" altLang="en-US" sz="2400" baseline="-25000">
                <a:sym typeface="Symbol" panose="05050102010706020507" pitchFamily="18" charset="2"/>
              </a:rPr>
              <a:t>quan2 </a:t>
            </a:r>
            <a:r>
              <a:rPr lang="en-US" altLang="en-US" sz="2400">
                <a:sym typeface="Symbol" panose="05050102010706020507" pitchFamily="18" charset="2"/>
              </a:rPr>
              <a:t> A</a:t>
            </a:r>
            <a:r>
              <a:rPr lang="en-US" altLang="en-US" sz="2400" baseline="-25000">
                <a:sym typeface="Symbol" panose="05050102010706020507" pitchFamily="18" charset="2"/>
              </a:rPr>
              <a:t>cat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Cluster “adjacent”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association rules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to form general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rules using a 2-D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grid.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</a:t>
            </a:r>
            <a:r>
              <a:rPr lang="en-US" altLang="en-US" sz="2400">
                <a:solidFill>
                  <a:schemeClr val="folHlink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advClick="0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DC14E5B-04A2-1FC3-705E-9FBC6B688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344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ARCS (Association Rule Clustering System)</a:t>
            </a:r>
            <a:endParaRPr lang="en-US" altLang="en-US" sz="4000">
              <a:solidFill>
                <a:schemeClr val="accent2"/>
              </a:solidFill>
            </a:endParaRP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FAE9AB4B-F669-F048-E97B-E1F36B593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47800"/>
          <a:ext cx="58674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3" imgW="6634146" imgH="7414634" progId="PaintShopPro">
                  <p:embed/>
                </p:oleObj>
              </mc:Choice>
              <mc:Fallback>
                <p:oleObj name="Paint Shop Pro Image" r:id="rId3" imgW="6634146" imgH="7414634" progId="PaintShopPro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id="{FAE9AB4B-F669-F048-E97B-E1F36B593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58674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>
            <a:extLst>
              <a:ext uri="{FF2B5EF4-FFF2-40B4-BE49-F238E27FC236}">
                <a16:creationId xmlns:a16="http://schemas.microsoft.com/office/drawing/2014/main" id="{D30F9F5B-E0D5-50A2-A4B4-B2826F72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0"/>
            <a:ext cx="2895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37FD6B9-84B8-B2CC-C09A-0DED068DE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4332288" cy="4724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How does ARCS work?</a:t>
            </a:r>
          </a:p>
          <a:p>
            <a:pPr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1. Binning</a:t>
            </a:r>
          </a:p>
          <a:p>
            <a:pPr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2. Find frequent predicate set</a:t>
            </a:r>
          </a:p>
          <a:p>
            <a:pPr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3. Clustering</a:t>
            </a:r>
          </a:p>
          <a:p>
            <a:pPr>
              <a:buFontTx/>
              <a:buNone/>
            </a:pPr>
            <a:endParaRPr lang="en-US" altLang="en-US" sz="24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4. Optimize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advClick="0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E247512-189E-D933-34FA-AF519C3EC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5964" y="457200"/>
            <a:ext cx="5126037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Limitations of ARCS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71F0336-8A14-4B67-B1D1-44621F2B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>
                <a:sym typeface="Symbol" panose="05050102010706020507" pitchFamily="18" charset="2"/>
              </a:rPr>
              <a:t>Only quantitative attributes on LHS of rules.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sym typeface="Symbol" panose="05050102010706020507" pitchFamily="18" charset="2"/>
              </a:rPr>
              <a:t>Only 2 attributes on LHS.  (2D limitation)</a:t>
            </a:r>
          </a:p>
          <a:p>
            <a:pPr>
              <a:lnSpc>
                <a:spcPct val="120000"/>
              </a:lnSpc>
            </a:pPr>
            <a:r>
              <a:rPr lang="en-US" altLang="en-US" sz="2800">
                <a:sym typeface="Symbol" panose="05050102010706020507" pitchFamily="18" charset="2"/>
              </a:rPr>
              <a:t>An alternative to ARCS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Non-grid-based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equi-depth binning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clustering based on a measure of </a:t>
            </a:r>
            <a:r>
              <a:rPr lang="en-US" altLang="en-US" sz="2400" i="1">
                <a:sym typeface="Symbol" panose="05050102010706020507" pitchFamily="18" charset="2"/>
              </a:rPr>
              <a:t>partial completeness (information lost due to partitioning)</a:t>
            </a:r>
            <a:r>
              <a:rPr lang="en-US" altLang="en-US" sz="240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sz="2400">
                <a:sym typeface="Symbol" panose="05050102010706020507" pitchFamily="18" charset="2"/>
              </a:rPr>
              <a:t>“</a:t>
            </a:r>
            <a:r>
              <a:rPr lang="en-US" altLang="en-US" sz="2400" b="1" i="1">
                <a:sym typeface="Symbol" panose="05050102010706020507" pitchFamily="18" charset="2"/>
              </a:rPr>
              <a:t>Mining Quantitative Association Rules in Large Relational Tables</a:t>
            </a:r>
            <a:r>
              <a:rPr lang="en-US" altLang="en-US" sz="2400">
                <a:sym typeface="Symbol" panose="05050102010706020507" pitchFamily="18" charset="2"/>
              </a:rPr>
              <a:t>” by R. Srikant and R. Agrawal.</a:t>
            </a:r>
          </a:p>
        </p:txBody>
      </p:sp>
    </p:spTree>
  </p:cSld>
  <p:clrMapOvr>
    <a:masterClrMapping/>
  </p:clrMapOvr>
  <p:transition advClick="0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7F3431C-16BF-E534-A3BD-00F67B97D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03200"/>
            <a:ext cx="8153400" cy="9906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Mining Distance-based Association Rules</a:t>
            </a:r>
            <a:endParaRPr lang="en-US" altLang="en-US" sz="6000">
              <a:solidFill>
                <a:schemeClr val="accent2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A84541D-5B8F-AB87-8C43-350BCD978F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9750" y="1676400"/>
            <a:ext cx="8572500" cy="456565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Binning methods do not capture the semantics of interval data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Distance-based partitioning, more meaningful discretization considering: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density/number of points in an interval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“closeness” of points in an interval</a:t>
            </a:r>
            <a:endParaRPr lang="en-US" altLang="en-US" sz="1000">
              <a:solidFill>
                <a:schemeClr val="accent2"/>
              </a:solidFill>
            </a:endParaRP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AC31DC9E-A95C-9C2F-01CA-567115420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86001"/>
          <a:ext cx="5943600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105754" imgH="2429256" progId="Excel.Sheet.8">
                  <p:embed/>
                </p:oleObj>
              </mc:Choice>
              <mc:Fallback>
                <p:oleObj name="Worksheet" r:id="rId3" imgW="6105754" imgH="2429256" progId="Excel.Sheet.8">
                  <p:embed/>
                  <p:pic>
                    <p:nvPicPr>
                      <p:cNvPr id="61444" name="Object 4">
                        <a:extLst>
                          <a:ext uri="{FF2B5EF4-FFF2-40B4-BE49-F238E27FC236}">
                            <a16:creationId xmlns:a16="http://schemas.microsoft.com/office/drawing/2014/main" id="{AC31DC9E-A95C-9C2F-01CA-567115420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86001"/>
                        <a:ext cx="5943600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2920</TotalTime>
  <Words>744</Words>
  <Application>Microsoft Office PowerPoint</Application>
  <PresentationFormat>Widescreen</PresentationFormat>
  <Paragraphs>137</Paragraphs>
  <Slides>14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Casper Bold</vt:lpstr>
      <vt:lpstr>Times New Roman</vt:lpstr>
      <vt:lpstr>1_Office Theme</vt:lpstr>
      <vt:lpstr>Contents Slide Master</vt:lpstr>
      <vt:lpstr>CorelDRAW</vt:lpstr>
      <vt:lpstr>Adobe Photoshop Image</vt:lpstr>
      <vt:lpstr>Paint Shop Pro Image</vt:lpstr>
      <vt:lpstr>Microsoft Excel Worksheet</vt:lpstr>
      <vt:lpstr>Microsoft Equation 3.0</vt:lpstr>
      <vt:lpstr>PowerPoint Presentation</vt:lpstr>
      <vt:lpstr>Contents to be Covered</vt:lpstr>
      <vt:lpstr>Multi-Dimensional Association: Concepts</vt:lpstr>
      <vt:lpstr>Techniques for Mining MD Associations</vt:lpstr>
      <vt:lpstr>Static Discretization of Quantitative Attributes</vt:lpstr>
      <vt:lpstr>Quantitative Association Rules</vt:lpstr>
      <vt:lpstr>ARCS (Association Rule Clustering System)</vt:lpstr>
      <vt:lpstr>Limitations of ARCS</vt:lpstr>
      <vt:lpstr>Mining Distance-based Association Rules</vt:lpstr>
      <vt:lpstr>Clusters and Distance Measurements</vt:lpstr>
      <vt:lpstr>Clusters and Distance Measurements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279</cp:revision>
  <dcterms:created xsi:type="dcterms:W3CDTF">2019-01-09T10:33:58Z</dcterms:created>
  <dcterms:modified xsi:type="dcterms:W3CDTF">2022-07-03T14:04:57Z</dcterms:modified>
</cp:coreProperties>
</file>