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277" r:id="rId3"/>
    <p:sldId id="307" r:id="rId4"/>
    <p:sldId id="313" r:id="rId5"/>
    <p:sldId id="314" r:id="rId6"/>
    <p:sldId id="315" r:id="rId7"/>
    <p:sldId id="316" r:id="rId8"/>
    <p:sldId id="618" r:id="rId9"/>
    <p:sldId id="371" r:id="rId10"/>
    <p:sldId id="3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3768F3-693F-F863-4BCB-ADD30750C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1CC8B-AF0A-451C-95B4-BB4CA07E4D6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A4440369-0D9F-F715-ABC2-7B018FB760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3F535E9-B5CA-4FCF-B2D3-DEF5AB3AB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BBCE29-93B3-2523-3408-7DB58EEC1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9F831-ACD3-4233-A594-676C022077D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8DF35170-641B-F7F5-A3C6-618EAC0B33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6847F573-C06B-D37A-456D-E1B887E66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40A720-2E35-EECF-6B8D-1A76610F5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C16AF-5FD4-4D25-96A0-C50DA105310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F651FB9-2F03-0989-0BE0-2047972BAE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A2C10D1-7649-458A-0346-83EDFC656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73B439-B2E8-0F30-8A96-1630AE14C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A6221-85B4-470F-874E-1177BF029AC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0C931E79-FD3A-4ED2-B2AF-7259C3CC86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BA972328-884F-3E15-842D-BC6130887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From association mining to correlation analysis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8EB61EB-4662-57E9-145C-4F811B4B5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Interestingness Measures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23C3A53-EAF0-97F5-73A6-0801C0E97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610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Objective measures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Two popular measurements: 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¶"/>
            </a:pPr>
            <a:r>
              <a:rPr lang="en-US" altLang="en-US" i="1">
                <a:solidFill>
                  <a:srgbClr val="CC3300"/>
                </a:solidFill>
              </a:rPr>
              <a:t>support; </a:t>
            </a:r>
            <a:r>
              <a:rPr lang="en-US" altLang="en-US"/>
              <a:t> and 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·"/>
            </a:pPr>
            <a:r>
              <a:rPr lang="en-US" altLang="en-US" i="1">
                <a:solidFill>
                  <a:srgbClr val="CC3300"/>
                </a:solidFill>
              </a:rPr>
              <a:t>confidence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·"/>
            </a:pPr>
            <a:endParaRPr lang="en-US" altLang="en-US" i="1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Subjective  measures (Silberschatz &amp; Tuzhilin, KDD95)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 rule (pattern) is interesting if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¶"/>
            </a:pPr>
            <a:r>
              <a:rPr lang="en-US" altLang="en-US">
                <a:sym typeface="Symbol" panose="05050102010706020507" pitchFamily="18" charset="2"/>
              </a:rPr>
              <a:t>it is </a:t>
            </a:r>
            <a:r>
              <a:rPr lang="en-US" altLang="en-US" i="1">
                <a:solidFill>
                  <a:srgbClr val="CC3300"/>
                </a:solidFill>
                <a:sym typeface="Symbol" panose="05050102010706020507" pitchFamily="18" charset="2"/>
              </a:rPr>
              <a:t>unexpected</a:t>
            </a:r>
            <a:r>
              <a:rPr lang="en-US" altLang="en-US">
                <a:sym typeface="Symbol" panose="05050102010706020507" pitchFamily="18" charset="2"/>
              </a:rPr>
              <a:t> (surprising to the user); and/or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·"/>
            </a:pPr>
            <a:r>
              <a:rPr lang="en-US" altLang="en-US" i="1">
                <a:solidFill>
                  <a:srgbClr val="CC3300"/>
                </a:solidFill>
                <a:sym typeface="Symbol" panose="05050102010706020507" pitchFamily="18" charset="2"/>
              </a:rPr>
              <a:t>actionable</a:t>
            </a:r>
            <a:r>
              <a:rPr lang="en-US" altLang="en-US">
                <a:sym typeface="Symbol" panose="05050102010706020507" pitchFamily="18" charset="2"/>
              </a:rPr>
              <a:t> (the user can do something with it)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SzPct val="80000"/>
            </a:pPr>
            <a:r>
              <a:rPr lang="en-US" altLang="en-US" u="sng"/>
              <a:t>From association to </a:t>
            </a:r>
            <a:r>
              <a:rPr lang="en-US" altLang="en-US" u="sng">
                <a:solidFill>
                  <a:srgbClr val="003366"/>
                </a:solidFill>
              </a:rPr>
              <a:t>correlation and causal structure analysis.</a:t>
            </a:r>
          </a:p>
          <a:p>
            <a:pPr lvl="2">
              <a:lnSpc>
                <a:spcPct val="90000"/>
              </a:lnSpc>
              <a:buSzPct val="80000"/>
            </a:pPr>
            <a:r>
              <a:rPr lang="en-US" altLang="en-US"/>
              <a:t>Association does not necessarily imply correlation or causal relationships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073ECEC-0E04-D1F8-9492-5C2E0C8D0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Criticism to Support and Confidence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416276F-5BA9-E8FF-4C5F-467283E89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25" y="1752600"/>
            <a:ext cx="8415338" cy="4876800"/>
          </a:xfrm>
        </p:spPr>
        <p:txBody>
          <a:bodyPr/>
          <a:lstStyle/>
          <a:p>
            <a:r>
              <a:rPr lang="en-US" altLang="en-US" sz="2400"/>
              <a:t>Example 1: (Aggarwal &amp; Yu, PODS98)</a:t>
            </a:r>
          </a:p>
          <a:p>
            <a:pPr lvl="1"/>
            <a:r>
              <a:rPr lang="en-US" altLang="en-US" sz="2000"/>
              <a:t>Among 5000 students</a:t>
            </a:r>
          </a:p>
          <a:p>
            <a:pPr lvl="2">
              <a:lnSpc>
                <a:spcPct val="70000"/>
              </a:lnSpc>
            </a:pPr>
            <a:r>
              <a:rPr lang="en-US" altLang="en-US"/>
              <a:t>3000 play basketball</a:t>
            </a:r>
          </a:p>
          <a:p>
            <a:pPr lvl="2">
              <a:lnSpc>
                <a:spcPct val="70000"/>
              </a:lnSpc>
            </a:pPr>
            <a:r>
              <a:rPr lang="en-US" altLang="en-US"/>
              <a:t>3750 eat cereal</a:t>
            </a:r>
          </a:p>
          <a:p>
            <a:pPr lvl="2">
              <a:lnSpc>
                <a:spcPct val="70000"/>
              </a:lnSpc>
            </a:pPr>
            <a:r>
              <a:rPr lang="en-US" altLang="en-US"/>
              <a:t>2000 both play basket ball and eat cereal</a:t>
            </a:r>
          </a:p>
          <a:p>
            <a:pPr lvl="1"/>
            <a:r>
              <a:rPr lang="en-US" altLang="en-US" sz="2000" i="1"/>
              <a:t>play basketball</a:t>
            </a:r>
            <a:r>
              <a:rPr lang="en-US" altLang="en-US" sz="2000"/>
              <a:t>  </a:t>
            </a:r>
            <a:r>
              <a:rPr lang="en-US" altLang="en-US" sz="2000">
                <a:sym typeface="Symbol" panose="05050102010706020507" pitchFamily="18" charset="2"/>
              </a:rPr>
              <a:t> </a:t>
            </a:r>
            <a:r>
              <a:rPr lang="en-US" altLang="en-US" sz="2000" i="1">
                <a:sym typeface="Symbol" panose="05050102010706020507" pitchFamily="18" charset="2"/>
              </a:rPr>
              <a:t>eat cereal</a:t>
            </a:r>
            <a:r>
              <a:rPr lang="en-US" altLang="en-US" sz="2000">
                <a:sym typeface="Symbol" panose="05050102010706020507" pitchFamily="18" charset="2"/>
              </a:rPr>
              <a:t> [40%, 66.7%]  is misleading because the overall percentage of students eating cereal is 75% which is higher than 66.7%.</a:t>
            </a:r>
          </a:p>
          <a:p>
            <a:pPr lvl="1"/>
            <a:r>
              <a:rPr lang="en-US" altLang="en-US" sz="2000" i="1"/>
              <a:t>play basketball</a:t>
            </a:r>
            <a:r>
              <a:rPr lang="en-US" altLang="en-US" sz="2000"/>
              <a:t>  </a:t>
            </a:r>
            <a:r>
              <a:rPr lang="en-US" altLang="en-US" sz="2000">
                <a:sym typeface="Symbol" panose="05050102010706020507" pitchFamily="18" charset="2"/>
              </a:rPr>
              <a:t> </a:t>
            </a:r>
            <a:r>
              <a:rPr lang="en-US" altLang="en-US" sz="2000" i="1">
                <a:sym typeface="Symbol" panose="05050102010706020507" pitchFamily="18" charset="2"/>
              </a:rPr>
              <a:t>not eat cereal</a:t>
            </a:r>
            <a:r>
              <a:rPr lang="en-US" altLang="en-US" sz="2000">
                <a:sym typeface="Symbol" panose="05050102010706020507" pitchFamily="18" charset="2"/>
              </a:rPr>
              <a:t> [20%, 33.3%] is far more accurate, although with lower support and confidence</a:t>
            </a:r>
          </a:p>
          <a:p>
            <a:endParaRPr lang="en-US" altLang="en-US" sz="2400">
              <a:sym typeface="Symbol" panose="05050102010706020507" pitchFamily="18" charset="2"/>
            </a:endParaRPr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803F27E2-B83C-BC1B-2869-820E82D2D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5029200"/>
          <a:ext cx="575786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667305" imgH="657454" progId="Excel.Sheet.8">
                  <p:embed/>
                </p:oleObj>
              </mc:Choice>
              <mc:Fallback>
                <p:oleObj name="Worksheet" r:id="rId3" imgW="2667305" imgH="657454" progId="Excel.Sheet.8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:a16="http://schemas.microsoft.com/office/drawing/2014/main" id="{803F27E2-B83C-BC1B-2869-820E82D2D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029200"/>
                        <a:ext cx="5757863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349710D-73AD-F6CE-130E-A411CBE9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001000" cy="11430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Criticism to Support and Confidence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16E4951-450A-955C-B45A-115377AC5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1676400"/>
            <a:ext cx="5108575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sym typeface="Symbol" panose="05050102010706020507" pitchFamily="18" charset="2"/>
              </a:rPr>
              <a:t>Example 2: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sz="2000">
                <a:sym typeface="Symbol" panose="05050102010706020507" pitchFamily="18" charset="2"/>
              </a:rPr>
              <a:t>X and Y: positively correlated,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sz="2000">
                <a:sym typeface="Symbol" panose="05050102010706020507" pitchFamily="18" charset="2"/>
              </a:rPr>
              <a:t>X and Z, negatively related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sz="2000">
                <a:sym typeface="Symbol" panose="05050102010706020507" pitchFamily="18" charset="2"/>
              </a:rPr>
              <a:t>support and confidence of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    X=&gt;Z dominates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ym typeface="Symbol" panose="05050102010706020507" pitchFamily="18" charset="2"/>
              </a:rPr>
              <a:t>We need a measure of dependent or correlated events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ym typeface="Symbol" panose="05050102010706020507" pitchFamily="18" charset="2"/>
              </a:rPr>
              <a:t>…=P(B|A)/P(B) is also called the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lift </a:t>
            </a:r>
            <a:r>
              <a:rPr lang="en-US" altLang="en-US" sz="2400">
                <a:sym typeface="Symbol" panose="05050102010706020507" pitchFamily="18" charset="2"/>
              </a:rPr>
              <a:t>of rule A =&gt; B</a:t>
            </a:r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E02CFBE0-32B5-9EB2-16B4-122051E7E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4014" y="1925638"/>
          <a:ext cx="3811587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524351" imgH="1048232" progId="Excel.Sheet.8">
                  <p:embed/>
                </p:oleObj>
              </mc:Choice>
              <mc:Fallback>
                <p:oleObj name="Worksheet" r:id="rId3" imgW="2524351" imgH="1048232" progId="Excel.Sheet.8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E02CFBE0-32B5-9EB2-16B4-122051E7E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4" y="1925638"/>
                        <a:ext cx="3811587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93641A90-C44A-DECD-0D4D-963FEBCB1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038601"/>
          <a:ext cx="434975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381691" imgH="1048232" progId="Excel.Sheet.8">
                  <p:embed/>
                </p:oleObj>
              </mc:Choice>
              <mc:Fallback>
                <p:oleObj name="Worksheet" r:id="rId5" imgW="3381691" imgH="1048232" progId="Excel.Sheet.8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93641A90-C44A-DECD-0D4D-963FEBCB1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038601"/>
                        <a:ext cx="434975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5CE9D4A8-CFE3-FA7D-7A64-183C6B112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19600"/>
          <a:ext cx="2667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720" imgH="419040" progId="Equation.3">
                  <p:embed/>
                </p:oleObj>
              </mc:Choice>
              <mc:Fallback>
                <p:oleObj name="Equation" r:id="rId7" imgW="1269720" imgH="419040" progId="Equation.3">
                  <p:embed/>
                  <p:pic>
                    <p:nvPicPr>
                      <p:cNvPr id="68614" name="Object 6">
                        <a:extLst>
                          <a:ext uri="{FF2B5EF4-FFF2-40B4-BE49-F238E27FC236}">
                            <a16:creationId xmlns:a16="http://schemas.microsoft.com/office/drawing/2014/main" id="{5CE9D4A8-CFE3-FA7D-7A64-183C6B112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2667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DAA6E0B-7B4C-D037-2771-5E6BDDA75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10600" cy="655638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Other Interestingness Measures: Interest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B584FC3-BE7B-A46B-29B7-3E51B918C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0" y="1468439"/>
            <a:ext cx="8705850" cy="5178425"/>
          </a:xfrm>
        </p:spPr>
        <p:txBody>
          <a:bodyPr/>
          <a:lstStyle/>
          <a:p>
            <a:r>
              <a:rPr lang="en-US" altLang="en-US"/>
              <a:t>Interest (correlation, lift)</a:t>
            </a:r>
          </a:p>
          <a:p>
            <a:pPr lvl="1">
              <a:lnSpc>
                <a:spcPct val="220000"/>
              </a:lnSpc>
            </a:pPr>
            <a:r>
              <a:rPr lang="en-US" altLang="en-US"/>
              <a:t>taking both P(A) and P(B) in consideration</a:t>
            </a:r>
            <a:endParaRPr lang="en-US" altLang="en-US" i="1"/>
          </a:p>
          <a:p>
            <a:pPr lvl="1">
              <a:lnSpc>
                <a:spcPct val="150000"/>
              </a:lnSpc>
            </a:pPr>
            <a:r>
              <a:rPr lang="en-US" altLang="en-US"/>
              <a:t>P(A^B)=P(B)*P(A), if A and B are independent events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A and B negatively correlated, if the value is less than 1; otherwise A and B positively correlated</a:t>
            </a:r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1E075549-79E8-9B84-D437-D265D1272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1" y="1447801"/>
          <a:ext cx="15097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400" imgH="419040" progId="Equation.3">
                  <p:embed/>
                </p:oleObj>
              </mc:Choice>
              <mc:Fallback>
                <p:oleObj name="Equation" r:id="rId3" imgW="698400" imgH="419040" progId="Equation.3">
                  <p:embed/>
                  <p:pic>
                    <p:nvPicPr>
                      <p:cNvPr id="69636" name="Object 4">
                        <a:extLst>
                          <a:ext uri="{FF2B5EF4-FFF2-40B4-BE49-F238E27FC236}">
                            <a16:creationId xmlns:a16="http://schemas.microsoft.com/office/drawing/2014/main" id="{1E075549-79E8-9B84-D437-D265D1272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1447801"/>
                        <a:ext cx="15097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B0BED47F-5824-865A-0509-3D5C45577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1" y="4864101"/>
          <a:ext cx="25765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524351" imgH="1048232" progId="Excel.Sheet.8">
                  <p:embed/>
                </p:oleObj>
              </mc:Choice>
              <mc:Fallback>
                <p:oleObj name="Worksheet" r:id="rId5" imgW="2524351" imgH="1048232" progId="Excel.Sheet.8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B0BED47F-5824-865A-0509-3D5C45577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1" y="4864101"/>
                        <a:ext cx="257651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BF948E62-6721-7E5E-166C-1969FB590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1" y="4826000"/>
          <a:ext cx="4092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5401056" imgH="1419454" progId="Excel.Sheet.8">
                  <p:embed/>
                </p:oleObj>
              </mc:Choice>
              <mc:Fallback>
                <p:oleObj name="Worksheet" r:id="rId7" imgW="5401056" imgH="1419454" progId="Excel.Sheet.8">
                  <p:embed/>
                  <p:pic>
                    <p:nvPicPr>
                      <p:cNvPr id="69638" name="Object 6">
                        <a:extLst>
                          <a:ext uri="{FF2B5EF4-FFF2-40B4-BE49-F238E27FC236}">
                            <a16:creationId xmlns:a16="http://schemas.microsoft.com/office/drawing/2014/main" id="{BF948E62-6721-7E5E-166C-1969FB590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1" y="4826000"/>
                        <a:ext cx="40925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</a:t>
            </a:r>
            <a:r>
              <a:rPr lang="en-US" altLang="en-US" dirty="0">
                <a:solidFill>
                  <a:schemeClr val="accent2"/>
                </a:solidFill>
              </a:rPr>
              <a:t>Interestingness Measures</a:t>
            </a:r>
            <a:r>
              <a:rPr lang="en-US" altLang="en-US" sz="2800" dirty="0">
                <a:solidFill>
                  <a:schemeClr val="hlink"/>
                </a:solidFill>
              </a:rPr>
              <a:t>.</a:t>
            </a:r>
            <a:endParaRPr 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Discuss limitations of ARCS</a:t>
            </a:r>
            <a:r>
              <a:rPr lang="en-US" altLang="en-US" dirty="0"/>
              <a:t>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https://www.sciencedirect.com/science/article/pii/B9780323857086000084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2921</TotalTime>
  <Words>410</Words>
  <Application>Microsoft Office PowerPoint</Application>
  <PresentationFormat>Widescreen</PresentationFormat>
  <Paragraphs>72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Casper</vt:lpstr>
      <vt:lpstr>Casper Bold</vt:lpstr>
      <vt:lpstr>Monotype Sorts</vt:lpstr>
      <vt:lpstr>Times New Roman</vt:lpstr>
      <vt:lpstr>1_Office Theme</vt:lpstr>
      <vt:lpstr>Contents Slide Master</vt:lpstr>
      <vt:lpstr>CorelDRAW</vt:lpstr>
      <vt:lpstr>Microsoft Excel Worksheet</vt:lpstr>
      <vt:lpstr>Microsoft Equation 3.0</vt:lpstr>
      <vt:lpstr>PowerPoint Presentation</vt:lpstr>
      <vt:lpstr>Contents to be Covered</vt:lpstr>
      <vt:lpstr>Interestingness Measures</vt:lpstr>
      <vt:lpstr>Criticism to Support and Confidence</vt:lpstr>
      <vt:lpstr>Criticism to Support and Confidence</vt:lpstr>
      <vt:lpstr>Other Interestingness Measures: Interest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280</cp:revision>
  <dcterms:created xsi:type="dcterms:W3CDTF">2019-01-09T10:33:58Z</dcterms:created>
  <dcterms:modified xsi:type="dcterms:W3CDTF">2022-07-03T14:07:46Z</dcterms:modified>
</cp:coreProperties>
</file>