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277" r:id="rId3"/>
    <p:sldId id="307" r:id="rId4"/>
    <p:sldId id="907" r:id="rId5"/>
    <p:sldId id="908" r:id="rId6"/>
    <p:sldId id="909" r:id="rId7"/>
    <p:sldId id="910" r:id="rId8"/>
    <p:sldId id="912" r:id="rId9"/>
    <p:sldId id="914" r:id="rId10"/>
    <p:sldId id="913" r:id="rId11"/>
    <p:sldId id="618" r:id="rId12"/>
    <p:sldId id="371" r:id="rId13"/>
    <p:sldId id="3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CBEE7B-5434-D991-F08A-E4E28D60C6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76CAE-AB41-421D-9737-4CCA2D4E0F7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73858" name="Rectangle 2">
            <a:extLst>
              <a:ext uri="{FF2B5EF4-FFF2-40B4-BE49-F238E27FC236}">
                <a16:creationId xmlns:a16="http://schemas.microsoft.com/office/drawing/2014/main" id="{3C154599-1DD3-688E-B655-2C02390231BE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6175" y="688975"/>
            <a:ext cx="4541838" cy="340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73859" name="Rectangle 3">
            <a:extLst>
              <a:ext uri="{FF2B5EF4-FFF2-40B4-BE49-F238E27FC236}">
                <a16:creationId xmlns:a16="http://schemas.microsoft.com/office/drawing/2014/main" id="{733146BE-54AA-3546-E35A-EBC39A6CC26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434" tIns="42716" rIns="85434" bIns="427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9993EEF-1C62-B636-2C5F-557EB3D62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A532-E354-47D5-8F71-B9CDAA93845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80002" name="Rectangle 2">
            <a:extLst>
              <a:ext uri="{FF2B5EF4-FFF2-40B4-BE49-F238E27FC236}">
                <a16:creationId xmlns:a16="http://schemas.microsoft.com/office/drawing/2014/main" id="{443FBFDC-97FE-50CB-EF16-7C89F6830A28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6175" y="688975"/>
            <a:ext cx="4541838" cy="340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03" name="Rectangle 3">
            <a:extLst>
              <a:ext uri="{FF2B5EF4-FFF2-40B4-BE49-F238E27FC236}">
                <a16:creationId xmlns:a16="http://schemas.microsoft.com/office/drawing/2014/main" id="{02FE84B1-0FED-B1E2-D1FA-5CF559EFA13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434" tIns="42716" rIns="85434" bIns="427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A225D1-8307-0E90-0604-80B3E40C6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6B600-702F-4487-B324-5876533A1D9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84098" name="Rectangle 2">
            <a:extLst>
              <a:ext uri="{FF2B5EF4-FFF2-40B4-BE49-F238E27FC236}">
                <a16:creationId xmlns:a16="http://schemas.microsoft.com/office/drawing/2014/main" id="{B39DD46A-3126-789C-CECD-B79514E9FF67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6175" y="688975"/>
            <a:ext cx="4541838" cy="340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4099" name="Rectangle 3">
            <a:extLst>
              <a:ext uri="{FF2B5EF4-FFF2-40B4-BE49-F238E27FC236}">
                <a16:creationId xmlns:a16="http://schemas.microsoft.com/office/drawing/2014/main" id="{D9311EC4-E13E-A2BB-00EE-8DF0C589540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434" tIns="42716" rIns="85434" bIns="427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FABAB7D-1F78-5877-1CB9-9D000BE1A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9A99B-CF7C-4853-AF0D-1829C472F6A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82050" name="Rectangle 2">
            <a:extLst>
              <a:ext uri="{FF2B5EF4-FFF2-40B4-BE49-F238E27FC236}">
                <a16:creationId xmlns:a16="http://schemas.microsoft.com/office/drawing/2014/main" id="{2ABC752E-5AD6-F8C8-94C4-70542A6B4401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6175" y="688975"/>
            <a:ext cx="4541838" cy="340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2051" name="Rectangle 3">
            <a:extLst>
              <a:ext uri="{FF2B5EF4-FFF2-40B4-BE49-F238E27FC236}">
                <a16:creationId xmlns:a16="http://schemas.microsoft.com/office/drawing/2014/main" id="{C5F8AEF7-FF9E-5A87-AC3A-3A9A7BC5BF9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434" tIns="42716" rIns="85434" bIns="42716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concept of </a:t>
            </a:r>
            <a:r>
              <a:rPr lang="en-US" altLang="en-US" sz="2800" dirty="0">
                <a:solidFill>
                  <a:schemeClr val="hlink"/>
                </a:solidFill>
              </a:rPr>
              <a:t>Classification and prediction.</a:t>
            </a:r>
            <a:endParaRPr lang="en-US" dirty="0"/>
          </a:p>
          <a:p>
            <a:r>
              <a:rPr lang="en-US" dirty="0"/>
              <a:t>Discuss issues of classification and prediction</a:t>
            </a:r>
            <a:r>
              <a:rPr lang="en-US" altLang="en-US" sz="2800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https://www.sciencedirect.com/topics/computer-science/data-generalization 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Concept of </a:t>
            </a:r>
            <a:r>
              <a:rPr lang="en-US" altLang="en-US" sz="2800" dirty="0">
                <a:solidFill>
                  <a:schemeClr val="hlink"/>
                </a:solidFill>
              </a:rPr>
              <a:t>Classification and prediction.</a:t>
            </a:r>
            <a:endParaRPr lang="en-US" dirty="0"/>
          </a:p>
          <a:p>
            <a:r>
              <a:rPr lang="en-US" dirty="0"/>
              <a:t>Issues of classification and prediction</a:t>
            </a:r>
            <a:r>
              <a:rPr lang="en-US" altLang="en-US" sz="2800" dirty="0"/>
              <a:t>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A91D42C-EB32-CA85-5856-EC87F34C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74B4-B758-408E-A35B-4310568AA56D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53A6CE9-232F-1BFC-1458-A6FCEC4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7FCF99-82F8-CCA3-B202-2FCC0F4B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1D55-33E5-4475-B4C1-3C2AE2D36D8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72834" name="Rectangle 2">
            <a:extLst>
              <a:ext uri="{FF2B5EF4-FFF2-40B4-BE49-F238E27FC236}">
                <a16:creationId xmlns:a16="http://schemas.microsoft.com/office/drawing/2014/main" id="{02C4EE7E-DED7-8819-2A12-4E2110100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5163" y="1600200"/>
            <a:ext cx="8259762" cy="483235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Classification:</a:t>
            </a:r>
            <a:r>
              <a:rPr lang="en-US" altLang="en-US" sz="200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predicts categorical class labels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classifies data (constructs a model) based on the training set and the values (</a:t>
            </a:r>
            <a:r>
              <a:rPr lang="en-US" altLang="en-US">
                <a:solidFill>
                  <a:schemeClr val="hlink"/>
                </a:solidFill>
              </a:rPr>
              <a:t>class labels</a:t>
            </a:r>
            <a:r>
              <a:rPr lang="en-US" altLang="en-US"/>
              <a:t>) in a classifying attribute and uses it in classifying new data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Prediction: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models continuous-valued functions, i.e., predicts unknown or missing values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Typical Applications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altLang="en-US"/>
              <a:t>credit approval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altLang="en-US"/>
              <a:t>target marketing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altLang="en-US"/>
              <a:t>medical diagnosis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altLang="en-US"/>
              <a:t>treatment effectiveness analysis</a:t>
            </a:r>
          </a:p>
        </p:txBody>
      </p:sp>
      <p:sp>
        <p:nvSpPr>
          <p:cNvPr id="1272835" name="Rectangle 3">
            <a:extLst>
              <a:ext uri="{FF2B5EF4-FFF2-40B4-BE49-F238E27FC236}">
                <a16:creationId xmlns:a16="http://schemas.microsoft.com/office/drawing/2014/main" id="{5EBDAFE8-DC55-6FF5-96F2-DFB459933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381000"/>
            <a:ext cx="7162800" cy="81915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Classification vs. Prediction</a:t>
            </a:r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A26A90-9B2B-E15E-84CD-760D78DB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FFAC-48F5-4EB6-9658-5CF6F444ABC1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DDF62A1-B3FF-5F52-AB42-2422D1B8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E0C9CD-DB3A-4724-38F2-E87BD13E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90-2D82-49C4-BFF8-530A5E5B644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74882" name="Rectangle 2">
            <a:extLst>
              <a:ext uri="{FF2B5EF4-FFF2-40B4-BE49-F238E27FC236}">
                <a16:creationId xmlns:a16="http://schemas.microsoft.com/office/drawing/2014/main" id="{A370FF0A-6802-544D-E434-163D89BA8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7086600" cy="762000"/>
          </a:xfrm>
        </p:spPr>
        <p:txBody>
          <a:bodyPr/>
          <a:lstStyle/>
          <a:p>
            <a:r>
              <a:rPr lang="en-US" altLang="en-US" sz="3200"/>
              <a:t>Classification—A Two-Step Process</a:t>
            </a:r>
            <a:r>
              <a:rPr lang="en-US" altLang="en-US" sz="2800"/>
              <a:t> </a:t>
            </a:r>
            <a:endParaRPr lang="en-US" altLang="en-US" sz="3200"/>
          </a:p>
        </p:txBody>
      </p:sp>
      <p:sp>
        <p:nvSpPr>
          <p:cNvPr id="1274883" name="Rectangle 3">
            <a:extLst>
              <a:ext uri="{FF2B5EF4-FFF2-40B4-BE49-F238E27FC236}">
                <a16:creationId xmlns:a16="http://schemas.microsoft.com/office/drawing/2014/main" id="{CED63C8C-ECBB-CA26-F33B-3C64CE97B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153400" cy="5105400"/>
          </a:xfrm>
        </p:spPr>
        <p:txBody>
          <a:bodyPr/>
          <a:lstStyle/>
          <a:p>
            <a:r>
              <a:rPr lang="en-US" altLang="en-US" sz="2000"/>
              <a:t>Model construction: describing a set of predetermined classes</a:t>
            </a:r>
          </a:p>
          <a:p>
            <a:pPr lvl="1"/>
            <a:r>
              <a:rPr lang="en-US" altLang="en-US" sz="2000"/>
              <a:t>Each tuple/sample is assumed to belong to a predefined class, as determined by the </a:t>
            </a:r>
            <a:r>
              <a:rPr lang="en-US" altLang="en-US" sz="2000">
                <a:solidFill>
                  <a:schemeClr val="hlink"/>
                </a:solidFill>
              </a:rPr>
              <a:t>class label attribute</a:t>
            </a:r>
          </a:p>
          <a:p>
            <a:pPr lvl="1"/>
            <a:r>
              <a:rPr lang="en-US" altLang="en-US" sz="2000"/>
              <a:t>The set of tuples used for model construction: </a:t>
            </a:r>
            <a:r>
              <a:rPr lang="en-US" altLang="en-US" sz="2000">
                <a:solidFill>
                  <a:schemeClr val="hlink"/>
                </a:solidFill>
              </a:rPr>
              <a:t>training set</a:t>
            </a:r>
          </a:p>
          <a:p>
            <a:pPr lvl="1"/>
            <a:r>
              <a:rPr lang="en-US" altLang="en-US" sz="2000"/>
              <a:t>The model is represented as classification rules, decision trees, or mathematical formulae</a:t>
            </a:r>
          </a:p>
          <a:p>
            <a:r>
              <a:rPr lang="en-US" altLang="en-US" sz="2000"/>
              <a:t>Model usage: for classifying future or unknown objects</a:t>
            </a:r>
          </a:p>
          <a:p>
            <a:pPr lvl="1"/>
            <a:r>
              <a:rPr lang="en-US" altLang="en-US" sz="2000"/>
              <a:t>Estimate accuracy of the model</a:t>
            </a:r>
          </a:p>
          <a:p>
            <a:pPr lvl="2"/>
            <a:r>
              <a:rPr lang="en-US" altLang="en-US"/>
              <a:t>The known label of test sample is compared with the classified result from the model</a:t>
            </a:r>
          </a:p>
          <a:p>
            <a:pPr lvl="2"/>
            <a:r>
              <a:rPr lang="en-US" altLang="en-US"/>
              <a:t>Accuracy rate is the percentage of test set samples that are correctly classified by the model</a:t>
            </a:r>
          </a:p>
          <a:p>
            <a:pPr lvl="2"/>
            <a:r>
              <a:rPr lang="en-US" altLang="en-US"/>
              <a:t>Test set is independent of training set, otherwise over-fitting will occur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5210A6-8F55-70A7-65AD-C6348AE5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5757-77E0-4F10-B9C4-5156828AD5C9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CC9C27F-F72F-5374-2DF5-DACC312E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F7AFFF-7379-9E72-77C9-6B5B5D52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D7EB-2966-4962-BD8B-706E6D96B09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75906" name="Rectangle 2">
            <a:extLst>
              <a:ext uri="{FF2B5EF4-FFF2-40B4-BE49-F238E27FC236}">
                <a16:creationId xmlns:a16="http://schemas.microsoft.com/office/drawing/2014/main" id="{E945E314-840D-9E53-43B6-2E9DF1BF7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7010400" cy="9906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Classification Process (1): Model Construction</a:t>
            </a:r>
          </a:p>
        </p:txBody>
      </p:sp>
      <p:grpSp>
        <p:nvGrpSpPr>
          <p:cNvPr id="1275907" name="Group 3">
            <a:extLst>
              <a:ext uri="{FF2B5EF4-FFF2-40B4-BE49-F238E27FC236}">
                <a16:creationId xmlns:a16="http://schemas.microsoft.com/office/drawing/2014/main" id="{1C608DEF-5675-2FB8-A442-D354251BDAFA}"/>
              </a:ext>
            </a:extLst>
          </p:cNvPr>
          <p:cNvGrpSpPr>
            <a:grpSpLocks/>
          </p:cNvGrpSpPr>
          <p:nvPr/>
        </p:nvGrpSpPr>
        <p:grpSpPr bwMode="auto">
          <a:xfrm>
            <a:off x="3560764" y="1774825"/>
            <a:ext cx="1698625" cy="1506538"/>
            <a:chOff x="1283" y="1118"/>
            <a:chExt cx="1070" cy="949"/>
          </a:xfrm>
        </p:grpSpPr>
        <p:pic>
          <p:nvPicPr>
            <p:cNvPr id="1275908" name="Picture 4">
              <a:extLst>
                <a:ext uri="{FF2B5EF4-FFF2-40B4-BE49-F238E27FC236}">
                  <a16:creationId xmlns:a16="http://schemas.microsoft.com/office/drawing/2014/main" id="{F2E29907-89ED-3189-A5A5-FD5944B0322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5909" name="Rectangle 5">
              <a:extLst>
                <a:ext uri="{FF2B5EF4-FFF2-40B4-BE49-F238E27FC236}">
                  <a16:creationId xmlns:a16="http://schemas.microsoft.com/office/drawing/2014/main" id="{4258FDE5-0B16-A2C9-4657-B7F97E687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453"/>
              <a:ext cx="93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Training</a:t>
              </a:r>
            </a:p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275910" name="Object 6">
            <a:extLst>
              <a:ext uri="{FF2B5EF4-FFF2-40B4-BE49-F238E27FC236}">
                <a16:creationId xmlns:a16="http://schemas.microsoft.com/office/drawing/2014/main" id="{0F002A26-6F42-0BF3-A906-47B45BEC9AE3}"/>
              </a:ext>
            </a:extLst>
          </p:cNvPr>
          <p:cNvGraphicFramePr>
            <a:graphicFrameLocks/>
          </p:cNvGraphicFramePr>
          <p:nvPr/>
        </p:nvGraphicFramePr>
        <p:xfrm>
          <a:off x="1812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37080" imgH="2495520" progId="Excel.Sheet.8">
                  <p:embed/>
                </p:oleObj>
              </mc:Choice>
              <mc:Fallback>
                <p:oleObj name="Worksheet" r:id="rId3" imgW="5437080" imgH="2495520" progId="Excel.Sheet.8">
                  <p:embed/>
                  <p:pic>
                    <p:nvPicPr>
                      <p:cNvPr id="1275910" name="Object 6">
                        <a:extLst>
                          <a:ext uri="{FF2B5EF4-FFF2-40B4-BE49-F238E27FC236}">
                            <a16:creationId xmlns:a16="http://schemas.microsoft.com/office/drawing/2014/main" id="{0F002A26-6F42-0BF3-A906-47B45BEC9A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5911" name="Line 7">
            <a:extLst>
              <a:ext uri="{FF2B5EF4-FFF2-40B4-BE49-F238E27FC236}">
                <a16:creationId xmlns:a16="http://schemas.microsoft.com/office/drawing/2014/main" id="{086F5670-18ED-6A04-E843-59A45B1063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0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5912" name="Line 8">
            <a:extLst>
              <a:ext uri="{FF2B5EF4-FFF2-40B4-BE49-F238E27FC236}">
                <a16:creationId xmlns:a16="http://schemas.microsoft.com/office/drawing/2014/main" id="{8C3A47EC-7B35-7E92-421A-5415ECD42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5913" name="Rectangle 9">
            <a:extLst>
              <a:ext uri="{FF2B5EF4-FFF2-40B4-BE49-F238E27FC236}">
                <a16:creationId xmlns:a16="http://schemas.microsoft.com/office/drawing/2014/main" id="{3228FC9B-6744-8371-3856-17686F10B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038" y="1716452"/>
            <a:ext cx="1455527" cy="64697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Classification</a:t>
            </a: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1275914" name="AutoShape 10">
            <a:extLst>
              <a:ext uri="{FF2B5EF4-FFF2-40B4-BE49-F238E27FC236}">
                <a16:creationId xmlns:a16="http://schemas.microsoft.com/office/drawing/2014/main" id="{E55E0ACD-6EB5-2DCC-0023-BCCF170E19D0}"/>
              </a:ext>
            </a:extLst>
          </p:cNvPr>
          <p:cNvSpPr>
            <a:spLocks noChangeArrowheads="1"/>
          </p:cNvSpPr>
          <p:nvPr/>
        </p:nvSpPr>
        <p:spPr bwMode="auto">
          <a:xfrm rot="20460000">
            <a:off x="5759450" y="20748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5915" name="Rectangle 11">
            <a:extLst>
              <a:ext uri="{FF2B5EF4-FFF2-40B4-BE49-F238E27FC236}">
                <a16:creationId xmlns:a16="http://schemas.microsoft.com/office/drawing/2014/main" id="{0BDFB9C4-1375-EB8C-E10C-3A86FFF7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364" y="5449864"/>
            <a:ext cx="2299219" cy="92397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IF rank = ‘professor’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OR years &gt; 6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1275916" name="Group 12">
            <a:extLst>
              <a:ext uri="{FF2B5EF4-FFF2-40B4-BE49-F238E27FC236}">
                <a16:creationId xmlns:a16="http://schemas.microsoft.com/office/drawing/2014/main" id="{A757B90C-061E-EDF9-5AF5-70315DB6DF60}"/>
              </a:ext>
            </a:extLst>
          </p:cNvPr>
          <p:cNvGrpSpPr>
            <a:grpSpLocks/>
          </p:cNvGrpSpPr>
          <p:nvPr/>
        </p:nvGrpSpPr>
        <p:grpSpPr bwMode="auto">
          <a:xfrm>
            <a:off x="8002589" y="3216275"/>
            <a:ext cx="1889125" cy="1506538"/>
            <a:chOff x="4081" y="2026"/>
            <a:chExt cx="1190" cy="949"/>
          </a:xfrm>
        </p:grpSpPr>
        <p:pic>
          <p:nvPicPr>
            <p:cNvPr id="1275917" name="Picture 13">
              <a:extLst>
                <a:ext uri="{FF2B5EF4-FFF2-40B4-BE49-F238E27FC236}">
                  <a16:creationId xmlns:a16="http://schemas.microsoft.com/office/drawing/2014/main" id="{F507E681-75E6-5473-40BA-D3312856B85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5918" name="Rectangle 14">
              <a:extLst>
                <a:ext uri="{FF2B5EF4-FFF2-40B4-BE49-F238E27FC236}">
                  <a16:creationId xmlns:a16="http://schemas.microsoft.com/office/drawing/2014/main" id="{2607FF46-AB90-10A3-A6F2-43BCBF084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2361"/>
              <a:ext cx="675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Classifier</a:t>
              </a:r>
            </a:p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275919" name="Line 15">
            <a:extLst>
              <a:ext uri="{FF2B5EF4-FFF2-40B4-BE49-F238E27FC236}">
                <a16:creationId xmlns:a16="http://schemas.microsoft.com/office/drawing/2014/main" id="{D2CC8557-75B2-4BBA-E700-DD47F1ED0F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0776" y="4621214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5920" name="Line 16">
            <a:extLst>
              <a:ext uri="{FF2B5EF4-FFF2-40B4-BE49-F238E27FC236}">
                <a16:creationId xmlns:a16="http://schemas.microsoft.com/office/drawing/2014/main" id="{C2C9D1DF-B47C-5D22-39F9-B29D96E53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3300" y="4543426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5921" name="AutoShape 17">
            <a:extLst>
              <a:ext uri="{FF2B5EF4-FFF2-40B4-BE49-F238E27FC236}">
                <a16:creationId xmlns:a16="http://schemas.microsoft.com/office/drawing/2014/main" id="{5A45AB4D-B149-E799-DA2E-91083141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576514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E60BDB-E70C-F87C-9DC2-F05EC5A1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3635-007B-41CB-B961-2B1EC412FB74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79B82A4-E47B-30F8-F763-2BC8C26B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D29EBF-16C5-AB33-8599-913522F7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A7CB-22BA-42C7-A0DD-6F52331FBDE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76930" name="Rectangle 2">
            <a:extLst>
              <a:ext uri="{FF2B5EF4-FFF2-40B4-BE49-F238E27FC236}">
                <a16:creationId xmlns:a16="http://schemas.microsoft.com/office/drawing/2014/main" id="{20CDF83A-EE3A-9FEB-3A33-3FB0C7605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7488238" cy="1066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Classification Process (2): Use the Model in Prediction</a:t>
            </a:r>
          </a:p>
        </p:txBody>
      </p:sp>
      <p:grpSp>
        <p:nvGrpSpPr>
          <p:cNvPr id="1276931" name="Group 3">
            <a:extLst>
              <a:ext uri="{FF2B5EF4-FFF2-40B4-BE49-F238E27FC236}">
                <a16:creationId xmlns:a16="http://schemas.microsoft.com/office/drawing/2014/main" id="{9D791788-864A-0ECC-FCAC-72BAD7DE776D}"/>
              </a:ext>
            </a:extLst>
          </p:cNvPr>
          <p:cNvGrpSpPr>
            <a:grpSpLocks/>
          </p:cNvGrpSpPr>
          <p:nvPr/>
        </p:nvGrpSpPr>
        <p:grpSpPr bwMode="auto">
          <a:xfrm>
            <a:off x="5969001" y="1570039"/>
            <a:ext cx="1889125" cy="1506537"/>
            <a:chOff x="2800" y="989"/>
            <a:chExt cx="1190" cy="949"/>
          </a:xfrm>
        </p:grpSpPr>
        <p:pic>
          <p:nvPicPr>
            <p:cNvPr id="1276932" name="Picture 4">
              <a:extLst>
                <a:ext uri="{FF2B5EF4-FFF2-40B4-BE49-F238E27FC236}">
                  <a16:creationId xmlns:a16="http://schemas.microsoft.com/office/drawing/2014/main" id="{D16F6C8A-6B84-D13C-0BFC-36ED85B4A94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6933" name="Rectangle 5">
              <a:extLst>
                <a:ext uri="{FF2B5EF4-FFF2-40B4-BE49-F238E27FC236}">
                  <a16:creationId xmlns:a16="http://schemas.microsoft.com/office/drawing/2014/main" id="{26FB5CB0-C723-6782-3B5E-BE436006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1411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276934" name="Group 6">
            <a:extLst>
              <a:ext uri="{FF2B5EF4-FFF2-40B4-BE49-F238E27FC236}">
                <a16:creationId xmlns:a16="http://schemas.microsoft.com/office/drawing/2014/main" id="{7723F228-379F-5AF8-0B98-A6FB91ED8B0E}"/>
              </a:ext>
            </a:extLst>
          </p:cNvPr>
          <p:cNvGrpSpPr>
            <a:grpSpLocks/>
          </p:cNvGrpSpPr>
          <p:nvPr/>
        </p:nvGrpSpPr>
        <p:grpSpPr bwMode="auto">
          <a:xfrm>
            <a:off x="3681414" y="2735264"/>
            <a:ext cx="1698625" cy="1506537"/>
            <a:chOff x="1359" y="1723"/>
            <a:chExt cx="1070" cy="949"/>
          </a:xfrm>
        </p:grpSpPr>
        <p:pic>
          <p:nvPicPr>
            <p:cNvPr id="1276935" name="Picture 7">
              <a:extLst>
                <a:ext uri="{FF2B5EF4-FFF2-40B4-BE49-F238E27FC236}">
                  <a16:creationId xmlns:a16="http://schemas.microsoft.com/office/drawing/2014/main" id="{CC028253-EF96-3CEE-EE60-E3F06DD79F2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6936" name="Rectangle 8">
              <a:extLst>
                <a:ext uri="{FF2B5EF4-FFF2-40B4-BE49-F238E27FC236}">
                  <a16:creationId xmlns:a16="http://schemas.microsoft.com/office/drawing/2014/main" id="{3B159A2D-134B-4868-4442-6DBDD51E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058"/>
              <a:ext cx="93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Testing</a:t>
              </a:r>
            </a:p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276937" name="Object 9">
            <a:extLst>
              <a:ext uri="{FF2B5EF4-FFF2-40B4-BE49-F238E27FC236}">
                <a16:creationId xmlns:a16="http://schemas.microsoft.com/office/drawing/2014/main" id="{6EA2326A-8839-EA24-1347-DAF37766637F}"/>
              </a:ext>
            </a:extLst>
          </p:cNvPr>
          <p:cNvGraphicFramePr>
            <a:graphicFrameLocks/>
          </p:cNvGraphicFramePr>
          <p:nvPr/>
        </p:nvGraphicFramePr>
        <p:xfrm>
          <a:off x="1981201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8520" imgH="1765080" progId="Excel.Sheet.8">
                  <p:embed/>
                </p:oleObj>
              </mc:Choice>
              <mc:Fallback>
                <p:oleObj name="Worksheet" r:id="rId4" imgW="5438520" imgH="1765080" progId="Excel.Sheet.8">
                  <p:embed/>
                  <p:pic>
                    <p:nvPicPr>
                      <p:cNvPr id="1276937" name="Object 9">
                        <a:extLst>
                          <a:ext uri="{FF2B5EF4-FFF2-40B4-BE49-F238E27FC236}">
                            <a16:creationId xmlns:a16="http://schemas.microsoft.com/office/drawing/2014/main" id="{6EA2326A-8839-EA24-1347-DAF3776663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6938" name="Line 10">
            <a:extLst>
              <a:ext uri="{FF2B5EF4-FFF2-40B4-BE49-F238E27FC236}">
                <a16:creationId xmlns:a16="http://schemas.microsoft.com/office/drawing/2014/main" id="{0360CED5-75DB-E774-4B30-E336730F42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1038" y="40719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6939" name="Line 11">
            <a:extLst>
              <a:ext uri="{FF2B5EF4-FFF2-40B4-BE49-F238E27FC236}">
                <a16:creationId xmlns:a16="http://schemas.microsoft.com/office/drawing/2014/main" id="{36DF1AA8-6AC8-4782-BB07-5F64A4F7D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625" y="40719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6940" name="AutoShape 12">
            <a:extLst>
              <a:ext uri="{FF2B5EF4-FFF2-40B4-BE49-F238E27FC236}">
                <a16:creationId xmlns:a16="http://schemas.microsoft.com/office/drawing/2014/main" id="{31A4FD23-3AF3-62FB-3E2C-3A6425F2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6941" name="Freeform 13">
            <a:extLst>
              <a:ext uri="{FF2B5EF4-FFF2-40B4-BE49-F238E27FC236}">
                <a16:creationId xmlns:a16="http://schemas.microsoft.com/office/drawing/2014/main" id="{821AAA2B-3153-642D-8F8A-93D70A96850F}"/>
              </a:ext>
            </a:extLst>
          </p:cNvPr>
          <p:cNvSpPr>
            <a:spLocks/>
          </p:cNvSpPr>
          <p:nvPr/>
        </p:nvSpPr>
        <p:spPr bwMode="auto">
          <a:xfrm>
            <a:off x="8047039" y="2173288"/>
            <a:ext cx="941387" cy="766762"/>
          </a:xfrm>
          <a:custGeom>
            <a:avLst/>
            <a:gdLst>
              <a:gd name="T0" fmla="*/ 0 w 593"/>
              <a:gd name="T1" fmla="*/ 34 h 483"/>
              <a:gd name="T2" fmla="*/ 200 w 593"/>
              <a:gd name="T3" fmla="*/ 0 h 483"/>
              <a:gd name="T4" fmla="*/ 159 w 593"/>
              <a:gd name="T5" fmla="*/ 58 h 483"/>
              <a:gd name="T6" fmla="*/ 515 w 593"/>
              <a:gd name="T7" fmla="*/ 306 h 483"/>
              <a:gd name="T8" fmla="*/ 555 w 593"/>
              <a:gd name="T9" fmla="*/ 248 h 483"/>
              <a:gd name="T10" fmla="*/ 592 w 593"/>
              <a:gd name="T11" fmla="*/ 448 h 483"/>
              <a:gd name="T12" fmla="*/ 392 w 593"/>
              <a:gd name="T13" fmla="*/ 482 h 483"/>
              <a:gd name="T14" fmla="*/ 433 w 593"/>
              <a:gd name="T15" fmla="*/ 424 h 483"/>
              <a:gd name="T16" fmla="*/ 77 w 593"/>
              <a:gd name="T17" fmla="*/ 176 h 483"/>
              <a:gd name="T18" fmla="*/ 37 w 593"/>
              <a:gd name="T19" fmla="*/ 234 h 483"/>
              <a:gd name="T20" fmla="*/ 0 w 593"/>
              <a:gd name="T21" fmla="*/ 3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276942" name="Group 14">
            <a:extLst>
              <a:ext uri="{FF2B5EF4-FFF2-40B4-BE49-F238E27FC236}">
                <a16:creationId xmlns:a16="http://schemas.microsoft.com/office/drawing/2014/main" id="{657AE40A-9F7E-061E-D916-588082327DA5}"/>
              </a:ext>
            </a:extLst>
          </p:cNvPr>
          <p:cNvGrpSpPr>
            <a:grpSpLocks/>
          </p:cNvGrpSpPr>
          <p:nvPr/>
        </p:nvGrpSpPr>
        <p:grpSpPr bwMode="auto">
          <a:xfrm>
            <a:off x="8170864" y="3187701"/>
            <a:ext cx="1781175" cy="815975"/>
            <a:chOff x="4187" y="2008"/>
            <a:chExt cx="1122" cy="514"/>
          </a:xfrm>
        </p:grpSpPr>
        <p:pic>
          <p:nvPicPr>
            <p:cNvPr id="1276943" name="Picture 15">
              <a:extLst>
                <a:ext uri="{FF2B5EF4-FFF2-40B4-BE49-F238E27FC236}">
                  <a16:creationId xmlns:a16="http://schemas.microsoft.com/office/drawing/2014/main" id="{D92BB054-3B2E-D7A7-4E73-1E122E5E45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6944" name="Rectangle 16">
              <a:extLst>
                <a:ext uri="{FF2B5EF4-FFF2-40B4-BE49-F238E27FC236}">
                  <a16:creationId xmlns:a16="http://schemas.microsoft.com/office/drawing/2014/main" id="{6ACC6018-C628-900E-CA97-FF0602AD3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178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276945" name="Rectangle 17">
            <a:extLst>
              <a:ext uri="{FF2B5EF4-FFF2-40B4-BE49-F238E27FC236}">
                <a16:creationId xmlns:a16="http://schemas.microsoft.com/office/drawing/2014/main" id="{3C83A9A0-6B10-7062-CFED-8C860949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204" y="4262438"/>
            <a:ext cx="1890966" cy="36997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276946" name="Line 18">
            <a:extLst>
              <a:ext uri="{FF2B5EF4-FFF2-40B4-BE49-F238E27FC236}">
                <a16:creationId xmlns:a16="http://schemas.microsoft.com/office/drawing/2014/main" id="{5A241424-6723-9CDC-4997-C81CFE1ACE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1439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6947" name="Line 19">
            <a:extLst>
              <a:ext uri="{FF2B5EF4-FFF2-40B4-BE49-F238E27FC236}">
                <a16:creationId xmlns:a16="http://schemas.microsoft.com/office/drawing/2014/main" id="{1402A6A7-8B76-9E8B-F944-EF999DDE5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2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6948" name="Freeform 20">
            <a:extLst>
              <a:ext uri="{FF2B5EF4-FFF2-40B4-BE49-F238E27FC236}">
                <a16:creationId xmlns:a16="http://schemas.microsoft.com/office/drawing/2014/main" id="{1D9F9B9A-08B8-DC81-F60D-F6D835EFF917}"/>
              </a:ext>
            </a:extLst>
          </p:cNvPr>
          <p:cNvSpPr>
            <a:spLocks/>
          </p:cNvSpPr>
          <p:nvPr/>
        </p:nvSpPr>
        <p:spPr bwMode="auto">
          <a:xfrm>
            <a:off x="4884738" y="2032001"/>
            <a:ext cx="901700" cy="593725"/>
          </a:xfrm>
          <a:custGeom>
            <a:avLst/>
            <a:gdLst>
              <a:gd name="T0" fmla="*/ 567 w 568"/>
              <a:gd name="T1" fmla="*/ 59 h 374"/>
              <a:gd name="T2" fmla="*/ 503 w 568"/>
              <a:gd name="T3" fmla="*/ 220 h 374"/>
              <a:gd name="T4" fmla="*/ 478 w 568"/>
              <a:gd name="T5" fmla="*/ 165 h 374"/>
              <a:gd name="T6" fmla="*/ 138 w 568"/>
              <a:gd name="T7" fmla="*/ 318 h 374"/>
              <a:gd name="T8" fmla="*/ 163 w 568"/>
              <a:gd name="T9" fmla="*/ 373 h 374"/>
              <a:gd name="T10" fmla="*/ 0 w 568"/>
              <a:gd name="T11" fmla="*/ 314 h 374"/>
              <a:gd name="T12" fmla="*/ 64 w 568"/>
              <a:gd name="T13" fmla="*/ 153 h 374"/>
              <a:gd name="T14" fmla="*/ 89 w 568"/>
              <a:gd name="T15" fmla="*/ 208 h 374"/>
              <a:gd name="T16" fmla="*/ 429 w 568"/>
              <a:gd name="T17" fmla="*/ 55 h 374"/>
              <a:gd name="T18" fmla="*/ 404 w 568"/>
              <a:gd name="T19" fmla="*/ 0 h 374"/>
              <a:gd name="T20" fmla="*/ 567 w 568"/>
              <a:gd name="T21" fmla="*/ 59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276949" name="Picture 21">
            <a:extLst>
              <a:ext uri="{FF2B5EF4-FFF2-40B4-BE49-F238E27FC236}">
                <a16:creationId xmlns:a16="http://schemas.microsoft.com/office/drawing/2014/main" id="{90E0CFF7-CBB0-8F6D-4F75-33C1A590E89D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4" y="5738813"/>
            <a:ext cx="7207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6950" name="Rectangle 22">
            <a:extLst>
              <a:ext uri="{FF2B5EF4-FFF2-40B4-BE49-F238E27FC236}">
                <a16:creationId xmlns:a16="http://schemas.microsoft.com/office/drawing/2014/main" id="{B30327BB-B34F-73FD-F958-5E594A36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4" y="4959351"/>
            <a:ext cx="1525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800">
                <a:latin typeface="Times New Roman" panose="02020603050405020304" pitchFamily="18" charset="0"/>
              </a:rPr>
              <a:t>Tenured?</a:t>
            </a: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9B5AFA7-5DF7-EF06-C9E3-AC207BBD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5A62-C86C-4141-9127-083D635EEDB3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AFD2D7-E671-92FF-B5A6-378568B6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D66B5B-4869-17B1-8E84-3F119BDF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6623-7CA3-4CEA-AB3A-363AF3AD4A4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78978" name="Rectangle 2">
            <a:extLst>
              <a:ext uri="{FF2B5EF4-FFF2-40B4-BE49-F238E27FC236}">
                <a16:creationId xmlns:a16="http://schemas.microsoft.com/office/drawing/2014/main" id="{13099FB5-AFD8-69C6-DD04-4554792D5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7564438" cy="1066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Supervised vs. Unsupervised Learning</a:t>
            </a:r>
          </a:p>
        </p:txBody>
      </p:sp>
      <p:sp>
        <p:nvSpPr>
          <p:cNvPr id="1278979" name="Rectangle 3">
            <a:extLst>
              <a:ext uri="{FF2B5EF4-FFF2-40B4-BE49-F238E27FC236}">
                <a16:creationId xmlns:a16="http://schemas.microsoft.com/office/drawing/2014/main" id="{EFF1CE6E-A125-B3AA-8387-338DDCE02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153400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F83F24"/>
                </a:solidFill>
              </a:rPr>
              <a:t>Supervised learning (classification)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/>
              <a:t>Supervision: The training data (observations, measurements, etc.) are accompanied by labels indicating the class of the observations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New data is classified based on the training set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F83F24"/>
                </a:solidFill>
              </a:rPr>
              <a:t>Unsupervised learning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3300"/>
                </a:solidFill>
              </a:rPr>
              <a:t>(clustering)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The class labels of training data is unknown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486CE4-52B2-A51A-4EFB-DA133A77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C1B5-F259-4A67-BB79-A0AA1D440691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3CFE53-E7DA-486C-A512-99A959C7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5FE43F-7623-339E-093E-9267B6C5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078C-CA38-41DE-832B-81387F324F9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83074" name="Rectangle 2">
            <a:extLst>
              <a:ext uri="{FF2B5EF4-FFF2-40B4-BE49-F238E27FC236}">
                <a16:creationId xmlns:a16="http://schemas.microsoft.com/office/drawing/2014/main" id="{18369241-0B31-A706-27A7-08D53215C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381000"/>
            <a:ext cx="7239000" cy="9144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>
                <a:solidFill>
                  <a:srgbClr val="170981"/>
                </a:solidFill>
              </a:rPr>
              <a:t>Issues regarding classification and prediction (1): Data Preparation</a:t>
            </a:r>
          </a:p>
        </p:txBody>
      </p:sp>
      <p:sp>
        <p:nvSpPr>
          <p:cNvPr id="1283075" name="Rectangle 3">
            <a:extLst>
              <a:ext uri="{FF2B5EF4-FFF2-40B4-BE49-F238E27FC236}">
                <a16:creationId xmlns:a16="http://schemas.microsoft.com/office/drawing/2014/main" id="{2D13F0FC-0C81-CB86-ED9D-D5ED1E5B4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82296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/>
              <a:t>Data cleaning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Preprocess data in order to reduce noise and handle missing values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Relevance analysis (feature selection)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Remove the irrelevant or redundant attributes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Data transformation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Generalize and/or normalize data</a:t>
            </a:r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906C28A-B26D-3A25-5627-A0D210D2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3F3F-ADD2-4385-B21F-B1AD3CC4E134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CE4402-3DF2-C90E-39EF-A02118A4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79A735-5012-E7F1-4640-428D980E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4D-AFE5-451B-937B-4CE1E435E8B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81026" name="Rectangle 2">
            <a:extLst>
              <a:ext uri="{FF2B5EF4-FFF2-40B4-BE49-F238E27FC236}">
                <a16:creationId xmlns:a16="http://schemas.microsoft.com/office/drawing/2014/main" id="{2D4E2BB8-6E8D-6E1B-A41D-B7CEA488D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772400" cy="8382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2800">
                <a:solidFill>
                  <a:srgbClr val="170981"/>
                </a:solidFill>
              </a:rPr>
              <a:t>Issues regarding classification and prediction (2): Evaluating Classification Methods</a:t>
            </a:r>
          </a:p>
        </p:txBody>
      </p:sp>
      <p:sp>
        <p:nvSpPr>
          <p:cNvPr id="1281027" name="Rectangle 3">
            <a:extLst>
              <a:ext uri="{FF2B5EF4-FFF2-40B4-BE49-F238E27FC236}">
                <a16:creationId xmlns:a16="http://schemas.microsoft.com/office/drawing/2014/main" id="{41B84C33-1FFD-FDA6-D37D-84FFA19AD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001000" cy="47244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Predictive accuracy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Speed and scalability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time to construct the model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time to use the model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Robustness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handling noise and missing values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Scalability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efficiency in disk-resident databases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Interpretability: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understanding and insight provded by the model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Goodness of rules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decision tree size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compactness of classification rules</a:t>
            </a:r>
          </a:p>
        </p:txBody>
      </p: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2913</TotalTime>
  <Words>613</Words>
  <Application>Microsoft Office PowerPoint</Application>
  <PresentationFormat>Widescreen</PresentationFormat>
  <Paragraphs>124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Casper</vt:lpstr>
      <vt:lpstr>Casper Bold</vt:lpstr>
      <vt:lpstr>Times New Roman</vt:lpstr>
      <vt:lpstr>1_Office Theme</vt:lpstr>
      <vt:lpstr>Contents Slide Master</vt:lpstr>
      <vt:lpstr>CorelDRAW</vt:lpstr>
      <vt:lpstr>Microsoft Excel Worksheet</vt:lpstr>
      <vt:lpstr>PowerPoint Presentation</vt:lpstr>
      <vt:lpstr>Contents to be Covered</vt:lpstr>
      <vt:lpstr>Classification vs. Prediction</vt:lpstr>
      <vt:lpstr>Classification—A Two-Step Process </vt:lpstr>
      <vt:lpstr>Classification Process (1): Model Construction</vt:lpstr>
      <vt:lpstr>Classification Process (2): Use the Model in Prediction</vt:lpstr>
      <vt:lpstr>Supervised vs. Unsupervised Learning</vt:lpstr>
      <vt:lpstr>Issues regarding classification and prediction (1): Data Preparation</vt:lpstr>
      <vt:lpstr>Issues regarding classification and prediction (2): Evaluating Classification Methods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277</cp:revision>
  <dcterms:created xsi:type="dcterms:W3CDTF">2019-01-09T10:33:58Z</dcterms:created>
  <dcterms:modified xsi:type="dcterms:W3CDTF">2022-10-20T06:02:37Z</dcterms:modified>
</cp:coreProperties>
</file>