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25"/>
  </p:notesMasterIdLst>
  <p:handoutMasterIdLst>
    <p:handoutMasterId r:id="rId26"/>
  </p:handoutMasterIdLst>
  <p:sldIdLst>
    <p:sldId id="277" r:id="rId3"/>
    <p:sldId id="307" r:id="rId4"/>
    <p:sldId id="1047" r:id="rId5"/>
    <p:sldId id="1013" r:id="rId6"/>
    <p:sldId id="918" r:id="rId7"/>
    <p:sldId id="1048" r:id="rId8"/>
    <p:sldId id="1049" r:id="rId9"/>
    <p:sldId id="1050" r:id="rId10"/>
    <p:sldId id="1051" r:id="rId11"/>
    <p:sldId id="1014" r:id="rId12"/>
    <p:sldId id="1040" r:id="rId13"/>
    <p:sldId id="1017" r:id="rId14"/>
    <p:sldId id="932" r:id="rId15"/>
    <p:sldId id="1016" r:id="rId16"/>
    <p:sldId id="1018" r:id="rId17"/>
    <p:sldId id="939" r:id="rId18"/>
    <p:sldId id="941" r:id="rId19"/>
    <p:sldId id="950" r:id="rId20"/>
    <p:sldId id="951" r:id="rId21"/>
    <p:sldId id="618" r:id="rId22"/>
    <p:sldId id="371" r:id="rId23"/>
    <p:sldId id="3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5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C219423-4F24-1F25-9B98-6571219EFC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22ABAA-45DB-48FB-87B4-B3BC39944A78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3E472CB-D81F-EDA5-6F22-78A3144E95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7E6380-681B-4A3E-B784-44FACE5F4705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A4FF1E5-E50C-7C73-CFD2-5BBD64BE20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91C3E-37A1-4070-A1B1-0CB0874E9E9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313794" name="Rectangle 2">
            <a:extLst>
              <a:ext uri="{FF2B5EF4-FFF2-40B4-BE49-F238E27FC236}">
                <a16:creationId xmlns:a16="http://schemas.microsoft.com/office/drawing/2014/main" id="{60800447-EA2F-9536-6D10-5F9F0A1BF359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46175" y="688975"/>
            <a:ext cx="4541838" cy="340677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3795" name="Rectangle 3">
            <a:extLst>
              <a:ext uri="{FF2B5EF4-FFF2-40B4-BE49-F238E27FC236}">
                <a16:creationId xmlns:a16="http://schemas.microsoft.com/office/drawing/2014/main" id="{C7460197-6A22-1E6E-9AF5-6DE72181E0B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1225" y="4330700"/>
            <a:ext cx="5008563" cy="4103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5434" tIns="42716" rIns="85434" bIns="42716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6D33664-ABA6-3066-1097-739D99F503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47479C-BAD3-47E1-881E-9DFD438ED806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2.e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jsmsjournal.org/ijsms-v4i4p137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346400"/>
              </p:ext>
            </p:extLst>
          </p:nvPr>
        </p:nvGraphicFramePr>
        <p:xfrm>
          <a:off x="76788" y="2260591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2260591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74766" y="1459925"/>
            <a:ext cx="11103427" cy="309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sz="3600" b="1" dirty="0">
                <a:latin typeface="Casper Bold"/>
              </a:rPr>
              <a:t>Apex Institute of Technology</a:t>
            </a:r>
            <a:endParaRPr lang="en-US" sz="3600" dirty="0">
              <a:latin typeface="Casper Bold"/>
            </a:endParaRPr>
          </a:p>
          <a:p>
            <a:pPr algn="ctr"/>
            <a:r>
              <a:rPr lang="en-IN" sz="2000" b="1" dirty="0">
                <a:latin typeface="Casper Bold"/>
              </a:rPr>
              <a:t>Department of Computer Science &amp; Engineering</a:t>
            </a:r>
            <a:endParaRPr lang="en-US" sz="2000" b="1" dirty="0">
              <a:latin typeface="Casper Bold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dirty="0">
              <a:latin typeface="Casper Bold"/>
            </a:endParaRPr>
          </a:p>
          <a:p>
            <a:pPr algn="ctr"/>
            <a:r>
              <a:rPr lang="en-IN" sz="3600" b="1" dirty="0">
                <a:latin typeface="Casper Bold"/>
              </a:rPr>
              <a:t>Data Mining and Warehousing</a:t>
            </a:r>
          </a:p>
          <a:p>
            <a:pPr algn="ctr"/>
            <a:r>
              <a:rPr lang="en-US" sz="3600" b="1" dirty="0">
                <a:latin typeface="Casper Bold"/>
              </a:rPr>
              <a:t>(CSF-334)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b="1" dirty="0">
              <a:latin typeface="Casper Bold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36E28C-D7B6-45D7-81C1-274C275F362A}"/>
              </a:ext>
            </a:extLst>
          </p:cNvPr>
          <p:cNvSpPr txBox="1"/>
          <p:nvPr/>
        </p:nvSpPr>
        <p:spPr>
          <a:xfrm>
            <a:off x="685800" y="5559659"/>
            <a:ext cx="4301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Dr Neha Agarwal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E11231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CSE(AIT), CU</a:t>
            </a: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2F6A795E-70EC-91CC-0606-2E228437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05BB-3DF5-40AC-BEC4-12AE3C7FEE68}" type="datetime4">
              <a:rPr lang="en-US" altLang="en-US"/>
              <a:pPr/>
              <a:t>October 20, 2022</a:t>
            </a:fld>
            <a:endParaRPr lang="en-US" altLang="en-US"/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AE54EAF3-2454-ADCD-34D1-93B60C84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3AD148BF-47F0-4955-9FE3-27034614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57DF-E56A-4903-ABBF-6D38EB4B1FA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409026" name="Rectangle 2">
            <a:extLst>
              <a:ext uri="{FF2B5EF4-FFF2-40B4-BE49-F238E27FC236}">
                <a16:creationId xmlns:a16="http://schemas.microsoft.com/office/drawing/2014/main" id="{A8521CB9-EA82-3C01-2A14-72BAAF4DEB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Attribute Selection by Information Gain Computation</a:t>
            </a:r>
          </a:p>
        </p:txBody>
      </p:sp>
      <p:sp>
        <p:nvSpPr>
          <p:cNvPr id="1409027" name="Rectangle 3">
            <a:extLst>
              <a:ext uri="{FF2B5EF4-FFF2-40B4-BE49-F238E27FC236}">
                <a16:creationId xmlns:a16="http://schemas.microsoft.com/office/drawing/2014/main" id="{E05CC27F-43BD-48FD-3DFB-1ED59BD1837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1" y="1981200"/>
            <a:ext cx="3965575" cy="44958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en-US" sz="2000">
                <a:solidFill>
                  <a:srgbClr val="121328"/>
                </a:solidFill>
              </a:rPr>
              <a:t>Class P: buys_computer = “yes”</a:t>
            </a:r>
          </a:p>
          <a:p>
            <a:pPr>
              <a:lnSpc>
                <a:spcPct val="11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en-US" sz="2000">
                <a:solidFill>
                  <a:srgbClr val="121328"/>
                </a:solidFill>
              </a:rPr>
              <a:t>Class N: buys_computer = “no”</a:t>
            </a:r>
          </a:p>
          <a:p>
            <a:pPr>
              <a:lnSpc>
                <a:spcPct val="11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en-US" sz="2000">
                <a:solidFill>
                  <a:srgbClr val="121328"/>
                </a:solidFill>
              </a:rPr>
              <a:t>I(p, n) = I(9, 5) =0.940</a:t>
            </a:r>
          </a:p>
          <a:p>
            <a:pPr>
              <a:lnSpc>
                <a:spcPct val="11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en-US" sz="2000">
                <a:solidFill>
                  <a:srgbClr val="121328"/>
                </a:solidFill>
              </a:rPr>
              <a:t>Compute the entropy for </a:t>
            </a:r>
            <a:r>
              <a:rPr lang="en-US" altLang="en-US" sz="2000" i="1">
                <a:solidFill>
                  <a:srgbClr val="121328"/>
                </a:solidFill>
              </a:rPr>
              <a:t>age</a:t>
            </a:r>
            <a:r>
              <a:rPr lang="en-US" altLang="en-US" sz="2000">
                <a:solidFill>
                  <a:srgbClr val="121328"/>
                </a:solidFill>
              </a:rPr>
              <a:t>: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endParaRPr lang="en-US" altLang="en-US" sz="2000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endParaRPr lang="en-US" altLang="en-US" sz="2400"/>
          </a:p>
        </p:txBody>
      </p:sp>
      <p:sp>
        <p:nvSpPr>
          <p:cNvPr id="1409028" name="Rectangle 4">
            <a:extLst>
              <a:ext uri="{FF2B5EF4-FFF2-40B4-BE49-F238E27FC236}">
                <a16:creationId xmlns:a16="http://schemas.microsoft.com/office/drawing/2014/main" id="{F4C995E6-6438-178C-9884-F3887034165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321426" y="1600200"/>
            <a:ext cx="3965575" cy="4876800"/>
          </a:xfrm>
        </p:spPr>
        <p:txBody>
          <a:bodyPr/>
          <a:lstStyle/>
          <a:p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  <a:p>
            <a:pPr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lang="en-US" altLang="en-US" sz="2000">
                <a:solidFill>
                  <a:srgbClr val="121328"/>
                </a:solidFill>
              </a:rPr>
              <a:t>Hence</a:t>
            </a:r>
          </a:p>
          <a:p>
            <a:pPr>
              <a:buClr>
                <a:schemeClr val="accent1"/>
              </a:buClr>
              <a:buFont typeface="Wingdings 2" panose="05020102010507070707" pitchFamily="18" charset="2"/>
              <a:buNone/>
            </a:pPr>
            <a:endParaRPr lang="en-US" altLang="en-US" sz="2000"/>
          </a:p>
          <a:p>
            <a:pPr>
              <a:buClr>
                <a:schemeClr val="accent1"/>
              </a:buClr>
              <a:buFont typeface="Wingdings 2" panose="05020102010507070707" pitchFamily="18" charset="2"/>
              <a:buNone/>
            </a:pPr>
            <a:endParaRPr lang="en-US" altLang="en-US" sz="2000"/>
          </a:p>
          <a:p>
            <a:pPr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lang="en-US" altLang="en-US" sz="2000">
                <a:solidFill>
                  <a:srgbClr val="121328"/>
                </a:solidFill>
              </a:rPr>
              <a:t>Similarly</a:t>
            </a:r>
          </a:p>
        </p:txBody>
      </p:sp>
      <p:graphicFrame>
        <p:nvGraphicFramePr>
          <p:cNvPr id="1409029" name="Object 5">
            <a:extLst>
              <a:ext uri="{FF2B5EF4-FFF2-40B4-BE49-F238E27FC236}">
                <a16:creationId xmlns:a16="http://schemas.microsoft.com/office/drawing/2014/main" id="{651850B8-B483-9B7D-EB0A-D1CF977AFE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4648201"/>
          <a:ext cx="3354388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353071" imgH="1438536" progId="Excel.Sheet.8">
                  <p:embed/>
                </p:oleObj>
              </mc:Choice>
              <mc:Fallback>
                <p:oleObj name="Worksheet" r:id="rId2" imgW="3353071" imgH="1438536" progId="Excel.Sheet.8">
                  <p:embed/>
                  <p:pic>
                    <p:nvPicPr>
                      <p:cNvPr id="1409029" name="Object 5">
                        <a:extLst>
                          <a:ext uri="{FF2B5EF4-FFF2-40B4-BE49-F238E27FC236}">
                            <a16:creationId xmlns:a16="http://schemas.microsoft.com/office/drawing/2014/main" id="{651850B8-B483-9B7D-EB0A-D1CF977AFE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648201"/>
                        <a:ext cx="3354388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9030" name="Object 6">
            <a:extLst>
              <a:ext uri="{FF2B5EF4-FFF2-40B4-BE49-F238E27FC236}">
                <a16:creationId xmlns:a16="http://schemas.microsoft.com/office/drawing/2014/main" id="{1CC59CCF-824B-15E9-BA90-4FECC3CF46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1752600"/>
          <a:ext cx="36195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19440" imgH="1498320" progId="Equation.3">
                  <p:embed/>
                </p:oleObj>
              </mc:Choice>
              <mc:Fallback>
                <p:oleObj name="Equation" r:id="rId4" imgW="3619440" imgH="1498320" progId="Equation.3">
                  <p:embed/>
                  <p:pic>
                    <p:nvPicPr>
                      <p:cNvPr id="1409030" name="Object 6">
                        <a:extLst>
                          <a:ext uri="{FF2B5EF4-FFF2-40B4-BE49-F238E27FC236}">
                            <a16:creationId xmlns:a16="http://schemas.microsoft.com/office/drawing/2014/main" id="{1CC59CCF-824B-15E9-BA90-4FECC3CF46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752600"/>
                        <a:ext cx="36195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9031" name="Object 7">
            <a:extLst>
              <a:ext uri="{FF2B5EF4-FFF2-40B4-BE49-F238E27FC236}">
                <a16:creationId xmlns:a16="http://schemas.microsoft.com/office/drawing/2014/main" id="{C661ACA2-F99F-A2A5-CF06-BD32C6E345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4800600"/>
          <a:ext cx="35941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93880" imgH="1193760" progId="Equation.3">
                  <p:embed/>
                </p:oleObj>
              </mc:Choice>
              <mc:Fallback>
                <p:oleObj name="Equation" r:id="rId6" imgW="3593880" imgH="1193760" progId="Equation.3">
                  <p:embed/>
                  <p:pic>
                    <p:nvPicPr>
                      <p:cNvPr id="1409031" name="Object 7">
                        <a:extLst>
                          <a:ext uri="{FF2B5EF4-FFF2-40B4-BE49-F238E27FC236}">
                            <a16:creationId xmlns:a16="http://schemas.microsoft.com/office/drawing/2014/main" id="{C661ACA2-F99F-A2A5-CF06-BD32C6E345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800600"/>
                        <a:ext cx="35941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9032" name="Object 8">
            <a:extLst>
              <a:ext uri="{FF2B5EF4-FFF2-40B4-BE49-F238E27FC236}">
                <a16:creationId xmlns:a16="http://schemas.microsoft.com/office/drawing/2014/main" id="{283BA5DE-346C-2E71-E58D-3A00D48FCB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3657600"/>
          <a:ext cx="40386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81280" imgH="342720" progId="Equation.3">
                  <p:embed/>
                </p:oleObj>
              </mc:Choice>
              <mc:Fallback>
                <p:oleObj name="Equation" r:id="rId8" imgW="3581280" imgH="342720" progId="Equation.3">
                  <p:embed/>
                  <p:pic>
                    <p:nvPicPr>
                      <p:cNvPr id="1409032" name="Object 8">
                        <a:extLst>
                          <a:ext uri="{FF2B5EF4-FFF2-40B4-BE49-F238E27FC236}">
                            <a16:creationId xmlns:a16="http://schemas.microsoft.com/office/drawing/2014/main" id="{283BA5DE-346C-2E71-E58D-3A00D48FCB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657600"/>
                        <a:ext cx="40386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5579C85-FF43-4342-7E95-6DEB1C5B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979B-B0C2-4DDA-BCB1-59D319C8B1B3}" type="datetime4">
              <a:rPr lang="en-US" altLang="en-US"/>
              <a:pPr/>
              <a:t>October 20,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8CCB116-4981-CD52-C096-783A48F40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4230F74-B893-F0CE-B632-0BB3061E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9591-60E8-4C8C-907C-B73677A0974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440770" name="Rectangle 1026">
            <a:extLst>
              <a:ext uri="{FF2B5EF4-FFF2-40B4-BE49-F238E27FC236}">
                <a16:creationId xmlns:a16="http://schemas.microsoft.com/office/drawing/2014/main" id="{C0A69CDC-2D7C-496B-D328-E0D06055AB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0" y="381000"/>
            <a:ext cx="6858000" cy="609600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i="1"/>
              <a:t>Gini</a:t>
            </a:r>
            <a:r>
              <a:rPr lang="en-US" altLang="en-US"/>
              <a:t> Index (IBM IntelligentMiner)</a:t>
            </a:r>
          </a:p>
        </p:txBody>
      </p:sp>
      <p:sp>
        <p:nvSpPr>
          <p:cNvPr id="1440771" name="Rectangle 1027">
            <a:extLst>
              <a:ext uri="{FF2B5EF4-FFF2-40B4-BE49-F238E27FC236}">
                <a16:creationId xmlns:a16="http://schemas.microsoft.com/office/drawing/2014/main" id="{6C38E85D-74B8-C16A-4057-8A20F6CEFA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33550" y="1447801"/>
            <a:ext cx="8705850" cy="5135563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sz="2400"/>
              <a:t>If a data set </a:t>
            </a:r>
            <a:r>
              <a:rPr lang="en-US" altLang="en-US" sz="2400" i="1"/>
              <a:t>T</a:t>
            </a:r>
            <a:r>
              <a:rPr lang="en-US" altLang="en-US" sz="2400"/>
              <a:t> contains examples from </a:t>
            </a:r>
            <a:r>
              <a:rPr lang="en-US" altLang="en-US" sz="2400" i="1"/>
              <a:t>n</a:t>
            </a:r>
            <a:r>
              <a:rPr lang="en-US" altLang="en-US" sz="2400"/>
              <a:t> classes, gini index, </a:t>
            </a:r>
            <a:r>
              <a:rPr lang="en-US" altLang="en-US" sz="2400" i="1"/>
              <a:t>gini</a:t>
            </a:r>
            <a:r>
              <a:rPr lang="en-US" altLang="en-US" sz="2400"/>
              <a:t>(</a:t>
            </a:r>
            <a:r>
              <a:rPr lang="en-US" altLang="en-US" sz="2400" i="1"/>
              <a:t>T</a:t>
            </a:r>
            <a:r>
              <a:rPr lang="en-US" altLang="en-US" sz="2400"/>
              <a:t>) is defined as</a:t>
            </a:r>
          </a:p>
          <a:p>
            <a:pPr>
              <a:spcBef>
                <a:spcPct val="0"/>
              </a:spcBef>
            </a:pPr>
            <a:endParaRPr lang="en-US" altLang="en-US" sz="24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/>
              <a:t>    where </a:t>
            </a:r>
            <a:r>
              <a:rPr lang="en-US" altLang="en-US" sz="2400" i="1"/>
              <a:t>p</a:t>
            </a:r>
            <a:r>
              <a:rPr lang="en-US" altLang="en-US" sz="2400" i="1" baseline="-25000"/>
              <a:t>j</a:t>
            </a:r>
            <a:r>
              <a:rPr lang="en-US" altLang="en-US" sz="2400"/>
              <a:t> is the relative frequency of class </a:t>
            </a:r>
            <a:r>
              <a:rPr lang="en-US" altLang="en-US" sz="2400" i="1"/>
              <a:t>j</a:t>
            </a:r>
            <a:r>
              <a:rPr lang="en-US" altLang="en-US" sz="2400"/>
              <a:t> in </a:t>
            </a:r>
            <a:r>
              <a:rPr lang="en-US" altLang="en-US" sz="2400" i="1"/>
              <a:t>T.</a:t>
            </a:r>
          </a:p>
          <a:p>
            <a:pPr>
              <a:spcBef>
                <a:spcPct val="0"/>
              </a:spcBef>
            </a:pPr>
            <a:r>
              <a:rPr lang="en-US" altLang="en-US" sz="2400"/>
              <a:t>If a data set </a:t>
            </a:r>
            <a:r>
              <a:rPr lang="en-US" altLang="en-US" sz="2400" i="1"/>
              <a:t>T</a:t>
            </a:r>
            <a:r>
              <a:rPr lang="en-US" altLang="en-US" sz="2400"/>
              <a:t> is split into two subsets </a:t>
            </a:r>
            <a:r>
              <a:rPr lang="en-US" altLang="en-US" sz="2400" i="1"/>
              <a:t>T</a:t>
            </a:r>
            <a:r>
              <a:rPr lang="en-US" altLang="en-US" sz="2400" i="1" baseline="-25000"/>
              <a:t>1</a:t>
            </a:r>
            <a:r>
              <a:rPr lang="en-US" altLang="en-US" sz="2400"/>
              <a:t> and </a:t>
            </a:r>
            <a:r>
              <a:rPr lang="en-US" altLang="en-US" sz="2400" i="1"/>
              <a:t>T</a:t>
            </a:r>
            <a:r>
              <a:rPr lang="en-US" altLang="en-US" sz="2400" i="1" baseline="-25000"/>
              <a:t>2</a:t>
            </a:r>
            <a:r>
              <a:rPr lang="en-US" altLang="en-US" sz="2400"/>
              <a:t> with sizes </a:t>
            </a:r>
            <a:r>
              <a:rPr lang="en-US" altLang="en-US" sz="2400" i="1"/>
              <a:t>N</a:t>
            </a:r>
            <a:r>
              <a:rPr lang="en-US" altLang="en-US" sz="2400" i="1" baseline="-25000"/>
              <a:t>1</a:t>
            </a:r>
            <a:r>
              <a:rPr lang="en-US" altLang="en-US" sz="2400"/>
              <a:t> and </a:t>
            </a:r>
            <a:r>
              <a:rPr lang="en-US" altLang="en-US" sz="2400" i="1"/>
              <a:t>N</a:t>
            </a:r>
            <a:r>
              <a:rPr lang="en-US" altLang="en-US" sz="2400" i="1" baseline="-25000"/>
              <a:t>2</a:t>
            </a:r>
            <a:r>
              <a:rPr lang="en-US" altLang="en-US" sz="2400"/>
              <a:t> respectively, the </a:t>
            </a:r>
            <a:r>
              <a:rPr lang="en-US" altLang="en-US" sz="2400" i="1"/>
              <a:t>gini</a:t>
            </a:r>
            <a:r>
              <a:rPr lang="en-US" altLang="en-US" sz="2400"/>
              <a:t> index of the split data contains examples from </a:t>
            </a:r>
            <a:r>
              <a:rPr lang="en-US" altLang="en-US" sz="2400" i="1"/>
              <a:t>n</a:t>
            </a:r>
            <a:r>
              <a:rPr lang="en-US" altLang="en-US" sz="2400"/>
              <a:t> classes, the </a:t>
            </a:r>
            <a:r>
              <a:rPr lang="en-US" altLang="en-US" sz="2400" i="1"/>
              <a:t>gini</a:t>
            </a:r>
            <a:r>
              <a:rPr lang="en-US" altLang="en-US" sz="2400"/>
              <a:t> index </a:t>
            </a:r>
            <a:r>
              <a:rPr lang="en-US" altLang="en-US" sz="2400" i="1"/>
              <a:t>gini</a:t>
            </a:r>
            <a:r>
              <a:rPr lang="en-US" altLang="en-US" sz="2400"/>
              <a:t>(</a:t>
            </a:r>
            <a:r>
              <a:rPr lang="en-US" altLang="en-US" sz="2400" i="1"/>
              <a:t>T</a:t>
            </a:r>
            <a:r>
              <a:rPr lang="en-US" altLang="en-US" sz="2400"/>
              <a:t>) is defined as</a:t>
            </a:r>
          </a:p>
          <a:p>
            <a:pPr>
              <a:spcBef>
                <a:spcPct val="0"/>
              </a:spcBef>
            </a:pPr>
            <a:endParaRPr lang="en-US" altLang="en-US" sz="2400"/>
          </a:p>
          <a:p>
            <a:pPr>
              <a:spcBef>
                <a:spcPct val="0"/>
              </a:spcBef>
            </a:pPr>
            <a:endParaRPr lang="en-US" altLang="en-US" sz="2400"/>
          </a:p>
          <a:p>
            <a:pPr>
              <a:spcBef>
                <a:spcPct val="0"/>
              </a:spcBef>
            </a:pPr>
            <a:r>
              <a:rPr lang="en-US" altLang="en-US" sz="2400"/>
              <a:t>The attribute provides the smallest </a:t>
            </a:r>
            <a:r>
              <a:rPr lang="en-US" altLang="en-US" sz="2400" i="1"/>
              <a:t>gini</a:t>
            </a:r>
            <a:r>
              <a:rPr lang="en-US" altLang="en-US" sz="2400" i="1" baseline="-25000"/>
              <a:t>split</a:t>
            </a:r>
            <a:r>
              <a:rPr lang="en-US" altLang="en-US" sz="2400"/>
              <a:t>(</a:t>
            </a:r>
            <a:r>
              <a:rPr lang="en-US" altLang="en-US" sz="2400" i="1"/>
              <a:t>T</a:t>
            </a:r>
            <a:r>
              <a:rPr lang="en-US" altLang="en-US" sz="2400"/>
              <a:t>) is chosen to split the node (</a:t>
            </a:r>
            <a:r>
              <a:rPr lang="en-US" altLang="en-US" sz="2400" i="1">
                <a:solidFill>
                  <a:srgbClr val="CC0000"/>
                </a:solidFill>
              </a:rPr>
              <a:t>need to enumerate all possible splitting points for each attribute</a:t>
            </a:r>
            <a:r>
              <a:rPr lang="en-US" altLang="en-US" sz="2400"/>
              <a:t>).</a:t>
            </a:r>
          </a:p>
        </p:txBody>
      </p:sp>
      <p:graphicFrame>
        <p:nvGraphicFramePr>
          <p:cNvPr id="1440772" name="Object 1028">
            <a:extLst>
              <a:ext uri="{FF2B5EF4-FFF2-40B4-BE49-F238E27FC236}">
                <a16:creationId xmlns:a16="http://schemas.microsoft.com/office/drawing/2014/main" id="{FC306E64-5A40-F039-DC7E-FC9B2CBE8F4D}"/>
              </a:ext>
            </a:extLst>
          </p:cNvPr>
          <p:cNvGraphicFramePr>
            <a:graphicFrameLocks/>
          </p:cNvGraphicFramePr>
          <p:nvPr/>
        </p:nvGraphicFramePr>
        <p:xfrm>
          <a:off x="6057900" y="1963738"/>
          <a:ext cx="213518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9880" imgH="761760" progId="Equation.3">
                  <p:embed/>
                </p:oleObj>
              </mc:Choice>
              <mc:Fallback>
                <p:oleObj name="Equation" r:id="rId2" imgW="1739880" imgH="761760" progId="Equation.3">
                  <p:embed/>
                  <p:pic>
                    <p:nvPicPr>
                      <p:cNvPr id="1440772" name="Object 1028">
                        <a:extLst>
                          <a:ext uri="{FF2B5EF4-FFF2-40B4-BE49-F238E27FC236}">
                            <a16:creationId xmlns:a16="http://schemas.microsoft.com/office/drawing/2014/main" id="{FC306E64-5A40-F039-DC7E-FC9B2CBE8F4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1963738"/>
                        <a:ext cx="2135188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0773" name="Object 1029">
            <a:extLst>
              <a:ext uri="{FF2B5EF4-FFF2-40B4-BE49-F238E27FC236}">
                <a16:creationId xmlns:a16="http://schemas.microsoft.com/office/drawing/2014/main" id="{A57B156E-05B8-8E6D-3147-C2B998184E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1" y="4191000"/>
          <a:ext cx="64436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03440" imgH="558720" progId="Equation.3">
                  <p:embed/>
                </p:oleObj>
              </mc:Choice>
              <mc:Fallback>
                <p:oleObj name="Equation" r:id="rId4" imgW="3403440" imgH="558720" progId="Equation.3">
                  <p:embed/>
                  <p:pic>
                    <p:nvPicPr>
                      <p:cNvPr id="1440773" name="Object 1029">
                        <a:extLst>
                          <a:ext uri="{FF2B5EF4-FFF2-40B4-BE49-F238E27FC236}">
                            <a16:creationId xmlns:a16="http://schemas.microsoft.com/office/drawing/2014/main" id="{A57B156E-05B8-8E6D-3147-C2B998184E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1" y="4191000"/>
                        <a:ext cx="6443663" cy="9144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DACBF94-338D-571E-328E-F8B76F3F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DB2D-BF22-4751-AF96-B38D60BD67F5}" type="datetime4">
              <a:rPr lang="en-US" altLang="en-US"/>
              <a:pPr/>
              <a:t>October 20,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D2A6192-3D0C-347A-F9F9-549CD795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038ADD2-80BD-5919-7BA9-323DD125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65B5-64E1-49B6-BA0B-D22DDC8E17C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413122" name="Rectangle 1026">
            <a:extLst>
              <a:ext uri="{FF2B5EF4-FFF2-40B4-BE49-F238E27FC236}">
                <a16:creationId xmlns:a16="http://schemas.microsoft.com/office/drawing/2014/main" id="{3353D8E4-9C94-D264-B3B8-F5B6C50AD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381000"/>
            <a:ext cx="7793038" cy="609600"/>
          </a:xfrm>
        </p:spPr>
        <p:txBody>
          <a:bodyPr/>
          <a:lstStyle/>
          <a:p>
            <a:r>
              <a:rPr lang="en-US" altLang="en-US" sz="3200"/>
              <a:t>Extracting Classification Rules from Trees</a:t>
            </a:r>
          </a:p>
        </p:txBody>
      </p:sp>
      <p:sp>
        <p:nvSpPr>
          <p:cNvPr id="1413123" name="Rectangle 1027">
            <a:extLst>
              <a:ext uri="{FF2B5EF4-FFF2-40B4-BE49-F238E27FC236}">
                <a16:creationId xmlns:a16="http://schemas.microsoft.com/office/drawing/2014/main" id="{BB1F7AA3-FBD6-5869-E747-B04094333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8305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Represent the knowledge in the form of </a:t>
            </a:r>
            <a:r>
              <a:rPr lang="en-US" altLang="en-US" sz="2000">
                <a:solidFill>
                  <a:schemeClr val="hlink"/>
                </a:solidFill>
              </a:rPr>
              <a:t>IF-THEN</a:t>
            </a:r>
            <a:r>
              <a:rPr lang="en-US" altLang="en-US" sz="2000"/>
              <a:t> rules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One rule is created for each path from the root to a leaf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Each attribute-value pair along a path forms a conjunction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The leaf node holds the class prediction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Rules are easier for humans to understand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Example</a:t>
            </a:r>
          </a:p>
          <a:p>
            <a:pPr lvl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en-US" sz="1800"/>
              <a:t>IF </a:t>
            </a:r>
            <a:r>
              <a:rPr lang="en-US" altLang="en-US" sz="1800" i="1"/>
              <a:t>age</a:t>
            </a:r>
            <a:r>
              <a:rPr lang="en-US" altLang="en-US" sz="1800"/>
              <a:t> = “&lt;=30” AND </a:t>
            </a:r>
            <a:r>
              <a:rPr lang="en-US" altLang="en-US" sz="1800" i="1"/>
              <a:t>student</a:t>
            </a:r>
            <a:r>
              <a:rPr lang="en-US" altLang="en-US" sz="1800"/>
              <a:t> = “</a:t>
            </a:r>
            <a:r>
              <a:rPr lang="en-US" altLang="en-US" sz="1800" i="1"/>
              <a:t>no</a:t>
            </a:r>
            <a:r>
              <a:rPr lang="en-US" altLang="en-US" sz="1800"/>
              <a:t>”   THEN </a:t>
            </a:r>
            <a:r>
              <a:rPr lang="en-US" altLang="en-US" sz="1800" i="1"/>
              <a:t>buys_computer</a:t>
            </a:r>
            <a:r>
              <a:rPr lang="en-US" altLang="en-US" sz="1800"/>
              <a:t> = “</a:t>
            </a:r>
            <a:r>
              <a:rPr lang="en-US" altLang="en-US" sz="1800" i="1"/>
              <a:t>no</a:t>
            </a:r>
            <a:r>
              <a:rPr lang="en-US" altLang="en-US" sz="1800"/>
              <a:t>”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/>
              <a:t>IF </a:t>
            </a:r>
            <a:r>
              <a:rPr lang="en-US" altLang="en-US" sz="1800" i="1"/>
              <a:t>age</a:t>
            </a:r>
            <a:r>
              <a:rPr lang="en-US" altLang="en-US" sz="1800"/>
              <a:t> = “&lt;=30” AND </a:t>
            </a:r>
            <a:r>
              <a:rPr lang="en-US" altLang="en-US" sz="1800" i="1"/>
              <a:t>student</a:t>
            </a:r>
            <a:r>
              <a:rPr lang="en-US" altLang="en-US" sz="1800"/>
              <a:t> = “</a:t>
            </a:r>
            <a:r>
              <a:rPr lang="en-US" altLang="en-US" sz="1800" i="1"/>
              <a:t>yes</a:t>
            </a:r>
            <a:r>
              <a:rPr lang="en-US" altLang="en-US" sz="1800"/>
              <a:t>”  THEN </a:t>
            </a:r>
            <a:r>
              <a:rPr lang="en-US" altLang="en-US" sz="1800" i="1"/>
              <a:t>buys_computer</a:t>
            </a:r>
            <a:r>
              <a:rPr lang="en-US" altLang="en-US" sz="1800"/>
              <a:t> = “</a:t>
            </a:r>
            <a:r>
              <a:rPr lang="en-US" altLang="en-US" sz="1800" i="1"/>
              <a:t>yes</a:t>
            </a:r>
            <a:r>
              <a:rPr lang="en-US" altLang="en-US" sz="1800"/>
              <a:t>”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/>
              <a:t>IF </a:t>
            </a:r>
            <a:r>
              <a:rPr lang="en-US" altLang="en-US" sz="1800" i="1"/>
              <a:t>age</a:t>
            </a:r>
            <a:r>
              <a:rPr lang="en-US" altLang="en-US" sz="1800"/>
              <a:t> = “31…40” 			THEN </a:t>
            </a:r>
            <a:r>
              <a:rPr lang="en-US" altLang="en-US" sz="1800" i="1"/>
              <a:t>buys_computer</a:t>
            </a:r>
            <a:r>
              <a:rPr lang="en-US" altLang="en-US" sz="1800"/>
              <a:t> = “</a:t>
            </a:r>
            <a:r>
              <a:rPr lang="en-US" altLang="en-US" sz="1800" i="1"/>
              <a:t>yes</a:t>
            </a:r>
            <a:r>
              <a:rPr lang="en-US" altLang="en-US" sz="1800"/>
              <a:t>”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/>
              <a:t>IF </a:t>
            </a:r>
            <a:r>
              <a:rPr lang="en-US" altLang="en-US" sz="1800" i="1"/>
              <a:t>age</a:t>
            </a:r>
            <a:r>
              <a:rPr lang="en-US" altLang="en-US" sz="1800"/>
              <a:t> = “&gt;40”   AND </a:t>
            </a:r>
            <a:r>
              <a:rPr lang="en-US" altLang="en-US" sz="1800" i="1"/>
              <a:t>credit_rating</a:t>
            </a:r>
            <a:r>
              <a:rPr lang="en-US" altLang="en-US" sz="1800"/>
              <a:t> = “</a:t>
            </a:r>
            <a:r>
              <a:rPr lang="en-US" altLang="en-US" sz="1800" i="1"/>
              <a:t>excellent</a:t>
            </a:r>
            <a:r>
              <a:rPr lang="en-US" altLang="en-US" sz="1800"/>
              <a:t>”   THEN </a:t>
            </a:r>
            <a:r>
              <a:rPr lang="en-US" altLang="en-US" sz="1800" i="1"/>
              <a:t>buys_computer </a:t>
            </a:r>
            <a:r>
              <a:rPr lang="en-US" altLang="en-US" sz="1800"/>
              <a:t>= “</a:t>
            </a:r>
            <a:r>
              <a:rPr lang="en-US" altLang="en-US" sz="1800" i="1"/>
              <a:t>yes</a:t>
            </a:r>
            <a:r>
              <a:rPr lang="en-US" altLang="en-US" sz="1800"/>
              <a:t>”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/>
              <a:t>IF </a:t>
            </a:r>
            <a:r>
              <a:rPr lang="en-US" altLang="en-US" sz="1800" i="1"/>
              <a:t>age</a:t>
            </a:r>
            <a:r>
              <a:rPr lang="en-US" altLang="en-US" sz="1800"/>
              <a:t> = “&lt;=30” AND </a:t>
            </a:r>
            <a:r>
              <a:rPr lang="en-US" altLang="en-US" sz="1800" i="1"/>
              <a:t>credit_rating</a:t>
            </a:r>
            <a:r>
              <a:rPr lang="en-US" altLang="en-US" sz="1800"/>
              <a:t> = “</a:t>
            </a:r>
            <a:r>
              <a:rPr lang="en-US" altLang="en-US" sz="1800" i="1"/>
              <a:t>fair</a:t>
            </a:r>
            <a:r>
              <a:rPr lang="en-US" altLang="en-US" sz="1800"/>
              <a:t>”  THEN </a:t>
            </a:r>
            <a:r>
              <a:rPr lang="en-US" altLang="en-US" sz="1800" i="1"/>
              <a:t>buys_computer</a:t>
            </a:r>
            <a:r>
              <a:rPr lang="en-US" altLang="en-US" sz="1800"/>
              <a:t> = “</a:t>
            </a:r>
            <a:r>
              <a:rPr lang="en-US" altLang="en-US" sz="1800" i="1"/>
              <a:t>no</a:t>
            </a:r>
            <a:r>
              <a:rPr lang="en-US" altLang="en-US" sz="1800"/>
              <a:t>”</a:t>
            </a:r>
          </a:p>
        </p:txBody>
      </p:sp>
    </p:spTree>
  </p:cSld>
  <p:clrMapOvr>
    <a:masterClrMapping/>
  </p:clrMapOvr>
  <p:transition>
    <p:check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2375803-DA83-8E49-9C3C-F8AC30C1A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E529-F31C-4FAC-B32C-114F42037CD6}" type="datetime4">
              <a:rPr lang="en-US" altLang="en-US"/>
              <a:pPr/>
              <a:t>October 20,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51509AE-B6A8-DD0A-62D6-C00F3B22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5387C8A-8AB1-AF89-456D-DEFB8F45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B2A2-51F1-4EE4-81F7-3306B32B77C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304578" name="Rectangle 2">
            <a:extLst>
              <a:ext uri="{FF2B5EF4-FFF2-40B4-BE49-F238E27FC236}">
                <a16:creationId xmlns:a16="http://schemas.microsoft.com/office/drawing/2014/main" id="{B139C407-51D7-9159-D6C1-9671F0B86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800" y="457200"/>
            <a:ext cx="7239000" cy="685800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dirty="0"/>
              <a:t>Avoid Overfitting in Classification</a:t>
            </a:r>
            <a:endParaRPr lang="en-US" altLang="en-US" sz="3200" dirty="0"/>
          </a:p>
        </p:txBody>
      </p:sp>
      <p:sp>
        <p:nvSpPr>
          <p:cNvPr id="1304579" name="Rectangle 3">
            <a:extLst>
              <a:ext uri="{FF2B5EF4-FFF2-40B4-BE49-F238E27FC236}">
                <a16:creationId xmlns:a16="http://schemas.microsoft.com/office/drawing/2014/main" id="{449909A7-BB30-0878-55B4-93F5577C83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8077200" cy="48768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The generated tree may overfit the training data</a:t>
            </a:r>
            <a:r>
              <a:rPr lang="en-US" altLang="en-US" sz="200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Too many branches, some may reflect anomalies due to noise or outliers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Result is in poor accuracy for unseen samples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Two approaches to avoid overfitting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Prepruning: Halt tree construction early</a:t>
            </a:r>
            <a:r>
              <a:rPr lang="en-US" altLang="en-US">
                <a:cs typeface="Tahoma" panose="020B0604030504040204" pitchFamily="34" charset="0"/>
              </a:rPr>
              <a:t>—</a:t>
            </a:r>
            <a:r>
              <a:rPr lang="en-US" altLang="en-US"/>
              <a:t>do not split a node if this would result in the goodness measure falling below a threshold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Difficult to choose an appropriate threshold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Postpruning: Remove branches from a “fully grown” tree</a:t>
            </a:r>
            <a:r>
              <a:rPr lang="en-US" altLang="en-US">
                <a:cs typeface="Tahoma" panose="020B0604030504040204" pitchFamily="34" charset="0"/>
              </a:rPr>
              <a:t>—</a:t>
            </a:r>
            <a:r>
              <a:rPr lang="en-US" altLang="en-US"/>
              <a:t>get a sequence of progressively pruned trees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Use a set of data different from the training data to decide which is the “best pruned tree”</a:t>
            </a:r>
          </a:p>
        </p:txBody>
      </p:sp>
    </p:spTree>
  </p:cSld>
  <p:clrMapOvr>
    <a:masterClrMapping/>
  </p:clrMapOvr>
  <p:transition>
    <p:check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D6DA089-D101-F9D7-2F16-90C0B140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0AD0B-DFFB-4E52-9D0E-4920B9C80EA5}" type="datetime4">
              <a:rPr lang="en-US" altLang="en-US"/>
              <a:pPr/>
              <a:t>October 20,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BEF37F8-EB7E-7A2E-B880-797619BB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021E92-BC20-0747-6B9F-CC125EC1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AB2E-C0B5-4552-9358-A2D57D69412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411074" name="Rectangle 1026">
            <a:extLst>
              <a:ext uri="{FF2B5EF4-FFF2-40B4-BE49-F238E27FC236}">
                <a16:creationId xmlns:a16="http://schemas.microsoft.com/office/drawing/2014/main" id="{8985EC1D-0BA0-9458-3085-5B5E1B7B2C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51164" y="381000"/>
            <a:ext cx="7259637" cy="858838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sz="3200"/>
              <a:t>Approaches to Determine the Final Tree Size</a:t>
            </a:r>
            <a:endParaRPr lang="en-US" altLang="en-US"/>
          </a:p>
        </p:txBody>
      </p:sp>
      <p:sp>
        <p:nvSpPr>
          <p:cNvPr id="1411075" name="Rectangle 1027">
            <a:extLst>
              <a:ext uri="{FF2B5EF4-FFF2-40B4-BE49-F238E27FC236}">
                <a16:creationId xmlns:a16="http://schemas.microsoft.com/office/drawing/2014/main" id="{3F85825A-B220-AE71-721C-6D27871B19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8305800" cy="48006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en-US"/>
              <a:t>Separate training (2/3) and testing (1/3) sets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en-US"/>
              <a:t>Use cross validation, e.g., 10-fold cross validation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en-US"/>
              <a:t>Use all the data for training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en-US"/>
              <a:t>but apply a </a:t>
            </a:r>
            <a:r>
              <a:rPr lang="en-US" altLang="en-US">
                <a:solidFill>
                  <a:schemeClr val="hlink"/>
                </a:solidFill>
              </a:rPr>
              <a:t>statistical test</a:t>
            </a:r>
            <a:r>
              <a:rPr lang="en-US" altLang="en-US"/>
              <a:t> (e.g., chi-square) to estimate whether expanding or pruning a node may improve the entire distribution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en-US"/>
              <a:t>Use minimum description length (MDL) principle: 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en-US"/>
              <a:t>halting growth of the tree when the encoding is minimized</a:t>
            </a:r>
          </a:p>
        </p:txBody>
      </p:sp>
    </p:spTree>
  </p:cSld>
  <p:clrMapOvr>
    <a:masterClrMapping/>
  </p:clrMapOvr>
  <p:transition>
    <p:check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43AD7F4-607D-505E-AD11-5FBD6C578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7F94-4DF0-4FE1-8553-C021AB3B812B}" type="datetime4">
              <a:rPr lang="en-US" altLang="en-US"/>
              <a:pPr/>
              <a:t>October 20,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A7BDE93-F9A1-6117-BE4E-8EF34802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04DD16C-2229-FDFD-E123-25C140B6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F2DAB-480E-4B18-BDF0-FBCF4C2C0256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414146" name="Rectangle 1026">
            <a:extLst>
              <a:ext uri="{FF2B5EF4-FFF2-40B4-BE49-F238E27FC236}">
                <a16:creationId xmlns:a16="http://schemas.microsoft.com/office/drawing/2014/main" id="{34AC4D25-0E26-1CC2-7B7D-0E9EA84DA4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08288" y="381000"/>
            <a:ext cx="7402512" cy="833438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/>
              <a:t>Enhancements to basic decision tree induction</a:t>
            </a:r>
          </a:p>
        </p:txBody>
      </p:sp>
      <p:sp>
        <p:nvSpPr>
          <p:cNvPr id="1414147" name="AutoShape 1027">
            <a:extLst>
              <a:ext uri="{FF2B5EF4-FFF2-40B4-BE49-F238E27FC236}">
                <a16:creationId xmlns:a16="http://schemas.microsoft.com/office/drawing/2014/main" id="{67C89686-D74E-BADA-6A92-BC7D2262CD2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981200" y="1524000"/>
            <a:ext cx="8382000" cy="4953000"/>
          </a:xfrm>
          <a:prstGeom prst="flowChartProcess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95000"/>
              </a:lnSpc>
              <a:spcBef>
                <a:spcPct val="25000"/>
              </a:spcBef>
            </a:pPr>
            <a:r>
              <a:rPr lang="en-US" altLang="en-US" sz="2400"/>
              <a:t>Allow for continuous-valued attributes</a:t>
            </a:r>
          </a:p>
          <a:p>
            <a:pPr lvl="1">
              <a:lnSpc>
                <a:spcPct val="95000"/>
              </a:lnSpc>
              <a:spcBef>
                <a:spcPct val="25000"/>
              </a:spcBef>
            </a:pPr>
            <a:r>
              <a:rPr lang="en-US" altLang="en-US"/>
              <a:t>Dynamically define new discrete-valued attributes that partition the continuous attribute value into a discrete set of intervals</a:t>
            </a:r>
          </a:p>
          <a:p>
            <a:pPr>
              <a:lnSpc>
                <a:spcPct val="95000"/>
              </a:lnSpc>
              <a:spcBef>
                <a:spcPct val="25000"/>
              </a:spcBef>
            </a:pPr>
            <a:r>
              <a:rPr lang="en-US" altLang="en-US" sz="2400"/>
              <a:t>Handle missing attribute values</a:t>
            </a:r>
          </a:p>
          <a:p>
            <a:pPr lvl="1">
              <a:lnSpc>
                <a:spcPct val="95000"/>
              </a:lnSpc>
              <a:spcBef>
                <a:spcPct val="25000"/>
              </a:spcBef>
            </a:pPr>
            <a:r>
              <a:rPr lang="en-US" altLang="en-US"/>
              <a:t>Assign the most common value of the attribute</a:t>
            </a:r>
          </a:p>
          <a:p>
            <a:pPr lvl="1">
              <a:lnSpc>
                <a:spcPct val="95000"/>
              </a:lnSpc>
              <a:spcBef>
                <a:spcPct val="25000"/>
              </a:spcBef>
            </a:pPr>
            <a:r>
              <a:rPr lang="en-US" altLang="en-US"/>
              <a:t>Assign probability to each of the possible values</a:t>
            </a:r>
          </a:p>
          <a:p>
            <a:pPr>
              <a:lnSpc>
                <a:spcPct val="95000"/>
              </a:lnSpc>
              <a:spcBef>
                <a:spcPct val="25000"/>
              </a:spcBef>
            </a:pPr>
            <a:r>
              <a:rPr lang="en-US" altLang="en-US" sz="2400"/>
              <a:t>Attribute construction</a:t>
            </a:r>
          </a:p>
          <a:p>
            <a:pPr lvl="1">
              <a:lnSpc>
                <a:spcPct val="95000"/>
              </a:lnSpc>
              <a:spcBef>
                <a:spcPct val="25000"/>
              </a:spcBef>
            </a:pPr>
            <a:r>
              <a:rPr lang="en-US" altLang="en-US"/>
              <a:t>Create new attributes based on existing ones that are sparsely represented</a:t>
            </a:r>
          </a:p>
          <a:p>
            <a:pPr lvl="1">
              <a:lnSpc>
                <a:spcPct val="95000"/>
              </a:lnSpc>
              <a:spcBef>
                <a:spcPct val="25000"/>
              </a:spcBef>
            </a:pPr>
            <a:r>
              <a:rPr lang="en-US" altLang="en-US"/>
              <a:t>This reduces fragmentation, repetition, and replication</a:t>
            </a:r>
          </a:p>
        </p:txBody>
      </p:sp>
      <p:sp>
        <p:nvSpPr>
          <p:cNvPr id="1414148" name="AutoShape 1028">
            <a:extLst>
              <a:ext uri="{FF2B5EF4-FFF2-40B4-BE49-F238E27FC236}">
                <a16:creationId xmlns:a16="http://schemas.microsoft.com/office/drawing/2014/main" id="{7CEBEF92-96A4-579E-3E3A-A82AAC542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352800"/>
            <a:ext cx="76200" cy="76200"/>
          </a:xfrm>
          <a:prstGeom prst="flowChartInternalStorag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1414149" name="Line 1029">
            <a:extLst>
              <a:ext uri="{FF2B5EF4-FFF2-40B4-BE49-F238E27FC236}">
                <a16:creationId xmlns:a16="http://schemas.microsoft.com/office/drawing/2014/main" id="{ADD81D97-368B-B256-5758-29A37750F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581400"/>
            <a:ext cx="7086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1414150" name="Line 1030">
            <a:extLst>
              <a:ext uri="{FF2B5EF4-FFF2-40B4-BE49-F238E27FC236}">
                <a16:creationId xmlns:a16="http://schemas.microsoft.com/office/drawing/2014/main" id="{B52AFD32-FB9A-C372-B0DF-168BEA352C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505200"/>
            <a:ext cx="71628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</p:spTree>
  </p:cSld>
  <p:clrMapOvr>
    <a:masterClrMapping/>
  </p:clrMapOvr>
  <p:transition>
    <p:check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3C42A98-4FBD-9C1B-7105-92DAD56B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674D-E778-489F-A811-EF6A8D4379B1}" type="datetime4">
              <a:rPr lang="en-US" altLang="en-US"/>
              <a:pPr/>
              <a:t>October 20,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9C52A5C-9BB9-20AD-3062-63487BA0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4F15AD-3A4F-8749-4FFF-F22461A0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3AC8-E086-44F4-9DD1-E2EFC432EF5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312770" name="Rectangle 2">
            <a:extLst>
              <a:ext uri="{FF2B5EF4-FFF2-40B4-BE49-F238E27FC236}">
                <a16:creationId xmlns:a16="http://schemas.microsoft.com/office/drawing/2014/main" id="{1B161A5F-ACDA-4CA6-CB73-81511C86D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381000"/>
            <a:ext cx="7793038" cy="7620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Classification in Large Databases</a:t>
            </a:r>
          </a:p>
        </p:txBody>
      </p:sp>
      <p:sp>
        <p:nvSpPr>
          <p:cNvPr id="1312771" name="Rectangle 3">
            <a:extLst>
              <a:ext uri="{FF2B5EF4-FFF2-40B4-BE49-F238E27FC236}">
                <a16:creationId xmlns:a16="http://schemas.microsoft.com/office/drawing/2014/main" id="{E998091C-C3A7-7A84-20F0-4A0B6113FD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4038" y="1676400"/>
            <a:ext cx="8539162" cy="4846638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/>
              <a:t>Classification</a:t>
            </a:r>
            <a:r>
              <a:rPr lang="en-US" altLang="en-US" sz="2400">
                <a:cs typeface="Tahoma" panose="020B0604030504040204" pitchFamily="34" charset="0"/>
              </a:rPr>
              <a:t>—</a:t>
            </a:r>
            <a:r>
              <a:rPr lang="en-US" altLang="en-US" sz="2400"/>
              <a:t>a classical problem extensively studied by statisticians and machine learning researchers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Scalability: Classifying data sets with millions of examples and hundreds of attributes with reasonable speed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Why decision tree induction in data mining?</a:t>
            </a:r>
          </a:p>
          <a:p>
            <a:pPr lvl="1"/>
            <a:r>
              <a:rPr lang="en-US" altLang="en-US"/>
              <a:t>relatively faster learning speed (than other classification methods)</a:t>
            </a:r>
          </a:p>
          <a:p>
            <a:pPr lvl="1"/>
            <a:r>
              <a:rPr lang="en-US" altLang="en-US"/>
              <a:t>convertible to simple and easy to understand classification rules</a:t>
            </a:r>
          </a:p>
          <a:p>
            <a:pPr lvl="1"/>
            <a:r>
              <a:rPr lang="en-US" altLang="en-US"/>
              <a:t>can use SQL queries for accessing databases</a:t>
            </a:r>
          </a:p>
          <a:p>
            <a:pPr lvl="1"/>
            <a:r>
              <a:rPr lang="en-US" altLang="en-US"/>
              <a:t>comparable classification accuracy with other methods</a:t>
            </a:r>
          </a:p>
        </p:txBody>
      </p:sp>
    </p:spTree>
  </p:cSld>
  <p:clrMapOvr>
    <a:masterClrMapping/>
  </p:clrMapOvr>
  <p:transition>
    <p:check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FDCB0B6-9CBD-135A-A12A-F1455C681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DB27-ED49-4B00-A8F5-B017B2ED56DD}" type="datetime4">
              <a:rPr lang="en-US" altLang="en-US"/>
              <a:pPr/>
              <a:t>October 20,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F8B2B38-B787-FF61-3A18-3940C016E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E565EB8-1707-9570-F8B6-5D7CB6CD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C0D4-EEA8-4714-AD85-0F09D33ED81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315842" name="Rectangle 2">
            <a:extLst>
              <a:ext uri="{FF2B5EF4-FFF2-40B4-BE49-F238E27FC236}">
                <a16:creationId xmlns:a16="http://schemas.microsoft.com/office/drawing/2014/main" id="{3624D03A-B794-6020-9C93-060899D22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24200" y="228600"/>
            <a:ext cx="7315200" cy="10668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Scalable Decision Tree Induction Methods in Data Mining Studies</a:t>
            </a:r>
          </a:p>
        </p:txBody>
      </p:sp>
      <p:sp>
        <p:nvSpPr>
          <p:cNvPr id="1315843" name="Rectangle 3">
            <a:extLst>
              <a:ext uri="{FF2B5EF4-FFF2-40B4-BE49-F238E27FC236}">
                <a16:creationId xmlns:a16="http://schemas.microsoft.com/office/drawing/2014/main" id="{C4C12B18-9488-8896-0951-4A6E14B10E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524000"/>
            <a:ext cx="8534400" cy="4953000"/>
          </a:xfrm>
        </p:spPr>
        <p:txBody>
          <a:bodyPr/>
          <a:lstStyle/>
          <a:p>
            <a:r>
              <a:rPr lang="en-US" altLang="en-US" sz="2400">
                <a:solidFill>
                  <a:srgbClr val="FF3300"/>
                </a:solidFill>
              </a:rPr>
              <a:t>SLIQ</a:t>
            </a:r>
            <a:r>
              <a:rPr lang="en-US" altLang="en-US" sz="2400"/>
              <a:t> (EDBT’96 </a:t>
            </a:r>
            <a:r>
              <a:rPr lang="en-US" altLang="en-US" sz="2400">
                <a:cs typeface="Tahoma" panose="020B0604030504040204" pitchFamily="34" charset="0"/>
              </a:rPr>
              <a:t>—</a:t>
            </a:r>
            <a:r>
              <a:rPr lang="en-US" altLang="en-US" sz="2400"/>
              <a:t> Mehta et al.)</a:t>
            </a:r>
          </a:p>
          <a:p>
            <a:pPr lvl="1"/>
            <a:r>
              <a:rPr lang="en-US" altLang="en-US"/>
              <a:t>builds an index for each attribute and only class list and the current attribute list reside in memory</a:t>
            </a:r>
          </a:p>
          <a:p>
            <a:r>
              <a:rPr lang="en-US" altLang="en-US" sz="2400">
                <a:solidFill>
                  <a:srgbClr val="FF3300"/>
                </a:solidFill>
              </a:rPr>
              <a:t>SPRINT</a:t>
            </a:r>
            <a:r>
              <a:rPr lang="en-US" altLang="en-US" sz="2400"/>
              <a:t> (VLDB’96 </a:t>
            </a:r>
            <a:r>
              <a:rPr lang="en-US" altLang="en-US" sz="2400">
                <a:cs typeface="Tahoma" panose="020B0604030504040204" pitchFamily="34" charset="0"/>
              </a:rPr>
              <a:t>—</a:t>
            </a:r>
            <a:r>
              <a:rPr lang="en-US" altLang="en-US" sz="2400"/>
              <a:t> J. Shafer et al.)</a:t>
            </a:r>
          </a:p>
          <a:p>
            <a:pPr lvl="1"/>
            <a:r>
              <a:rPr lang="en-US" altLang="en-US"/>
              <a:t>constructs an attribute list data structure </a:t>
            </a:r>
          </a:p>
          <a:p>
            <a:r>
              <a:rPr lang="en-US" altLang="en-US" sz="2400">
                <a:solidFill>
                  <a:srgbClr val="FF3300"/>
                </a:solidFill>
              </a:rPr>
              <a:t>PUBLIC</a:t>
            </a:r>
            <a:r>
              <a:rPr lang="en-US" altLang="en-US" sz="2400"/>
              <a:t> (VLDB’98 </a:t>
            </a:r>
            <a:r>
              <a:rPr lang="en-US" altLang="en-US" sz="2400">
                <a:cs typeface="Tahoma" panose="020B0604030504040204" pitchFamily="34" charset="0"/>
              </a:rPr>
              <a:t>—</a:t>
            </a:r>
            <a:r>
              <a:rPr lang="en-US" altLang="en-US" sz="2400"/>
              <a:t> Rastogi &amp; Shim)</a:t>
            </a:r>
          </a:p>
          <a:p>
            <a:pPr lvl="1"/>
            <a:r>
              <a:rPr lang="en-US" altLang="en-US"/>
              <a:t>integrates tree splitting and tree pruning: stop growing the tree earlier</a:t>
            </a:r>
          </a:p>
          <a:p>
            <a:r>
              <a:rPr lang="en-US" altLang="en-US" sz="2400">
                <a:solidFill>
                  <a:srgbClr val="FF3300"/>
                </a:solidFill>
              </a:rPr>
              <a:t>RainForest </a:t>
            </a:r>
            <a:r>
              <a:rPr lang="en-US" altLang="en-US" sz="2400"/>
              <a:t> (VLDB’98 </a:t>
            </a:r>
            <a:r>
              <a:rPr lang="en-US" altLang="en-US" sz="2400">
                <a:cs typeface="Tahoma" panose="020B0604030504040204" pitchFamily="34" charset="0"/>
              </a:rPr>
              <a:t>—</a:t>
            </a:r>
            <a:r>
              <a:rPr lang="en-US" altLang="en-US" sz="2400"/>
              <a:t> Gehrke, Ramakrishnan &amp; Ganti)</a:t>
            </a:r>
          </a:p>
          <a:p>
            <a:pPr lvl="1"/>
            <a:r>
              <a:rPr lang="en-US" altLang="en-US"/>
              <a:t>separates the scalability aspects from the criteria that determine the quality of the tree</a:t>
            </a:r>
          </a:p>
          <a:p>
            <a:pPr lvl="1"/>
            <a:r>
              <a:rPr lang="en-US" altLang="en-US"/>
              <a:t>builds an AVC-list (attribute, value, class label)</a:t>
            </a:r>
          </a:p>
        </p:txBody>
      </p:sp>
    </p:spTree>
  </p:cSld>
  <p:clrMapOvr>
    <a:masterClrMapping/>
  </p:clrMapOvr>
  <p:transition>
    <p:check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91CD25F-EF92-C01D-8AF5-F7B8A973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EFE0-CBB8-4BC7-8175-28674076D2B0}" type="datetime4">
              <a:rPr lang="en-US" altLang="en-US"/>
              <a:pPr/>
              <a:t>October 20,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974F92A-9CA1-89EA-A6D8-AA516BCD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76E8091-0A5E-B0B1-5DCC-98DE7377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C50B-4125-4C99-81B6-6460C4B2CE1B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326082" name="Rectangle 2">
            <a:extLst>
              <a:ext uri="{FF2B5EF4-FFF2-40B4-BE49-F238E27FC236}">
                <a16:creationId xmlns:a16="http://schemas.microsoft.com/office/drawing/2014/main" id="{298C7639-D4E2-F11B-6B99-BEC3207017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0" y="304800"/>
            <a:ext cx="6705600" cy="782638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/>
              <a:t>Data Cube-Based Decision-Tree Induction</a:t>
            </a:r>
            <a:endParaRPr lang="en-US" altLang="en-US" sz="2400"/>
          </a:p>
        </p:txBody>
      </p:sp>
      <p:sp>
        <p:nvSpPr>
          <p:cNvPr id="1326083" name="Rectangle 3">
            <a:extLst>
              <a:ext uri="{FF2B5EF4-FFF2-40B4-BE49-F238E27FC236}">
                <a16:creationId xmlns:a16="http://schemas.microsoft.com/office/drawing/2014/main" id="{37C46266-8FDC-8A39-594F-90057B2C50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905000"/>
            <a:ext cx="8610600" cy="44196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en-US" sz="2400"/>
              <a:t>Integration of generalization with decision-tree induction (Kamber et al’97).</a:t>
            </a:r>
          </a:p>
          <a:p>
            <a:r>
              <a:rPr lang="en-US" altLang="en-US" sz="2400"/>
              <a:t>Classification at primitive concept levels</a:t>
            </a:r>
          </a:p>
          <a:p>
            <a:pPr lvl="1"/>
            <a:r>
              <a:rPr lang="en-US" altLang="en-US"/>
              <a:t>E.g., precise temperature, humidity, outlook, etc.</a:t>
            </a:r>
          </a:p>
          <a:p>
            <a:pPr lvl="1"/>
            <a:r>
              <a:rPr lang="en-US" altLang="en-US"/>
              <a:t>Low-level concepts, scattered classes, bushy classification-trees</a:t>
            </a:r>
          </a:p>
          <a:p>
            <a:pPr lvl="1"/>
            <a:r>
              <a:rPr lang="en-US" altLang="en-US"/>
              <a:t>Semantic interpretation problems.</a:t>
            </a:r>
          </a:p>
          <a:p>
            <a:r>
              <a:rPr lang="en-US" altLang="en-US" sz="2400"/>
              <a:t>Cube-based multi-level classification</a:t>
            </a:r>
          </a:p>
          <a:p>
            <a:pPr lvl="1"/>
            <a:r>
              <a:rPr lang="en-US" altLang="en-US"/>
              <a:t>Relevance analysis at multi-levels.</a:t>
            </a:r>
          </a:p>
          <a:p>
            <a:pPr lvl="1"/>
            <a:r>
              <a:rPr lang="en-US" altLang="en-US"/>
              <a:t>Information-gain analysis with dimension + level.</a:t>
            </a:r>
          </a:p>
        </p:txBody>
      </p:sp>
    </p:spTree>
  </p:cSld>
  <p:clrMapOvr>
    <a:masterClrMapping/>
  </p:clrMapOvr>
  <p:transition>
    <p:check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87CB0FD-B9F4-3BCE-403E-83720E60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8535-30F8-496A-AEBE-496E2E5B8E00}" type="datetime4">
              <a:rPr lang="en-US" altLang="en-US"/>
              <a:pPr/>
              <a:t>October 20,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EA87535-9D96-CB5E-AE1F-FECF97024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E328BD-9AA0-D342-0E43-40A8D8BD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1FBD-B4AF-4661-AB93-974D3FB0D68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328130" name="Rectangle 2">
            <a:extLst>
              <a:ext uri="{FF2B5EF4-FFF2-40B4-BE49-F238E27FC236}">
                <a16:creationId xmlns:a16="http://schemas.microsoft.com/office/drawing/2014/main" id="{5E599DD4-F0E8-EE61-6E08-C658D32C1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1" y="228600"/>
            <a:ext cx="7737475" cy="406400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/>
              <a:t>Presentation of Classification Results</a:t>
            </a:r>
            <a:endParaRPr lang="en-US" altLang="en-US" sz="2400"/>
          </a:p>
        </p:txBody>
      </p:sp>
      <p:pic>
        <p:nvPicPr>
          <p:cNvPr id="1328131" name="Picture 3">
            <a:extLst>
              <a:ext uri="{FF2B5EF4-FFF2-40B4-BE49-F238E27FC236}">
                <a16:creationId xmlns:a16="http://schemas.microsoft.com/office/drawing/2014/main" id="{D42CC2CA-1D28-23BE-A609-F57002CDD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85800"/>
            <a:ext cx="87630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254C1-D624-4CEB-9E62-4AC11437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274" y="426544"/>
            <a:ext cx="79248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/>
              <a:t>Contents to be Covered</a:t>
            </a:r>
            <a:endParaRPr lang="en-IN" b="1" dirty="0"/>
          </a:p>
        </p:txBody>
      </p:sp>
      <p:sp>
        <p:nvSpPr>
          <p:cNvPr id="15365" name="Content Placeholder 4">
            <a:extLst>
              <a:ext uri="{FF2B5EF4-FFF2-40B4-BE49-F238E27FC236}">
                <a16:creationId xmlns:a16="http://schemas.microsoft.com/office/drawing/2014/main" id="{1A47A174-9D50-4B02-8BE4-306B20A89D5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470518"/>
            <a:ext cx="10515600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800" dirty="0"/>
              <a:t>Decision Tree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Overfitting in Classification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DA0B-4C9C-4028-BF9C-1B8E14BD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BCE9-F820-4C16-AFD4-164669CB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Explain </a:t>
            </a:r>
            <a:r>
              <a:rPr lang="en-US" dirty="0">
                <a:latin typeface="Arial" panose="020B0604020202020204" pitchFamily="34" charset="0"/>
              </a:rPr>
              <a:t>the steps of decision tree generation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? </a:t>
            </a:r>
          </a:p>
          <a:p>
            <a:pPr algn="l"/>
            <a:r>
              <a:rPr lang="en-US" dirty="0">
                <a:latin typeface="Arial" panose="020B0604020202020204" pitchFamily="34" charset="0"/>
              </a:rPr>
              <a:t>Discuss </a:t>
            </a:r>
            <a:r>
              <a:rPr lang="en-US" b="0" i="0" dirty="0">
                <a:effectLst/>
                <a:latin typeface="Arial" panose="020B0604020202020204" pitchFamily="34" charset="0"/>
              </a:rPr>
              <a:t>Methods of avoiding overfitting?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371B3-D11A-400F-BB01-65BEB81C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57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FB3E-74BE-4567-8306-94DB8744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133A0-8705-49D8-87D3-023A00952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BOOKS</a:t>
            </a:r>
            <a:endParaRPr lang="en-IN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Data Mining, Tan, Steinbach and Vipin Kumar, Pearson Education, 2016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" marR="135890" indent="-160020">
              <a:spcAft>
                <a:spcPts val="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 BOOKS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Mining: Concepts and Techniques, Pei, Han and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Kamber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Elsevier (2</a:t>
            </a:r>
            <a:r>
              <a:rPr lang="en-IN" sz="24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edition)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https://www.sciencedirect.com/topics/computer-science/data-generalization </a:t>
            </a:r>
          </a:p>
          <a:p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4868D-1AF8-4893-8582-9D7065E0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07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B0CA-4F9A-443E-A3BF-561B2CF0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410" y="136525"/>
            <a:ext cx="10515600" cy="1325563"/>
          </a:xfrm>
        </p:spPr>
        <p:txBody>
          <a:bodyPr/>
          <a:lstStyle/>
          <a:p>
            <a:r>
              <a:rPr lang="en-IN" b="1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A9EA4-004E-49A9-B11A-E9DD1073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Please Send Your Queries on: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b="1" dirty="0"/>
              <a:t>e-Mail:</a:t>
            </a:r>
            <a:r>
              <a:rPr lang="en-IN" dirty="0"/>
              <a:t> </a:t>
            </a:r>
            <a:r>
              <a:rPr lang="en-IN" i="1" dirty="0"/>
              <a:t>neha.e11231@cumail.in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BC54-C12C-490E-8C0B-4A69CDE9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947849A-FBE0-4D3C-B574-6AE95EEB4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D1EF4-D47B-4438-8652-68A1E17DB426}" type="datetime4">
              <a:rPr lang="en-US" altLang="en-US"/>
              <a:pPr/>
              <a:t>October 20,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057EED1-8C92-62E3-8DF8-EB4130240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2B53391-1D68-13CB-2511-F937E603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F671-8641-447C-B748-79359912F14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447938" name="Rectangle 2">
            <a:extLst>
              <a:ext uri="{FF2B5EF4-FFF2-40B4-BE49-F238E27FC236}">
                <a16:creationId xmlns:a16="http://schemas.microsoft.com/office/drawing/2014/main" id="{47BD1158-F5C3-2887-526E-5264F1AA2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152400"/>
            <a:ext cx="7716838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Classification by Decision Tree Induction</a:t>
            </a:r>
          </a:p>
        </p:txBody>
      </p:sp>
      <p:sp>
        <p:nvSpPr>
          <p:cNvPr id="1447939" name="Rectangle 3">
            <a:extLst>
              <a:ext uri="{FF2B5EF4-FFF2-40B4-BE49-F238E27FC236}">
                <a16:creationId xmlns:a16="http://schemas.microsoft.com/office/drawing/2014/main" id="{0279C7A6-4368-916D-3FED-E6662AE2A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524000"/>
            <a:ext cx="8382000" cy="4800600"/>
          </a:xfrm>
        </p:spPr>
        <p:txBody>
          <a:bodyPr/>
          <a:lstStyle/>
          <a:p>
            <a:r>
              <a:rPr lang="en-US" altLang="en-US" sz="2000"/>
              <a:t>Decision tree </a:t>
            </a:r>
          </a:p>
          <a:p>
            <a:pPr lvl="1"/>
            <a:r>
              <a:rPr lang="en-US" altLang="en-US" sz="2000"/>
              <a:t>A flow-chart-like tree structure</a:t>
            </a:r>
          </a:p>
          <a:p>
            <a:pPr lvl="1"/>
            <a:r>
              <a:rPr lang="en-US" altLang="en-US" sz="2000"/>
              <a:t>Internal node denotes a test on an attribute</a:t>
            </a:r>
          </a:p>
          <a:p>
            <a:pPr lvl="1"/>
            <a:r>
              <a:rPr lang="en-US" altLang="en-US" sz="2000"/>
              <a:t>Branch represents an outcome of the test</a:t>
            </a:r>
          </a:p>
          <a:p>
            <a:pPr lvl="1"/>
            <a:r>
              <a:rPr lang="en-US" altLang="en-US" sz="2000"/>
              <a:t>Leaf nodes represent class labels or class distribution</a:t>
            </a:r>
          </a:p>
          <a:p>
            <a:r>
              <a:rPr lang="en-US" altLang="en-US" sz="2000"/>
              <a:t>Decision tree generation consists of two phases</a:t>
            </a:r>
          </a:p>
          <a:p>
            <a:pPr lvl="1"/>
            <a:r>
              <a:rPr lang="en-US" altLang="en-US" sz="2000"/>
              <a:t>Tree construction</a:t>
            </a:r>
          </a:p>
          <a:p>
            <a:pPr lvl="2"/>
            <a:r>
              <a:rPr lang="en-US" altLang="en-US"/>
              <a:t>At start, all the training examples are at the root</a:t>
            </a:r>
          </a:p>
          <a:p>
            <a:pPr lvl="2"/>
            <a:r>
              <a:rPr lang="en-US" altLang="en-US"/>
              <a:t>Partition examples recursively based on selected attributes</a:t>
            </a:r>
          </a:p>
          <a:p>
            <a:pPr lvl="1"/>
            <a:r>
              <a:rPr lang="en-US" altLang="en-US" sz="2000"/>
              <a:t>Tree pruning</a:t>
            </a:r>
          </a:p>
          <a:p>
            <a:pPr lvl="2"/>
            <a:r>
              <a:rPr lang="en-US" altLang="en-US"/>
              <a:t>Identify and remove branches that reflect noise or outliers</a:t>
            </a:r>
          </a:p>
          <a:p>
            <a:r>
              <a:rPr lang="en-US" altLang="en-US" sz="2000"/>
              <a:t>Use of decision tree: Classifying an unknown sample</a:t>
            </a:r>
          </a:p>
          <a:p>
            <a:pPr lvl="1"/>
            <a:r>
              <a:rPr lang="en-US" altLang="en-US" sz="2000"/>
              <a:t>Test the attribute values of the sample against the decision tree</a:t>
            </a:r>
          </a:p>
        </p:txBody>
      </p:sp>
    </p:spTree>
  </p:cSld>
  <p:clrMapOvr>
    <a:masterClrMapping/>
  </p:clrMapOvr>
  <p:transition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32122A8-B30E-CEFA-6BD2-925CC6B8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9B93-D5CA-4B34-8B95-4A34D3146B13}" type="datetime4">
              <a:rPr lang="en-US" altLang="en-US"/>
              <a:pPr/>
              <a:t>October 20,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EE80ADA-904B-DC99-6C12-CEF6A543B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700B7A0-645F-5311-B109-FF2B3CD4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5E05-D4F6-4AD4-A492-58C44E75F28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408002" name="Rectangle 1026">
            <a:extLst>
              <a:ext uri="{FF2B5EF4-FFF2-40B4-BE49-F238E27FC236}">
                <a16:creationId xmlns:a16="http://schemas.microsoft.com/office/drawing/2014/main" id="{C7E0F757-E810-EB74-1868-5B6469C7EB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76600" y="381000"/>
            <a:ext cx="4343400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Training Dataset</a:t>
            </a:r>
          </a:p>
        </p:txBody>
      </p:sp>
      <p:graphicFrame>
        <p:nvGraphicFramePr>
          <p:cNvPr id="1408003" name="Object 1027">
            <a:extLst>
              <a:ext uri="{FF2B5EF4-FFF2-40B4-BE49-F238E27FC236}">
                <a16:creationId xmlns:a16="http://schemas.microsoft.com/office/drawing/2014/main" id="{D84C5435-7277-2DD9-83B4-D2E715796405}"/>
              </a:ext>
            </a:extLst>
          </p:cNvPr>
          <p:cNvGraphicFramePr>
            <a:graphicFrameLocks/>
          </p:cNvGraphicFramePr>
          <p:nvPr>
            <p:ph type="body" idx="1"/>
          </p:nvPr>
        </p:nvGraphicFramePr>
        <p:xfrm>
          <a:off x="3733800" y="1752600"/>
          <a:ext cx="658495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115507" imgH="4457948" progId="Excel.Sheet.8">
                  <p:embed/>
                </p:oleObj>
              </mc:Choice>
              <mc:Fallback>
                <p:oleObj name="Worksheet" r:id="rId2" imgW="6115507" imgH="4457948" progId="Excel.Sheet.8">
                  <p:embed/>
                  <p:pic>
                    <p:nvPicPr>
                      <p:cNvPr id="1408003" name="Object 1027">
                        <a:extLst>
                          <a:ext uri="{FF2B5EF4-FFF2-40B4-BE49-F238E27FC236}">
                            <a16:creationId xmlns:a16="http://schemas.microsoft.com/office/drawing/2014/main" id="{D84C5435-7277-2DD9-83B4-D2E71579640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752600"/>
                        <a:ext cx="658495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8004" name="Text Box 1028">
            <a:extLst>
              <a:ext uri="{FF2B5EF4-FFF2-40B4-BE49-F238E27FC236}">
                <a16:creationId xmlns:a16="http://schemas.microsoft.com/office/drawing/2014/main" id="{774C66F3-3E91-9A23-E635-6077423CA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905000"/>
            <a:ext cx="17526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Clr>
                <a:srgbClr val="17098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/>
              <a:t>This follows an  example from Quinlan’s ID3</a:t>
            </a:r>
          </a:p>
        </p:txBody>
      </p:sp>
    </p:spTree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E8FBB2A0-338C-D24D-B6E5-D1842E55E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B767-8BFB-4DF9-A5BD-AF154EB92FE1}" type="datetime4">
              <a:rPr lang="en-US" altLang="en-US"/>
              <a:pPr/>
              <a:t>October 20, 2022</a:t>
            </a:fld>
            <a:endParaRPr lang="en-US" alt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D6FBECBF-CDA4-6682-418D-2A3C0B5D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DCB0152B-3E8D-C6F0-E068-CADD93FA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1FD1-C518-4033-81D0-7DB7BFFF7D9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288194" name="Rectangle 2">
            <a:extLst>
              <a:ext uri="{FF2B5EF4-FFF2-40B4-BE49-F238E27FC236}">
                <a16:creationId xmlns:a16="http://schemas.microsoft.com/office/drawing/2014/main" id="{9EAC3DD6-EF19-B9B8-B86E-B9DA3C64C7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381000"/>
            <a:ext cx="7793038" cy="6096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sz="2800" b="1">
                <a:solidFill>
                  <a:srgbClr val="170981"/>
                </a:solidFill>
                <a:latin typeface="Times New Roman" panose="02020603050405020304" pitchFamily="18" charset="0"/>
              </a:rPr>
              <a:t>Output: A Decision Tree for “</a:t>
            </a:r>
            <a:r>
              <a:rPr lang="en-US" altLang="en-US" sz="2800" b="1" i="1">
                <a:solidFill>
                  <a:srgbClr val="170981"/>
                </a:solidFill>
                <a:latin typeface="Times New Roman" panose="02020603050405020304" pitchFamily="18" charset="0"/>
              </a:rPr>
              <a:t>buys_computer”</a:t>
            </a:r>
          </a:p>
        </p:txBody>
      </p:sp>
      <p:sp>
        <p:nvSpPr>
          <p:cNvPr id="1288195" name="Rectangle 3">
            <a:extLst>
              <a:ext uri="{FF2B5EF4-FFF2-40B4-BE49-F238E27FC236}">
                <a16:creationId xmlns:a16="http://schemas.microsoft.com/office/drawing/2014/main" id="{2C45EC10-CD4D-FF4A-1165-CCEE8B13C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3887" y="1901825"/>
            <a:ext cx="609141" cy="369974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age?</a:t>
            </a:r>
          </a:p>
        </p:txBody>
      </p:sp>
      <p:sp>
        <p:nvSpPr>
          <p:cNvPr id="1288196" name="Rectangle 4">
            <a:extLst>
              <a:ext uri="{FF2B5EF4-FFF2-40B4-BE49-F238E27FC236}">
                <a16:creationId xmlns:a16="http://schemas.microsoft.com/office/drawing/2014/main" id="{7DCE164B-09DA-05F1-74B1-009C9DE16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7586" y="2876550"/>
            <a:ext cx="95539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overcast</a:t>
            </a:r>
          </a:p>
        </p:txBody>
      </p:sp>
      <p:sp>
        <p:nvSpPr>
          <p:cNvPr id="1288197" name="Rectangle 5">
            <a:extLst>
              <a:ext uri="{FF2B5EF4-FFF2-40B4-BE49-F238E27FC236}">
                <a16:creationId xmlns:a16="http://schemas.microsoft.com/office/drawing/2014/main" id="{7FF1C15A-59E5-4D8A-43FB-33A54A18B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1036" y="3790950"/>
            <a:ext cx="955390" cy="369974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student?</a:t>
            </a:r>
          </a:p>
        </p:txBody>
      </p:sp>
      <p:sp>
        <p:nvSpPr>
          <p:cNvPr id="1288198" name="Rectangle 6">
            <a:extLst>
              <a:ext uri="{FF2B5EF4-FFF2-40B4-BE49-F238E27FC236}">
                <a16:creationId xmlns:a16="http://schemas.microsoft.com/office/drawing/2014/main" id="{D26DC154-FFCB-E49C-EB23-ED9790453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9917" y="3790950"/>
            <a:ext cx="1410643" cy="369974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credit rating?</a:t>
            </a:r>
          </a:p>
        </p:txBody>
      </p:sp>
      <p:sp>
        <p:nvSpPr>
          <p:cNvPr id="1288199" name="Rectangle 7">
            <a:extLst>
              <a:ext uri="{FF2B5EF4-FFF2-40B4-BE49-F238E27FC236}">
                <a16:creationId xmlns:a16="http://schemas.microsoft.com/office/drawing/2014/main" id="{C657034E-EAAE-615F-647D-5EAFBB9BC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535" y="4757738"/>
            <a:ext cx="41678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1288200" name="Rectangle 8">
            <a:extLst>
              <a:ext uri="{FF2B5EF4-FFF2-40B4-BE49-F238E27FC236}">
                <a16:creationId xmlns:a16="http://schemas.microsoft.com/office/drawing/2014/main" id="{0DA902EC-2296-2E85-A930-79F51F8A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3551" y="4757738"/>
            <a:ext cx="49372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1288201" name="Rectangle 9">
            <a:extLst>
              <a:ext uri="{FF2B5EF4-FFF2-40B4-BE49-F238E27FC236}">
                <a16:creationId xmlns:a16="http://schemas.microsoft.com/office/drawing/2014/main" id="{603AE91B-564B-CB66-E88D-A0479C05F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52" y="4772025"/>
            <a:ext cx="50654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fair</a:t>
            </a:r>
          </a:p>
        </p:txBody>
      </p:sp>
      <p:sp>
        <p:nvSpPr>
          <p:cNvPr id="1288202" name="Rectangle 10">
            <a:extLst>
              <a:ext uri="{FF2B5EF4-FFF2-40B4-BE49-F238E27FC236}">
                <a16:creationId xmlns:a16="http://schemas.microsoft.com/office/drawing/2014/main" id="{35A3A429-6448-0DF9-C4DA-8D1E1BCA4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776" y="4786313"/>
            <a:ext cx="101951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excellent</a:t>
            </a:r>
          </a:p>
        </p:txBody>
      </p:sp>
      <p:sp>
        <p:nvSpPr>
          <p:cNvPr id="1288203" name="Line 11">
            <a:extLst>
              <a:ext uri="{FF2B5EF4-FFF2-40B4-BE49-F238E27FC236}">
                <a16:creationId xmlns:a16="http://schemas.microsoft.com/office/drawing/2014/main" id="{A94B5D01-65ED-3BC5-8747-6869F4EC01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32225" y="2393951"/>
            <a:ext cx="992188" cy="1323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88204" name="Line 12">
            <a:extLst>
              <a:ext uri="{FF2B5EF4-FFF2-40B4-BE49-F238E27FC236}">
                <a16:creationId xmlns:a16="http://schemas.microsoft.com/office/drawing/2014/main" id="{FE1EC1DE-39CE-B2EA-D3F0-15CBFAFEB6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24489" y="2439988"/>
            <a:ext cx="1587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88205" name="Line 13">
            <a:extLst>
              <a:ext uri="{FF2B5EF4-FFF2-40B4-BE49-F238E27FC236}">
                <a16:creationId xmlns:a16="http://schemas.microsoft.com/office/drawing/2014/main" id="{4D2A38AF-3D1A-7A7F-7E01-67A82848CF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9651" y="2470150"/>
            <a:ext cx="1489075" cy="1309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88206" name="Rectangle 14">
            <a:extLst>
              <a:ext uri="{FF2B5EF4-FFF2-40B4-BE49-F238E27FC236}">
                <a16:creationId xmlns:a16="http://schemas.microsoft.com/office/drawing/2014/main" id="{82E0644A-0DED-79BF-9F27-CAD28754C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7977" y="2819400"/>
            <a:ext cx="679673" cy="369974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 b="1">
                <a:latin typeface="Times New Roman" panose="02020603050405020304" pitchFamily="18" charset="0"/>
              </a:rPr>
              <a:t>&lt;=30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88207" name="Rectangle 15">
            <a:extLst>
              <a:ext uri="{FF2B5EF4-FFF2-40B4-BE49-F238E27FC236}">
                <a16:creationId xmlns:a16="http://schemas.microsoft.com/office/drawing/2014/main" id="{0924B6A9-8664-959E-13AE-56A9D561A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294" y="2936875"/>
            <a:ext cx="548227" cy="36997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 b="1">
                <a:latin typeface="Times New Roman" panose="02020603050405020304" pitchFamily="18" charset="0"/>
              </a:rPr>
              <a:t>&gt;40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88208" name="Line 16">
            <a:extLst>
              <a:ext uri="{FF2B5EF4-FFF2-40B4-BE49-F238E27FC236}">
                <a16:creationId xmlns:a16="http://schemas.microsoft.com/office/drawing/2014/main" id="{D0DB11D8-7A86-CCBD-37D9-94F730B3A7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3551" y="4344989"/>
            <a:ext cx="493713" cy="5159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88209" name="Line 17">
            <a:extLst>
              <a:ext uri="{FF2B5EF4-FFF2-40B4-BE49-F238E27FC236}">
                <a16:creationId xmlns:a16="http://schemas.microsoft.com/office/drawing/2014/main" id="{33FBBFEF-2BCC-F719-4A2D-C3C7783E53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2264" y="4391026"/>
            <a:ext cx="420687" cy="4238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88210" name="Line 18">
            <a:extLst>
              <a:ext uri="{FF2B5EF4-FFF2-40B4-BE49-F238E27FC236}">
                <a16:creationId xmlns:a16="http://schemas.microsoft.com/office/drawing/2014/main" id="{175CAB2A-8418-48E9-376D-C6D5C2AAA7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78650" y="4391026"/>
            <a:ext cx="344488" cy="4556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88211" name="Line 19">
            <a:extLst>
              <a:ext uri="{FF2B5EF4-FFF2-40B4-BE49-F238E27FC236}">
                <a16:creationId xmlns:a16="http://schemas.microsoft.com/office/drawing/2014/main" id="{A41189C8-73F4-3274-4789-EB65A9B30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8138" y="4405314"/>
            <a:ext cx="328612" cy="395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88212" name="Line 20">
            <a:extLst>
              <a:ext uri="{FF2B5EF4-FFF2-40B4-BE49-F238E27FC236}">
                <a16:creationId xmlns:a16="http://schemas.microsoft.com/office/drawing/2014/main" id="{F4021BB8-D47A-E100-83CC-DBD1602C2F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4338" y="52292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88213" name="Line 21">
            <a:extLst>
              <a:ext uri="{FF2B5EF4-FFF2-40B4-BE49-F238E27FC236}">
                <a16:creationId xmlns:a16="http://schemas.microsoft.com/office/drawing/2014/main" id="{851BF964-8BE1-47DD-8D19-D4D291D2B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9138" y="5183189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88214" name="Line 22">
            <a:extLst>
              <a:ext uri="{FF2B5EF4-FFF2-40B4-BE49-F238E27FC236}">
                <a16:creationId xmlns:a16="http://schemas.microsoft.com/office/drawing/2014/main" id="{E9F11703-F2DB-06F5-DFD5-DBF1CBB147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0563" y="5199064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88215" name="Line 23">
            <a:extLst>
              <a:ext uri="{FF2B5EF4-FFF2-40B4-BE49-F238E27FC236}">
                <a16:creationId xmlns:a16="http://schemas.microsoft.com/office/drawing/2014/main" id="{C5A5676E-58A9-CA04-29EF-5E3FCC5A3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8825" y="5199064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88216" name="Line 24">
            <a:extLst>
              <a:ext uri="{FF2B5EF4-FFF2-40B4-BE49-F238E27FC236}">
                <a16:creationId xmlns:a16="http://schemas.microsoft.com/office/drawing/2014/main" id="{09FF2E8F-4676-5039-B9AB-3F5CBCA6C2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6075" y="3294064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88217" name="Rectangle 25">
            <a:extLst>
              <a:ext uri="{FF2B5EF4-FFF2-40B4-BE49-F238E27FC236}">
                <a16:creationId xmlns:a16="http://schemas.microsoft.com/office/drawing/2014/main" id="{6308EFB0-6CE1-06FE-334B-1987ABEDC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5948" y="5634038"/>
            <a:ext cx="416781" cy="369974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1288218" name="Rectangle 26">
            <a:extLst>
              <a:ext uri="{FF2B5EF4-FFF2-40B4-BE49-F238E27FC236}">
                <a16:creationId xmlns:a16="http://schemas.microsoft.com/office/drawing/2014/main" id="{27417922-E210-FFE7-A655-97C688325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0585" y="5634038"/>
            <a:ext cx="416781" cy="369974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1288219" name="Rectangle 27">
            <a:extLst>
              <a:ext uri="{FF2B5EF4-FFF2-40B4-BE49-F238E27FC236}">
                <a16:creationId xmlns:a16="http://schemas.microsoft.com/office/drawing/2014/main" id="{5176B87E-1C32-030E-471B-8508DF546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0376" y="5634038"/>
            <a:ext cx="493725" cy="369974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1288220" name="Rectangle 28">
            <a:extLst>
              <a:ext uri="{FF2B5EF4-FFF2-40B4-BE49-F238E27FC236}">
                <a16:creationId xmlns:a16="http://schemas.microsoft.com/office/drawing/2014/main" id="{949C5654-204F-43B6-7146-0CA547333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2276" y="5634038"/>
            <a:ext cx="493725" cy="369974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1288221" name="Rectangle 29">
            <a:extLst>
              <a:ext uri="{FF2B5EF4-FFF2-40B4-BE49-F238E27FC236}">
                <a16:creationId xmlns:a16="http://schemas.microsoft.com/office/drawing/2014/main" id="{A11DAAC5-B14B-9820-E1E0-34F0CE90A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9213" y="3794125"/>
            <a:ext cx="493725" cy="369974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1288222" name="Rectangle 30">
            <a:extLst>
              <a:ext uri="{FF2B5EF4-FFF2-40B4-BE49-F238E27FC236}">
                <a16:creationId xmlns:a16="http://schemas.microsoft.com/office/drawing/2014/main" id="{324EDE7B-80AB-1765-DBFF-64FB53316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971800"/>
            <a:ext cx="10668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 b="1">
                <a:latin typeface="Times New Roman" panose="02020603050405020304" pitchFamily="18" charset="0"/>
              </a:rPr>
              <a:t>30..40</a:t>
            </a: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0F70FFF-B352-DCC4-ACF0-696021CA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0C57-7A87-436D-8373-621E4E4CDF98}" type="datetime4">
              <a:rPr lang="en-US" altLang="en-US"/>
              <a:pPr/>
              <a:t>October 20,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E229550-FD25-CCCA-931A-E070DF31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44D599B-6649-575E-366E-4B7810D2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C3E5-CDFC-420E-9D96-969EDA13945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448962" name="Rectangle 1026">
            <a:extLst>
              <a:ext uri="{FF2B5EF4-FFF2-40B4-BE49-F238E27FC236}">
                <a16:creationId xmlns:a16="http://schemas.microsoft.com/office/drawing/2014/main" id="{65C905D8-BFFC-B299-03BA-A07CA897AB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for Decision Tree Induction</a:t>
            </a:r>
          </a:p>
        </p:txBody>
      </p:sp>
      <p:sp>
        <p:nvSpPr>
          <p:cNvPr id="1448963" name="Rectangle 1027">
            <a:extLst>
              <a:ext uri="{FF2B5EF4-FFF2-40B4-BE49-F238E27FC236}">
                <a16:creationId xmlns:a16="http://schemas.microsoft.com/office/drawing/2014/main" id="{FD3BE417-B0B1-13A0-C1CE-20F372502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524000"/>
            <a:ext cx="8382000" cy="48006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en-US" sz="2000"/>
              <a:t>Basic algorithm (a greedy algorithm)</a:t>
            </a:r>
          </a:p>
          <a:p>
            <a:pPr lvl="1">
              <a:lnSpc>
                <a:spcPct val="95000"/>
              </a:lnSpc>
            </a:pPr>
            <a:r>
              <a:rPr lang="en-US" altLang="en-US" sz="2000"/>
              <a:t>Tree is constructed in a </a:t>
            </a:r>
            <a:r>
              <a:rPr lang="en-US" altLang="en-US" sz="2000">
                <a:solidFill>
                  <a:schemeClr val="hlink"/>
                </a:solidFill>
              </a:rPr>
              <a:t>top-down recursive divide-and-conquer manner</a:t>
            </a:r>
          </a:p>
          <a:p>
            <a:pPr lvl="1">
              <a:lnSpc>
                <a:spcPct val="95000"/>
              </a:lnSpc>
            </a:pPr>
            <a:r>
              <a:rPr lang="en-US" altLang="en-US" sz="2000"/>
              <a:t>At start, all the training examples are at the root</a:t>
            </a:r>
          </a:p>
          <a:p>
            <a:pPr lvl="1">
              <a:lnSpc>
                <a:spcPct val="95000"/>
              </a:lnSpc>
            </a:pPr>
            <a:r>
              <a:rPr lang="en-US" altLang="en-US" sz="2000"/>
              <a:t>Attributes are categorical (if continuous-valued, they are discretized in advance)</a:t>
            </a:r>
          </a:p>
          <a:p>
            <a:pPr lvl="1">
              <a:lnSpc>
                <a:spcPct val="95000"/>
              </a:lnSpc>
            </a:pPr>
            <a:r>
              <a:rPr lang="en-US" altLang="en-US" sz="2000"/>
              <a:t>Examples are partitioned recursively based on selected attributes</a:t>
            </a:r>
          </a:p>
          <a:p>
            <a:pPr lvl="1">
              <a:lnSpc>
                <a:spcPct val="95000"/>
              </a:lnSpc>
            </a:pPr>
            <a:r>
              <a:rPr lang="en-US" altLang="en-US" sz="2000"/>
              <a:t>Test attributes are selected on the basis of a heuristic or statistical measure (e.g., </a:t>
            </a:r>
            <a:r>
              <a:rPr lang="en-US" altLang="en-US" sz="2000">
                <a:solidFill>
                  <a:schemeClr val="hlink"/>
                </a:solidFill>
              </a:rPr>
              <a:t>information gain</a:t>
            </a:r>
            <a:r>
              <a:rPr lang="en-US" altLang="en-US" sz="2000"/>
              <a:t>)</a:t>
            </a:r>
          </a:p>
          <a:p>
            <a:pPr>
              <a:lnSpc>
                <a:spcPct val="95000"/>
              </a:lnSpc>
            </a:pPr>
            <a:r>
              <a:rPr lang="en-US" altLang="en-US" sz="2000"/>
              <a:t>Conditions for stopping partitioning</a:t>
            </a:r>
          </a:p>
          <a:p>
            <a:pPr lvl="1">
              <a:lnSpc>
                <a:spcPct val="95000"/>
              </a:lnSpc>
            </a:pPr>
            <a:r>
              <a:rPr lang="en-US" altLang="en-US" sz="2000"/>
              <a:t>All samples for a given node belong to the same class</a:t>
            </a:r>
          </a:p>
          <a:p>
            <a:pPr lvl="1">
              <a:lnSpc>
                <a:spcPct val="95000"/>
              </a:lnSpc>
            </a:pPr>
            <a:r>
              <a:rPr lang="en-US" altLang="en-US" sz="2000"/>
              <a:t>There are no remaining attributes for further partitioning – </a:t>
            </a:r>
            <a:r>
              <a:rPr lang="en-US" altLang="en-US" sz="2000">
                <a:solidFill>
                  <a:schemeClr val="hlink"/>
                </a:solidFill>
              </a:rPr>
              <a:t>majority voting</a:t>
            </a:r>
            <a:r>
              <a:rPr lang="en-US" altLang="en-US" sz="2000"/>
              <a:t> is employed for classifying the leaf</a:t>
            </a:r>
          </a:p>
          <a:p>
            <a:pPr lvl="1">
              <a:lnSpc>
                <a:spcPct val="95000"/>
              </a:lnSpc>
            </a:pPr>
            <a:r>
              <a:rPr lang="en-US" altLang="en-US" sz="2000"/>
              <a:t>There are no samples left</a:t>
            </a:r>
          </a:p>
        </p:txBody>
      </p:sp>
    </p:spTree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C66B47B-A1D1-DFAE-45EA-33731755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9686-BE61-4219-959E-84872C173B96}" type="datetime4">
              <a:rPr lang="en-US" altLang="en-US"/>
              <a:pPr/>
              <a:t>October 20,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6B9D7B0-1E24-7D38-058D-6269356F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A831328-4583-D3E8-8C1E-AB568DE2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EBC5-5FF7-48E4-9B4E-07F9BDCD4F3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449986" name="Rectangle 1026">
            <a:extLst>
              <a:ext uri="{FF2B5EF4-FFF2-40B4-BE49-F238E27FC236}">
                <a16:creationId xmlns:a16="http://schemas.microsoft.com/office/drawing/2014/main" id="{5CAC8C37-44BB-E558-C937-B23F289EDB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0" y="381000"/>
            <a:ext cx="5410200" cy="685800"/>
          </a:xfrm>
        </p:spPr>
        <p:txBody>
          <a:bodyPr/>
          <a:lstStyle/>
          <a:p>
            <a:r>
              <a:rPr lang="en-US" altLang="en-US" sz="3200"/>
              <a:t>Attribute Selection Measure</a:t>
            </a:r>
            <a:endParaRPr lang="en-US" altLang="en-US" sz="3200" i="1">
              <a:solidFill>
                <a:srgbClr val="CC0000"/>
              </a:solidFill>
            </a:endParaRPr>
          </a:p>
        </p:txBody>
      </p:sp>
      <p:sp>
        <p:nvSpPr>
          <p:cNvPr id="1449987" name="Rectangle 1027">
            <a:extLst>
              <a:ext uri="{FF2B5EF4-FFF2-40B4-BE49-F238E27FC236}">
                <a16:creationId xmlns:a16="http://schemas.microsoft.com/office/drawing/2014/main" id="{500B013D-5CA6-5E4B-FED0-EB2D5BFDC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09750" y="1600201"/>
            <a:ext cx="8629650" cy="4892675"/>
          </a:xfrm>
        </p:spPr>
        <p:txBody>
          <a:bodyPr/>
          <a:lstStyle/>
          <a:p>
            <a:r>
              <a:rPr lang="en-US" altLang="en-US" sz="2400">
                <a:solidFill>
                  <a:schemeClr val="hlink"/>
                </a:solidFill>
              </a:rPr>
              <a:t>Information gain</a:t>
            </a:r>
            <a:r>
              <a:rPr lang="en-US" altLang="en-US" sz="2400"/>
              <a:t> (ID3/C4.5)</a:t>
            </a:r>
          </a:p>
          <a:p>
            <a:pPr lvl="1"/>
            <a:r>
              <a:rPr lang="en-US" altLang="en-US"/>
              <a:t>All attributes are assumed to be categorical</a:t>
            </a:r>
          </a:p>
          <a:p>
            <a:pPr lvl="1"/>
            <a:r>
              <a:rPr lang="en-US" altLang="en-US"/>
              <a:t>Can be modified for continuous-valued attributes</a:t>
            </a:r>
          </a:p>
          <a:p>
            <a:r>
              <a:rPr lang="en-US" altLang="en-US" sz="2400">
                <a:solidFill>
                  <a:schemeClr val="hlink"/>
                </a:solidFill>
              </a:rPr>
              <a:t>Gini index </a:t>
            </a:r>
            <a:r>
              <a:rPr lang="en-US" altLang="en-US" sz="2400"/>
              <a:t>(IBM IntelligentMiner)</a:t>
            </a:r>
            <a:endParaRPr lang="en-US" altLang="en-US" sz="2400">
              <a:solidFill>
                <a:schemeClr val="hlink"/>
              </a:solidFill>
            </a:endParaRPr>
          </a:p>
          <a:p>
            <a:pPr lvl="1"/>
            <a:r>
              <a:rPr lang="en-US" altLang="en-US"/>
              <a:t>All attributes are assumed continuous-valued</a:t>
            </a:r>
          </a:p>
          <a:p>
            <a:pPr lvl="1"/>
            <a:r>
              <a:rPr lang="en-US" altLang="en-US"/>
              <a:t>Assume there exist several possible split values for each attribute</a:t>
            </a:r>
          </a:p>
          <a:p>
            <a:pPr lvl="1"/>
            <a:r>
              <a:rPr lang="en-US" altLang="en-US"/>
              <a:t>May need other tools, such as clustering, to get the possible split values</a:t>
            </a:r>
          </a:p>
          <a:p>
            <a:pPr lvl="1"/>
            <a:r>
              <a:rPr lang="en-US" altLang="en-US"/>
              <a:t>Can be modified for categorical attributes</a:t>
            </a:r>
          </a:p>
        </p:txBody>
      </p:sp>
    </p:spTree>
  </p:cSld>
  <p:clrMapOvr>
    <a:masterClrMapping/>
  </p:clrMapOvr>
  <p:transition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7358AEF-8203-E26C-4124-1F35E45AE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AC93-5699-4BF0-8A35-019A13CEE536}" type="datetime4">
              <a:rPr lang="en-US" altLang="en-US"/>
              <a:pPr/>
              <a:t>October 20,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7A1B85C-ACD6-FD21-3790-AF72B538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8F8A83B-1777-B56D-8239-D50A3707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E70A-8399-4629-8596-FCBC1686F25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451010" name="Rectangle 1026">
            <a:extLst>
              <a:ext uri="{FF2B5EF4-FFF2-40B4-BE49-F238E27FC236}">
                <a16:creationId xmlns:a16="http://schemas.microsoft.com/office/drawing/2014/main" id="{8E0F538B-DE02-14C7-0552-BE37E8E32D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00400" y="381000"/>
            <a:ext cx="6248400" cy="609600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/>
              <a:t>Information Gain (ID3/C4.5)</a:t>
            </a:r>
          </a:p>
        </p:txBody>
      </p:sp>
      <p:sp>
        <p:nvSpPr>
          <p:cNvPr id="1451011" name="Rectangle 1027">
            <a:extLst>
              <a:ext uri="{FF2B5EF4-FFF2-40B4-BE49-F238E27FC236}">
                <a16:creationId xmlns:a16="http://schemas.microsoft.com/office/drawing/2014/main" id="{79785ACE-3EA7-2FBC-B2D0-9B70D785DC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8000" y="1524000"/>
            <a:ext cx="8661400" cy="50292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en-US" sz="2400"/>
              <a:t>Select the attribute with the highest information gain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en-US" sz="2400"/>
              <a:t>Assume there are two classes,</a:t>
            </a:r>
            <a:r>
              <a:rPr lang="en-US" altLang="en-US" sz="2400" i="1"/>
              <a:t> P</a:t>
            </a:r>
            <a:r>
              <a:rPr lang="en-US" altLang="en-US" sz="2400"/>
              <a:t>  and</a:t>
            </a:r>
            <a:r>
              <a:rPr lang="en-US" altLang="en-US" sz="2400" i="1"/>
              <a:t> N</a:t>
            </a:r>
            <a:endParaRPr lang="en-US" altLang="en-US" sz="240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en-US" altLang="en-US"/>
              <a:t>Let the set of examples </a:t>
            </a:r>
            <a:r>
              <a:rPr lang="en-US" altLang="en-US" i="1"/>
              <a:t>S</a:t>
            </a:r>
            <a:r>
              <a:rPr lang="en-US" altLang="en-US"/>
              <a:t> contain </a:t>
            </a:r>
            <a:r>
              <a:rPr lang="en-US" altLang="en-US" i="1"/>
              <a:t>p</a:t>
            </a:r>
            <a:r>
              <a:rPr lang="en-US" altLang="en-US"/>
              <a:t> elements of class </a:t>
            </a:r>
            <a:r>
              <a:rPr lang="en-US" altLang="en-US" i="1"/>
              <a:t>P</a:t>
            </a:r>
            <a:r>
              <a:rPr lang="en-US" altLang="en-US"/>
              <a:t>  and </a:t>
            </a:r>
            <a:r>
              <a:rPr lang="en-US" altLang="en-US" i="1"/>
              <a:t>n</a:t>
            </a:r>
            <a:r>
              <a:rPr lang="en-US" altLang="en-US"/>
              <a:t> elements of class </a:t>
            </a:r>
            <a:r>
              <a:rPr lang="en-US" altLang="en-US" i="1"/>
              <a:t>N</a:t>
            </a:r>
            <a:endParaRPr lang="en-US" altLang="en-US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en-US" altLang="en-US"/>
              <a:t>The amount of information, needed to decide if an arbitrary example in </a:t>
            </a:r>
            <a:r>
              <a:rPr lang="en-US" altLang="en-US" i="1"/>
              <a:t>S</a:t>
            </a:r>
            <a:r>
              <a:rPr lang="en-US" altLang="en-US"/>
              <a:t> belongs to </a:t>
            </a:r>
            <a:r>
              <a:rPr lang="en-US" altLang="en-US" i="1"/>
              <a:t>P</a:t>
            </a:r>
            <a:r>
              <a:rPr lang="en-US" altLang="en-US"/>
              <a:t>  or </a:t>
            </a:r>
            <a:r>
              <a:rPr lang="en-US" altLang="en-US" i="1"/>
              <a:t>N</a:t>
            </a:r>
            <a:r>
              <a:rPr lang="en-US" altLang="en-US"/>
              <a:t> is defined as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endParaRPr lang="en-US" altLang="en-US"/>
          </a:p>
          <a:p>
            <a:pPr>
              <a:spcBef>
                <a:spcPct val="0"/>
              </a:spcBef>
            </a:pPr>
            <a:endParaRPr lang="en-US" altLang="en-US" sz="2400"/>
          </a:p>
        </p:txBody>
      </p:sp>
      <p:graphicFrame>
        <p:nvGraphicFramePr>
          <p:cNvPr id="1451012" name="Object 1028">
            <a:extLst>
              <a:ext uri="{FF2B5EF4-FFF2-40B4-BE49-F238E27FC236}">
                <a16:creationId xmlns:a16="http://schemas.microsoft.com/office/drawing/2014/main" id="{07A969FB-B587-4B6D-464F-E353A02EF6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4876800"/>
          <a:ext cx="5486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86400" imgH="787320" progId="Equation.3">
                  <p:embed/>
                </p:oleObj>
              </mc:Choice>
              <mc:Fallback>
                <p:oleObj name="Equation" r:id="rId2" imgW="5486400" imgH="787320" progId="Equation.3">
                  <p:embed/>
                  <p:pic>
                    <p:nvPicPr>
                      <p:cNvPr id="1451012" name="Object 1028">
                        <a:extLst>
                          <a:ext uri="{FF2B5EF4-FFF2-40B4-BE49-F238E27FC236}">
                            <a16:creationId xmlns:a16="http://schemas.microsoft.com/office/drawing/2014/main" id="{07A969FB-B587-4B6D-464F-E353A02EF6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876800"/>
                        <a:ext cx="5486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49BF28D-3F09-87C2-4FEC-24B58371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0DB9-6C8F-4CBE-A1D1-437D2D12EFDF}" type="datetime4">
              <a:rPr lang="en-US" altLang="en-US"/>
              <a:pPr/>
              <a:t>October 20,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DB58814-37AF-8E1A-A128-F6BF001E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B2A67F8-1728-5724-BFAF-1638F1D5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F04B-A61E-4558-865A-BD464C6AD62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452034" name="Rectangle 2">
            <a:extLst>
              <a:ext uri="{FF2B5EF4-FFF2-40B4-BE49-F238E27FC236}">
                <a16:creationId xmlns:a16="http://schemas.microsoft.com/office/drawing/2014/main" id="{E2EF0949-2D54-32A6-F350-CAEFFC8808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0" y="228600"/>
            <a:ext cx="6705600" cy="10668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Information Gain in Decision Tree Induction</a:t>
            </a:r>
          </a:p>
        </p:txBody>
      </p:sp>
      <p:sp>
        <p:nvSpPr>
          <p:cNvPr id="1452035" name="Rectangle 3">
            <a:extLst>
              <a:ext uri="{FF2B5EF4-FFF2-40B4-BE49-F238E27FC236}">
                <a16:creationId xmlns:a16="http://schemas.microsoft.com/office/drawing/2014/main" id="{23076E71-7DED-9786-EF96-4716531B9D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8077200" cy="47244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en-US" sz="2400"/>
              <a:t>Assume that using attribute A a set </a:t>
            </a:r>
            <a:r>
              <a:rPr lang="en-US" altLang="en-US" sz="2400" i="1"/>
              <a:t>S</a:t>
            </a:r>
            <a:r>
              <a:rPr lang="en-US" altLang="en-US" sz="2400"/>
              <a:t> will be partitioned into sets {</a:t>
            </a:r>
            <a:r>
              <a:rPr lang="en-US" altLang="en-US" sz="2400" i="1"/>
              <a:t>S</a:t>
            </a:r>
            <a:r>
              <a:rPr lang="en-US" altLang="en-US" sz="2400" i="1" baseline="-25000"/>
              <a:t>1</a:t>
            </a:r>
            <a:r>
              <a:rPr lang="en-US" altLang="en-US" sz="2400"/>
              <a:t>, </a:t>
            </a:r>
            <a:r>
              <a:rPr lang="en-US" altLang="en-US" sz="2400" i="1"/>
              <a:t>S</a:t>
            </a:r>
            <a:r>
              <a:rPr lang="en-US" altLang="en-US" sz="2400" i="1" baseline="-25000"/>
              <a:t>2</a:t>
            </a:r>
            <a:r>
              <a:rPr lang="en-US" altLang="en-US" sz="2400"/>
              <a:t> , …, </a:t>
            </a:r>
            <a:r>
              <a:rPr lang="en-US" altLang="en-US" sz="2400" i="1"/>
              <a:t>S</a:t>
            </a:r>
            <a:r>
              <a:rPr lang="en-US" altLang="en-US" sz="2400" i="1" baseline="-25000"/>
              <a:t>v</a:t>
            </a:r>
            <a:r>
              <a:rPr lang="en-US" altLang="en-US" sz="2400"/>
              <a:t>}  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en-US"/>
              <a:t>If </a:t>
            </a:r>
            <a:r>
              <a:rPr lang="en-US" altLang="en-US" i="1"/>
              <a:t>S</a:t>
            </a:r>
            <a:r>
              <a:rPr lang="en-US" altLang="en-US" i="1" baseline="-25000"/>
              <a:t>i</a:t>
            </a:r>
            <a:r>
              <a:rPr lang="en-US" altLang="en-US"/>
              <a:t> contains </a:t>
            </a:r>
            <a:r>
              <a:rPr lang="en-US" altLang="en-US" i="1"/>
              <a:t>p</a:t>
            </a:r>
            <a:r>
              <a:rPr lang="en-US" altLang="en-US" i="1" baseline="-25000"/>
              <a:t>i</a:t>
            </a:r>
            <a:r>
              <a:rPr lang="en-US" altLang="en-US" i="1"/>
              <a:t> </a:t>
            </a:r>
            <a:r>
              <a:rPr lang="en-US" altLang="en-US"/>
              <a:t>examples of </a:t>
            </a:r>
            <a:r>
              <a:rPr lang="en-US" altLang="en-US" i="1"/>
              <a:t>P</a:t>
            </a:r>
            <a:r>
              <a:rPr lang="en-US" altLang="en-US"/>
              <a:t> and </a:t>
            </a:r>
            <a:r>
              <a:rPr lang="en-US" altLang="en-US" i="1"/>
              <a:t>n</a:t>
            </a:r>
            <a:r>
              <a:rPr lang="en-US" altLang="en-US" i="1" baseline="-25000"/>
              <a:t>i</a:t>
            </a:r>
            <a:r>
              <a:rPr lang="en-US" altLang="en-US"/>
              <a:t> examples of </a:t>
            </a:r>
            <a:r>
              <a:rPr lang="en-US" altLang="en-US" i="1"/>
              <a:t>N</a:t>
            </a:r>
            <a:r>
              <a:rPr lang="en-US" altLang="en-US"/>
              <a:t>, the </a:t>
            </a:r>
            <a:r>
              <a:rPr lang="en-US" altLang="en-US">
                <a:solidFill>
                  <a:schemeClr val="hlink"/>
                </a:solidFill>
              </a:rPr>
              <a:t>entropy</a:t>
            </a:r>
            <a:r>
              <a:rPr lang="en-US" altLang="en-US"/>
              <a:t>, or the expected information needed to classify objects in all subtrees </a:t>
            </a:r>
            <a:r>
              <a:rPr lang="en-US" altLang="en-US" i="1"/>
              <a:t>S</a:t>
            </a:r>
            <a:r>
              <a:rPr lang="en-US" altLang="en-US" i="1" baseline="-25000"/>
              <a:t>i</a:t>
            </a:r>
            <a:r>
              <a:rPr lang="en-US" altLang="en-US"/>
              <a:t> is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endParaRPr lang="en-US" altLang="en-US"/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endParaRPr lang="en-US" altLang="en-US"/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en-US" sz="2400"/>
              <a:t>The encoding information that would be gained by branching on </a:t>
            </a:r>
            <a:r>
              <a:rPr lang="en-US" altLang="en-US" sz="2400" i="1"/>
              <a:t>A</a:t>
            </a:r>
          </a:p>
          <a:p>
            <a:endParaRPr lang="en-US" altLang="en-US" sz="2400"/>
          </a:p>
        </p:txBody>
      </p:sp>
      <p:graphicFrame>
        <p:nvGraphicFramePr>
          <p:cNvPr id="1452036" name="Object 4">
            <a:extLst>
              <a:ext uri="{FF2B5EF4-FFF2-40B4-BE49-F238E27FC236}">
                <a16:creationId xmlns:a16="http://schemas.microsoft.com/office/drawing/2014/main" id="{26C96F2D-CE23-533C-0F1D-63CB6600F4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114800"/>
          <a:ext cx="3136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36680" imgH="787320" progId="Equation.3">
                  <p:embed/>
                </p:oleObj>
              </mc:Choice>
              <mc:Fallback>
                <p:oleObj name="Equation" r:id="rId2" imgW="3136680" imgH="787320" progId="Equation.3">
                  <p:embed/>
                  <p:pic>
                    <p:nvPicPr>
                      <p:cNvPr id="1452036" name="Object 4">
                        <a:extLst>
                          <a:ext uri="{FF2B5EF4-FFF2-40B4-BE49-F238E27FC236}">
                            <a16:creationId xmlns:a16="http://schemas.microsoft.com/office/drawing/2014/main" id="{26C96F2D-CE23-533C-0F1D-63CB6600F4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114800"/>
                        <a:ext cx="31369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2037" name="Object 5">
            <a:extLst>
              <a:ext uri="{FF2B5EF4-FFF2-40B4-BE49-F238E27FC236}">
                <a16:creationId xmlns:a16="http://schemas.microsoft.com/office/drawing/2014/main" id="{78CFAC33-513F-EBD0-1AB4-E5497D1633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5791200"/>
          <a:ext cx="3098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98520" imgH="342720" progId="Equation.3">
                  <p:embed/>
                </p:oleObj>
              </mc:Choice>
              <mc:Fallback>
                <p:oleObj name="Equation" r:id="rId4" imgW="3098520" imgH="342720" progId="Equation.3">
                  <p:embed/>
                  <p:pic>
                    <p:nvPicPr>
                      <p:cNvPr id="1452037" name="Object 5">
                        <a:extLst>
                          <a:ext uri="{FF2B5EF4-FFF2-40B4-BE49-F238E27FC236}">
                            <a16:creationId xmlns:a16="http://schemas.microsoft.com/office/drawing/2014/main" id="{78CFAC33-513F-EBD0-1AB4-E5497D1633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791200"/>
                        <a:ext cx="3098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hecker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2916</TotalTime>
  <Words>1522</Words>
  <Application>Microsoft Office PowerPoint</Application>
  <PresentationFormat>Widescreen</PresentationFormat>
  <Paragraphs>241</Paragraphs>
  <Slides>22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Arial</vt:lpstr>
      <vt:lpstr>Calibri</vt:lpstr>
      <vt:lpstr>Calibri Light</vt:lpstr>
      <vt:lpstr>Casper</vt:lpstr>
      <vt:lpstr>Casper Bold</vt:lpstr>
      <vt:lpstr>Marlett</vt:lpstr>
      <vt:lpstr>Times New Roman</vt:lpstr>
      <vt:lpstr>Wingdings</vt:lpstr>
      <vt:lpstr>Wingdings 2</vt:lpstr>
      <vt:lpstr>1_Office Theme</vt:lpstr>
      <vt:lpstr>Contents Slide Master</vt:lpstr>
      <vt:lpstr>CorelDRAW</vt:lpstr>
      <vt:lpstr>Microsoft Excel Worksheet</vt:lpstr>
      <vt:lpstr>Microsoft Equation 3.0</vt:lpstr>
      <vt:lpstr>PowerPoint Presentation</vt:lpstr>
      <vt:lpstr>Contents to be Covered</vt:lpstr>
      <vt:lpstr>Classification by Decision Tree Induction</vt:lpstr>
      <vt:lpstr>Training Dataset</vt:lpstr>
      <vt:lpstr>Output: A Decision Tree for “buys_computer”</vt:lpstr>
      <vt:lpstr>Algorithm for Decision Tree Induction</vt:lpstr>
      <vt:lpstr>Attribute Selection Measure</vt:lpstr>
      <vt:lpstr>Information Gain (ID3/C4.5)</vt:lpstr>
      <vt:lpstr>Information Gain in Decision Tree Induction</vt:lpstr>
      <vt:lpstr>Attribute Selection by Information Gain Computation</vt:lpstr>
      <vt:lpstr>Gini Index (IBM IntelligentMiner)</vt:lpstr>
      <vt:lpstr>Extracting Classification Rules from Trees</vt:lpstr>
      <vt:lpstr>Avoid Overfitting in Classification</vt:lpstr>
      <vt:lpstr>Approaches to Determine the Final Tree Size</vt:lpstr>
      <vt:lpstr>Enhancements to basic decision tree induction</vt:lpstr>
      <vt:lpstr>Classification in Large Databases</vt:lpstr>
      <vt:lpstr>Scalable Decision Tree Induction Methods in Data Mining Studies</vt:lpstr>
      <vt:lpstr>Data Cube-Based Decision-Tree Induction</vt:lpstr>
      <vt:lpstr>Presentation of Classification Results</vt:lpstr>
      <vt:lpstr>Homework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Neha Agarwal</cp:lastModifiedBy>
  <cp:revision>278</cp:revision>
  <dcterms:created xsi:type="dcterms:W3CDTF">2019-01-09T10:33:58Z</dcterms:created>
  <dcterms:modified xsi:type="dcterms:W3CDTF">2022-10-20T06:07:00Z</dcterms:modified>
</cp:coreProperties>
</file>