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277" r:id="rId3"/>
    <p:sldId id="307" r:id="rId4"/>
    <p:sldId id="953" r:id="rId5"/>
    <p:sldId id="954" r:id="rId6"/>
    <p:sldId id="955" r:id="rId7"/>
    <p:sldId id="956" r:id="rId8"/>
    <p:sldId id="1094" r:id="rId9"/>
    <p:sldId id="1095" r:id="rId10"/>
    <p:sldId id="1096" r:id="rId11"/>
    <p:sldId id="1097" r:id="rId12"/>
    <p:sldId id="1098" r:id="rId13"/>
    <p:sldId id="1099" r:id="rId14"/>
    <p:sldId id="957" r:id="rId15"/>
    <p:sldId id="958" r:id="rId16"/>
    <p:sldId id="962" r:id="rId17"/>
    <p:sldId id="1075" r:id="rId18"/>
    <p:sldId id="1089" r:id="rId19"/>
    <p:sldId id="1091" r:id="rId20"/>
    <p:sldId id="1093" r:id="rId21"/>
    <p:sldId id="618" r:id="rId22"/>
    <p:sldId id="371" r:id="rId23"/>
    <p:sldId id="3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767BE3-1A52-88FC-9FB8-719C20EB6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811AE-F24B-409E-B748-55B35097F36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54C5A2-88E1-E226-DCD1-7E6EB8176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CD736-F3B0-42B2-93E0-81A35BE8D9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42466" name="Rectangle 1026">
            <a:extLst>
              <a:ext uri="{FF2B5EF4-FFF2-40B4-BE49-F238E27FC236}">
                <a16:creationId xmlns:a16="http://schemas.microsoft.com/office/drawing/2014/main" id="{7F8F9139-655A-BB77-F4E1-8D826382B8A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7763" y="688975"/>
            <a:ext cx="4541837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2467" name="Rectangle 1027">
            <a:extLst>
              <a:ext uri="{FF2B5EF4-FFF2-40B4-BE49-F238E27FC236}">
                <a16:creationId xmlns:a16="http://schemas.microsoft.com/office/drawing/2014/main" id="{B03F7D22-93D0-AE51-1407-0C5E405B111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2288"/>
            <a:ext cx="5008563" cy="4102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006" tIns="42003" rIns="84006" bIns="4200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910B69-C9C4-6D5C-9150-96AE3B5EA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3BA24-878D-4FB1-B5F6-E2631E1156D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82754" name="Rectangle 2">
            <a:extLst>
              <a:ext uri="{FF2B5EF4-FFF2-40B4-BE49-F238E27FC236}">
                <a16:creationId xmlns:a16="http://schemas.microsoft.com/office/drawing/2014/main" id="{6A470CC3-086E-A48F-3224-2AC29529CF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7763" y="688975"/>
            <a:ext cx="4541837" cy="34067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482755" name="Rectangle 3">
            <a:extLst>
              <a:ext uri="{FF2B5EF4-FFF2-40B4-BE49-F238E27FC236}">
                <a16:creationId xmlns:a16="http://schemas.microsoft.com/office/drawing/2014/main" id="{AEE301AB-9DB7-8EF3-9AAF-36A2E44ED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4332288"/>
            <a:ext cx="5008563" cy="4102100"/>
          </a:xfrm>
          <a:ln/>
        </p:spPr>
        <p:txBody>
          <a:bodyPr lIns="84006" tIns="42003" rIns="84006" bIns="4200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77095D3-A308-1832-7295-4515CA42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464DA-559E-4075-9253-D3A3BB3BFFA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3474" name="Rectangle 2">
            <a:extLst>
              <a:ext uri="{FF2B5EF4-FFF2-40B4-BE49-F238E27FC236}">
                <a16:creationId xmlns:a16="http://schemas.microsoft.com/office/drawing/2014/main" id="{311C8789-B9DE-8D53-779E-32A704114E8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7763" y="688975"/>
            <a:ext cx="4541837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3475" name="Rectangle 3">
            <a:extLst>
              <a:ext uri="{FF2B5EF4-FFF2-40B4-BE49-F238E27FC236}">
                <a16:creationId xmlns:a16="http://schemas.microsoft.com/office/drawing/2014/main" id="{BB9797A6-0D60-FF38-1CCB-4E5655A3D7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2288"/>
            <a:ext cx="5008563" cy="4102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006" tIns="42003" rIns="84006" bIns="4200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F22B84F-3425-4361-9CFC-5DCDAE09B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EE6FE-95C7-4DF0-AA4E-B118DFA3965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19618" name="Rectangle 2">
            <a:extLst>
              <a:ext uri="{FF2B5EF4-FFF2-40B4-BE49-F238E27FC236}">
                <a16:creationId xmlns:a16="http://schemas.microsoft.com/office/drawing/2014/main" id="{440498C9-A8B1-A1FD-E9D7-89DF5AE71F02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7763" y="688975"/>
            <a:ext cx="4541837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873AAAA0-4C0D-75F5-DD87-44694A0D8E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2288"/>
            <a:ext cx="5008563" cy="4102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006" tIns="42003" rIns="84006" bIns="42003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25A7A4E-3026-D8E7-106D-AB4780F2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4D-14C0-436E-AF00-933B671D7770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4472A-5F72-2DF6-8B8D-0C5BAA4A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F2F672-405C-CC4E-9DF2-12357FCB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3A11-AFA4-4E1B-B534-C357B859440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23714" name="Rectangle 2">
            <a:extLst>
              <a:ext uri="{FF2B5EF4-FFF2-40B4-BE49-F238E27FC236}">
                <a16:creationId xmlns:a16="http://schemas.microsoft.com/office/drawing/2014/main" id="{985BF8B4-B465-37F9-7032-949F0BC93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Play-tennis example: estimating P(x</a:t>
            </a:r>
            <a:r>
              <a:rPr lang="en-US" altLang="en-US" baseline="-25000"/>
              <a:t>i</a:t>
            </a:r>
            <a:r>
              <a:rPr lang="en-US" altLang="en-US"/>
              <a:t>|C)</a:t>
            </a:r>
            <a:endParaRPr lang="it-IT" altLang="en-US"/>
          </a:p>
        </p:txBody>
      </p:sp>
      <p:graphicFrame>
        <p:nvGraphicFramePr>
          <p:cNvPr id="1523715" name="Object 3">
            <a:extLst>
              <a:ext uri="{FF2B5EF4-FFF2-40B4-BE49-F238E27FC236}">
                <a16:creationId xmlns:a16="http://schemas.microsoft.com/office/drawing/2014/main" id="{B617DC54-77C4-4E69-9EDD-A251A7F752B5}"/>
              </a:ext>
            </a:extLst>
          </p:cNvPr>
          <p:cNvGraphicFramePr>
            <a:graphicFrameLocks/>
          </p:cNvGraphicFramePr>
          <p:nvPr/>
        </p:nvGraphicFramePr>
        <p:xfrm>
          <a:off x="1752600" y="1524000"/>
          <a:ext cx="3505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43956" imgH="5172456" progId="Excel.Sheet.8">
                  <p:embed/>
                </p:oleObj>
              </mc:Choice>
              <mc:Fallback>
                <p:oleObj name="Worksheet" r:id="rId2" imgW="5743956" imgH="5172456" progId="Excel.Sheet.8">
                  <p:embed/>
                  <p:pic>
                    <p:nvPicPr>
                      <p:cNvPr id="1523715" name="Object 3">
                        <a:extLst>
                          <a:ext uri="{FF2B5EF4-FFF2-40B4-BE49-F238E27FC236}">
                            <a16:creationId xmlns:a16="http://schemas.microsoft.com/office/drawing/2014/main" id="{B617DC54-77C4-4E69-9EDD-A251A7F752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35052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3716" name="Group 4">
            <a:extLst>
              <a:ext uri="{FF2B5EF4-FFF2-40B4-BE49-F238E27FC236}">
                <a16:creationId xmlns:a16="http://schemas.microsoft.com/office/drawing/2014/main" id="{00F30E4C-1C08-1FF8-F556-BFB9D6479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41720"/>
              </p:ext>
            </p:extLst>
          </p:nvPr>
        </p:nvGraphicFramePr>
        <p:xfrm>
          <a:off x="5524500" y="255905"/>
          <a:ext cx="5105400" cy="623697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153450267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797045914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outlook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73299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P(sunny|p) = 2/9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P(sunny|n) = 3/5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3432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P(overcast|p) = 4/9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P(overcast|n) = 0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04705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rain|p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 = 3/9</a:t>
                      </a:r>
                      <a:endParaRPr kumimoji="0" lang="it-IT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P(rain|n) = 2/5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068470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temperature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52274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P(hot|p) = 2/9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P(hot|n) = 2/5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404014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P(mild|p) = 4/9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P(mild|n) = 2/5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05251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P(cool|p) = 3/9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P(cool|n) = 1/5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011000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humidity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33490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P(high|p) = 3/9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P(high|n) = 4/5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52193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P(normal|p) = 6/9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P(normal|n) = 2/5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46964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windy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85750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P(true|p) = 3/9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P(true|n) = 3/5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304385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P(false|p) = 6/9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false|n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 = 2/5</a:t>
                      </a:r>
                      <a:endParaRPr kumimoji="0" lang="it-IT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741089"/>
                  </a:ext>
                </a:extLst>
              </a:tr>
            </a:tbl>
          </a:graphicData>
        </a:graphic>
      </p:graphicFrame>
      <p:graphicFrame>
        <p:nvGraphicFramePr>
          <p:cNvPr id="1523763" name="Group 51">
            <a:extLst>
              <a:ext uri="{FF2B5EF4-FFF2-40B4-BE49-F238E27FC236}">
                <a16:creationId xmlns:a16="http://schemas.microsoft.com/office/drawing/2014/main" id="{93E37789-AF54-8F41-10E8-836826C7CE3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4953000"/>
          <a:ext cx="1905000" cy="1041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688313649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P(p) = 9/14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0892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P(n) = 5/14</a:t>
                      </a:r>
                      <a:endParaRPr kumimoji="0" lang="it-IT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53371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90CF20-9E88-782B-2F4E-656A1F29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98ED-3CB2-4BB0-9C1E-D80A784B95B4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D33968-427D-F249-9488-E5B97C68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0DAA54-2004-EEBE-A24F-A0548846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35CC-57E8-4247-98C2-7DCA0968E6F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24738" name="Rectangle 2">
            <a:extLst>
              <a:ext uri="{FF2B5EF4-FFF2-40B4-BE49-F238E27FC236}">
                <a16:creationId xmlns:a16="http://schemas.microsoft.com/office/drawing/2014/main" id="{BCF8ADF4-1660-77A1-7FC9-3A71DC560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Play-tennis example: classifying X</a:t>
            </a:r>
            <a:endParaRPr lang="it-IT" altLang="en-US"/>
          </a:p>
        </p:txBody>
      </p:sp>
      <p:sp>
        <p:nvSpPr>
          <p:cNvPr id="1524739" name="Rectangle 3">
            <a:extLst>
              <a:ext uri="{FF2B5EF4-FFF2-40B4-BE49-F238E27FC236}">
                <a16:creationId xmlns:a16="http://schemas.microsoft.com/office/drawing/2014/main" id="{3E4358B8-AA82-E12A-ABBD-DD2E39D66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178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unseen sample X = &lt;rain, hot, high, false&gt;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P(X|p)·P(p) = </a:t>
            </a:r>
            <a:br>
              <a:rPr lang="en-US" altLang="en-US"/>
            </a:br>
            <a:r>
              <a:rPr lang="en-US" altLang="en-US"/>
              <a:t>P(rain|p)·P(hot|p)·P(high|p)·P(false|p)·P(p) = 3/9·2/9·3/9·6/9·9/14 = </a:t>
            </a:r>
            <a:r>
              <a:rPr lang="it-IT" altLang="en-US">
                <a:cs typeface="Arial" panose="020B0604020202020204" pitchFamily="34" charset="0"/>
              </a:rPr>
              <a:t>0.010582</a:t>
            </a:r>
            <a:endParaRPr lang="en-US" altLang="en-US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P(X|n)·P(n) = </a:t>
            </a:r>
            <a:br>
              <a:rPr lang="en-US" altLang="en-US"/>
            </a:br>
            <a:r>
              <a:rPr lang="en-US" altLang="en-US"/>
              <a:t>P(rain|n)·P(hot|n)·P(high|n)·P(false|n)·P(n) = 2/5·2/5·4/5·2/5·5/14 = </a:t>
            </a:r>
            <a:r>
              <a:rPr lang="it-IT" altLang="en-US">
                <a:solidFill>
                  <a:schemeClr val="hlink"/>
                </a:solidFill>
                <a:cs typeface="Arial" panose="020B0604020202020204" pitchFamily="34" charset="0"/>
              </a:rPr>
              <a:t>0.018286</a:t>
            </a:r>
            <a:endParaRPr lang="en-US" altLang="en-US">
              <a:solidFill>
                <a:schemeClr val="hlink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solidFill>
                <a:schemeClr val="hlink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Sample </a:t>
            </a:r>
            <a:r>
              <a:rPr lang="en-US" altLang="en-US">
                <a:solidFill>
                  <a:schemeClr val="hlink"/>
                </a:solidFill>
              </a:rPr>
              <a:t>X is</a:t>
            </a:r>
            <a:r>
              <a:rPr lang="en-US" altLang="en-US"/>
              <a:t> classified in class </a:t>
            </a:r>
            <a:r>
              <a:rPr lang="en-US" altLang="en-US">
                <a:solidFill>
                  <a:schemeClr val="hlink"/>
                </a:solidFill>
              </a:rPr>
              <a:t>n </a:t>
            </a:r>
            <a:r>
              <a:rPr lang="en-US" altLang="en-US"/>
              <a:t>(don</a:t>
            </a:r>
            <a:r>
              <a:rPr lang="en-US" altLang="en-US">
                <a:latin typeface="Comic Sans MS" panose="030F0702030302020204" pitchFamily="66" charset="0"/>
              </a:rPr>
              <a:t>’</a:t>
            </a:r>
            <a:r>
              <a:rPr lang="en-US" altLang="en-US"/>
              <a:t>t play)</a:t>
            </a:r>
            <a:endParaRPr lang="it-IT" altLang="en-US"/>
          </a:p>
          <a:p>
            <a:pPr>
              <a:lnSpc>
                <a:spcPct val="90000"/>
              </a:lnSpc>
            </a:pPr>
            <a:endParaRPr lang="it-IT" altLang="en-US" sz="2400"/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0D83C4-7FE9-C502-B203-E1E0CCDB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8E1B-1028-4136-B089-A8BE3BB50859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790AED-33A3-1C49-B163-A1156D54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F3FE05-7DA6-DF12-6474-0D1367A3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3DF-6516-43AE-9F49-86108697461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25762" name="Rectangle 2">
            <a:extLst>
              <a:ext uri="{FF2B5EF4-FFF2-40B4-BE49-F238E27FC236}">
                <a16:creationId xmlns:a16="http://schemas.microsoft.com/office/drawing/2014/main" id="{02483418-EF14-398F-55E6-556C06F20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independence hypothesis…</a:t>
            </a:r>
            <a:endParaRPr lang="it-IT" altLang="en-US"/>
          </a:p>
        </p:txBody>
      </p:sp>
      <p:sp>
        <p:nvSpPr>
          <p:cNvPr id="1525763" name="Rectangle 3">
            <a:extLst>
              <a:ext uri="{FF2B5EF4-FFF2-40B4-BE49-F238E27FC236}">
                <a16:creationId xmlns:a16="http://schemas.microsoft.com/office/drawing/2014/main" id="{E82DE7BF-2EAD-29C8-CD94-46FEC2B31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8178800" cy="4648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… makes computation possible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… yields optimal classifiers when satisfied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… but is seldom satisfied in practice, as attributes (variables) are often correlated.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Attempts to overcome this limitation: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Bayesian networks</a:t>
            </a:r>
            <a:r>
              <a:rPr lang="en-US" altLang="en-US"/>
              <a:t>, that combine Bayesian reasoning with causal relationships between attributes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Decision trees</a:t>
            </a:r>
            <a:r>
              <a:rPr lang="en-US" altLang="en-US"/>
              <a:t>, that reason on one attribute at the time, considering most important attributes first</a:t>
            </a:r>
            <a:endParaRPr lang="it-IT" altLang="en-US"/>
          </a:p>
        </p:txBody>
      </p:sp>
    </p:spTree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514F91-7EBA-8EFD-AEE0-22D898E6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0446-643E-4B10-BA88-3DBA24A35B1B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6A3633-5EF0-C210-7D25-02F4984C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2BA2A4-3CAC-156C-0AC4-0D36E0FE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7DC-6B58-4FC0-B724-603D598EC8D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35298" name="Rectangle 2">
            <a:extLst>
              <a:ext uri="{FF2B5EF4-FFF2-40B4-BE49-F238E27FC236}">
                <a16:creationId xmlns:a16="http://schemas.microsoft.com/office/drawing/2014/main" id="{3FCD8370-7046-D786-5133-24D37033E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Belief Networks (I)</a:t>
            </a:r>
          </a:p>
        </p:txBody>
      </p:sp>
      <p:sp>
        <p:nvSpPr>
          <p:cNvPr id="1335299" name="Oval 3">
            <a:extLst>
              <a:ext uri="{FF2B5EF4-FFF2-40B4-BE49-F238E27FC236}">
                <a16:creationId xmlns:a16="http://schemas.microsoft.com/office/drawing/2014/main" id="{B8D524FA-3407-6352-3A90-E7DAFA79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Family</a:t>
            </a:r>
          </a:p>
          <a:p>
            <a:pPr algn="ct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History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00" name="Oval 4">
            <a:extLst>
              <a:ext uri="{FF2B5EF4-FFF2-40B4-BE49-F238E27FC236}">
                <a16:creationId xmlns:a16="http://schemas.microsoft.com/office/drawing/2014/main" id="{918B376E-BACA-DB04-DB5B-B60C9331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LungCancer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01" name="Oval 5">
            <a:extLst>
              <a:ext uri="{FF2B5EF4-FFF2-40B4-BE49-F238E27FC236}">
                <a16:creationId xmlns:a16="http://schemas.microsoft.com/office/drawing/2014/main" id="{FEC3E329-9433-16F5-50C5-40034364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PositiveXRay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02" name="Oval 6">
            <a:extLst>
              <a:ext uri="{FF2B5EF4-FFF2-40B4-BE49-F238E27FC236}">
                <a16:creationId xmlns:a16="http://schemas.microsoft.com/office/drawing/2014/main" id="{21E991AB-80B3-5B80-A95B-560E1BA4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Smoker</a:t>
            </a:r>
          </a:p>
        </p:txBody>
      </p:sp>
      <p:sp>
        <p:nvSpPr>
          <p:cNvPr id="1335303" name="Oval 7">
            <a:extLst>
              <a:ext uri="{FF2B5EF4-FFF2-40B4-BE49-F238E27FC236}">
                <a16:creationId xmlns:a16="http://schemas.microsoft.com/office/drawing/2014/main" id="{F4247057-4063-14AA-9EA9-519DC39F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Emphysema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04" name="Oval 8">
            <a:extLst>
              <a:ext uri="{FF2B5EF4-FFF2-40B4-BE49-F238E27FC236}">
                <a16:creationId xmlns:a16="http://schemas.microsoft.com/office/drawing/2014/main" id="{3438A221-5B17-8CA6-85DB-A97C44D9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Dyspnea</a:t>
            </a:r>
          </a:p>
        </p:txBody>
      </p:sp>
      <p:sp>
        <p:nvSpPr>
          <p:cNvPr id="1335305" name="Line 9">
            <a:extLst>
              <a:ext uri="{FF2B5EF4-FFF2-40B4-BE49-F238E27FC236}">
                <a16:creationId xmlns:a16="http://schemas.microsoft.com/office/drawing/2014/main" id="{73E59BC7-1C80-2549-82B4-9A7281C0D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06" name="Line 10">
            <a:extLst>
              <a:ext uri="{FF2B5EF4-FFF2-40B4-BE49-F238E27FC236}">
                <a16:creationId xmlns:a16="http://schemas.microsoft.com/office/drawing/2014/main" id="{50CEC7F6-AF96-BCF2-351F-C478D198E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07" name="Line 11">
            <a:extLst>
              <a:ext uri="{FF2B5EF4-FFF2-40B4-BE49-F238E27FC236}">
                <a16:creationId xmlns:a16="http://schemas.microsoft.com/office/drawing/2014/main" id="{6C6BA489-3DCD-1187-E79D-0E02B3521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08" name="Line 12">
            <a:extLst>
              <a:ext uri="{FF2B5EF4-FFF2-40B4-BE49-F238E27FC236}">
                <a16:creationId xmlns:a16="http://schemas.microsoft.com/office/drawing/2014/main" id="{08D1568E-A690-7192-3BFA-1B20F41AB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09" name="Line 13">
            <a:extLst>
              <a:ext uri="{FF2B5EF4-FFF2-40B4-BE49-F238E27FC236}">
                <a16:creationId xmlns:a16="http://schemas.microsoft.com/office/drawing/2014/main" id="{D3010B24-6B43-1FFC-5607-512C4EB27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0" name="Line 14">
            <a:extLst>
              <a:ext uri="{FF2B5EF4-FFF2-40B4-BE49-F238E27FC236}">
                <a16:creationId xmlns:a16="http://schemas.microsoft.com/office/drawing/2014/main" id="{F06381F1-0877-994B-343F-A231C9415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1" name="Rectangle 15">
            <a:extLst>
              <a:ext uri="{FF2B5EF4-FFF2-40B4-BE49-F238E27FC236}">
                <a16:creationId xmlns:a16="http://schemas.microsoft.com/office/drawing/2014/main" id="{166AB1B3-6A11-5127-192B-3AE2A307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4495800" cy="1219200"/>
          </a:xfrm>
          <a:prstGeom prst="rect">
            <a:avLst/>
          </a:prstGeom>
          <a:solidFill>
            <a:srgbClr val="00E49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12" name="Line 16">
            <a:extLst>
              <a:ext uri="{FF2B5EF4-FFF2-40B4-BE49-F238E27FC236}">
                <a16:creationId xmlns:a16="http://schemas.microsoft.com/office/drawing/2014/main" id="{DFCE8F65-3F79-F02D-4572-80F68170D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004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3" name="Line 17">
            <a:extLst>
              <a:ext uri="{FF2B5EF4-FFF2-40B4-BE49-F238E27FC236}">
                <a16:creationId xmlns:a16="http://schemas.microsoft.com/office/drawing/2014/main" id="{6950328F-9145-7914-50A6-186188E78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908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4" name="Line 18">
            <a:extLst>
              <a:ext uri="{FF2B5EF4-FFF2-40B4-BE49-F238E27FC236}">
                <a16:creationId xmlns:a16="http://schemas.microsoft.com/office/drawing/2014/main" id="{B3D0AEBE-C754-631A-E6E4-CC5DD827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5" name="Line 19">
            <a:extLst>
              <a:ext uri="{FF2B5EF4-FFF2-40B4-BE49-F238E27FC236}">
                <a16:creationId xmlns:a16="http://schemas.microsoft.com/office/drawing/2014/main" id="{567AFF4A-D6E0-4E74-AF64-EB7D2F81B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6" name="Line 20">
            <a:extLst>
              <a:ext uri="{FF2B5EF4-FFF2-40B4-BE49-F238E27FC236}">
                <a16:creationId xmlns:a16="http://schemas.microsoft.com/office/drawing/2014/main" id="{36445789-D548-7E3C-04EF-B67822554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7" name="Line 21">
            <a:extLst>
              <a:ext uri="{FF2B5EF4-FFF2-40B4-BE49-F238E27FC236}">
                <a16:creationId xmlns:a16="http://schemas.microsoft.com/office/drawing/2014/main" id="{482A6442-E599-74C9-9D20-960D0BBC3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590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18" name="Text Box 22">
            <a:extLst>
              <a:ext uri="{FF2B5EF4-FFF2-40B4-BE49-F238E27FC236}">
                <a16:creationId xmlns:a16="http://schemas.microsoft.com/office/drawing/2014/main" id="{74842EC3-852E-D1F9-8B8B-88556FF0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2719389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LC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19" name="Text Box 23">
            <a:extLst>
              <a:ext uri="{FF2B5EF4-FFF2-40B4-BE49-F238E27FC236}">
                <a16:creationId xmlns:a16="http://schemas.microsoft.com/office/drawing/2014/main" id="{B7802196-8F69-158E-A184-7BCF96A0E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1" y="3252789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~LC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0" name="Text Box 24">
            <a:extLst>
              <a:ext uri="{FF2B5EF4-FFF2-40B4-BE49-F238E27FC236}">
                <a16:creationId xmlns:a16="http://schemas.microsoft.com/office/drawing/2014/main" id="{3BB7E69F-A61F-992B-456C-19A23071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209801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(FH, S)</a:t>
            </a: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321" name="Text Box 25">
            <a:extLst>
              <a:ext uri="{FF2B5EF4-FFF2-40B4-BE49-F238E27FC236}">
                <a16:creationId xmlns:a16="http://schemas.microsoft.com/office/drawing/2014/main" id="{664FCFFD-D2FC-7B30-6B54-971CAF6B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2209801"/>
            <a:ext cx="1014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(FH, ~S)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2" name="Text Box 26">
            <a:extLst>
              <a:ext uri="{FF2B5EF4-FFF2-40B4-BE49-F238E27FC236}">
                <a16:creationId xmlns:a16="http://schemas.microsoft.com/office/drawing/2014/main" id="{A7A55F1D-EBBF-EF86-20FF-88DA23FF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3" y="2209801"/>
            <a:ext cx="1014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(~FH, S)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3" name="Text Box 27">
            <a:extLst>
              <a:ext uri="{FF2B5EF4-FFF2-40B4-BE49-F238E27FC236}">
                <a16:creationId xmlns:a16="http://schemas.microsoft.com/office/drawing/2014/main" id="{7A914D00-DAC5-DC03-C4A1-E2F4EC915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526" y="2209801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(~FH, ~S)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4" name="Text Box 28">
            <a:extLst>
              <a:ext uri="{FF2B5EF4-FFF2-40B4-BE49-F238E27FC236}">
                <a16:creationId xmlns:a16="http://schemas.microsoft.com/office/drawing/2014/main" id="{E9BF44C2-B8FC-0C1F-AA3A-0A1A401D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27574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5" name="Text Box 29">
            <a:extLst>
              <a:ext uri="{FF2B5EF4-FFF2-40B4-BE49-F238E27FC236}">
                <a16:creationId xmlns:a16="http://schemas.microsoft.com/office/drawing/2014/main" id="{FDD44D3A-E886-EA91-D11D-8E180EAEE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33289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6" name="Text Box 30">
            <a:extLst>
              <a:ext uri="{FF2B5EF4-FFF2-40B4-BE49-F238E27FC236}">
                <a16:creationId xmlns:a16="http://schemas.microsoft.com/office/drawing/2014/main" id="{F3BC1592-5281-2D84-EAC5-8A701309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5" y="27574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7" name="Text Box 31">
            <a:extLst>
              <a:ext uri="{FF2B5EF4-FFF2-40B4-BE49-F238E27FC236}">
                <a16:creationId xmlns:a16="http://schemas.microsoft.com/office/drawing/2014/main" id="{CE7780AE-0F43-C418-506E-159BE372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33289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8" name="Text Box 32">
            <a:extLst>
              <a:ext uri="{FF2B5EF4-FFF2-40B4-BE49-F238E27FC236}">
                <a16:creationId xmlns:a16="http://schemas.microsoft.com/office/drawing/2014/main" id="{B929F239-8B77-5EAA-25F1-89DCE982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050" y="27193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29" name="Text Box 33">
            <a:extLst>
              <a:ext uri="{FF2B5EF4-FFF2-40B4-BE49-F238E27FC236}">
                <a16:creationId xmlns:a16="http://schemas.microsoft.com/office/drawing/2014/main" id="{CFEDD6AC-BF98-938C-20D7-0834FD3E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225" y="32908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30" name="Text Box 34">
            <a:extLst>
              <a:ext uri="{FF2B5EF4-FFF2-40B4-BE49-F238E27FC236}">
                <a16:creationId xmlns:a16="http://schemas.microsoft.com/office/drawing/2014/main" id="{063F572D-2CB4-BA86-FC7E-9ACB7514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1225" y="27574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31" name="Text Box 35">
            <a:extLst>
              <a:ext uri="{FF2B5EF4-FFF2-40B4-BE49-F238E27FC236}">
                <a16:creationId xmlns:a16="http://schemas.microsoft.com/office/drawing/2014/main" id="{FBBC3312-7B13-8218-B2AD-06AB3DCF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3328989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0.9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32" name="Text Box 36">
            <a:extLst>
              <a:ext uri="{FF2B5EF4-FFF2-40B4-BE49-F238E27FC236}">
                <a16:creationId xmlns:a16="http://schemas.microsoft.com/office/drawing/2014/main" id="{DD58D1D2-3761-5463-86AC-7E8444F43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451" y="5715000"/>
            <a:ext cx="2698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Bayesian Belief Networks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5333" name="Text Box 37">
            <a:extLst>
              <a:ext uri="{FF2B5EF4-FFF2-40B4-BE49-F238E27FC236}">
                <a16:creationId xmlns:a16="http://schemas.microsoft.com/office/drawing/2014/main" id="{892EFF6D-26CC-F9F5-99FE-D87164F3F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038601"/>
            <a:ext cx="4551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The conditional probability table for the variable LungCancer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56B04EB-5DD4-25A0-AA0D-F753B490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30E-1A49-4AA2-9225-F792153EABB1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9E85BA-4DBC-99B3-80C7-E8F5FBCA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62B603-DF79-8200-5092-3DD431F8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4E38-2088-48D1-ADA0-81AA8F6CAB5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6322" name="Rectangle 2">
            <a:extLst>
              <a:ext uri="{FF2B5EF4-FFF2-40B4-BE49-F238E27FC236}">
                <a16:creationId xmlns:a16="http://schemas.microsoft.com/office/drawing/2014/main" id="{2C40C39A-AB92-5C04-D3C0-8D733DFC2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Belief Networks (II)</a:t>
            </a:r>
          </a:p>
        </p:txBody>
      </p:sp>
      <p:sp>
        <p:nvSpPr>
          <p:cNvPr id="1336323" name="Rectangle 3">
            <a:extLst>
              <a:ext uri="{FF2B5EF4-FFF2-40B4-BE49-F238E27FC236}">
                <a16:creationId xmlns:a16="http://schemas.microsoft.com/office/drawing/2014/main" id="{10A1AEA2-F81E-D7CF-E218-C69C5E8EE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/>
              <a:t>Bayesian belief network allows a </a:t>
            </a:r>
            <a:r>
              <a:rPr lang="en-US" altLang="en-US" sz="2400" i="1"/>
              <a:t>subset</a:t>
            </a:r>
            <a:r>
              <a:rPr lang="en-US" altLang="en-US" sz="2400"/>
              <a:t> of the variables conditionally independent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A graphical model of causal relationships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Several cases of learning Bayesian belief networks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Given both network structure and all the variables: easy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Given network structure but only some variables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When the network structure is not known in advance</a:t>
            </a: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CDF3A09-80E6-1640-F9E5-6A710B2C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48F3-E85B-42BE-BD34-4875FAD46996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007DC4-6A38-B7D4-3F2A-04C4E651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461BE4-32D3-E9FA-742A-0C3D4B01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2D0D-6D3F-4EB4-96DB-DC94B697A40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41442" name="Rectangle 2">
            <a:extLst>
              <a:ext uri="{FF2B5EF4-FFF2-40B4-BE49-F238E27FC236}">
                <a16:creationId xmlns:a16="http://schemas.microsoft.com/office/drawing/2014/main" id="{26A29622-8C05-C55A-B634-575177BE8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8438" y="741364"/>
            <a:ext cx="5808662" cy="498475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Neural Networks </a:t>
            </a:r>
          </a:p>
        </p:txBody>
      </p:sp>
      <p:sp>
        <p:nvSpPr>
          <p:cNvPr id="1341443" name="Rectangle 3">
            <a:extLst>
              <a:ext uri="{FF2B5EF4-FFF2-40B4-BE49-F238E27FC236}">
                <a16:creationId xmlns:a16="http://schemas.microsoft.com/office/drawing/2014/main" id="{04942B20-2DB1-BE13-B58F-77F33B672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77200" cy="4648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/>
              <a:t>Advantages</a:t>
            </a:r>
          </a:p>
          <a:p>
            <a:pPr lvl="1"/>
            <a:r>
              <a:rPr lang="en-US" altLang="en-US"/>
              <a:t>prediction accuracy is generally high</a:t>
            </a:r>
          </a:p>
          <a:p>
            <a:pPr lvl="1"/>
            <a:r>
              <a:rPr lang="en-US" altLang="en-US"/>
              <a:t>robust, works when training examples contain errors</a:t>
            </a:r>
          </a:p>
          <a:p>
            <a:pPr lvl="1"/>
            <a:r>
              <a:rPr lang="en-US" altLang="en-US"/>
              <a:t>output may be discrete, real-valued, or a vector of several discrete or real-valued attributes</a:t>
            </a:r>
          </a:p>
          <a:p>
            <a:pPr lvl="1"/>
            <a:r>
              <a:rPr lang="en-US" altLang="en-US"/>
              <a:t>fast evaluation of the learned target function</a:t>
            </a:r>
          </a:p>
          <a:p>
            <a:r>
              <a:rPr lang="en-US" altLang="en-US" sz="2400"/>
              <a:t>Criticism</a:t>
            </a:r>
          </a:p>
          <a:p>
            <a:pPr lvl="1"/>
            <a:r>
              <a:rPr lang="en-US" altLang="en-US"/>
              <a:t>long training time</a:t>
            </a:r>
          </a:p>
          <a:p>
            <a:pPr lvl="1"/>
            <a:r>
              <a:rPr lang="en-US" altLang="en-US"/>
              <a:t>difficult to understand the learned function (weights)</a:t>
            </a:r>
          </a:p>
          <a:p>
            <a:pPr lvl="1"/>
            <a:r>
              <a:rPr lang="en-US" altLang="en-US"/>
              <a:t>not easy to incorporate domain knowledge</a:t>
            </a: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B4F98D-8725-0286-1A60-F12B4650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CA4F-58DA-4942-B506-A1F4AD9872F7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F41373-37E2-3246-B1CE-396ECA8C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CA38F2-5FDA-A446-84ED-361DC1ED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168D-3DB3-4493-A257-604D36A72D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81730" name="Rectangle 2">
            <a:extLst>
              <a:ext uri="{FF2B5EF4-FFF2-40B4-BE49-F238E27FC236}">
                <a16:creationId xmlns:a16="http://schemas.microsoft.com/office/drawing/2014/main" id="{24E99A1A-B532-EEA0-2FFD-567DB6442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741364"/>
            <a:ext cx="5422900" cy="498475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A  Neuron</a:t>
            </a:r>
          </a:p>
        </p:txBody>
      </p:sp>
      <p:sp>
        <p:nvSpPr>
          <p:cNvPr id="1481731" name="Rectangle 3">
            <a:extLst>
              <a:ext uri="{FF2B5EF4-FFF2-40B4-BE49-F238E27FC236}">
                <a16:creationId xmlns:a16="http://schemas.microsoft.com/office/drawing/2014/main" id="{B7C4AA4A-0A93-5395-657A-0E25F05B5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5257800"/>
            <a:ext cx="8077200" cy="1066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r>
              <a:rPr lang="en-US" altLang="en-US" sz="2600"/>
              <a:t>The </a:t>
            </a:r>
            <a:r>
              <a:rPr lang="en-US" altLang="en-US" sz="2600" i="1"/>
              <a:t>n</a:t>
            </a:r>
            <a:r>
              <a:rPr lang="en-US" altLang="en-US" sz="2600"/>
              <a:t>-dimensional input vector </a:t>
            </a:r>
            <a:r>
              <a:rPr lang="en-US" altLang="en-US" sz="2600" i="1"/>
              <a:t>x</a:t>
            </a:r>
            <a:r>
              <a:rPr lang="en-US" altLang="en-US" sz="2600"/>
              <a:t> is mapped into  variable </a:t>
            </a:r>
            <a:r>
              <a:rPr lang="en-US" altLang="en-US" sz="2600" i="1"/>
              <a:t>y</a:t>
            </a:r>
            <a:r>
              <a:rPr lang="en-US" altLang="en-US" sz="2600"/>
              <a:t> by means of the scalar product and a nonlinear function mapping</a:t>
            </a:r>
          </a:p>
        </p:txBody>
      </p:sp>
      <p:grpSp>
        <p:nvGrpSpPr>
          <p:cNvPr id="1481759" name="Group 31">
            <a:extLst>
              <a:ext uri="{FF2B5EF4-FFF2-40B4-BE49-F238E27FC236}">
                <a16:creationId xmlns:a16="http://schemas.microsoft.com/office/drawing/2014/main" id="{E9B9848F-23E5-8467-9144-E8661FC8B3AF}"/>
              </a:ext>
            </a:extLst>
          </p:cNvPr>
          <p:cNvGrpSpPr>
            <a:grpSpLocks/>
          </p:cNvGrpSpPr>
          <p:nvPr/>
        </p:nvGrpSpPr>
        <p:grpSpPr bwMode="auto">
          <a:xfrm>
            <a:off x="2032001" y="1371601"/>
            <a:ext cx="7904163" cy="3698875"/>
            <a:chOff x="320" y="864"/>
            <a:chExt cx="4979" cy="2330"/>
          </a:xfrm>
        </p:grpSpPr>
        <p:sp>
          <p:nvSpPr>
            <p:cNvPr id="1481760" name="Rectangle 32">
              <a:extLst>
                <a:ext uri="{FF2B5EF4-FFF2-40B4-BE49-F238E27FC236}">
                  <a16:creationId xmlns:a16="http://schemas.microsoft.com/office/drawing/2014/main" id="{F69F6EF1-2CB7-F51E-D900-7270C197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3600">
                  <a:latin typeface="Symbol" panose="05050102010706020507" pitchFamily="18" charset="2"/>
                </a:rPr>
                <a:t>m</a:t>
              </a:r>
              <a:r>
                <a:rPr lang="en-US" altLang="en-US" sz="3600" i="1" baseline="-250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481761" name="Rectangle 33">
              <a:extLst>
                <a:ext uri="{FF2B5EF4-FFF2-40B4-BE49-F238E27FC236}">
                  <a16:creationId xmlns:a16="http://schemas.microsoft.com/office/drawing/2014/main" id="{825ACE29-34F9-8346-B008-4EDA35A5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864"/>
              <a:ext cx="23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4400">
                  <a:latin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1481762" name="Group 34">
              <a:extLst>
                <a:ext uri="{FF2B5EF4-FFF2-40B4-BE49-F238E27FC236}">
                  <a16:creationId xmlns:a16="http://schemas.microsoft.com/office/drawing/2014/main" id="{A99A736F-B138-F1EC-6137-9AA41144F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" y="946"/>
              <a:ext cx="4979" cy="2248"/>
              <a:chOff x="320" y="946"/>
              <a:chExt cx="4979" cy="2248"/>
            </a:xfrm>
          </p:grpSpPr>
          <p:sp>
            <p:nvSpPr>
              <p:cNvPr id="1481763" name="Oval 35">
                <a:extLst>
                  <a:ext uri="{FF2B5EF4-FFF2-40B4-BE49-F238E27FC236}">
                    <a16:creationId xmlns:a16="http://schemas.microsoft.com/office/drawing/2014/main" id="{7848130C-71EA-2349-E62E-3D0EA014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64" name="Oval 36">
                <a:extLst>
                  <a:ext uri="{FF2B5EF4-FFF2-40B4-BE49-F238E27FC236}">
                    <a16:creationId xmlns:a16="http://schemas.microsoft.com/office/drawing/2014/main" id="{45651F11-C609-67BD-E7A3-C14EADF57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65" name="Line 37">
                <a:extLst>
                  <a:ext uri="{FF2B5EF4-FFF2-40B4-BE49-F238E27FC236}">
                    <a16:creationId xmlns:a16="http://schemas.microsoft.com/office/drawing/2014/main" id="{96827A66-E711-BBA0-69DA-95A88E227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66" name="Rectangle 38">
                <a:extLst>
                  <a:ext uri="{FF2B5EF4-FFF2-40B4-BE49-F238E27FC236}">
                    <a16:creationId xmlns:a16="http://schemas.microsoft.com/office/drawing/2014/main" id="{2F9A9E16-6942-3D3A-163F-64F3106ED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440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481767" name="Line 39">
                <a:extLst>
                  <a:ext uri="{FF2B5EF4-FFF2-40B4-BE49-F238E27FC236}">
                    <a16:creationId xmlns:a16="http://schemas.microsoft.com/office/drawing/2014/main" id="{2B6E820F-6D22-A17F-BAAC-D7D6D7A06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68" name="Rectangle 40">
                <a:extLst>
                  <a:ext uri="{FF2B5EF4-FFF2-40B4-BE49-F238E27FC236}">
                    <a16:creationId xmlns:a16="http://schemas.microsoft.com/office/drawing/2014/main" id="{B9972D2F-E66F-0491-1359-E566A0B85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2786"/>
                <a:ext cx="71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weighted </a:t>
                </a:r>
              </a:p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sum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1769" name="Rectangle 41">
                <a:extLst>
                  <a:ext uri="{FF2B5EF4-FFF2-40B4-BE49-F238E27FC236}">
                    <a16:creationId xmlns:a16="http://schemas.microsoft.com/office/drawing/2014/main" id="{C70441E7-AA29-B07B-F790-9BCF1D8B2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2786"/>
                <a:ext cx="611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Input</a:t>
                </a:r>
              </a:p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vector </a:t>
                </a:r>
                <a:r>
                  <a:rPr lang="en-US" altLang="en-US" b="1" i="1">
                    <a:latin typeface="Times New Roman" panose="02020603050405020304" pitchFamily="18" charset="0"/>
                  </a:rPr>
                  <a:t>x</a:t>
                </a:r>
                <a:endParaRPr lang="en-US" altLang="en-US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1770" name="Rectangle 42">
                <a:extLst>
                  <a:ext uri="{FF2B5EF4-FFF2-40B4-BE49-F238E27FC236}">
                    <a16:creationId xmlns:a16="http://schemas.microsoft.com/office/drawing/2014/main" id="{155664CB-9911-5B11-4D27-83831676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9" y="2027"/>
                <a:ext cx="6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output </a:t>
                </a:r>
                <a:r>
                  <a:rPr lang="en-US" altLang="en-US" b="1" i="1">
                    <a:latin typeface="Times New Roman" panose="02020603050405020304" pitchFamily="18" charset="0"/>
                  </a:rPr>
                  <a:t>y</a:t>
                </a:r>
                <a:endParaRPr lang="en-US" altLang="en-US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1771" name="Rectangle 43">
                <a:extLst>
                  <a:ext uri="{FF2B5EF4-FFF2-40B4-BE49-F238E27FC236}">
                    <a16:creationId xmlns:a16="http://schemas.microsoft.com/office/drawing/2014/main" id="{A5C7581E-970C-94C2-9198-778EBB73D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2786"/>
                <a:ext cx="763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Activation</a:t>
                </a:r>
                <a:endParaRPr lang="en-US" altLang="en-US">
                  <a:latin typeface="Times New Roman" panose="02020603050405020304" pitchFamily="18" charset="0"/>
                </a:endParaRPr>
              </a:p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function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1772" name="Oval 44">
                <a:extLst>
                  <a:ext uri="{FF2B5EF4-FFF2-40B4-BE49-F238E27FC236}">
                    <a16:creationId xmlns:a16="http://schemas.microsoft.com/office/drawing/2014/main" id="{9EBB96CB-AD8D-0959-9229-D5AA7ECC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1773" name="Line 45">
                <a:extLst>
                  <a:ext uri="{FF2B5EF4-FFF2-40B4-BE49-F238E27FC236}">
                    <a16:creationId xmlns:a16="http://schemas.microsoft.com/office/drawing/2014/main" id="{A003D135-45C1-855C-FBA5-2A2A82549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74" name="Rectangle 46">
                <a:extLst>
                  <a:ext uri="{FF2B5EF4-FFF2-40B4-BE49-F238E27FC236}">
                    <a16:creationId xmlns:a16="http://schemas.microsoft.com/office/drawing/2014/main" id="{F733189E-3BCF-1D9E-0B7E-2C0497B05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2786"/>
                <a:ext cx="63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weight</a:t>
                </a:r>
              </a:p>
              <a:p>
                <a:pPr algn="ctr" eaLnBrk="0" hangingPunct="0"/>
                <a:r>
                  <a:rPr lang="en-US" altLang="en-US" b="1">
                    <a:latin typeface="Times New Roman" panose="02020603050405020304" pitchFamily="18" charset="0"/>
                  </a:rPr>
                  <a:t>vector </a:t>
                </a:r>
                <a:r>
                  <a:rPr lang="en-US" altLang="en-US" b="1" i="1">
                    <a:latin typeface="Times New Roman" panose="02020603050405020304" pitchFamily="18" charset="0"/>
                  </a:rPr>
                  <a:t>w</a:t>
                </a:r>
                <a:endParaRPr lang="en-US" altLang="en-US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1775" name="Freeform 47">
                <a:extLst>
                  <a:ext uri="{FF2B5EF4-FFF2-40B4-BE49-F238E27FC236}">
                    <a16:creationId xmlns:a16="http://schemas.microsoft.com/office/drawing/2014/main" id="{8E4C1731-A3C1-D4C7-B572-8AC006331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81776" name="Rectangle 48">
                <a:extLst>
                  <a:ext uri="{FF2B5EF4-FFF2-40B4-BE49-F238E27FC236}">
                    <a16:creationId xmlns:a16="http://schemas.microsoft.com/office/drawing/2014/main" id="{A92F54AC-A84D-115D-B89F-582F61BD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sz="3600">
                    <a:latin typeface="Symbol" panose="05050102010706020507" pitchFamily="18" charset="2"/>
                  </a:rPr>
                  <a:t>å</a:t>
                </a:r>
              </a:p>
            </p:txBody>
          </p:sp>
          <p:sp>
            <p:nvSpPr>
              <p:cNvPr id="1481777" name="Line 49">
                <a:extLst>
                  <a:ext uri="{FF2B5EF4-FFF2-40B4-BE49-F238E27FC236}">
                    <a16:creationId xmlns:a16="http://schemas.microsoft.com/office/drawing/2014/main" id="{668DCEDD-D330-665D-59E9-D8E420D5F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78" name="Rectangle 50">
                <a:extLst>
                  <a:ext uri="{FF2B5EF4-FFF2-40B4-BE49-F238E27FC236}">
                    <a16:creationId xmlns:a16="http://schemas.microsoft.com/office/drawing/2014/main" id="{8FA679CD-15EB-6CD8-EBD4-3249F5E7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1259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imes New Roman" panose="02020603050405020304" pitchFamily="18" charset="0"/>
                  </a:rPr>
                  <a:t>w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81779" name="Line 51">
                <a:extLst>
                  <a:ext uri="{FF2B5EF4-FFF2-40B4-BE49-F238E27FC236}">
                    <a16:creationId xmlns:a16="http://schemas.microsoft.com/office/drawing/2014/main" id="{44D99056-3277-985E-2F55-010827CBE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80" name="Line 52">
                <a:extLst>
                  <a:ext uri="{FF2B5EF4-FFF2-40B4-BE49-F238E27FC236}">
                    <a16:creationId xmlns:a16="http://schemas.microsoft.com/office/drawing/2014/main" id="{F7D0EB23-C048-E855-CB47-E12FA65BA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81" name="Rectangle 53">
                <a:extLst>
                  <a:ext uri="{FF2B5EF4-FFF2-40B4-BE49-F238E27FC236}">
                    <a16:creationId xmlns:a16="http://schemas.microsoft.com/office/drawing/2014/main" id="{A10A7615-12F9-11CA-4C70-38D7D047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1615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imes New Roman" panose="02020603050405020304" pitchFamily="18" charset="0"/>
                  </a:rPr>
                  <a:t>w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81782" name="Line 54">
                <a:extLst>
                  <a:ext uri="{FF2B5EF4-FFF2-40B4-BE49-F238E27FC236}">
                    <a16:creationId xmlns:a16="http://schemas.microsoft.com/office/drawing/2014/main" id="{4AC3A859-F4EA-A2C2-2C62-98296005B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83" name="Line 55">
                <a:extLst>
                  <a:ext uri="{FF2B5EF4-FFF2-40B4-BE49-F238E27FC236}">
                    <a16:creationId xmlns:a16="http://schemas.microsoft.com/office/drawing/2014/main" id="{4FED4654-EDDF-5C44-64D9-1F926F36F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84" name="Rectangle 56">
                <a:extLst>
                  <a:ext uri="{FF2B5EF4-FFF2-40B4-BE49-F238E27FC236}">
                    <a16:creationId xmlns:a16="http://schemas.microsoft.com/office/drawing/2014/main" id="{CE62305C-EE2A-FB60-7332-2664006F8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2199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imes New Roman" panose="02020603050405020304" pitchFamily="18" charset="0"/>
                  </a:rPr>
                  <a:t>w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481785" name="Line 57">
                <a:extLst>
                  <a:ext uri="{FF2B5EF4-FFF2-40B4-BE49-F238E27FC236}">
                    <a16:creationId xmlns:a16="http://schemas.microsoft.com/office/drawing/2014/main" id="{B297CE2E-CDA9-3A0B-BB3B-D6C969201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1786" name="Rectangle 58">
                <a:extLst>
                  <a:ext uri="{FF2B5EF4-FFF2-40B4-BE49-F238E27FC236}">
                    <a16:creationId xmlns:a16="http://schemas.microsoft.com/office/drawing/2014/main" id="{BA4520A2-2E0E-E6F5-C4F4-38B56F71B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231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81787" name="Rectangle 59">
                <a:extLst>
                  <a:ext uri="{FF2B5EF4-FFF2-40B4-BE49-F238E27FC236}">
                    <a16:creationId xmlns:a16="http://schemas.microsoft.com/office/drawing/2014/main" id="{1E36D24D-31D7-E77C-9D6F-7EAF2119D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1606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81788" name="Rectangle 60">
                <a:extLst>
                  <a:ext uri="{FF2B5EF4-FFF2-40B4-BE49-F238E27FC236}">
                    <a16:creationId xmlns:a16="http://schemas.microsoft.com/office/drawing/2014/main" id="{47D9A88A-BF19-F4AF-777D-C31DBD054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2163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i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>
            <a:extLst>
              <a:ext uri="{FF2B5EF4-FFF2-40B4-BE49-F238E27FC236}">
                <a16:creationId xmlns:a16="http://schemas.microsoft.com/office/drawing/2014/main" id="{768426D0-77ED-C4A2-5E62-13EF5DFA3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81000"/>
            <a:ext cx="4495800" cy="609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Network Training</a:t>
            </a:r>
          </a:p>
        </p:txBody>
      </p:sp>
      <p:sp>
        <p:nvSpPr>
          <p:cNvPr id="1512451" name="Rectangle 3">
            <a:extLst>
              <a:ext uri="{FF2B5EF4-FFF2-40B4-BE49-F238E27FC236}">
                <a16:creationId xmlns:a16="http://schemas.microsoft.com/office/drawing/2014/main" id="{D2CB569B-0A15-89F1-CEC8-0247A8393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001000" cy="49530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/>
              <a:t>The ultimate objective of training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obtain a set of weights that makes almost all the tuples in the training data classified correctly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/>
              <a:t>Steps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Initialize weights with random values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Feed the input tuples into the network one by one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For each unit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Compute the net input to the unit as a linear combination of all the inputs to the unit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Compute the output value using the activation function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Compute the error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Update the weights and the bias</a:t>
            </a:r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>
            <a:extLst>
              <a:ext uri="{FF2B5EF4-FFF2-40B4-BE49-F238E27FC236}">
                <a16:creationId xmlns:a16="http://schemas.microsoft.com/office/drawing/2014/main" id="{7F119C53-0BBD-B433-DD7A-D71A35C09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5791200" cy="533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Multi-Layer Perceptron</a:t>
            </a:r>
          </a:p>
        </p:txBody>
      </p:sp>
      <p:grpSp>
        <p:nvGrpSpPr>
          <p:cNvPr id="1515523" name="Group 3">
            <a:extLst>
              <a:ext uri="{FF2B5EF4-FFF2-40B4-BE49-F238E27FC236}">
                <a16:creationId xmlns:a16="http://schemas.microsoft.com/office/drawing/2014/main" id="{A2387455-2811-618B-35E6-1F6F1196B5B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01800"/>
            <a:ext cx="3409950" cy="4948238"/>
            <a:chOff x="1536" y="1072"/>
            <a:chExt cx="2148" cy="3117"/>
          </a:xfrm>
        </p:grpSpPr>
        <p:sp>
          <p:nvSpPr>
            <p:cNvPr id="1515524" name="Oval 4">
              <a:extLst>
                <a:ext uri="{FF2B5EF4-FFF2-40B4-BE49-F238E27FC236}">
                  <a16:creationId xmlns:a16="http://schemas.microsoft.com/office/drawing/2014/main" id="{5363064C-3EA1-DAFA-189A-E39139B0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25" name="Oval 5">
              <a:extLst>
                <a:ext uri="{FF2B5EF4-FFF2-40B4-BE49-F238E27FC236}">
                  <a16:creationId xmlns:a16="http://schemas.microsoft.com/office/drawing/2014/main" id="{C5DB2784-BEC8-59F0-873E-57C2A641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26" name="Oval 6">
              <a:extLst>
                <a:ext uri="{FF2B5EF4-FFF2-40B4-BE49-F238E27FC236}">
                  <a16:creationId xmlns:a16="http://schemas.microsoft.com/office/drawing/2014/main" id="{9F4825D5-F295-0CB4-C035-70B98CCB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27" name="Oval 7">
              <a:extLst>
                <a:ext uri="{FF2B5EF4-FFF2-40B4-BE49-F238E27FC236}">
                  <a16:creationId xmlns:a16="http://schemas.microsoft.com/office/drawing/2014/main" id="{8E0FEF7A-65F4-1947-ACE5-8C5D66B4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28" name="Oval 8">
              <a:extLst>
                <a:ext uri="{FF2B5EF4-FFF2-40B4-BE49-F238E27FC236}">
                  <a16:creationId xmlns:a16="http://schemas.microsoft.com/office/drawing/2014/main" id="{A8108511-7847-CA94-742F-D5ADBFDB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29" name="Oval 9">
              <a:extLst>
                <a:ext uri="{FF2B5EF4-FFF2-40B4-BE49-F238E27FC236}">
                  <a16:creationId xmlns:a16="http://schemas.microsoft.com/office/drawing/2014/main" id="{73825671-CE00-A5BB-6621-9C4748986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0" name="Oval 10">
              <a:extLst>
                <a:ext uri="{FF2B5EF4-FFF2-40B4-BE49-F238E27FC236}">
                  <a16:creationId xmlns:a16="http://schemas.microsoft.com/office/drawing/2014/main" id="{D77E7C83-65B4-A1FC-3CD0-576B1FBB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1" name="Oval 11">
              <a:extLst>
                <a:ext uri="{FF2B5EF4-FFF2-40B4-BE49-F238E27FC236}">
                  <a16:creationId xmlns:a16="http://schemas.microsoft.com/office/drawing/2014/main" id="{77E9BAC6-D0C2-97F1-E167-ED0F455C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2" name="Line 12">
              <a:extLst>
                <a:ext uri="{FF2B5EF4-FFF2-40B4-BE49-F238E27FC236}">
                  <a16:creationId xmlns:a16="http://schemas.microsoft.com/office/drawing/2014/main" id="{095565B2-5122-FC28-854B-21F0D5A16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3" name="Line 13">
              <a:extLst>
                <a:ext uri="{FF2B5EF4-FFF2-40B4-BE49-F238E27FC236}">
                  <a16:creationId xmlns:a16="http://schemas.microsoft.com/office/drawing/2014/main" id="{2CED01A8-3B08-943E-D5EF-9522B9A89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4" name="Line 14">
              <a:extLst>
                <a:ext uri="{FF2B5EF4-FFF2-40B4-BE49-F238E27FC236}">
                  <a16:creationId xmlns:a16="http://schemas.microsoft.com/office/drawing/2014/main" id="{2C374169-933A-C427-4830-422F57BD3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5" name="Line 15">
              <a:extLst>
                <a:ext uri="{FF2B5EF4-FFF2-40B4-BE49-F238E27FC236}">
                  <a16:creationId xmlns:a16="http://schemas.microsoft.com/office/drawing/2014/main" id="{4774E784-90EF-56D0-4587-ACF2FA978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6" name="Line 16">
              <a:extLst>
                <a:ext uri="{FF2B5EF4-FFF2-40B4-BE49-F238E27FC236}">
                  <a16:creationId xmlns:a16="http://schemas.microsoft.com/office/drawing/2014/main" id="{CB04707C-2A05-37B2-7810-1EB15659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7" name="Line 17">
              <a:extLst>
                <a:ext uri="{FF2B5EF4-FFF2-40B4-BE49-F238E27FC236}">
                  <a16:creationId xmlns:a16="http://schemas.microsoft.com/office/drawing/2014/main" id="{4A88DC2E-E43F-F3EB-35BE-0C722D0D3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8" name="Line 18">
              <a:extLst>
                <a:ext uri="{FF2B5EF4-FFF2-40B4-BE49-F238E27FC236}">
                  <a16:creationId xmlns:a16="http://schemas.microsoft.com/office/drawing/2014/main" id="{B305F4A6-C6FF-D750-F6A7-697240529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39" name="Line 19">
              <a:extLst>
                <a:ext uri="{FF2B5EF4-FFF2-40B4-BE49-F238E27FC236}">
                  <a16:creationId xmlns:a16="http://schemas.microsoft.com/office/drawing/2014/main" id="{16B83B1F-EE60-5AE0-BFEF-EEE4C843F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0" name="Line 20">
              <a:extLst>
                <a:ext uri="{FF2B5EF4-FFF2-40B4-BE49-F238E27FC236}">
                  <a16:creationId xmlns:a16="http://schemas.microsoft.com/office/drawing/2014/main" id="{1AF69360-600A-A10A-3A2D-A952FB038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1" name="Line 21">
              <a:extLst>
                <a:ext uri="{FF2B5EF4-FFF2-40B4-BE49-F238E27FC236}">
                  <a16:creationId xmlns:a16="http://schemas.microsoft.com/office/drawing/2014/main" id="{22DBC578-63F2-D1EE-C3EA-FF11FEC7A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2" name="Line 22">
              <a:extLst>
                <a:ext uri="{FF2B5EF4-FFF2-40B4-BE49-F238E27FC236}">
                  <a16:creationId xmlns:a16="http://schemas.microsoft.com/office/drawing/2014/main" id="{A9C0C150-22B1-2207-1D86-1BE8FF29E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3" name="Line 23">
              <a:extLst>
                <a:ext uri="{FF2B5EF4-FFF2-40B4-BE49-F238E27FC236}">
                  <a16:creationId xmlns:a16="http://schemas.microsoft.com/office/drawing/2014/main" id="{4B8BC508-22C8-03FB-9E1D-C0C862669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4" name="Line 24">
              <a:extLst>
                <a:ext uri="{FF2B5EF4-FFF2-40B4-BE49-F238E27FC236}">
                  <a16:creationId xmlns:a16="http://schemas.microsoft.com/office/drawing/2014/main" id="{BCEE050A-D0A9-2E39-9D50-66925B820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5" name="Line 25">
              <a:extLst>
                <a:ext uri="{FF2B5EF4-FFF2-40B4-BE49-F238E27FC236}">
                  <a16:creationId xmlns:a16="http://schemas.microsoft.com/office/drawing/2014/main" id="{FE8756A5-E70D-B255-3100-1D666EABB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6" name="Line 26">
              <a:extLst>
                <a:ext uri="{FF2B5EF4-FFF2-40B4-BE49-F238E27FC236}">
                  <a16:creationId xmlns:a16="http://schemas.microsoft.com/office/drawing/2014/main" id="{1EF3A91B-B64C-4CB3-8B3F-0AC19AC7B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7" name="Line 27">
              <a:extLst>
                <a:ext uri="{FF2B5EF4-FFF2-40B4-BE49-F238E27FC236}">
                  <a16:creationId xmlns:a16="http://schemas.microsoft.com/office/drawing/2014/main" id="{DEC29DBD-0C55-0782-832F-163AEA35F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8" name="Line 28">
              <a:extLst>
                <a:ext uri="{FF2B5EF4-FFF2-40B4-BE49-F238E27FC236}">
                  <a16:creationId xmlns:a16="http://schemas.microsoft.com/office/drawing/2014/main" id="{554DEDE0-F3FF-CC9C-9CCB-C9097DB57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49" name="Line 29">
              <a:extLst>
                <a:ext uri="{FF2B5EF4-FFF2-40B4-BE49-F238E27FC236}">
                  <a16:creationId xmlns:a16="http://schemas.microsoft.com/office/drawing/2014/main" id="{87E8CD5B-FF0E-BB03-95B3-0409F3E3C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50" name="Line 30">
              <a:extLst>
                <a:ext uri="{FF2B5EF4-FFF2-40B4-BE49-F238E27FC236}">
                  <a16:creationId xmlns:a16="http://schemas.microsoft.com/office/drawing/2014/main" id="{2BA19437-C5EE-632D-DF2D-3BF59FB06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551" name="Line 31">
              <a:extLst>
                <a:ext uri="{FF2B5EF4-FFF2-40B4-BE49-F238E27FC236}">
                  <a16:creationId xmlns:a16="http://schemas.microsoft.com/office/drawing/2014/main" id="{2706AEAC-209E-B8AC-75DF-41CFA9F4B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15552" name="Rectangle 32">
            <a:extLst>
              <a:ext uri="{FF2B5EF4-FFF2-40B4-BE49-F238E27FC236}">
                <a16:creationId xmlns:a16="http://schemas.microsoft.com/office/drawing/2014/main" id="{05395EA2-A529-9404-0B1E-7B50201B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009" y="2514600"/>
            <a:ext cx="15260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Output nodes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53" name="Rectangle 33">
            <a:extLst>
              <a:ext uri="{FF2B5EF4-FFF2-40B4-BE49-F238E27FC236}">
                <a16:creationId xmlns:a16="http://schemas.microsoft.com/office/drawing/2014/main" id="{7657CDE4-B169-B467-A983-1C51647B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127" y="5191125"/>
            <a:ext cx="13593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Input nodes</a:t>
            </a:r>
          </a:p>
        </p:txBody>
      </p:sp>
      <p:sp>
        <p:nvSpPr>
          <p:cNvPr id="1515554" name="Rectangle 34">
            <a:extLst>
              <a:ext uri="{FF2B5EF4-FFF2-40B4-BE49-F238E27FC236}">
                <a16:creationId xmlns:a16="http://schemas.microsoft.com/office/drawing/2014/main" id="{4C94152E-DF0F-5812-1825-A43317EA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360" y="3863975"/>
            <a:ext cx="153888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Hidden nodes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55" name="Rectangle 35">
            <a:extLst>
              <a:ext uri="{FF2B5EF4-FFF2-40B4-BE49-F238E27FC236}">
                <a16:creationId xmlns:a16="http://schemas.microsoft.com/office/drawing/2014/main" id="{3AFDB3AC-27B0-639B-EAAC-71BA1DF4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992" y="1677988"/>
            <a:ext cx="15773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Output vector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56" name="Rectangle 36">
            <a:extLst>
              <a:ext uri="{FF2B5EF4-FFF2-40B4-BE49-F238E27FC236}">
                <a16:creationId xmlns:a16="http://schemas.microsoft.com/office/drawing/2014/main" id="{2937CB74-31F7-B36C-E396-EC24C1EF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098" y="6076950"/>
            <a:ext cx="170399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Input vector: </a:t>
            </a:r>
            <a:r>
              <a:rPr lang="en-US" altLang="en-US" b="1" i="1">
                <a:latin typeface="Times New Roman" panose="02020603050405020304" pitchFamily="18" charset="0"/>
              </a:rPr>
              <a:t>x</a:t>
            </a:r>
            <a:r>
              <a:rPr lang="en-US" altLang="en-US" b="1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515557" name="Rectangle 37">
            <a:extLst>
              <a:ext uri="{FF2B5EF4-FFF2-40B4-BE49-F238E27FC236}">
                <a16:creationId xmlns:a16="http://schemas.microsoft.com/office/drawing/2014/main" id="{39ADEBB2-73FC-09A1-C8D2-4239D6A3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14" y="4521200"/>
            <a:ext cx="42639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w</a:t>
            </a:r>
            <a:r>
              <a:rPr lang="en-US" altLang="en-US" i="1" baseline="-25000">
                <a:latin typeface="Times New Roman" panose="02020603050405020304" pitchFamily="18" charset="0"/>
              </a:rPr>
              <a:t>ij</a:t>
            </a:r>
          </a:p>
        </p:txBody>
      </p:sp>
      <p:sp>
        <p:nvSpPr>
          <p:cNvPr id="1515558" name="Freeform 38">
            <a:extLst>
              <a:ext uri="{FF2B5EF4-FFF2-40B4-BE49-F238E27FC236}">
                <a16:creationId xmlns:a16="http://schemas.microsoft.com/office/drawing/2014/main" id="{C7E5F662-F137-53E4-5212-13A08F280FEF}"/>
              </a:ext>
            </a:extLst>
          </p:cNvPr>
          <p:cNvSpPr>
            <a:spLocks/>
          </p:cNvSpPr>
          <p:nvPr/>
        </p:nvSpPr>
        <p:spPr bwMode="auto">
          <a:xfrm>
            <a:off x="6773864" y="4808539"/>
            <a:ext cx="611187" cy="160337"/>
          </a:xfrm>
          <a:custGeom>
            <a:avLst/>
            <a:gdLst>
              <a:gd name="T0" fmla="*/ 384 w 385"/>
              <a:gd name="T1" fmla="*/ 0 h 101"/>
              <a:gd name="T2" fmla="*/ 313 w 385"/>
              <a:gd name="T3" fmla="*/ 5 h 101"/>
              <a:gd name="T4" fmla="*/ 254 w 385"/>
              <a:gd name="T5" fmla="*/ 15 h 101"/>
              <a:gd name="T6" fmla="*/ 230 w 385"/>
              <a:gd name="T7" fmla="*/ 25 h 101"/>
              <a:gd name="T8" fmla="*/ 213 w 385"/>
              <a:gd name="T9" fmla="*/ 30 h 101"/>
              <a:gd name="T10" fmla="*/ 201 w 385"/>
              <a:gd name="T11" fmla="*/ 40 h 101"/>
              <a:gd name="T12" fmla="*/ 195 w 385"/>
              <a:gd name="T13" fmla="*/ 50 h 101"/>
              <a:gd name="T14" fmla="*/ 189 w 385"/>
              <a:gd name="T15" fmla="*/ 60 h 101"/>
              <a:gd name="T16" fmla="*/ 177 w 385"/>
              <a:gd name="T17" fmla="*/ 70 h 101"/>
              <a:gd name="T18" fmla="*/ 160 w 385"/>
              <a:gd name="T19" fmla="*/ 75 h 101"/>
              <a:gd name="T20" fmla="*/ 136 w 385"/>
              <a:gd name="T21" fmla="*/ 85 h 101"/>
              <a:gd name="T22" fmla="*/ 71 w 385"/>
              <a:gd name="T23" fmla="*/ 95 h 101"/>
              <a:gd name="T24" fmla="*/ 0 w 385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515559" name="Object 39">
            <a:extLst>
              <a:ext uri="{FF2B5EF4-FFF2-40B4-BE49-F238E27FC236}">
                <a16:creationId xmlns:a16="http://schemas.microsoft.com/office/drawing/2014/main" id="{177ECED8-EDEC-F652-A1A8-AD668FFFD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5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515559" name="Object 39">
                        <a:extLst>
                          <a:ext uri="{FF2B5EF4-FFF2-40B4-BE49-F238E27FC236}">
                            <a16:creationId xmlns:a16="http://schemas.microsoft.com/office/drawing/2014/main" id="{177ECED8-EDEC-F652-A1A8-AD668FFFD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0" name="Object 40">
            <a:extLst>
              <a:ext uri="{FF2B5EF4-FFF2-40B4-BE49-F238E27FC236}">
                <a16:creationId xmlns:a16="http://schemas.microsoft.com/office/drawing/2014/main" id="{2C241408-BE38-BD93-42FA-3C3376981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3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515560" name="Object 40">
                        <a:extLst>
                          <a:ext uri="{FF2B5EF4-FFF2-40B4-BE49-F238E27FC236}">
                            <a16:creationId xmlns:a16="http://schemas.microsoft.com/office/drawing/2014/main" id="{2C241408-BE38-BD93-42FA-3C3376981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1" name="Object 41">
            <a:extLst>
              <a:ext uri="{FF2B5EF4-FFF2-40B4-BE49-F238E27FC236}">
                <a16:creationId xmlns:a16="http://schemas.microsoft.com/office/drawing/2014/main" id="{9F1EDF77-18C3-B632-2D4C-69295680F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515561" name="Object 41">
                        <a:extLst>
                          <a:ext uri="{FF2B5EF4-FFF2-40B4-BE49-F238E27FC236}">
                            <a16:creationId xmlns:a16="http://schemas.microsoft.com/office/drawing/2014/main" id="{9F1EDF77-18C3-B632-2D4C-69295680F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2" name="Object 42">
            <a:extLst>
              <a:ext uri="{FF2B5EF4-FFF2-40B4-BE49-F238E27FC236}">
                <a16:creationId xmlns:a16="http://schemas.microsoft.com/office/drawing/2014/main" id="{7F1E9409-1006-7B5C-841B-AFC53F733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7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515562" name="Object 42">
                        <a:extLst>
                          <a:ext uri="{FF2B5EF4-FFF2-40B4-BE49-F238E27FC236}">
                            <a16:creationId xmlns:a16="http://schemas.microsoft.com/office/drawing/2014/main" id="{7F1E9409-1006-7B5C-841B-AFC53F733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3" name="Object 43">
            <a:extLst>
              <a:ext uri="{FF2B5EF4-FFF2-40B4-BE49-F238E27FC236}">
                <a16:creationId xmlns:a16="http://schemas.microsoft.com/office/drawing/2014/main" id="{D86941EC-77F6-C7FD-7DB4-289AFFC7F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1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515563" name="Object 43">
                        <a:extLst>
                          <a:ext uri="{FF2B5EF4-FFF2-40B4-BE49-F238E27FC236}">
                            <a16:creationId xmlns:a16="http://schemas.microsoft.com/office/drawing/2014/main" id="{D86941EC-77F6-C7FD-7DB4-289AFFC7F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4" name="Object 44">
            <a:extLst>
              <a:ext uri="{FF2B5EF4-FFF2-40B4-BE49-F238E27FC236}">
                <a16:creationId xmlns:a16="http://schemas.microsoft.com/office/drawing/2014/main" id="{9E886A66-F05E-E6AB-121A-DE03DEF70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515564" name="Object 44">
                        <a:extLst>
                          <a:ext uri="{FF2B5EF4-FFF2-40B4-BE49-F238E27FC236}">
                            <a16:creationId xmlns:a16="http://schemas.microsoft.com/office/drawing/2014/main" id="{9E886A66-F05E-E6AB-121A-DE03DEF70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>
            <a:extLst>
              <a:ext uri="{FF2B5EF4-FFF2-40B4-BE49-F238E27FC236}">
                <a16:creationId xmlns:a16="http://schemas.microsoft.com/office/drawing/2014/main" id="{BF7AB817-5E55-21ED-7697-BF68DA3A8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7924800" cy="609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Network Pruning and Rule Extraction</a:t>
            </a:r>
            <a:endParaRPr lang="en-US" altLang="en-US" sz="3200"/>
          </a:p>
        </p:txBody>
      </p:sp>
      <p:sp>
        <p:nvSpPr>
          <p:cNvPr id="1518595" name="Rectangle 3">
            <a:extLst>
              <a:ext uri="{FF2B5EF4-FFF2-40B4-BE49-F238E27FC236}">
                <a16:creationId xmlns:a16="http://schemas.microsoft.com/office/drawing/2014/main" id="{BC12DAAA-038B-90EF-1375-0C9F890F5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01050" cy="4846638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/>
              <a:t>Network pruning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Fully connected network will be hard to articulate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/>
              <a:t>N</a:t>
            </a:r>
            <a:r>
              <a:rPr lang="en-US" altLang="en-US" sz="2000"/>
              <a:t> input nodes, </a:t>
            </a:r>
            <a:r>
              <a:rPr lang="en-US" altLang="en-US" sz="2000" i="1"/>
              <a:t>h</a:t>
            </a:r>
            <a:r>
              <a:rPr lang="en-US" altLang="en-US" sz="2000"/>
              <a:t> hidden nodes and </a:t>
            </a:r>
            <a:r>
              <a:rPr lang="en-US" altLang="en-US" sz="2000" i="1"/>
              <a:t>m</a:t>
            </a:r>
            <a:r>
              <a:rPr lang="en-US" altLang="en-US" sz="2000"/>
              <a:t> output nodes lead to </a:t>
            </a:r>
            <a:r>
              <a:rPr lang="en-US" altLang="en-US" sz="2000" i="1"/>
              <a:t>h(m+N)</a:t>
            </a:r>
            <a:r>
              <a:rPr lang="en-US" altLang="en-US" sz="2000"/>
              <a:t> weights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Pruning: Remove some of the links without affecting classification accuracy of the network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Extracting rules from a trained network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Discretize activation values; replace individual activation value by the cluster average maintaining the network accuracy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Enumerate the output from the discretized activation values to find rules between activation value and output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Find the relationship between the input and activation value 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Combine the above two to have rules relating the output to input</a:t>
            </a:r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Bayesian Classification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Classification by back propagation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Explain Bayesian classification? 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Discuss Multilayer perceptron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https://www.sciencedirect.com/topics/computer-science/data-generalization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ED1194-71FF-DB89-B36F-752EBF80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0C7C-51B9-46CC-B405-D523E4401E5B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FC60994-1AEB-3D0C-EEBE-55CCA569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AA87F0-9973-CC7B-57F3-B9844A56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D8DD-50BB-448E-BD2A-E81C5CA3468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0178" name="Rectangle 1026">
            <a:extLst>
              <a:ext uri="{FF2B5EF4-FFF2-40B4-BE49-F238E27FC236}">
                <a16:creationId xmlns:a16="http://schemas.microsoft.com/office/drawing/2014/main" id="{FCDABFC8-1F34-F4A4-39ED-D7F083E90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78486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Bayesian Classification: Why?</a:t>
            </a:r>
            <a:endParaRPr lang="en-US" altLang="en-US" sz="2400"/>
          </a:p>
        </p:txBody>
      </p:sp>
      <p:sp>
        <p:nvSpPr>
          <p:cNvPr id="1330179" name="Rectangle 1027">
            <a:extLst>
              <a:ext uri="{FF2B5EF4-FFF2-40B4-BE49-F238E27FC236}">
                <a16:creationId xmlns:a16="http://schemas.microsoft.com/office/drawing/2014/main" id="{E2836B84-D48C-90CD-25ED-7B6E83F76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868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 u="sng"/>
              <a:t>Probabilistic learning</a:t>
            </a:r>
            <a:r>
              <a:rPr lang="en-US" altLang="en-US" sz="2400"/>
              <a:t>:  Calculate explicit probabilities for hypothesis, among the most practical approaches to certain types of learning problems</a:t>
            </a:r>
          </a:p>
          <a:p>
            <a:r>
              <a:rPr lang="en-US" altLang="en-US" sz="2400" u="sng"/>
              <a:t>Incremental</a:t>
            </a:r>
            <a:r>
              <a:rPr lang="en-US" altLang="en-US" sz="2400"/>
              <a:t>: Each training example can incrementally increase/decrease the probability that a hypothesis is correct.  Prior knowledge can be combined with observed data.</a:t>
            </a:r>
          </a:p>
          <a:p>
            <a:r>
              <a:rPr lang="en-US" altLang="en-US" sz="2400" u="sng"/>
              <a:t>Probabilistic prediction</a:t>
            </a:r>
            <a:r>
              <a:rPr lang="en-US" altLang="en-US" sz="2400"/>
              <a:t>:  Predict multiple hypotheses, weighted by their probabilities</a:t>
            </a:r>
          </a:p>
          <a:p>
            <a:r>
              <a:rPr lang="en-US" altLang="en-US" sz="2400" u="sng"/>
              <a:t>Standard</a:t>
            </a:r>
            <a:r>
              <a:rPr lang="en-US" altLang="en-US" sz="240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8C4F49-2585-2F7E-951C-4140B0A1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FF03-7438-4D64-A462-1E954B1007B7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64C1D8-8F33-CDEE-E141-7EF8D80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EC757DE-1EC7-C3AA-1B3B-E7464887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AC53-3E91-451A-8B3F-DCB760EAD9A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2226" name="Rectangle 2">
            <a:extLst>
              <a:ext uri="{FF2B5EF4-FFF2-40B4-BE49-F238E27FC236}">
                <a16:creationId xmlns:a16="http://schemas.microsoft.com/office/drawing/2014/main" id="{1A0D6BFE-C720-DFD0-5CE2-9793AEAD5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533400"/>
            <a:ext cx="4343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Bayesian Theorem</a:t>
            </a:r>
          </a:p>
        </p:txBody>
      </p:sp>
      <p:sp>
        <p:nvSpPr>
          <p:cNvPr id="1332227" name="Rectangle 3">
            <a:extLst>
              <a:ext uri="{FF2B5EF4-FFF2-40B4-BE49-F238E27FC236}">
                <a16:creationId xmlns:a16="http://schemas.microsoft.com/office/drawing/2014/main" id="{46219DCD-03A2-D487-CA2E-187B219D7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77200" cy="4724400"/>
          </a:xfrm>
        </p:spPr>
        <p:txBody>
          <a:bodyPr/>
          <a:lstStyle/>
          <a:p>
            <a:r>
              <a:rPr lang="en-US" altLang="en-US" sz="2400"/>
              <a:t>Given training data</a:t>
            </a:r>
            <a:r>
              <a:rPr lang="en-US" altLang="en-US" sz="2400" i="1"/>
              <a:t> D, posteriori probability of a hypothesis h, P(h|D) </a:t>
            </a:r>
            <a:r>
              <a:rPr lang="en-US" altLang="en-US" sz="2400"/>
              <a:t>follows the Bayes theorem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MAP (maximum posteriori) hypothesis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Practical difficulty: require initial knowledge of many probabilities, significant computational cost</a:t>
            </a:r>
          </a:p>
        </p:txBody>
      </p:sp>
      <p:graphicFrame>
        <p:nvGraphicFramePr>
          <p:cNvPr id="1332228" name="Object 4">
            <a:extLst>
              <a:ext uri="{FF2B5EF4-FFF2-40B4-BE49-F238E27FC236}">
                <a16:creationId xmlns:a16="http://schemas.microsoft.com/office/drawing/2014/main" id="{834F1E43-DACA-E763-ACA7-FBD265E8C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743201"/>
          <a:ext cx="2222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583920" progId="Equation.3">
                  <p:embed/>
                </p:oleObj>
              </mc:Choice>
              <mc:Fallback>
                <p:oleObj name="Equation" r:id="rId2" imgW="2222280" imgH="583920" progId="Equation.3">
                  <p:embed/>
                  <p:pic>
                    <p:nvPicPr>
                      <p:cNvPr id="1332228" name="Object 4">
                        <a:extLst>
                          <a:ext uri="{FF2B5EF4-FFF2-40B4-BE49-F238E27FC236}">
                            <a16:creationId xmlns:a16="http://schemas.microsoft.com/office/drawing/2014/main" id="{834F1E43-DACA-E763-ACA7-FBD265E8C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43201"/>
                        <a:ext cx="22225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29" name="Object 5">
            <a:extLst>
              <a:ext uri="{FF2B5EF4-FFF2-40B4-BE49-F238E27FC236}">
                <a16:creationId xmlns:a16="http://schemas.microsoft.com/office/drawing/2014/main" id="{1F20C519-DEBB-C891-A693-CC23C74F3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114801"/>
          <a:ext cx="4686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120" imgH="495000" progId="Equation.3">
                  <p:embed/>
                </p:oleObj>
              </mc:Choice>
              <mc:Fallback>
                <p:oleObj name="Equation" r:id="rId4" imgW="4686120" imgH="495000" progId="Equation.3">
                  <p:embed/>
                  <p:pic>
                    <p:nvPicPr>
                      <p:cNvPr id="1332229" name="Object 5">
                        <a:extLst>
                          <a:ext uri="{FF2B5EF4-FFF2-40B4-BE49-F238E27FC236}">
                            <a16:creationId xmlns:a16="http://schemas.microsoft.com/office/drawing/2014/main" id="{1F20C519-DEBB-C891-A693-CC23C74F3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1"/>
                        <a:ext cx="4686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76EB37-D528-8A25-F89B-6C42D4FB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190E-271E-493B-B0F2-6746B546828B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BD87EB3-A12C-01C0-03F1-C455C820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8E49B8-C8FF-4AE5-C21B-9D7F46BA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66E6-0A3A-48E4-857F-4A5AEE581F3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3250" name="Rectangle 2">
            <a:extLst>
              <a:ext uri="{FF2B5EF4-FFF2-40B4-BE49-F238E27FC236}">
                <a16:creationId xmlns:a16="http://schemas.microsoft.com/office/drawing/2014/main" id="{2C4ECD82-2B8C-EF84-124D-F797D4ADF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 (I)</a:t>
            </a:r>
          </a:p>
        </p:txBody>
      </p:sp>
      <p:sp>
        <p:nvSpPr>
          <p:cNvPr id="1333251" name="Rectangle 3">
            <a:extLst>
              <a:ext uri="{FF2B5EF4-FFF2-40B4-BE49-F238E27FC236}">
                <a16:creationId xmlns:a16="http://schemas.microsoft.com/office/drawing/2014/main" id="{19714538-2124-C58B-510A-F0FDDC7AF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simplified assumption: attributes are conditionally independent: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Greatly reduces the computation cost, only count the class distribution.</a:t>
            </a:r>
          </a:p>
          <a:p>
            <a:endParaRPr lang="en-US" altLang="en-US"/>
          </a:p>
        </p:txBody>
      </p:sp>
      <p:graphicFrame>
        <p:nvGraphicFramePr>
          <p:cNvPr id="1333252" name="Object 4">
            <a:extLst>
              <a:ext uri="{FF2B5EF4-FFF2-40B4-BE49-F238E27FC236}">
                <a16:creationId xmlns:a16="http://schemas.microsoft.com/office/drawing/2014/main" id="{638CB3D6-6599-9344-E2CF-5EB5EFB2950C}"/>
              </a:ext>
            </a:extLst>
          </p:cNvPr>
          <p:cNvGraphicFramePr>
            <a:graphicFrameLocks/>
          </p:cNvGraphicFramePr>
          <p:nvPr/>
        </p:nvGraphicFramePr>
        <p:xfrm>
          <a:off x="3657600" y="2971800"/>
          <a:ext cx="40592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9000" imgH="952200" progId="Equation.3">
                  <p:embed/>
                </p:oleObj>
              </mc:Choice>
              <mc:Fallback>
                <p:oleObj name="Equation" r:id="rId2" imgW="4059000" imgH="952200" progId="Equation.3">
                  <p:embed/>
                  <p:pic>
                    <p:nvPicPr>
                      <p:cNvPr id="1333252" name="Object 4">
                        <a:extLst>
                          <a:ext uri="{FF2B5EF4-FFF2-40B4-BE49-F238E27FC236}">
                            <a16:creationId xmlns:a16="http://schemas.microsoft.com/office/drawing/2014/main" id="{638CB3D6-6599-9344-E2CF-5EB5EFB295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40592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1E8FE41-0C85-7DA7-570F-B6F8CA9F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7D73-FA4C-4C5B-A70D-C7307FC53A54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49913F-186C-25E7-1B9D-C6BD86EA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8B2723-40EA-2713-A396-128A222F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B033-2026-41AC-BA0E-D4DF7F742E0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4274" name="Rectangle 2">
            <a:extLst>
              <a:ext uri="{FF2B5EF4-FFF2-40B4-BE49-F238E27FC236}">
                <a16:creationId xmlns:a16="http://schemas.microsoft.com/office/drawing/2014/main" id="{6F9B9728-B677-7993-5043-FE339185C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1164" y="796925"/>
            <a:ext cx="7508875" cy="47625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Naive Bayesian Classifier (II)</a:t>
            </a:r>
          </a:p>
        </p:txBody>
      </p:sp>
      <p:sp>
        <p:nvSpPr>
          <p:cNvPr id="1334275" name="Rectangle 3">
            <a:extLst>
              <a:ext uri="{FF2B5EF4-FFF2-40B4-BE49-F238E27FC236}">
                <a16:creationId xmlns:a16="http://schemas.microsoft.com/office/drawing/2014/main" id="{4924B312-F49E-D788-E851-0E1A9B0A1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401050" cy="65563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/>
              <a:t>Given a training set, we can compute the probabilities</a:t>
            </a:r>
          </a:p>
        </p:txBody>
      </p:sp>
      <p:graphicFrame>
        <p:nvGraphicFramePr>
          <p:cNvPr id="1334276" name="Object 4">
            <a:extLst>
              <a:ext uri="{FF2B5EF4-FFF2-40B4-BE49-F238E27FC236}">
                <a16:creationId xmlns:a16="http://schemas.microsoft.com/office/drawing/2014/main" id="{DB72FDBF-53AC-6102-4BC5-5D833B5D0EB3}"/>
              </a:ext>
            </a:extLst>
          </p:cNvPr>
          <p:cNvGraphicFramePr>
            <a:graphicFrameLocks/>
          </p:cNvGraphicFramePr>
          <p:nvPr/>
        </p:nvGraphicFramePr>
        <p:xfrm>
          <a:off x="2590800" y="2743201"/>
          <a:ext cx="645953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459480" imgH="2862000" progId="Excel.Sheet.8">
                  <p:embed/>
                </p:oleObj>
              </mc:Choice>
              <mc:Fallback>
                <p:oleObj name="Worksheet" r:id="rId2" imgW="6459480" imgH="2862000" progId="Excel.Sheet.8">
                  <p:embed/>
                  <p:pic>
                    <p:nvPicPr>
                      <p:cNvPr id="1334276" name="Object 4">
                        <a:extLst>
                          <a:ext uri="{FF2B5EF4-FFF2-40B4-BE49-F238E27FC236}">
                            <a16:creationId xmlns:a16="http://schemas.microsoft.com/office/drawing/2014/main" id="{DB72FDBF-53AC-6102-4BC5-5D833B5D0E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1"/>
                        <a:ext cx="6459538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2F090BD-F2FB-BDBE-89B0-938CC30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F21D-CA12-4605-ADDD-A7FD9997559E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7001FC-AC61-3DEC-E98D-AB54073E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9119A2-55F8-4F56-3EC6-3F9E962C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241F-46B5-4B79-8344-CD69CCC14E3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20642" name="Rectangle 2">
            <a:extLst>
              <a:ext uri="{FF2B5EF4-FFF2-40B4-BE49-F238E27FC236}">
                <a16:creationId xmlns:a16="http://schemas.microsoft.com/office/drawing/2014/main" id="{636A780E-6DFD-EEEE-57BF-9560E2E5B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classification</a:t>
            </a:r>
            <a:endParaRPr lang="it-IT" altLang="en-US"/>
          </a:p>
        </p:txBody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BFFB63AD-80A8-CE07-1D6A-C67721152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458200" cy="4724400"/>
          </a:xfrm>
        </p:spPr>
        <p:txBody>
          <a:bodyPr/>
          <a:lstStyle/>
          <a:p>
            <a:r>
              <a:rPr lang="en-US" altLang="en-US"/>
              <a:t>The classification problem may be formalized using </a:t>
            </a:r>
            <a:r>
              <a:rPr lang="en-US" altLang="en-US">
                <a:solidFill>
                  <a:schemeClr val="hlink"/>
                </a:solidFill>
              </a:rPr>
              <a:t>a-posteriori probabilities</a:t>
            </a:r>
            <a:r>
              <a:rPr lang="en-US" altLang="en-US"/>
              <a:t>:</a:t>
            </a:r>
          </a:p>
          <a:p>
            <a:r>
              <a:rPr lang="en-US" altLang="en-US"/>
              <a:t>  P(C|X)  = prob. that the sample tuple 				X=&lt;x</a:t>
            </a:r>
            <a:r>
              <a:rPr lang="en-US" altLang="en-US" baseline="-25000"/>
              <a:t>1</a:t>
            </a:r>
            <a:r>
              <a:rPr lang="en-US" altLang="en-US"/>
              <a:t>,…,x</a:t>
            </a:r>
            <a:r>
              <a:rPr lang="en-US" altLang="en-US" baseline="-25000"/>
              <a:t>k</a:t>
            </a:r>
            <a:r>
              <a:rPr lang="en-US" altLang="en-US"/>
              <a:t>&gt; is of class C.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E.g. P(class=N | outlook=sunny,windy=true,…)</a:t>
            </a:r>
          </a:p>
          <a:p>
            <a:endParaRPr lang="en-US" altLang="en-US"/>
          </a:p>
          <a:p>
            <a:r>
              <a:rPr lang="en-US" altLang="en-US"/>
              <a:t>Idea: assign to sample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X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/>
              <a:t>the class label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C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/>
              <a:t>such that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P(C|X) is maximal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FF2AD0B-6797-2CDA-AB9F-FE75542D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79F4-1F55-4FE4-911E-BA29C6A06F0C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E244546-2C19-D0C2-BE4E-4F215A52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2826E4-E77A-51F8-BC77-2C01CDB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4AA1-5BB4-4C66-AB37-13891B3B038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21666" name="Rectangle 2">
            <a:extLst>
              <a:ext uri="{FF2B5EF4-FFF2-40B4-BE49-F238E27FC236}">
                <a16:creationId xmlns:a16="http://schemas.microsoft.com/office/drawing/2014/main" id="{EFF01CB0-A0AC-054C-3E76-6C9162702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a-posteriori probabilities</a:t>
            </a:r>
            <a:endParaRPr lang="it-IT" altLang="en-US"/>
          </a:p>
        </p:txBody>
      </p:sp>
      <p:sp>
        <p:nvSpPr>
          <p:cNvPr id="1521667" name="Rectangle 3">
            <a:extLst>
              <a:ext uri="{FF2B5EF4-FFF2-40B4-BE49-F238E27FC236}">
                <a16:creationId xmlns:a16="http://schemas.microsoft.com/office/drawing/2014/main" id="{68D0F349-8E94-41EB-B98A-69335AD5D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1788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>
                <a:solidFill>
                  <a:schemeClr val="hlink"/>
                </a:solidFill>
              </a:rPr>
              <a:t>Bayes theorem</a:t>
            </a:r>
            <a:r>
              <a:rPr lang="en-US" altLang="en-US"/>
              <a:t>:</a:t>
            </a:r>
          </a:p>
          <a:p>
            <a:pPr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/>
              <a:t>P(C|X) = P(X|C)·P(C) / P(X)</a:t>
            </a:r>
          </a:p>
          <a:p>
            <a:pPr>
              <a:lnSpc>
                <a:spcPct val="130000"/>
              </a:lnSpc>
            </a:pPr>
            <a:r>
              <a:rPr lang="en-US" altLang="en-US"/>
              <a:t>P(X) is constant for all classes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P(C) = relative freq of class C samples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C such that </a:t>
            </a:r>
            <a:r>
              <a:rPr lang="en-US" altLang="en-US">
                <a:solidFill>
                  <a:schemeClr val="hlink"/>
                </a:solidFill>
              </a:rPr>
              <a:t>P(C|X)</a:t>
            </a:r>
            <a:r>
              <a:rPr lang="en-US" altLang="en-US"/>
              <a:t> is maximum = </a:t>
            </a:r>
            <a:br>
              <a:rPr lang="en-US" altLang="en-US"/>
            </a:br>
            <a:r>
              <a:rPr lang="en-US" altLang="en-US"/>
              <a:t>C such that </a:t>
            </a:r>
            <a:r>
              <a:rPr lang="en-US" altLang="en-US">
                <a:solidFill>
                  <a:schemeClr val="hlink"/>
                </a:solidFill>
              </a:rPr>
              <a:t>P(X|C)·P(C)</a:t>
            </a:r>
            <a:r>
              <a:rPr lang="en-US" altLang="en-US"/>
              <a:t> is maximum</a:t>
            </a:r>
          </a:p>
          <a:p>
            <a:pPr>
              <a:lnSpc>
                <a:spcPct val="130000"/>
              </a:lnSpc>
            </a:pPr>
            <a:r>
              <a:rPr lang="en-US" altLang="en-US"/>
              <a:t>Problem: computing P(X|C) is unfeasible!</a:t>
            </a: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31D3AEE-7801-9E6E-A320-9C73C788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B0D-1842-4910-840C-7FD6299288DB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0112AB-9436-4CA0-5717-3D227CE1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8E7ABB-68AF-F787-3D57-A5437C96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3FF9-526D-45A8-B5DD-260F6F85456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22690" name="Rectangle 2">
            <a:extLst>
              <a:ext uri="{FF2B5EF4-FFF2-40B4-BE49-F238E27FC236}">
                <a16:creationId xmlns:a16="http://schemas.microsoft.com/office/drawing/2014/main" id="{5D2106F5-AD19-FF8B-BEA6-A65F02873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Bayesian Classification</a:t>
            </a:r>
            <a:endParaRPr lang="it-IT" altLang="en-US"/>
          </a:p>
        </p:txBody>
      </p:sp>
      <p:sp>
        <p:nvSpPr>
          <p:cNvPr id="1522691" name="Rectangle 3">
            <a:extLst>
              <a:ext uri="{FF2B5EF4-FFF2-40B4-BE49-F238E27FC236}">
                <a16:creationId xmlns:a16="http://schemas.microsoft.com/office/drawing/2014/main" id="{9FABE16E-6B18-66BB-723F-96C838603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178800" cy="4572000"/>
          </a:xfrm>
        </p:spPr>
        <p:txBody>
          <a:bodyPr/>
          <a:lstStyle/>
          <a:p>
            <a:r>
              <a:rPr lang="en-US" altLang="en-US"/>
              <a:t>Naïve assumption: </a:t>
            </a:r>
            <a:r>
              <a:rPr lang="en-US" altLang="en-US">
                <a:solidFill>
                  <a:schemeClr val="hlink"/>
                </a:solidFill>
              </a:rPr>
              <a:t>attribute independence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P(x</a:t>
            </a:r>
            <a:r>
              <a:rPr lang="en-US" altLang="en-US" baseline="-25000"/>
              <a:t>1</a:t>
            </a:r>
            <a:r>
              <a:rPr lang="en-US" altLang="en-US"/>
              <a:t>,…,x</a:t>
            </a:r>
            <a:r>
              <a:rPr lang="en-US" altLang="en-US" baseline="-25000"/>
              <a:t>k</a:t>
            </a:r>
            <a:r>
              <a:rPr lang="en-US" altLang="en-US"/>
              <a:t>|C) = P(x</a:t>
            </a:r>
            <a:r>
              <a:rPr lang="en-US" altLang="en-US" baseline="-25000"/>
              <a:t>1</a:t>
            </a:r>
            <a:r>
              <a:rPr lang="en-US" altLang="en-US"/>
              <a:t>|C)·…·P(x</a:t>
            </a:r>
            <a:r>
              <a:rPr lang="en-US" altLang="en-US" baseline="-25000"/>
              <a:t>k</a:t>
            </a:r>
            <a:r>
              <a:rPr lang="en-US" altLang="en-US"/>
              <a:t>|C)</a:t>
            </a:r>
          </a:p>
          <a:p>
            <a:r>
              <a:rPr lang="en-US" altLang="en-US"/>
              <a:t>If i-th attribute is </a:t>
            </a:r>
            <a:r>
              <a:rPr lang="en-US" altLang="en-US">
                <a:solidFill>
                  <a:schemeClr val="hlink"/>
                </a:solidFill>
              </a:rPr>
              <a:t>categorical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P(x</a:t>
            </a:r>
            <a:r>
              <a:rPr lang="en-US" altLang="en-US" baseline="-25000"/>
              <a:t>i</a:t>
            </a:r>
            <a:r>
              <a:rPr lang="en-US" altLang="en-US"/>
              <a:t>|C) is estimated as the relative freq of samples having value x</a:t>
            </a:r>
            <a:r>
              <a:rPr lang="en-US" altLang="en-US" baseline="-25000"/>
              <a:t>i</a:t>
            </a:r>
            <a:r>
              <a:rPr lang="en-US" altLang="en-US"/>
              <a:t> as i-th attribute in class C</a:t>
            </a:r>
          </a:p>
          <a:p>
            <a:r>
              <a:rPr lang="en-US" altLang="en-US"/>
              <a:t>If i-th attribute is </a:t>
            </a:r>
            <a:r>
              <a:rPr lang="en-US" altLang="en-US">
                <a:solidFill>
                  <a:schemeClr val="hlink"/>
                </a:solidFill>
              </a:rPr>
              <a:t>continuous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P(x</a:t>
            </a:r>
            <a:r>
              <a:rPr lang="en-US" altLang="en-US" baseline="-25000"/>
              <a:t>i</a:t>
            </a:r>
            <a:r>
              <a:rPr lang="en-US" altLang="en-US"/>
              <a:t>|C) is estimated thru a Gaussian density function</a:t>
            </a:r>
            <a:endParaRPr lang="it-IT" altLang="en-US"/>
          </a:p>
          <a:p>
            <a:r>
              <a:rPr lang="en-US" altLang="en-US"/>
              <a:t>Computationally easy in both cases</a:t>
            </a:r>
            <a:endParaRPr lang="it-IT" altLang="en-US"/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2916</TotalTime>
  <Words>1455</Words>
  <Application>Microsoft Office PowerPoint</Application>
  <PresentationFormat>Widescreen</PresentationFormat>
  <Paragraphs>252</Paragraphs>
  <Slides>22</Slides>
  <Notes>5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Calibri</vt:lpstr>
      <vt:lpstr>Calibri Light</vt:lpstr>
      <vt:lpstr>Casper</vt:lpstr>
      <vt:lpstr>Casper Bold</vt:lpstr>
      <vt:lpstr>Comic Sans MS</vt:lpstr>
      <vt:lpstr>Symbol</vt:lpstr>
      <vt:lpstr>Tahoma</vt:lpstr>
      <vt:lpstr>Times New Roman</vt:lpstr>
      <vt:lpstr>Wingdings</vt:lpstr>
      <vt:lpstr>1_Office Theme</vt:lpstr>
      <vt:lpstr>Contents Slide Master</vt:lpstr>
      <vt:lpstr>CorelDRAW</vt:lpstr>
      <vt:lpstr>Microsoft Equation 3.0</vt:lpstr>
      <vt:lpstr>Microsoft Excel Worksheet</vt:lpstr>
      <vt:lpstr>PowerPoint Presentation</vt:lpstr>
      <vt:lpstr>Contents to be Covered</vt:lpstr>
      <vt:lpstr>Bayesian Classification: Why?</vt:lpstr>
      <vt:lpstr>Bayesian Theorem</vt:lpstr>
      <vt:lpstr>Naïve Bayes Classifier (I)</vt:lpstr>
      <vt:lpstr>Naive Bayesian Classifier (II)</vt:lpstr>
      <vt:lpstr>Bayesian classification</vt:lpstr>
      <vt:lpstr>Estimating a-posteriori probabilities</vt:lpstr>
      <vt:lpstr>Naïve Bayesian Classification</vt:lpstr>
      <vt:lpstr>Play-tennis example: estimating P(xi|C)</vt:lpstr>
      <vt:lpstr>Play-tennis example: classifying X</vt:lpstr>
      <vt:lpstr>The independence hypothesis…</vt:lpstr>
      <vt:lpstr>Bayesian Belief Networks (I)</vt:lpstr>
      <vt:lpstr>Bayesian Belief Networks (II)</vt:lpstr>
      <vt:lpstr>Neural Networks </vt:lpstr>
      <vt:lpstr>A  Neuron</vt:lpstr>
      <vt:lpstr>Network Training</vt:lpstr>
      <vt:lpstr>Multi-Layer Perceptron</vt:lpstr>
      <vt:lpstr>Network Pruning and Rule Extraction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278</cp:revision>
  <dcterms:created xsi:type="dcterms:W3CDTF">2019-01-09T10:33:58Z</dcterms:created>
  <dcterms:modified xsi:type="dcterms:W3CDTF">2022-10-20T06:11:29Z</dcterms:modified>
</cp:coreProperties>
</file>