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6"/>
  </p:notesMasterIdLst>
  <p:handoutMasterIdLst>
    <p:handoutMasterId r:id="rId17"/>
  </p:handoutMasterIdLst>
  <p:sldIdLst>
    <p:sldId id="277" r:id="rId3"/>
    <p:sldId id="307" r:id="rId4"/>
    <p:sldId id="982" r:id="rId5"/>
    <p:sldId id="983" r:id="rId6"/>
    <p:sldId id="984" r:id="rId7"/>
    <p:sldId id="986" r:id="rId8"/>
    <p:sldId id="987" r:id="rId9"/>
    <p:sldId id="980" r:id="rId10"/>
    <p:sldId id="1087" r:id="rId11"/>
    <p:sldId id="1088" r:id="rId12"/>
    <p:sldId id="618" r:id="rId13"/>
    <p:sldId id="371" r:id="rId14"/>
    <p:sldId id="3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3B6B09-3606-6B42-2994-3C3B3541E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F7786-20D4-40E0-B081-DCF65C5CD3C3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E56D7E-1324-3783-9F52-9D1D3C8E5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97ED8-8B7F-4104-A608-D9F4FB82612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FB6DAE3-9232-8E25-F74B-DEF0F5159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8D5CAE-673E-4E62-8137-E8505EEFC24E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B9669C-C825-A18C-705F-888C77AFE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6D20F-593F-434A-95F6-8871990C9B11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B42762-AF02-4B76-6058-9825354C33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9B6C8-BBF8-4734-A136-41FD28BB6178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13B362-F08B-DD2F-31CD-7EF36C903C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88E8D-4D6D-408A-B2DC-A2D1211ECA2C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01FE451-9861-2B85-1560-F097CF7C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71B0-7690-456D-BB74-EDA28C598E96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571230C-B25A-31A9-8701-2327403B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9819E6-7C54-FFB3-E3E0-9C3014E6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AA9C-46B1-46F8-9CAA-69A1603701F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10402" name="Rectangle 2">
            <a:extLst>
              <a:ext uri="{FF2B5EF4-FFF2-40B4-BE49-F238E27FC236}">
                <a16:creationId xmlns:a16="http://schemas.microsoft.com/office/drawing/2014/main" id="{6980AAC1-84A4-EF94-D3E4-A7BF88258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81000"/>
            <a:ext cx="2895600" cy="750888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Fuzzy Set Approaches</a:t>
            </a:r>
          </a:p>
        </p:txBody>
      </p:sp>
      <p:sp>
        <p:nvSpPr>
          <p:cNvPr id="1510403" name="Rectangle 3">
            <a:extLst>
              <a:ext uri="{FF2B5EF4-FFF2-40B4-BE49-F238E27FC236}">
                <a16:creationId xmlns:a16="http://schemas.microsoft.com/office/drawing/2014/main" id="{C2347AA7-B124-4609-29E2-799676814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8229600" cy="4419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Fuzzy logic uses truth values between 0.0 and 1.0 to represent the degree of membership (such as using </a:t>
            </a:r>
            <a:r>
              <a:rPr lang="en-US" altLang="en-US" sz="2400">
                <a:solidFill>
                  <a:schemeClr val="hlink"/>
                </a:solidFill>
              </a:rPr>
              <a:t>fuzzy membership graph</a:t>
            </a:r>
            <a:r>
              <a:rPr lang="en-US" altLang="en-US" sz="240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Attribute values are converted to fuzzy values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income is mapped into the discrete categories {low, medium, high} with fuzzy values calculated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For a given new sample, more than one fuzzy value may apply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Each applicable rule contributes a vote for membership in the categories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Typically, the truth values for each predicted category are summed</a:t>
            </a:r>
          </a:p>
        </p:txBody>
      </p:sp>
      <p:pic>
        <p:nvPicPr>
          <p:cNvPr id="1510404" name="Picture 4">
            <a:extLst>
              <a:ext uri="{FF2B5EF4-FFF2-40B4-BE49-F238E27FC236}">
                <a16:creationId xmlns:a16="http://schemas.microsoft.com/office/drawing/2014/main" id="{79A64E2F-CFE8-C27C-16D0-0D6C5D5B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"/>
            <a:ext cx="5314950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Explain genetic algorithm</a:t>
            </a:r>
            <a:r>
              <a:rPr lang="en-US" altLang="en-US" sz="2800" dirty="0"/>
              <a:t>.</a:t>
            </a:r>
          </a:p>
          <a:p>
            <a:pPr algn="l"/>
            <a:r>
              <a:rPr lang="en-US" dirty="0">
                <a:latin typeface="Arial" panose="020B0604020202020204" pitchFamily="34" charset="0"/>
              </a:rPr>
              <a:t>Discuss different instance </a:t>
            </a:r>
            <a:r>
              <a:rPr lang="en-US">
                <a:latin typeface="Arial" panose="020B0604020202020204" pitchFamily="34" charset="0"/>
              </a:rPr>
              <a:t>based classification methods.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https://www.sciencedirect.com/topics/computer-science/data-generalization </a:t>
            </a: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Instance based methods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Genetic Algorithm</a:t>
            </a:r>
            <a:endParaRPr lang="en-US" altLang="en-US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DA009C5-9349-319F-AA14-7C2F06DF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0B4F-716A-4082-B23E-FDA97D30242E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AF7C6-C71C-F285-397F-6652789A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759567-6D46-AF8A-1FCE-29701542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8FCA-B1A2-42AF-AE77-47158977673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70114" name="Rectangle 2">
            <a:extLst>
              <a:ext uri="{FF2B5EF4-FFF2-40B4-BE49-F238E27FC236}">
                <a16:creationId xmlns:a16="http://schemas.microsoft.com/office/drawing/2014/main" id="{FBB6843C-C674-4D11-395A-FA12B6941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457200"/>
            <a:ext cx="7162800" cy="762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Instance-Based Methods</a:t>
            </a:r>
          </a:p>
        </p:txBody>
      </p:sp>
      <p:sp>
        <p:nvSpPr>
          <p:cNvPr id="1370115" name="Rectangle 3">
            <a:extLst>
              <a:ext uri="{FF2B5EF4-FFF2-40B4-BE49-F238E27FC236}">
                <a16:creationId xmlns:a16="http://schemas.microsoft.com/office/drawing/2014/main" id="{FFEEBAE4-5C4C-D1E0-87C4-C4D5C1D08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077200" cy="5029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Instance-based learning: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Store training examples and delay the processing (“lazy evaluation”) until a new instance must be classified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Typical approaches</a:t>
            </a:r>
            <a:endParaRPr lang="en-US" altLang="en-US" sz="2400" u="sng"/>
          </a:p>
          <a:p>
            <a:pPr lvl="1">
              <a:lnSpc>
                <a:spcPct val="90000"/>
              </a:lnSpc>
            </a:pPr>
            <a:r>
              <a:rPr lang="en-US" altLang="en-US" i="1" u="sng"/>
              <a:t>k</a:t>
            </a:r>
            <a:r>
              <a:rPr lang="en-US" altLang="en-US" u="sng"/>
              <a:t>-nearest neighbor approach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Instances represented as points in a Euclidean space.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Locally weighted regression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Constructs local approximation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Case-based reasoning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Uses symbolic representations and knowledge-based inference</a:t>
            </a:r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A2F43EA-1D33-C803-482C-830F1C07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1BB3-F2FB-43E5-A40D-E6E00672F98E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F75A5DF-AF55-2085-9FDF-87D2B129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CB991D-2AE1-3C42-A94D-4072B8CC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57E5-7A1A-4CD9-9D92-01EAE95C2DF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72162" name="Rectangle 2">
            <a:extLst>
              <a:ext uri="{FF2B5EF4-FFF2-40B4-BE49-F238E27FC236}">
                <a16:creationId xmlns:a16="http://schemas.microsoft.com/office/drawing/2014/main" id="{7DDA425E-E9D2-9755-B8BF-0739F1850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8288" y="808038"/>
            <a:ext cx="7580312" cy="4064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The </a:t>
            </a:r>
            <a:r>
              <a:rPr lang="en-US" altLang="en-US" i="1"/>
              <a:t>k</a:t>
            </a:r>
            <a:r>
              <a:rPr lang="en-US" altLang="en-US"/>
              <a:t>-Nearest Neighbor Algorithm</a:t>
            </a:r>
            <a:endParaRPr lang="en-US" altLang="en-US" sz="3200"/>
          </a:p>
        </p:txBody>
      </p:sp>
      <p:sp>
        <p:nvSpPr>
          <p:cNvPr id="1372163" name="Rectangle 3">
            <a:extLst>
              <a:ext uri="{FF2B5EF4-FFF2-40B4-BE49-F238E27FC236}">
                <a16:creationId xmlns:a16="http://schemas.microsoft.com/office/drawing/2014/main" id="{483974E1-CCA5-5192-2834-5D9C17BE8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7924800" cy="51054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All instances correspond to points in the n-D space.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nearest neighbor are defined in terms of Euclidean distance.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target function could be discrete- or real- valued.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For discrete-valued, the </a:t>
            </a:r>
            <a:r>
              <a:rPr lang="en-US" altLang="en-US" sz="2400" i="1"/>
              <a:t>k</a:t>
            </a:r>
            <a:r>
              <a:rPr lang="en-US" altLang="en-US" sz="2400"/>
              <a:t>-NN returns the most common value among the k training examples nearest to</a:t>
            </a:r>
            <a:r>
              <a:rPr lang="en-US" altLang="en-US" sz="2000"/>
              <a:t> </a:t>
            </a:r>
            <a:r>
              <a:rPr lang="en-US" altLang="en-US" sz="2400" i="1"/>
              <a:t>x</a:t>
            </a:r>
            <a:r>
              <a:rPr lang="en-US" altLang="en-US" sz="1800" i="1"/>
              <a:t>q</a:t>
            </a:r>
            <a:r>
              <a:rPr lang="en-US" altLang="en-US" sz="240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Vonoroi diagram: the decision surface induced by 1-NN for a typical set of training examples.</a:t>
            </a:r>
          </a:p>
        </p:txBody>
      </p:sp>
      <p:sp>
        <p:nvSpPr>
          <p:cNvPr id="1372164" name="Rectangle 4">
            <a:extLst>
              <a:ext uri="{FF2B5EF4-FFF2-40B4-BE49-F238E27FC236}">
                <a16:creationId xmlns:a16="http://schemas.microsoft.com/office/drawing/2014/main" id="{BB8CB927-07A9-DD46-BB15-560D4ABEE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7680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b="1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165" name="Rectangle 5">
            <a:extLst>
              <a:ext uri="{FF2B5EF4-FFF2-40B4-BE49-F238E27FC236}">
                <a16:creationId xmlns:a16="http://schemas.microsoft.com/office/drawing/2014/main" id="{8B646AF5-1B15-BEAD-6582-3BAC7A38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76800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66" name="Oval 6">
            <a:extLst>
              <a:ext uri="{FF2B5EF4-FFF2-40B4-BE49-F238E27FC236}">
                <a16:creationId xmlns:a16="http://schemas.microsoft.com/office/drawing/2014/main" id="{4B8414A9-A0AD-B40D-4221-9C8EDAC4A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8160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  . </a:t>
            </a:r>
          </a:p>
        </p:txBody>
      </p:sp>
      <p:sp>
        <p:nvSpPr>
          <p:cNvPr id="1372167" name="Text Box 7">
            <a:extLst>
              <a:ext uri="{FF2B5EF4-FFF2-40B4-BE49-F238E27FC236}">
                <a16:creationId xmlns:a16="http://schemas.microsoft.com/office/drawing/2014/main" id="{856F837E-26CE-C1C9-CD41-F8D614CDD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78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1372168" name="Text Box 8">
            <a:extLst>
              <a:ext uri="{FF2B5EF4-FFF2-40B4-BE49-F238E27FC236}">
                <a16:creationId xmlns:a16="http://schemas.microsoft.com/office/drawing/2014/main" id="{D73478A2-100A-7DF1-B758-EA60DE97C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86401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69" name="Text Box 9">
            <a:extLst>
              <a:ext uri="{FF2B5EF4-FFF2-40B4-BE49-F238E27FC236}">
                <a16:creationId xmlns:a16="http://schemas.microsoft.com/office/drawing/2014/main" id="{5CE45213-9BE1-6E03-D59B-B79934490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150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1372170" name="Text Box 10">
            <a:extLst>
              <a:ext uri="{FF2B5EF4-FFF2-40B4-BE49-F238E27FC236}">
                <a16:creationId xmlns:a16="http://schemas.microsoft.com/office/drawing/2014/main" id="{DF88212E-4961-4F45-27F4-043452549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91201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>
                <a:solidFill>
                  <a:srgbClr val="00101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b="1" i="1">
                <a:solidFill>
                  <a:srgbClr val="001010"/>
                </a:solidFill>
                <a:latin typeface="Times New Roman" panose="02020603050405020304" pitchFamily="18" charset="0"/>
              </a:rPr>
              <a:t>q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71" name="Text Box 11">
            <a:extLst>
              <a:ext uri="{FF2B5EF4-FFF2-40B4-BE49-F238E27FC236}">
                <a16:creationId xmlns:a16="http://schemas.microsoft.com/office/drawing/2014/main" id="{0BB9D3B4-9165-D408-CDFF-234221EE2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6248401"/>
            <a:ext cx="29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72" name="Text Box 12">
            <a:extLst>
              <a:ext uri="{FF2B5EF4-FFF2-40B4-BE49-F238E27FC236}">
                <a16:creationId xmlns:a16="http://schemas.microsoft.com/office/drawing/2014/main" id="{FB9ED9AC-AD47-E029-4FAF-5E9B05CDA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1054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73" name="Text Box 13">
            <a:extLst>
              <a:ext uri="{FF2B5EF4-FFF2-40B4-BE49-F238E27FC236}">
                <a16:creationId xmlns:a16="http://schemas.microsoft.com/office/drawing/2014/main" id="{8EB88E2E-A010-0E17-94F1-77B6B7A46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51435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74" name="Text Box 14">
            <a:extLst>
              <a:ext uri="{FF2B5EF4-FFF2-40B4-BE49-F238E27FC236}">
                <a16:creationId xmlns:a16="http://schemas.microsoft.com/office/drawing/2014/main" id="{A04E0400-B1AB-3702-912C-FC9F5C307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5372101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75" name="Text Box 15">
            <a:extLst>
              <a:ext uri="{FF2B5EF4-FFF2-40B4-BE49-F238E27FC236}">
                <a16:creationId xmlns:a16="http://schemas.microsoft.com/office/drawing/2014/main" id="{4AA67B71-9F3F-7100-F2E4-A52B79449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61341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1372176" name="Text Box 16">
            <a:extLst>
              <a:ext uri="{FF2B5EF4-FFF2-40B4-BE49-F238E27FC236}">
                <a16:creationId xmlns:a16="http://schemas.microsoft.com/office/drawing/2014/main" id="{C5C767BB-DF98-EBA6-4671-45CE3B0F4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768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77" name="Text Box 17">
            <a:extLst>
              <a:ext uri="{FF2B5EF4-FFF2-40B4-BE49-F238E27FC236}">
                <a16:creationId xmlns:a16="http://schemas.microsoft.com/office/drawing/2014/main" id="{806F5538-06A1-1B69-91F6-710127CB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753101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78" name="Text Box 18">
            <a:extLst>
              <a:ext uri="{FF2B5EF4-FFF2-40B4-BE49-F238E27FC236}">
                <a16:creationId xmlns:a16="http://schemas.microsoft.com/office/drawing/2014/main" id="{ACB6110F-6C52-B4C1-40C0-CD7997D01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759326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79" name="Line 19">
            <a:extLst>
              <a:ext uri="{FF2B5EF4-FFF2-40B4-BE49-F238E27FC236}">
                <a16:creationId xmlns:a16="http://schemas.microsoft.com/office/drawing/2014/main" id="{ABF85A76-0EB8-8996-4809-80DD1DBE3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180" name="Line 20">
            <a:extLst>
              <a:ext uri="{FF2B5EF4-FFF2-40B4-BE49-F238E27FC236}">
                <a16:creationId xmlns:a16="http://schemas.microsoft.com/office/drawing/2014/main" id="{F86C3023-2237-31AC-969B-3AF4A4344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181" name="Line 21">
            <a:extLst>
              <a:ext uri="{FF2B5EF4-FFF2-40B4-BE49-F238E27FC236}">
                <a16:creationId xmlns:a16="http://schemas.microsoft.com/office/drawing/2014/main" id="{1011C76A-D5B1-BF94-7F50-43CDFBCBB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8674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182" name="Line 22">
            <a:extLst>
              <a:ext uri="{FF2B5EF4-FFF2-40B4-BE49-F238E27FC236}">
                <a16:creationId xmlns:a16="http://schemas.microsoft.com/office/drawing/2014/main" id="{D2576D10-9389-FF54-781C-054218CBA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6248400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183" name="Line 23">
            <a:extLst>
              <a:ext uri="{FF2B5EF4-FFF2-40B4-BE49-F238E27FC236}">
                <a16:creationId xmlns:a16="http://schemas.microsoft.com/office/drawing/2014/main" id="{F86707C3-EBD0-4BA6-AEB8-5879F30BEA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6248400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184" name="Line 24">
            <a:extLst>
              <a:ext uri="{FF2B5EF4-FFF2-40B4-BE49-F238E27FC236}">
                <a16:creationId xmlns:a16="http://schemas.microsoft.com/office/drawing/2014/main" id="{50A458EA-1AE6-D7B8-6A2A-0F2FA34B7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185" name="Rectangle 25">
            <a:extLst>
              <a:ext uri="{FF2B5EF4-FFF2-40B4-BE49-F238E27FC236}">
                <a16:creationId xmlns:a16="http://schemas.microsoft.com/office/drawing/2014/main" id="{EE2CCEA2-920E-CE86-2E61-D76A4AF78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521326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86" name="Text Box 26">
            <a:extLst>
              <a:ext uri="{FF2B5EF4-FFF2-40B4-BE49-F238E27FC236}">
                <a16:creationId xmlns:a16="http://schemas.microsoft.com/office/drawing/2014/main" id="{FE6AF786-6234-BE69-AC81-3AB1ACF8B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6016626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87" name="Text Box 27">
            <a:extLst>
              <a:ext uri="{FF2B5EF4-FFF2-40B4-BE49-F238E27FC236}">
                <a16:creationId xmlns:a16="http://schemas.microsoft.com/office/drawing/2014/main" id="{A56B6C1B-08A9-F7EA-4BF1-BC2E8E35E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5407026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88" name="Text Box 28">
            <a:extLst>
              <a:ext uri="{FF2B5EF4-FFF2-40B4-BE49-F238E27FC236}">
                <a16:creationId xmlns:a16="http://schemas.microsoft.com/office/drawing/2014/main" id="{14303C78-79F5-02EB-7C7A-03002AE39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5330826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E687C61-6E38-D3EF-533D-16C4204F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2780-CBB0-4661-9C7F-8CCA33F57B6B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C2233E-3804-AA62-817C-FD03B5FC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25DD33-4E20-CAC8-8744-67C4D220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6109-A520-41CF-A4BE-BD5DEA86DA0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73186" name="Rectangle 2">
            <a:extLst>
              <a:ext uri="{FF2B5EF4-FFF2-40B4-BE49-F238E27FC236}">
                <a16:creationId xmlns:a16="http://schemas.microsoft.com/office/drawing/2014/main" id="{FCCDB33A-445F-6225-1378-77BC19E97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457200"/>
            <a:ext cx="7620000" cy="6858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Discussion on the </a:t>
            </a:r>
            <a:r>
              <a:rPr lang="en-US" altLang="en-US" i="1"/>
              <a:t>k</a:t>
            </a:r>
            <a:r>
              <a:rPr lang="en-US" altLang="en-US"/>
              <a:t>-NN Algorithm</a:t>
            </a:r>
            <a:endParaRPr lang="en-US" altLang="en-US" sz="3200"/>
          </a:p>
        </p:txBody>
      </p:sp>
      <p:sp>
        <p:nvSpPr>
          <p:cNvPr id="1373187" name="Rectangle 3">
            <a:extLst>
              <a:ext uri="{FF2B5EF4-FFF2-40B4-BE49-F238E27FC236}">
                <a16:creationId xmlns:a16="http://schemas.microsoft.com/office/drawing/2014/main" id="{828FFDF8-AB33-C860-5CAE-F74CC3106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534400" cy="5029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2400"/>
              <a:t>The k-NN algorithm for continuous-valued target functions</a:t>
            </a:r>
          </a:p>
          <a:p>
            <a:pPr lvl="1"/>
            <a:r>
              <a:rPr lang="en-US" altLang="en-US"/>
              <a:t>Calculate the mean values of the</a:t>
            </a:r>
            <a:r>
              <a:rPr lang="en-US" altLang="en-US" i="1"/>
              <a:t> k</a:t>
            </a:r>
            <a:r>
              <a:rPr lang="en-US" altLang="en-US"/>
              <a:t> nearest neighbors</a:t>
            </a:r>
          </a:p>
          <a:p>
            <a:r>
              <a:rPr lang="en-US" altLang="en-US" sz="2400"/>
              <a:t>Distance-weighted nearest neighbor algorithm</a:t>
            </a:r>
          </a:p>
          <a:p>
            <a:pPr lvl="1"/>
            <a:r>
              <a:rPr lang="en-US" altLang="en-US"/>
              <a:t>Weight the contribution of each of the k neighbors according to their distance to the query point</a:t>
            </a:r>
            <a:r>
              <a:rPr lang="en-US" altLang="en-US" i="1"/>
              <a:t> x</a:t>
            </a:r>
            <a:r>
              <a:rPr lang="en-US" altLang="en-US" i="1" baseline="-25000"/>
              <a:t>q</a:t>
            </a:r>
            <a:endParaRPr lang="en-US" altLang="en-US"/>
          </a:p>
          <a:p>
            <a:pPr lvl="2"/>
            <a:r>
              <a:rPr lang="en-US" altLang="en-US"/>
              <a:t>giving greater weight to closer neighbors</a:t>
            </a:r>
          </a:p>
          <a:p>
            <a:pPr lvl="1"/>
            <a:r>
              <a:rPr lang="en-US" altLang="en-US"/>
              <a:t>Similarly, for real-valued target functions</a:t>
            </a:r>
          </a:p>
          <a:p>
            <a:r>
              <a:rPr lang="en-US" altLang="en-US" sz="2400"/>
              <a:t>Robust to noisy data by averaging k-nearest neighbors</a:t>
            </a:r>
          </a:p>
          <a:p>
            <a:r>
              <a:rPr lang="en-US" altLang="en-US" sz="2400"/>
              <a:t>Curse of dimensionality: distance between neighbors could be dominated by irrelevant attributes.   </a:t>
            </a:r>
          </a:p>
          <a:p>
            <a:pPr lvl="1"/>
            <a:r>
              <a:rPr lang="en-US" altLang="en-US"/>
              <a:t>To overcome it, axes stretch or elimination of the least relevant attributes.</a:t>
            </a:r>
          </a:p>
        </p:txBody>
      </p:sp>
      <p:graphicFrame>
        <p:nvGraphicFramePr>
          <p:cNvPr id="1373188" name="Object 4">
            <a:extLst>
              <a:ext uri="{FF2B5EF4-FFF2-40B4-BE49-F238E27FC236}">
                <a16:creationId xmlns:a16="http://schemas.microsoft.com/office/drawing/2014/main" id="{8D93279D-CE5A-EECB-C875-6096F4558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0" y="3657600"/>
          <a:ext cx="147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685800" progId="Equation.3">
                  <p:embed/>
                </p:oleObj>
              </mc:Choice>
              <mc:Fallback>
                <p:oleObj name="Equation" r:id="rId2" imgW="1473120" imgH="685800" progId="Equation.3">
                  <p:embed/>
                  <p:pic>
                    <p:nvPicPr>
                      <p:cNvPr id="1373188" name="Object 4">
                        <a:extLst>
                          <a:ext uri="{FF2B5EF4-FFF2-40B4-BE49-F238E27FC236}">
                            <a16:creationId xmlns:a16="http://schemas.microsoft.com/office/drawing/2014/main" id="{8D93279D-CE5A-EECB-C875-6096F4558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657600"/>
                        <a:ext cx="147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4C730F-0040-7EC1-8360-88621B20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C344-874E-436A-A5BF-048EBE5D4143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9E4077-4A4C-9DFB-3FAE-40570EA9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F126A12-C40A-519B-AA82-06E1620E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2D66-A5F0-444D-8EC0-6DCCD33F139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75234" name="Rectangle 1026">
            <a:extLst>
              <a:ext uri="{FF2B5EF4-FFF2-40B4-BE49-F238E27FC236}">
                <a16:creationId xmlns:a16="http://schemas.microsoft.com/office/drawing/2014/main" id="{722D426B-6419-69D1-284F-FD5D08351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8288" y="725488"/>
            <a:ext cx="7580312" cy="366712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Case-Based Reasoning</a:t>
            </a:r>
          </a:p>
        </p:txBody>
      </p:sp>
      <p:sp>
        <p:nvSpPr>
          <p:cNvPr id="1375235" name="Rectangle 1027">
            <a:extLst>
              <a:ext uri="{FF2B5EF4-FFF2-40B4-BE49-F238E27FC236}">
                <a16:creationId xmlns:a16="http://schemas.microsoft.com/office/drawing/2014/main" id="{2D4C159A-10F1-6327-E7AE-90661EE5C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610600" cy="5029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u="sng"/>
              <a:t>Also uses:</a:t>
            </a:r>
            <a:r>
              <a:rPr lang="en-US" altLang="en-US" sz="2400"/>
              <a:t> lazy evaluation + analyze similar instances</a:t>
            </a:r>
          </a:p>
          <a:p>
            <a:pPr>
              <a:lnSpc>
                <a:spcPct val="90000"/>
              </a:lnSpc>
            </a:pPr>
            <a:r>
              <a:rPr lang="en-US" altLang="en-US" sz="2400" u="sng"/>
              <a:t>Difference:</a:t>
            </a:r>
            <a:r>
              <a:rPr lang="en-US" altLang="en-US" sz="2400"/>
              <a:t> Instances are not “points in a Euclidean space”</a:t>
            </a:r>
          </a:p>
          <a:p>
            <a:pPr>
              <a:lnSpc>
                <a:spcPct val="90000"/>
              </a:lnSpc>
            </a:pPr>
            <a:r>
              <a:rPr lang="en-US" altLang="en-US" sz="2400" u="sng"/>
              <a:t>Example:</a:t>
            </a:r>
            <a:r>
              <a:rPr lang="en-US" altLang="en-US" sz="2400"/>
              <a:t> Water faucet problem in CADET (Sycara et al’92)</a:t>
            </a:r>
          </a:p>
          <a:p>
            <a:pPr>
              <a:lnSpc>
                <a:spcPct val="90000"/>
              </a:lnSpc>
            </a:pPr>
            <a:r>
              <a:rPr lang="en-US" altLang="en-US" sz="2400" u="sng"/>
              <a:t>Methodology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Instances represented by rich symbolic descriptions (e.g., function graphs)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Multiple retrieved cases may be combined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Tight coupling between case retrieval, knowledge-based reasoning, and problem solving</a:t>
            </a:r>
          </a:p>
          <a:p>
            <a:pPr>
              <a:lnSpc>
                <a:spcPct val="90000"/>
              </a:lnSpc>
            </a:pPr>
            <a:r>
              <a:rPr lang="en-US" altLang="en-US" sz="2400" u="sng"/>
              <a:t>Research issues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/>
              <a:t>Indexing based on syntactic similarity measure,  and when failure, backtracking, and adapting to additional cases</a:t>
            </a:r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FF8625B-860C-6A4E-A503-E621F2F0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4395-FD9B-4822-B8B5-AF94B702BCB3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511B15C-4BA1-5FD5-55CE-9762DC05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0613A2-9CB9-75EF-EF99-F5574396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B149-8089-4862-81BC-BA00A1AB654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77282" name="Rectangle 1026">
            <a:extLst>
              <a:ext uri="{FF2B5EF4-FFF2-40B4-BE49-F238E27FC236}">
                <a16:creationId xmlns:a16="http://schemas.microsoft.com/office/drawing/2014/main" id="{4A5609BE-6346-7E6B-96E4-C053D4A9E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7848600" cy="6096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Remarks on Lazy vs. Eager Learning</a:t>
            </a:r>
          </a:p>
        </p:txBody>
      </p:sp>
      <p:sp>
        <p:nvSpPr>
          <p:cNvPr id="1377283" name="Rectangle 1027">
            <a:extLst>
              <a:ext uri="{FF2B5EF4-FFF2-40B4-BE49-F238E27FC236}">
                <a16:creationId xmlns:a16="http://schemas.microsoft.com/office/drawing/2014/main" id="{D2AD561D-60A5-A0EB-36E6-8968A722A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610600" cy="5029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2000" u="sng"/>
              <a:t>Instance-based learning:</a:t>
            </a:r>
            <a:r>
              <a:rPr lang="en-US" altLang="en-US" sz="2000"/>
              <a:t>  lazy evaluation </a:t>
            </a:r>
          </a:p>
          <a:p>
            <a:r>
              <a:rPr lang="en-US" altLang="en-US" sz="2000" u="sng"/>
              <a:t>Decision-tree and Bayesian classification</a:t>
            </a:r>
            <a:r>
              <a:rPr lang="en-US" altLang="en-US" sz="2000"/>
              <a:t>:  eager evaluation</a:t>
            </a:r>
          </a:p>
          <a:p>
            <a:r>
              <a:rPr lang="en-US" altLang="en-US" sz="2000" u="sng"/>
              <a:t>Key differences</a:t>
            </a:r>
          </a:p>
          <a:p>
            <a:pPr lvl="1"/>
            <a:r>
              <a:rPr lang="en-US" altLang="en-US" sz="2000"/>
              <a:t>Lazy method may consider query instance </a:t>
            </a:r>
            <a:r>
              <a:rPr lang="en-US" altLang="en-US" sz="2000" i="1"/>
              <a:t>xq</a:t>
            </a:r>
            <a:r>
              <a:rPr lang="en-US" altLang="en-US" sz="2000"/>
              <a:t> when deciding how to generalize beyond the training data </a:t>
            </a:r>
            <a:r>
              <a:rPr lang="en-US" altLang="en-US" sz="2000" i="1"/>
              <a:t>D</a:t>
            </a:r>
            <a:endParaRPr lang="en-US" altLang="en-US" sz="2000"/>
          </a:p>
          <a:p>
            <a:pPr lvl="1"/>
            <a:r>
              <a:rPr lang="en-US" altLang="en-US" sz="2000"/>
              <a:t>Eager method cannot since they have already chosen global approximation when seeing the query</a:t>
            </a:r>
          </a:p>
          <a:p>
            <a:r>
              <a:rPr lang="en-US" altLang="en-US" sz="2000"/>
              <a:t>Efficiency: Lazy - less time training but more time predicting</a:t>
            </a:r>
          </a:p>
          <a:p>
            <a:r>
              <a:rPr lang="en-US" altLang="en-US" sz="2000"/>
              <a:t>Accuracy</a:t>
            </a:r>
          </a:p>
          <a:p>
            <a:pPr lvl="1"/>
            <a:r>
              <a:rPr lang="en-US" altLang="en-US" sz="2000"/>
              <a:t>Lazy method effectively uses a richer hypothesis space since it uses many local linear functions to form its implicit global approximation to the target function</a:t>
            </a:r>
          </a:p>
          <a:p>
            <a:pPr lvl="1"/>
            <a:r>
              <a:rPr lang="en-US" altLang="en-US" sz="2000"/>
              <a:t>Eager: must commit to a single hypothesis that covers the entire instance space</a:t>
            </a:r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AF3A357-92B8-87E2-D73B-7E6168D4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0C85-A888-40A8-9014-BDAABED26A62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8ED80AA-97C5-C0C0-783D-0E9E45A5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B585A1-168D-E546-AEAB-D1D9C901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ED2F-C00C-431A-8E79-14ABBE85C4C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67042" name="Rectangle 2">
            <a:extLst>
              <a:ext uri="{FF2B5EF4-FFF2-40B4-BE49-F238E27FC236}">
                <a16:creationId xmlns:a16="http://schemas.microsoft.com/office/drawing/2014/main" id="{E2D32313-374D-1872-854B-BBFA73AB8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8288" y="609600"/>
            <a:ext cx="4735512" cy="522288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Genetic Algorithms</a:t>
            </a:r>
          </a:p>
        </p:txBody>
      </p:sp>
      <p:sp>
        <p:nvSpPr>
          <p:cNvPr id="1367043" name="Rectangle 3">
            <a:extLst>
              <a:ext uri="{FF2B5EF4-FFF2-40B4-BE49-F238E27FC236}">
                <a16:creationId xmlns:a16="http://schemas.microsoft.com/office/drawing/2014/main" id="{3DD2DF6C-9D4D-115A-92B7-2169F748D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82000" cy="4876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2400"/>
              <a:t>GA: based on an analogy to biological evolution</a:t>
            </a:r>
          </a:p>
          <a:p>
            <a:r>
              <a:rPr lang="en-US" altLang="en-US" sz="2400"/>
              <a:t>Each rule is represented by a string of bits</a:t>
            </a:r>
          </a:p>
          <a:p>
            <a:r>
              <a:rPr lang="en-US" altLang="en-US" sz="2400"/>
              <a:t>An initial population is created consisting of randomly generated rules</a:t>
            </a:r>
          </a:p>
          <a:p>
            <a:pPr lvl="1"/>
            <a:r>
              <a:rPr lang="en-US" altLang="en-US"/>
              <a:t>e.g., IF A</a:t>
            </a:r>
            <a:r>
              <a:rPr lang="en-US" altLang="en-US" baseline="-25000"/>
              <a:t>1</a:t>
            </a:r>
            <a:r>
              <a:rPr lang="en-US" altLang="en-US"/>
              <a:t> and Not A</a:t>
            </a:r>
            <a:r>
              <a:rPr lang="en-US" altLang="en-US" baseline="-25000"/>
              <a:t>2</a:t>
            </a:r>
            <a:r>
              <a:rPr lang="en-US" altLang="en-US"/>
              <a:t> then C</a:t>
            </a:r>
            <a:r>
              <a:rPr lang="en-US" altLang="en-US" baseline="-25000"/>
              <a:t>2</a:t>
            </a:r>
            <a:r>
              <a:rPr lang="en-US" altLang="en-US"/>
              <a:t> can be encoded as 100 </a:t>
            </a:r>
          </a:p>
          <a:p>
            <a:r>
              <a:rPr lang="en-US" altLang="en-US" sz="2400"/>
              <a:t>Based on the notion of survival of the fittest, a new population is formed to consists of the fittest rules and their offsprings  </a:t>
            </a:r>
          </a:p>
          <a:p>
            <a:r>
              <a:rPr lang="en-US" altLang="en-US" sz="2400"/>
              <a:t>The fitness of a rule is represented by its classification accuracy on a set of training examples</a:t>
            </a:r>
          </a:p>
          <a:p>
            <a:r>
              <a:rPr lang="en-US" altLang="en-US" sz="2400"/>
              <a:t>Offsprings are generated by crossover and mutation</a:t>
            </a:r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EFBAC22-6FFD-A480-ECC6-2181BCF2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3FF1-899B-430A-8F94-6CE111271B93}" type="datetime4">
              <a:rPr lang="en-US" altLang="en-US"/>
              <a:pPr/>
              <a:t>October 20,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B529DEB-3CF3-8E62-DAF4-2EE5FF59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E19896-1015-AA76-379B-1D67EFFB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1E4F-A3D6-4F54-BFBF-FB17317E9C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08354" name="Rectangle 2">
            <a:extLst>
              <a:ext uri="{FF2B5EF4-FFF2-40B4-BE49-F238E27FC236}">
                <a16:creationId xmlns:a16="http://schemas.microsoft.com/office/drawing/2014/main" id="{292F7256-7503-7583-4BFD-69341A155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8288" y="609600"/>
            <a:ext cx="7580312" cy="522288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Rough Set Approach</a:t>
            </a:r>
          </a:p>
        </p:txBody>
      </p:sp>
      <p:sp>
        <p:nvSpPr>
          <p:cNvPr id="1508355" name="Rectangle 3">
            <a:extLst>
              <a:ext uri="{FF2B5EF4-FFF2-40B4-BE49-F238E27FC236}">
                <a16:creationId xmlns:a16="http://schemas.microsoft.com/office/drawing/2014/main" id="{EB58A2C4-4BD0-BDBA-F6EA-2C822D659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77200" cy="47244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2400"/>
              <a:t>Rough sets are used to approximately or “roughly” define equivalent classes </a:t>
            </a:r>
          </a:p>
          <a:p>
            <a:r>
              <a:rPr lang="en-US" altLang="en-US" sz="2400"/>
              <a:t>A rough set for a given class C is approximated by two sets: a </a:t>
            </a:r>
            <a:r>
              <a:rPr lang="en-US" altLang="en-US" sz="2400">
                <a:solidFill>
                  <a:schemeClr val="hlink"/>
                </a:solidFill>
              </a:rPr>
              <a:t>lower approximation</a:t>
            </a:r>
            <a:r>
              <a:rPr lang="en-US" altLang="en-US" sz="2400"/>
              <a:t> (certain to be in C) and an </a:t>
            </a:r>
            <a:r>
              <a:rPr lang="en-US" altLang="en-US" sz="2400">
                <a:solidFill>
                  <a:schemeClr val="hlink"/>
                </a:solidFill>
              </a:rPr>
              <a:t>upper approximation</a:t>
            </a:r>
            <a:r>
              <a:rPr lang="en-US" altLang="en-US" sz="2400"/>
              <a:t> (cannot be described as not belonging to C) </a:t>
            </a:r>
          </a:p>
          <a:p>
            <a:r>
              <a:rPr lang="en-US" altLang="en-US" sz="2400"/>
              <a:t>Finding the minimal subsets (reducts) of attributes (for feature reduction) is NP-hard but a discernibility matrix is used to reduce the computation intensity </a:t>
            </a:r>
          </a:p>
        </p:txBody>
      </p:sp>
      <p:pic>
        <p:nvPicPr>
          <p:cNvPr id="1508376" name="Picture 24">
            <a:extLst>
              <a:ext uri="{FF2B5EF4-FFF2-40B4-BE49-F238E27FC236}">
                <a16:creationId xmlns:a16="http://schemas.microsoft.com/office/drawing/2014/main" id="{64F73592-AD53-F39E-9CC9-1EB1CAF08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53000"/>
            <a:ext cx="6553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2917</TotalTime>
  <Words>885</Words>
  <Application>Microsoft Office PowerPoint</Application>
  <PresentationFormat>Widescreen</PresentationFormat>
  <Paragraphs>145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Casper</vt:lpstr>
      <vt:lpstr>Casper Bold</vt:lpstr>
      <vt:lpstr>Times New Roman</vt:lpstr>
      <vt:lpstr>1_Office Theme</vt:lpstr>
      <vt:lpstr>Contents Slide Master</vt:lpstr>
      <vt:lpstr>CorelDRAW</vt:lpstr>
      <vt:lpstr>Microsoft Equation 3.0</vt:lpstr>
      <vt:lpstr>PowerPoint Presentation</vt:lpstr>
      <vt:lpstr>Contents to be Covered</vt:lpstr>
      <vt:lpstr>Instance-Based Methods</vt:lpstr>
      <vt:lpstr>The k-Nearest Neighbor Algorithm</vt:lpstr>
      <vt:lpstr>Discussion on the k-NN Algorithm</vt:lpstr>
      <vt:lpstr>Case-Based Reasoning</vt:lpstr>
      <vt:lpstr>Remarks on Lazy vs. Eager Learning</vt:lpstr>
      <vt:lpstr>Genetic Algorithms</vt:lpstr>
      <vt:lpstr>Rough Set Approach</vt:lpstr>
      <vt:lpstr>Fuzzy Set Approaches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280</cp:revision>
  <dcterms:created xsi:type="dcterms:W3CDTF">2019-01-09T10:33:58Z</dcterms:created>
  <dcterms:modified xsi:type="dcterms:W3CDTF">2022-10-20T06:15:37Z</dcterms:modified>
</cp:coreProperties>
</file>