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6"/>
  </p:notesMasterIdLst>
  <p:handoutMasterIdLst>
    <p:handoutMasterId r:id="rId27"/>
  </p:handoutMasterIdLst>
  <p:sldIdLst>
    <p:sldId id="277" r:id="rId3"/>
    <p:sldId id="307" r:id="rId4"/>
    <p:sldId id="1111" r:id="rId5"/>
    <p:sldId id="1004" r:id="rId6"/>
    <p:sldId id="1005" r:id="rId7"/>
    <p:sldId id="1001" r:id="rId8"/>
    <p:sldId id="1203" r:id="rId9"/>
    <p:sldId id="1002" r:id="rId10"/>
    <p:sldId id="1007" r:id="rId11"/>
    <p:sldId id="1009" r:id="rId12"/>
    <p:sldId id="1010" r:id="rId13"/>
    <p:sldId id="1011" r:id="rId14"/>
    <p:sldId id="1012" r:id="rId15"/>
    <p:sldId id="1013" r:id="rId16"/>
    <p:sldId id="1014" r:id="rId17"/>
    <p:sldId id="1015" r:id="rId18"/>
    <p:sldId id="1016" r:id="rId19"/>
    <p:sldId id="1017" r:id="rId20"/>
    <p:sldId id="1018" r:id="rId21"/>
    <p:sldId id="1202" r:id="rId22"/>
    <p:sldId id="618" r:id="rId23"/>
    <p:sldId id="371" r:id="rId24"/>
    <p:sldId id="3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727415-9067-47A3-803E-937CAD9B0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1141A-4E4E-47D5-8653-470C8A981CC8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B52783F-6886-E582-4986-5B4A7C804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77EE1-9449-492A-B981-1FCC5E02AFDA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F977D44-7877-101B-29B7-AA5D0326D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BDBA-9B40-4423-8FAA-2D2CC32400AA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D4A97B-C199-0165-F4AC-21AB8A1BA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757B9-3580-4960-A863-E2C6B699ACA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02A6B1B-FF8D-988D-4474-8DB9C509C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03AAD-0904-4E2C-896D-8249F7F6AB60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3C7899-395F-E90F-1067-F9EDEF6C60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37723-DFF0-4FB2-9E51-7C273ED83CCB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E84EB2-28D6-72AE-9630-C8DA1A19E0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031E1-E203-4E8E-A6DB-3D1BD6898B76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D90-A452-BFBA-8FE8-10839D45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AD134-5C7A-2FFF-F7A4-F64A7795D9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F1AA-0D7E-FF7B-601C-39C55E6E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734EF-A5F2-D37E-3AC7-9178DE5D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6436B233-8592-4C8A-B2CE-040DCBC8E5A6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E1228-C99D-AD9A-E8D5-031BD4CA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4006F-E541-C26C-CD27-BB07470F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61491AEE-AB0D-4A57-8872-4FD48859B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23127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516673F-02C4-2B0C-8B77-5D96C7B7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EF10-A8D6-4D96-AF9C-4AD677943AD5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198400-DF74-8E80-440E-282D528D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C89B92-4455-9B9E-B458-D8556F14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029D-C441-45EA-9253-D7E0901A79C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43842" name="Rectangle 2">
            <a:extLst>
              <a:ext uri="{FF2B5EF4-FFF2-40B4-BE49-F238E27FC236}">
                <a16:creationId xmlns:a16="http://schemas.microsoft.com/office/drawing/2014/main" id="{10B9B794-98D7-D4FB-4669-BEFE6C6E1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4889" y="492126"/>
            <a:ext cx="7297737" cy="442913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/>
              <a:t>Type of data in clustering analysis</a:t>
            </a:r>
          </a:p>
        </p:txBody>
      </p:sp>
      <p:sp>
        <p:nvSpPr>
          <p:cNvPr id="1443843" name="Rectangle 3">
            <a:extLst>
              <a:ext uri="{FF2B5EF4-FFF2-40B4-BE49-F238E27FC236}">
                <a16:creationId xmlns:a16="http://schemas.microsoft.com/office/drawing/2014/main" id="{E834C82F-1357-40BD-8ABE-AB6E77935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75" y="1600200"/>
            <a:ext cx="8223250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sz="2400" u="sng"/>
              <a:t>Interval-scaled variables</a:t>
            </a:r>
          </a:p>
          <a:p>
            <a:pPr>
              <a:lnSpc>
                <a:spcPct val="140000"/>
              </a:lnSpc>
            </a:pPr>
            <a:r>
              <a:rPr lang="en-US" altLang="en-US" sz="2400" u="sng"/>
              <a:t>Binary variables</a:t>
            </a:r>
          </a:p>
          <a:p>
            <a:pPr>
              <a:lnSpc>
                <a:spcPct val="140000"/>
              </a:lnSpc>
            </a:pPr>
            <a:r>
              <a:rPr lang="en-US" altLang="en-US" sz="2400" u="sng"/>
              <a:t>Nominal, ordinal, and ratio variables</a:t>
            </a:r>
          </a:p>
          <a:p>
            <a:pPr>
              <a:lnSpc>
                <a:spcPct val="140000"/>
              </a:lnSpc>
            </a:pPr>
            <a:r>
              <a:rPr lang="en-US" altLang="en-US" sz="2400" u="sng"/>
              <a:t>Variables of mixed types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926316-59F6-D6B2-8377-215FE3B4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88E1-D963-4CF6-980F-D2AC35741486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5D3C06-1D30-AF24-C7D4-E7587F6C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AF8AD7-FE73-5ABF-D015-ECBE687E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32F-9727-4596-83D3-6CBC7AA585E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45890" name="Rectangle 2">
            <a:extLst>
              <a:ext uri="{FF2B5EF4-FFF2-40B4-BE49-F238E27FC236}">
                <a16:creationId xmlns:a16="http://schemas.microsoft.com/office/drawing/2014/main" id="{D999423D-4DF5-EB5C-4801-1D9EF21EB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4889" y="492126"/>
            <a:ext cx="7297737" cy="442913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/>
              <a:t>Interval-valued variables</a:t>
            </a:r>
          </a:p>
        </p:txBody>
      </p:sp>
      <p:sp>
        <p:nvSpPr>
          <p:cNvPr id="1445891" name="Rectangle 3">
            <a:extLst>
              <a:ext uri="{FF2B5EF4-FFF2-40B4-BE49-F238E27FC236}">
                <a16:creationId xmlns:a16="http://schemas.microsoft.com/office/drawing/2014/main" id="{32CC929E-1E54-91E2-AFC8-BE5D4A892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305800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sz="2400"/>
              <a:t>Standardize data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Calculate the mean absolute deviation:</a:t>
            </a:r>
          </a:p>
          <a:p>
            <a:pPr>
              <a:lnSpc>
                <a:spcPct val="140000"/>
              </a:lnSpc>
            </a:pPr>
            <a:endParaRPr lang="en-US" altLang="en-US" sz="2400"/>
          </a:p>
          <a:p>
            <a:pPr lvl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/>
              <a:t>where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Calculate the standardized measurement (</a:t>
            </a:r>
            <a:r>
              <a:rPr lang="en-US" altLang="en-US" i="1"/>
              <a:t>z-score</a:t>
            </a:r>
            <a:r>
              <a:rPr lang="en-US" altLang="en-US"/>
              <a:t>)</a:t>
            </a:r>
          </a:p>
          <a:p>
            <a:pPr>
              <a:lnSpc>
                <a:spcPct val="140000"/>
              </a:lnSpc>
            </a:pPr>
            <a:endParaRPr lang="en-US" altLang="en-US" sz="2400"/>
          </a:p>
          <a:p>
            <a:pPr>
              <a:lnSpc>
                <a:spcPct val="140000"/>
              </a:lnSpc>
            </a:pPr>
            <a:r>
              <a:rPr lang="en-US" altLang="en-US" sz="2400"/>
              <a:t>Using mean absolute deviation is more robust than using standard deviation 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graphicFrame>
        <p:nvGraphicFramePr>
          <p:cNvPr id="1445892" name="Object 4">
            <a:extLst>
              <a:ext uri="{FF2B5EF4-FFF2-40B4-BE49-F238E27FC236}">
                <a16:creationId xmlns:a16="http://schemas.microsoft.com/office/drawing/2014/main" id="{6193151A-DD62-B31B-282A-89FFF9D89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505201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431640" progId="Equation.3">
                  <p:embed/>
                </p:oleObj>
              </mc:Choice>
              <mc:Fallback>
                <p:oleObj name="Equation" r:id="rId2" imgW="2450880" imgH="431640" progId="Equation.3">
                  <p:embed/>
                  <p:pic>
                    <p:nvPicPr>
                      <p:cNvPr id="1445892" name="Object 4">
                        <a:extLst>
                          <a:ext uri="{FF2B5EF4-FFF2-40B4-BE49-F238E27FC236}">
                            <a16:creationId xmlns:a16="http://schemas.microsoft.com/office/drawing/2014/main" id="{6193151A-DD62-B31B-282A-89FFF9D89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1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893" name="Object 5">
            <a:extLst>
              <a:ext uri="{FF2B5EF4-FFF2-40B4-BE49-F238E27FC236}">
                <a16:creationId xmlns:a16="http://schemas.microsoft.com/office/drawing/2014/main" id="{F73263FF-917F-1304-3306-91121D306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743201"/>
          <a:ext cx="434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43400" imgH="406080" progId="Equation.3">
                  <p:embed/>
                </p:oleObj>
              </mc:Choice>
              <mc:Fallback>
                <p:oleObj name="Equation" r:id="rId4" imgW="4343400" imgH="406080" progId="Equation.3">
                  <p:embed/>
                  <p:pic>
                    <p:nvPicPr>
                      <p:cNvPr id="1445893" name="Object 5">
                        <a:extLst>
                          <a:ext uri="{FF2B5EF4-FFF2-40B4-BE49-F238E27FC236}">
                            <a16:creationId xmlns:a16="http://schemas.microsoft.com/office/drawing/2014/main" id="{F73263FF-917F-1304-3306-91121D306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43201"/>
                        <a:ext cx="434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894" name="Object 6">
            <a:extLst>
              <a:ext uri="{FF2B5EF4-FFF2-40B4-BE49-F238E27FC236}">
                <a16:creationId xmlns:a16="http://schemas.microsoft.com/office/drawing/2014/main" id="{CBA5F182-B868-C347-E091-2990B7CBC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572000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660240" progId="Equation.3">
                  <p:embed/>
                </p:oleObj>
              </mc:Choice>
              <mc:Fallback>
                <p:oleObj name="Equation" r:id="rId6" imgW="1409400" imgH="660240" progId="Equation.3">
                  <p:embed/>
                  <p:pic>
                    <p:nvPicPr>
                      <p:cNvPr id="1445894" name="Object 6">
                        <a:extLst>
                          <a:ext uri="{FF2B5EF4-FFF2-40B4-BE49-F238E27FC236}">
                            <a16:creationId xmlns:a16="http://schemas.microsoft.com/office/drawing/2014/main" id="{CBA5F182-B868-C347-E091-2990B7CBC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2000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3B8A4E3-C677-9704-EA7E-FB1520A7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CBC6-11F3-42C9-A9CE-9FD0CA679FAF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C828369-CF20-90EE-0B78-B8E9FDAC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291DA0-A0E0-2C53-B7C1-DD39B55E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EC4-B986-423C-B2B4-8AD02F01D5F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46914" name="Rectangle 2">
            <a:extLst>
              <a:ext uri="{FF2B5EF4-FFF2-40B4-BE49-F238E27FC236}">
                <a16:creationId xmlns:a16="http://schemas.microsoft.com/office/drawing/2014/main" id="{D582B03A-D580-5F68-7A04-E8B8C83CB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7315200" cy="1066800"/>
          </a:xfrm>
        </p:spPr>
        <p:txBody>
          <a:bodyPr/>
          <a:lstStyle/>
          <a:p>
            <a:r>
              <a:rPr lang="en-US" altLang="en-US" sz="3200"/>
              <a:t>Similarity and Dissimilarity Between Objects</a:t>
            </a:r>
            <a:endParaRPr lang="en-US" altLang="en-US"/>
          </a:p>
        </p:txBody>
      </p:sp>
      <p:sp>
        <p:nvSpPr>
          <p:cNvPr id="1446915" name="Rectangle 3">
            <a:extLst>
              <a:ext uri="{FF2B5EF4-FFF2-40B4-BE49-F238E27FC236}">
                <a16:creationId xmlns:a16="http://schemas.microsoft.com/office/drawing/2014/main" id="{2C92D368-EA46-53CC-E3D4-7BDAB7EA0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2296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u="sng"/>
              <a:t>Distances</a:t>
            </a:r>
            <a:r>
              <a:rPr lang="en-US" altLang="en-US" sz="2400"/>
              <a:t> are normally used to measure the </a:t>
            </a:r>
            <a:r>
              <a:rPr lang="en-US" altLang="en-US" sz="2400" u="sng"/>
              <a:t>similarity</a:t>
            </a:r>
            <a:r>
              <a:rPr lang="en-US" altLang="en-US" sz="2400"/>
              <a:t> or </a:t>
            </a:r>
            <a:r>
              <a:rPr lang="en-US" altLang="en-US" sz="2400" u="sng"/>
              <a:t>dissimilarity</a:t>
            </a:r>
            <a:r>
              <a:rPr lang="en-US" altLang="en-US" sz="2400"/>
              <a:t> between two data objects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Some popular ones include: </a:t>
            </a:r>
            <a:r>
              <a:rPr lang="en-US" altLang="en-US" sz="2400" i="1"/>
              <a:t>Minkowski distance</a:t>
            </a:r>
            <a:r>
              <a:rPr lang="en-US" altLang="en-US" sz="2400"/>
              <a:t>:</a:t>
            </a:r>
          </a:p>
          <a:p>
            <a:pPr>
              <a:lnSpc>
                <a:spcPct val="120000"/>
              </a:lnSpc>
            </a:pPr>
            <a:endParaRPr lang="en-US" altLang="en-US" sz="240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/>
              <a:t>where  </a:t>
            </a:r>
            <a:r>
              <a:rPr lang="en-US" altLang="en-US" i="1"/>
              <a:t>i</a:t>
            </a:r>
            <a:r>
              <a:rPr lang="en-US" altLang="en-US"/>
              <a:t> = (</a:t>
            </a:r>
            <a:r>
              <a:rPr lang="en-US" altLang="en-US" i="1"/>
              <a:t>x</a:t>
            </a:r>
            <a:r>
              <a:rPr lang="en-US" altLang="en-US" baseline="-25000"/>
              <a:t>i1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 baseline="-25000"/>
              <a:t>i2</a:t>
            </a:r>
            <a:r>
              <a:rPr lang="en-US" altLang="en-US"/>
              <a:t>, …, </a:t>
            </a:r>
            <a:r>
              <a:rPr lang="en-US" altLang="en-US" i="1"/>
              <a:t>x</a:t>
            </a:r>
            <a:r>
              <a:rPr lang="en-US" altLang="en-US" baseline="-25000"/>
              <a:t>ip</a:t>
            </a:r>
            <a:r>
              <a:rPr lang="en-US" altLang="en-US"/>
              <a:t>) and</a:t>
            </a:r>
            <a:r>
              <a:rPr lang="en-US" altLang="en-US" i="1"/>
              <a:t> j</a:t>
            </a:r>
            <a:r>
              <a:rPr lang="en-US" altLang="en-US"/>
              <a:t> = (</a:t>
            </a:r>
            <a:r>
              <a:rPr lang="en-US" altLang="en-US" i="1"/>
              <a:t>x</a:t>
            </a:r>
            <a:r>
              <a:rPr lang="en-US" altLang="en-US" baseline="-25000"/>
              <a:t>j1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 baseline="-25000"/>
              <a:t>j2</a:t>
            </a:r>
            <a:r>
              <a:rPr lang="en-US" altLang="en-US"/>
              <a:t>, …, </a:t>
            </a:r>
            <a:r>
              <a:rPr lang="en-US" altLang="en-US" i="1"/>
              <a:t>x</a:t>
            </a:r>
            <a:r>
              <a:rPr lang="en-US" altLang="en-US" baseline="-25000"/>
              <a:t>jp</a:t>
            </a:r>
            <a:r>
              <a:rPr lang="en-US" altLang="en-US"/>
              <a:t>) are two </a:t>
            </a:r>
            <a:r>
              <a:rPr lang="en-US" altLang="en-US" i="1"/>
              <a:t>p</a:t>
            </a:r>
            <a:r>
              <a:rPr lang="en-US" altLang="en-US"/>
              <a:t>-dimensional data objects, and </a:t>
            </a:r>
            <a:r>
              <a:rPr lang="en-US" altLang="en-US" i="1"/>
              <a:t>q</a:t>
            </a:r>
            <a:r>
              <a:rPr lang="en-US" altLang="en-US"/>
              <a:t> is a positive integer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If </a:t>
            </a:r>
            <a:r>
              <a:rPr lang="en-US" altLang="en-US" sz="2400" i="1"/>
              <a:t>q</a:t>
            </a:r>
            <a:r>
              <a:rPr lang="en-US" altLang="en-US" sz="2400"/>
              <a:t> = </a:t>
            </a:r>
            <a:r>
              <a:rPr lang="en-US" altLang="en-US" sz="2400" i="1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d</a:t>
            </a:r>
            <a:r>
              <a:rPr lang="en-US" altLang="en-US" sz="2400"/>
              <a:t> is Manhattan distance</a:t>
            </a:r>
            <a:endParaRPr lang="en-US" altLang="en-US" sz="2400" i="1"/>
          </a:p>
          <a:p>
            <a:pPr>
              <a:lnSpc>
                <a:spcPct val="120000"/>
              </a:lnSpc>
            </a:pPr>
            <a:endParaRPr lang="en-US" altLang="en-US" sz="2400" i="1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1446916" name="Object 4">
            <a:extLst>
              <a:ext uri="{FF2B5EF4-FFF2-40B4-BE49-F238E27FC236}">
                <a16:creationId xmlns:a16="http://schemas.microsoft.com/office/drawing/2014/main" id="{A4FED16E-B792-1A42-6221-6E33FEA5F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124200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480" imgH="596880" progId="Equation.3">
                  <p:embed/>
                </p:oleObj>
              </mc:Choice>
              <mc:Fallback>
                <p:oleObj name="Equation" r:id="rId2" imgW="5181480" imgH="596880" progId="Equation.3">
                  <p:embed/>
                  <p:pic>
                    <p:nvPicPr>
                      <p:cNvPr id="1446916" name="Object 4">
                        <a:extLst>
                          <a:ext uri="{FF2B5EF4-FFF2-40B4-BE49-F238E27FC236}">
                            <a16:creationId xmlns:a16="http://schemas.microsoft.com/office/drawing/2014/main" id="{A4FED16E-B792-1A42-6221-6E33FEA5F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24200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6917" name="Object 5">
            <a:extLst>
              <a:ext uri="{FF2B5EF4-FFF2-40B4-BE49-F238E27FC236}">
                <a16:creationId xmlns:a16="http://schemas.microsoft.com/office/drawing/2014/main" id="{6C5AB116-4996-B32F-700D-626C0F3A5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562600"/>
          <a:ext cx="452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280" imgH="431640" progId="Equation.3">
                  <p:embed/>
                </p:oleObj>
              </mc:Choice>
              <mc:Fallback>
                <p:oleObj name="Equation" r:id="rId4" imgW="4292280" imgH="431640" progId="Equation.3">
                  <p:embed/>
                  <p:pic>
                    <p:nvPicPr>
                      <p:cNvPr id="1446917" name="Object 5">
                        <a:extLst>
                          <a:ext uri="{FF2B5EF4-FFF2-40B4-BE49-F238E27FC236}">
                            <a16:creationId xmlns:a16="http://schemas.microsoft.com/office/drawing/2014/main" id="{6C5AB116-4996-B32F-700D-626C0F3A5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2600"/>
                        <a:ext cx="452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CBB0AA-F2DA-F130-7C1D-7BABC8CE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D9F-2B43-4D10-AD3E-600912C5449D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122369F-7406-A2DA-A043-B7E48B31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2E4265-B1F9-5906-4964-B35FF3EF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9AFE-81DE-440C-86BE-9DA4B7D1DA8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47938" name="Rectangle 2">
            <a:extLst>
              <a:ext uri="{FF2B5EF4-FFF2-40B4-BE49-F238E27FC236}">
                <a16:creationId xmlns:a16="http://schemas.microsoft.com/office/drawing/2014/main" id="{E2218612-D193-7140-29AC-279CC41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7391400" cy="990600"/>
          </a:xfrm>
        </p:spPr>
        <p:txBody>
          <a:bodyPr/>
          <a:lstStyle/>
          <a:p>
            <a:r>
              <a:rPr lang="en-US" altLang="en-US" sz="3200"/>
              <a:t>Similarity and Dissimilarity Between Objects (Cont.)</a:t>
            </a:r>
            <a:endParaRPr lang="en-US" altLang="en-US"/>
          </a:p>
        </p:txBody>
      </p:sp>
      <p:sp>
        <p:nvSpPr>
          <p:cNvPr id="1447939" name="Rectangle 3">
            <a:extLst>
              <a:ext uri="{FF2B5EF4-FFF2-40B4-BE49-F238E27FC236}">
                <a16:creationId xmlns:a16="http://schemas.microsoft.com/office/drawing/2014/main" id="{7BF00EFC-71AF-F5A7-CD1F-961712B92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0010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i="1"/>
              <a:t>If q</a:t>
            </a:r>
            <a:r>
              <a:rPr lang="en-US" altLang="en-US" sz="2400"/>
              <a:t> = </a:t>
            </a:r>
            <a:r>
              <a:rPr lang="en-US" altLang="en-US" sz="2400" i="1"/>
              <a:t>2</a:t>
            </a:r>
            <a:r>
              <a:rPr lang="en-US" altLang="en-US" sz="2400"/>
              <a:t>,</a:t>
            </a:r>
            <a:r>
              <a:rPr lang="en-US" altLang="en-US" sz="2400" i="1"/>
              <a:t> d </a:t>
            </a:r>
            <a:r>
              <a:rPr lang="en-US" altLang="en-US" sz="2400"/>
              <a:t>is Euclidean distance:</a:t>
            </a: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 lvl="1">
              <a:lnSpc>
                <a:spcPct val="110000"/>
              </a:lnSpc>
            </a:pPr>
            <a:r>
              <a:rPr lang="en-US" altLang="en-US"/>
              <a:t>Properties</a:t>
            </a:r>
          </a:p>
          <a:p>
            <a:pPr lvl="2">
              <a:lnSpc>
                <a:spcPct val="110000"/>
              </a:lnSpc>
            </a:pPr>
            <a:r>
              <a:rPr lang="en-US" altLang="en-US" i="1"/>
              <a:t>d(i,j)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 0</a:t>
            </a:r>
            <a:endParaRPr lang="en-US" altLang="en-US"/>
          </a:p>
          <a:p>
            <a:pPr lvl="2">
              <a:lnSpc>
                <a:spcPct val="110000"/>
              </a:lnSpc>
            </a:pPr>
            <a:r>
              <a:rPr lang="en-US" altLang="en-US" i="1"/>
              <a:t>d(i,i)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= 0</a:t>
            </a:r>
            <a:endParaRPr lang="en-US" altLang="en-US"/>
          </a:p>
          <a:p>
            <a:pPr lvl="2">
              <a:lnSpc>
                <a:spcPct val="110000"/>
              </a:lnSpc>
            </a:pPr>
            <a:r>
              <a:rPr lang="en-US" altLang="en-US" i="1"/>
              <a:t>d(i,j)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= </a:t>
            </a:r>
            <a:r>
              <a:rPr lang="en-US" altLang="en-US" i="1"/>
              <a:t>d(j,i)</a:t>
            </a:r>
            <a:endParaRPr lang="en-US" altLang="en-US"/>
          </a:p>
          <a:p>
            <a:pPr lvl="2">
              <a:lnSpc>
                <a:spcPct val="110000"/>
              </a:lnSpc>
            </a:pPr>
            <a:r>
              <a:rPr lang="en-US" altLang="en-US" i="1"/>
              <a:t>d(i,j)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 </a:t>
            </a:r>
            <a:r>
              <a:rPr lang="en-US" altLang="en-US" i="1"/>
              <a:t>d(i,k)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+ </a:t>
            </a:r>
            <a:r>
              <a:rPr lang="en-US" altLang="en-US" i="1"/>
              <a:t>d(k,j)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400"/>
              <a:t>Also, one can use weighted distance, parametric Pearson product moment correlation, or other disimilarity measures</a:t>
            </a:r>
          </a:p>
        </p:txBody>
      </p:sp>
      <p:graphicFrame>
        <p:nvGraphicFramePr>
          <p:cNvPr id="1447940" name="Object 4">
            <a:extLst>
              <a:ext uri="{FF2B5EF4-FFF2-40B4-BE49-F238E27FC236}">
                <a16:creationId xmlns:a16="http://schemas.microsoft.com/office/drawing/2014/main" id="{36EBFA97-5914-0DAC-753A-F63C22EE1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133601"/>
          <a:ext cx="5170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68880" imgH="583920" progId="Equation.3">
                  <p:embed/>
                </p:oleObj>
              </mc:Choice>
              <mc:Fallback>
                <p:oleObj name="Equation" r:id="rId2" imgW="5168880" imgH="583920" progId="Equation.3">
                  <p:embed/>
                  <p:pic>
                    <p:nvPicPr>
                      <p:cNvPr id="1447940" name="Object 4">
                        <a:extLst>
                          <a:ext uri="{FF2B5EF4-FFF2-40B4-BE49-F238E27FC236}">
                            <a16:creationId xmlns:a16="http://schemas.microsoft.com/office/drawing/2014/main" id="{36EBFA97-5914-0DAC-753A-F63C22EE1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1"/>
                        <a:ext cx="5170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2C14D508-4C90-9648-565A-1A3B82ED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4B80-606C-43A6-B7C9-337659ABCF78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94A9810-149C-3280-8129-EF526FC9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F8D0AA1-B246-B393-EF33-B2B92573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B23C-26F2-445C-8C10-2ED9043ED7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48962" name="Rectangle 2">
            <a:extLst>
              <a:ext uri="{FF2B5EF4-FFF2-40B4-BE49-F238E27FC236}">
                <a16:creationId xmlns:a16="http://schemas.microsoft.com/office/drawing/2014/main" id="{BB1E8A84-33C2-80A5-7104-8EA642106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Binary Variables</a:t>
            </a:r>
          </a:p>
        </p:txBody>
      </p:sp>
      <p:sp>
        <p:nvSpPr>
          <p:cNvPr id="1448963" name="Rectangle 3">
            <a:extLst>
              <a:ext uri="{FF2B5EF4-FFF2-40B4-BE49-F238E27FC236}">
                <a16:creationId xmlns:a16="http://schemas.microsoft.com/office/drawing/2014/main" id="{72A9BC58-15A9-6378-F352-BB75CA3C09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4572000" cy="51054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/>
              <a:t>A contingency table for binary data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130000"/>
              </a:lnSpc>
            </a:pPr>
            <a:r>
              <a:rPr lang="en-US" altLang="en-US" sz="2400"/>
              <a:t>Distance measure for symmetric binary variables: 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Distance measure for asymmetric binary variables: 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Jaccard coefficient (</a:t>
            </a:r>
            <a:r>
              <a:rPr lang="en-US" altLang="en-US" sz="2400" i="1">
                <a:solidFill>
                  <a:schemeClr val="hlink"/>
                </a:solidFill>
              </a:rPr>
              <a:t>similarity</a:t>
            </a:r>
            <a:r>
              <a:rPr lang="en-US" altLang="en-US" sz="2400"/>
              <a:t> measure for </a:t>
            </a:r>
            <a:r>
              <a:rPr lang="en-US" altLang="en-US" sz="2400" i="1"/>
              <a:t>asymmetric </a:t>
            </a:r>
            <a:r>
              <a:rPr lang="en-US" altLang="en-US" sz="2400"/>
              <a:t>binary variables): </a:t>
            </a:r>
          </a:p>
        </p:txBody>
      </p:sp>
      <p:graphicFrame>
        <p:nvGraphicFramePr>
          <p:cNvPr id="1448964" name="Object 4">
            <a:extLst>
              <a:ext uri="{FF2B5EF4-FFF2-40B4-BE49-F238E27FC236}">
                <a16:creationId xmlns:a16="http://schemas.microsoft.com/office/drawing/2014/main" id="{077E356D-0576-D0D2-F42A-94AB1AF92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200401"/>
          <a:ext cx="3810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482400" progId="Equation.3">
                  <p:embed/>
                </p:oleObj>
              </mc:Choice>
              <mc:Fallback>
                <p:oleObj name="Equation" r:id="rId2" imgW="2044440" imgH="482400" progId="Equation.3">
                  <p:embed/>
                  <p:pic>
                    <p:nvPicPr>
                      <p:cNvPr id="1448964" name="Object 4">
                        <a:extLst>
                          <a:ext uri="{FF2B5EF4-FFF2-40B4-BE49-F238E27FC236}">
                            <a16:creationId xmlns:a16="http://schemas.microsoft.com/office/drawing/2014/main" id="{077E356D-0576-D0D2-F42A-94AB1AF92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200401"/>
                        <a:ext cx="3810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66" name="Object 6">
            <a:extLst>
              <a:ext uri="{FF2B5EF4-FFF2-40B4-BE49-F238E27FC236}">
                <a16:creationId xmlns:a16="http://schemas.microsoft.com/office/drawing/2014/main" id="{1D7B0E2B-5AC9-6682-0EFB-E0A1B2D39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191001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482400" progId="Equation.3">
                  <p:embed/>
                </p:oleObj>
              </mc:Choice>
              <mc:Fallback>
                <p:oleObj name="Equation" r:id="rId4" imgW="1701720" imgH="482400" progId="Equation.3">
                  <p:embed/>
                  <p:pic>
                    <p:nvPicPr>
                      <p:cNvPr id="1448966" name="Object 6">
                        <a:extLst>
                          <a:ext uri="{FF2B5EF4-FFF2-40B4-BE49-F238E27FC236}">
                            <a16:creationId xmlns:a16="http://schemas.microsoft.com/office/drawing/2014/main" id="{1D7B0E2B-5AC9-6682-0EFB-E0A1B2D39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1"/>
                        <a:ext cx="3505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8972" name="Group 12">
            <a:extLst>
              <a:ext uri="{FF2B5EF4-FFF2-40B4-BE49-F238E27FC236}">
                <a16:creationId xmlns:a16="http://schemas.microsoft.com/office/drawing/2014/main" id="{FA608822-3531-0B30-6F86-665DFA96251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852488"/>
            <a:ext cx="4876800" cy="2195512"/>
            <a:chOff x="1200" y="1209"/>
            <a:chExt cx="3072" cy="1383"/>
          </a:xfrm>
        </p:grpSpPr>
        <p:sp>
          <p:nvSpPr>
            <p:cNvPr id="1448967" name="Line 7">
              <a:extLst>
                <a:ext uri="{FF2B5EF4-FFF2-40B4-BE49-F238E27FC236}">
                  <a16:creationId xmlns:a16="http://schemas.microsoft.com/office/drawing/2014/main" id="{4DE179FB-5F9E-15DB-3D10-1BA8956AA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63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448971" name="Group 11">
              <a:extLst>
                <a:ext uri="{FF2B5EF4-FFF2-40B4-BE49-F238E27FC236}">
                  <a16:creationId xmlns:a16="http://schemas.microsoft.com/office/drawing/2014/main" id="{F75ECC8A-4FAA-B474-1C1D-63D2CCAE1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209"/>
              <a:ext cx="2400" cy="1383"/>
              <a:chOff x="1248" y="1209"/>
              <a:chExt cx="2400" cy="1383"/>
            </a:xfrm>
          </p:grpSpPr>
          <p:graphicFrame>
            <p:nvGraphicFramePr>
              <p:cNvPr id="1448965" name="Object 5">
                <a:extLst>
                  <a:ext uri="{FF2B5EF4-FFF2-40B4-BE49-F238E27FC236}">
                    <a16:creationId xmlns:a16="http://schemas.microsoft.com/office/drawing/2014/main" id="{F9BDAFBC-DE3D-DC14-7CC1-23FAECB275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24" y="1440"/>
              <a:ext cx="1824" cy="1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539800" imgH="1447560" progId="Equation.3">
                      <p:embed/>
                    </p:oleObj>
                  </mc:Choice>
                  <mc:Fallback>
                    <p:oleObj name="Equation" r:id="rId6" imgW="2539800" imgH="1447560" progId="Equation.3">
                      <p:embed/>
                      <p:pic>
                        <p:nvPicPr>
                          <p:cNvPr id="1448965" name="Object 5">
                            <a:extLst>
                              <a:ext uri="{FF2B5EF4-FFF2-40B4-BE49-F238E27FC236}">
                                <a16:creationId xmlns:a16="http://schemas.microsoft.com/office/drawing/2014/main" id="{F9BDAFBC-DE3D-DC14-7CC1-23FAECB275C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440"/>
                            <a:ext cx="1824" cy="10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8968" name="Line 8">
                <a:extLst>
                  <a:ext uri="{FF2B5EF4-FFF2-40B4-BE49-F238E27FC236}">
                    <a16:creationId xmlns:a16="http://schemas.microsoft.com/office/drawing/2014/main" id="{F84DBC37-08D5-ACBA-3250-D16ED8A2F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48969" name="Text Box 9">
                <a:extLst>
                  <a:ext uri="{FF2B5EF4-FFF2-40B4-BE49-F238E27FC236}">
                    <a16:creationId xmlns:a16="http://schemas.microsoft.com/office/drawing/2014/main" id="{3C3B4CC8-05DF-D7DD-F223-BD0C419D4E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83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>
                    <a:latin typeface="Times New Roman" panose="02020603050405020304" pitchFamily="18" charset="0"/>
                  </a:rPr>
                  <a:t>Object </a:t>
                </a:r>
                <a:r>
                  <a:rPr lang="en-US" altLang="en-US" b="1" i="1">
                    <a:latin typeface="Times New Roman" panose="02020603050405020304" pitchFamily="18" charset="0"/>
                  </a:rPr>
                  <a:t>i</a:t>
                </a:r>
                <a:endParaRPr lang="en-US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8970" name="Text Box 10">
                <a:extLst>
                  <a:ext uri="{FF2B5EF4-FFF2-40B4-BE49-F238E27FC236}">
                    <a16:creationId xmlns:a16="http://schemas.microsoft.com/office/drawing/2014/main" id="{DA3C47C5-ACCF-4C06-F6AA-91534EDE4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1209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>
                    <a:latin typeface="Times New Roman" panose="02020603050405020304" pitchFamily="18" charset="0"/>
                  </a:rPr>
                  <a:t>Object  </a:t>
                </a:r>
                <a:r>
                  <a:rPr lang="en-US" altLang="en-US" b="1" i="1"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aphicFrame>
        <p:nvGraphicFramePr>
          <p:cNvPr id="1448973" name="Object 13">
            <a:extLst>
              <a:ext uri="{FF2B5EF4-FFF2-40B4-BE49-F238E27FC236}">
                <a16:creationId xmlns:a16="http://schemas.microsoft.com/office/drawing/2014/main" id="{A4F372C8-DE44-9E3E-4D0E-729334903B0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477000" y="5505451"/>
          <a:ext cx="39624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87520" imgH="419040" progId="Equation.3">
                  <p:embed/>
                </p:oleObj>
              </mc:Choice>
              <mc:Fallback>
                <p:oleObj name="Equation" r:id="rId8" imgW="2387520" imgH="419040" progId="Equation.3">
                  <p:embed/>
                  <p:pic>
                    <p:nvPicPr>
                      <p:cNvPr id="1448973" name="Object 13">
                        <a:extLst>
                          <a:ext uri="{FF2B5EF4-FFF2-40B4-BE49-F238E27FC236}">
                            <a16:creationId xmlns:a16="http://schemas.microsoft.com/office/drawing/2014/main" id="{A4F372C8-DE44-9E3E-4D0E-729334903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505451"/>
                        <a:ext cx="39624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3D46D49-74BF-261B-0B2C-1FE2D8F3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AF6-7210-4BCD-B932-971DF24F4F9A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E1ED82-9215-B85C-B052-FC0E7591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DBBEBE-214A-5DED-1868-6B151DB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23F9-BABA-41D5-9001-796AA4D1E84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49986" name="Rectangle 2">
            <a:extLst>
              <a:ext uri="{FF2B5EF4-FFF2-40B4-BE49-F238E27FC236}">
                <a16:creationId xmlns:a16="http://schemas.microsoft.com/office/drawing/2014/main" id="{34A90F4F-AFBC-A520-2710-58EA2AB19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631238" cy="838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Dissimilarity between Binary Variables</a:t>
            </a:r>
          </a:p>
        </p:txBody>
      </p:sp>
      <p:sp>
        <p:nvSpPr>
          <p:cNvPr id="1449987" name="Rectangle 3">
            <a:extLst>
              <a:ext uri="{FF2B5EF4-FFF2-40B4-BE49-F238E27FC236}">
                <a16:creationId xmlns:a16="http://schemas.microsoft.com/office/drawing/2014/main" id="{8E89595A-E714-57AD-FF35-A175DAE3B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382000" cy="4876800"/>
          </a:xfrm>
        </p:spPr>
        <p:txBody>
          <a:bodyPr/>
          <a:lstStyle/>
          <a:p>
            <a:r>
              <a:rPr lang="en-US" altLang="en-US" sz="2400"/>
              <a:t>Example</a:t>
            </a:r>
          </a:p>
          <a:p>
            <a:endParaRPr lang="en-US" altLang="en-US" sz="2400"/>
          </a:p>
          <a:p>
            <a:endParaRPr lang="en-US" altLang="en-US" sz="2400"/>
          </a:p>
          <a:p>
            <a:pPr lvl="1"/>
            <a:endParaRPr lang="en-US" altLang="en-US"/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gender is a symmetric attribute</a:t>
            </a:r>
          </a:p>
          <a:p>
            <a:pPr lvl="1"/>
            <a:r>
              <a:rPr lang="en-US" altLang="en-US" sz="2000"/>
              <a:t>the remaining attributes are asymmetric binary</a:t>
            </a:r>
          </a:p>
          <a:p>
            <a:pPr lvl="1"/>
            <a:r>
              <a:rPr lang="en-US" altLang="en-US" sz="2000"/>
              <a:t>let the values Y and P be set to 1, and the value N be set to 0</a:t>
            </a:r>
          </a:p>
        </p:txBody>
      </p:sp>
      <p:graphicFrame>
        <p:nvGraphicFramePr>
          <p:cNvPr id="1449988" name="Object 4">
            <a:extLst>
              <a:ext uri="{FF2B5EF4-FFF2-40B4-BE49-F238E27FC236}">
                <a16:creationId xmlns:a16="http://schemas.microsoft.com/office/drawing/2014/main" id="{AA7830B8-3C12-23F6-D4AE-546EC4D3D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21336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19840" imgH="1474560" progId="Word.Document.8">
                  <p:embed/>
                </p:oleObj>
              </mc:Choice>
              <mc:Fallback>
                <p:oleObj name="Document" r:id="rId2" imgW="6819840" imgH="1474560" progId="Word.Document.8">
                  <p:embed/>
                  <p:pic>
                    <p:nvPicPr>
                      <p:cNvPr id="1449988" name="Object 4">
                        <a:extLst>
                          <a:ext uri="{FF2B5EF4-FFF2-40B4-BE49-F238E27FC236}">
                            <a16:creationId xmlns:a16="http://schemas.microsoft.com/office/drawing/2014/main" id="{AA7830B8-3C12-23F6-D4AE-546EC4D3D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1336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89" name="Object 5">
            <a:extLst>
              <a:ext uri="{FF2B5EF4-FFF2-40B4-BE49-F238E27FC236}">
                <a16:creationId xmlns:a16="http://schemas.microsoft.com/office/drawing/2014/main" id="{D239D55A-B965-BCE5-DB72-3DFE8A4AA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800601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1218960" progId="Equation.3">
                  <p:embed/>
                </p:oleObj>
              </mc:Choice>
              <mc:Fallback>
                <p:oleObj name="Equation" r:id="rId4" imgW="2019240" imgH="1218960" progId="Equation.3">
                  <p:embed/>
                  <p:pic>
                    <p:nvPicPr>
                      <p:cNvPr id="1449989" name="Object 5">
                        <a:extLst>
                          <a:ext uri="{FF2B5EF4-FFF2-40B4-BE49-F238E27FC236}">
                            <a16:creationId xmlns:a16="http://schemas.microsoft.com/office/drawing/2014/main" id="{D239D55A-B965-BCE5-DB72-3DFE8A4AAE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1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AB24875-5AEE-639F-ED0B-D92A22E6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79BC-E490-44E6-8B4A-EF2EEE30F708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F8996AD-5FAE-EF81-E160-BE7FDC01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ACE519-23AA-42F2-BF18-CCB39678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2C96-750A-4D08-8F36-4079B6DB42F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51010" name="Rectangle 2">
            <a:extLst>
              <a:ext uri="{FF2B5EF4-FFF2-40B4-BE49-F238E27FC236}">
                <a16:creationId xmlns:a16="http://schemas.microsoft.com/office/drawing/2014/main" id="{AAD12A78-FA07-1FFD-55EE-5C97153AB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7297738" cy="782638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Nominal Variables</a:t>
            </a:r>
          </a:p>
        </p:txBody>
      </p:sp>
      <p:sp>
        <p:nvSpPr>
          <p:cNvPr id="1451011" name="Rectangle 3">
            <a:extLst>
              <a:ext uri="{FF2B5EF4-FFF2-40B4-BE49-F238E27FC236}">
                <a16:creationId xmlns:a16="http://schemas.microsoft.com/office/drawing/2014/main" id="{124B51D6-E671-47EC-E6DA-4B098D5AA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458200" cy="44196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/>
              <a:t>A generalization of the binary variable in that it can take more than 2 states, e.g., red, yellow, blue, green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Method 1: Simple matching</a:t>
            </a:r>
            <a:endParaRPr lang="en-US" altLang="en-US" sz="2400" i="1"/>
          </a:p>
          <a:p>
            <a:pPr lvl="1">
              <a:lnSpc>
                <a:spcPct val="120000"/>
              </a:lnSpc>
            </a:pPr>
            <a:r>
              <a:rPr lang="en-US" altLang="en-US" i="1"/>
              <a:t>m</a:t>
            </a:r>
            <a:r>
              <a:rPr lang="en-US" altLang="en-US"/>
              <a:t>: # of matches,</a:t>
            </a:r>
            <a:r>
              <a:rPr lang="en-US" altLang="en-US" i="1"/>
              <a:t> p</a:t>
            </a:r>
            <a:r>
              <a:rPr lang="en-US" altLang="en-US"/>
              <a:t>: total # of variables</a:t>
            </a:r>
          </a:p>
          <a:p>
            <a:pPr>
              <a:lnSpc>
                <a:spcPct val="120000"/>
              </a:lnSpc>
            </a:pPr>
            <a:endParaRPr lang="en-US" altLang="en-US" sz="2400"/>
          </a:p>
          <a:p>
            <a:pPr>
              <a:lnSpc>
                <a:spcPct val="120000"/>
              </a:lnSpc>
            </a:pPr>
            <a:endParaRPr lang="en-US" altLang="en-US" sz="2400"/>
          </a:p>
          <a:p>
            <a:pPr>
              <a:lnSpc>
                <a:spcPct val="120000"/>
              </a:lnSpc>
            </a:pPr>
            <a:r>
              <a:rPr lang="en-US" altLang="en-US" sz="2400"/>
              <a:t>Method 2: use a large number of binary variables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creating a new binary variable for each of the </a:t>
            </a:r>
            <a:r>
              <a:rPr lang="en-US" altLang="en-US" i="1"/>
              <a:t>M</a:t>
            </a:r>
            <a:r>
              <a:rPr lang="en-US" altLang="en-US"/>
              <a:t> nominal states</a:t>
            </a:r>
          </a:p>
        </p:txBody>
      </p:sp>
      <p:graphicFrame>
        <p:nvGraphicFramePr>
          <p:cNvPr id="1451012" name="Object 4">
            <a:extLst>
              <a:ext uri="{FF2B5EF4-FFF2-40B4-BE49-F238E27FC236}">
                <a16:creationId xmlns:a16="http://schemas.microsoft.com/office/drawing/2014/main" id="{903BD4CD-319A-99CF-2392-DF7BCF5E4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8100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469800" progId="Equation.3">
                  <p:embed/>
                </p:oleObj>
              </mc:Choice>
              <mc:Fallback>
                <p:oleObj name="Equation" r:id="rId2" imgW="1384200" imgH="469800" progId="Equation.3">
                  <p:embed/>
                  <p:pic>
                    <p:nvPicPr>
                      <p:cNvPr id="1451012" name="Object 4">
                        <a:extLst>
                          <a:ext uri="{FF2B5EF4-FFF2-40B4-BE49-F238E27FC236}">
                            <a16:creationId xmlns:a16="http://schemas.microsoft.com/office/drawing/2014/main" id="{903BD4CD-319A-99CF-2392-DF7BCF5E4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17B916E-6EF5-3FC4-A0D1-D6BB5D5E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224D-CAE2-4655-BC31-D80C63A6053C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DA023F-14EC-AC08-43A7-38AFCA57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D2955D-F2C1-1DAF-D200-6792A58E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D01-45CE-4509-B888-4DFC2DB861E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52034" name="Rectangle 2">
            <a:extLst>
              <a:ext uri="{FF2B5EF4-FFF2-40B4-BE49-F238E27FC236}">
                <a16:creationId xmlns:a16="http://schemas.microsoft.com/office/drawing/2014/main" id="{F2199101-BF1D-F865-EC69-5002F27C1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6553200" cy="630238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Ordinal Variables</a:t>
            </a:r>
          </a:p>
        </p:txBody>
      </p:sp>
      <p:sp>
        <p:nvSpPr>
          <p:cNvPr id="1452035" name="Rectangle 3">
            <a:extLst>
              <a:ext uri="{FF2B5EF4-FFF2-40B4-BE49-F238E27FC236}">
                <a16:creationId xmlns:a16="http://schemas.microsoft.com/office/drawing/2014/main" id="{28D6EE6F-7A7E-06AC-25AD-DE7ABD18A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458200" cy="46482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/>
              <a:t>An ordinal variable can be discrete or continuous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Order is important, e.g., rank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Can be treated like interval-scaled 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replace </a:t>
            </a:r>
            <a:r>
              <a:rPr lang="en-US" altLang="en-US" i="1"/>
              <a:t>x</a:t>
            </a:r>
            <a:r>
              <a:rPr lang="en-US" altLang="en-US" i="1" baseline="-25000"/>
              <a:t>if</a:t>
            </a:r>
            <a:r>
              <a:rPr lang="en-US" altLang="en-US" baseline="-25000"/>
              <a:t> </a:t>
            </a:r>
            <a:r>
              <a:rPr lang="en-US" altLang="en-US"/>
              <a:t> by their rank 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map the range of each variable onto [0, 1] by replacing</a:t>
            </a:r>
            <a:r>
              <a:rPr lang="en-US" altLang="en-US" i="1"/>
              <a:t> i</a:t>
            </a:r>
            <a:r>
              <a:rPr lang="en-US" altLang="en-US"/>
              <a:t>-th object in the </a:t>
            </a:r>
            <a:r>
              <a:rPr lang="en-US" altLang="en-US" i="1"/>
              <a:t>f</a:t>
            </a:r>
            <a:r>
              <a:rPr lang="en-US" altLang="en-US"/>
              <a:t>-th variable by</a:t>
            </a:r>
          </a:p>
          <a:p>
            <a:pPr lvl="1">
              <a:lnSpc>
                <a:spcPct val="110000"/>
              </a:lnSpc>
            </a:pPr>
            <a:endParaRPr lang="en-US" altLang="en-US"/>
          </a:p>
          <a:p>
            <a:pPr lvl="1">
              <a:lnSpc>
                <a:spcPct val="110000"/>
              </a:lnSpc>
            </a:pP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compute the dissimilarity using methods for interval-scaled variables</a:t>
            </a:r>
          </a:p>
        </p:txBody>
      </p:sp>
      <p:graphicFrame>
        <p:nvGraphicFramePr>
          <p:cNvPr id="1452036" name="Object 4">
            <a:extLst>
              <a:ext uri="{FF2B5EF4-FFF2-40B4-BE49-F238E27FC236}">
                <a16:creationId xmlns:a16="http://schemas.microsoft.com/office/drawing/2014/main" id="{84A11F31-AF2E-596A-19ED-C54E3A4FE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5720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711000" progId="Equation.3">
                  <p:embed/>
                </p:oleObj>
              </mc:Choice>
              <mc:Fallback>
                <p:oleObj name="Equation" r:id="rId2" imgW="1168200" imgH="711000" progId="Equation.3">
                  <p:embed/>
                  <p:pic>
                    <p:nvPicPr>
                      <p:cNvPr id="1452036" name="Object 4">
                        <a:extLst>
                          <a:ext uri="{FF2B5EF4-FFF2-40B4-BE49-F238E27FC236}">
                            <a16:creationId xmlns:a16="http://schemas.microsoft.com/office/drawing/2014/main" id="{84A11F31-AF2E-596A-19ED-C54E3A4FE7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37" name="Object 5">
            <a:extLst>
              <a:ext uri="{FF2B5EF4-FFF2-40B4-BE49-F238E27FC236}">
                <a16:creationId xmlns:a16="http://schemas.microsoft.com/office/drawing/2014/main" id="{B98EB799-3A10-E1BB-A9E4-D10607665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3048001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368280" progId="Equation.3">
                  <p:embed/>
                </p:oleObj>
              </mc:Choice>
              <mc:Fallback>
                <p:oleObj name="Equation" r:id="rId4" imgW="1396800" imgH="368280" progId="Equation.3">
                  <p:embed/>
                  <p:pic>
                    <p:nvPicPr>
                      <p:cNvPr id="1452037" name="Object 5">
                        <a:extLst>
                          <a:ext uri="{FF2B5EF4-FFF2-40B4-BE49-F238E27FC236}">
                            <a16:creationId xmlns:a16="http://schemas.microsoft.com/office/drawing/2014/main" id="{B98EB799-3A10-E1BB-A9E4-D10607665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48001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C5D332-57FB-3A8C-334D-62CA5630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899B-AA41-4726-B01A-5647CF063597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10534B2-5601-CFA9-FBB3-A1199A61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1F8E3E-D464-92A5-73F5-C8A19798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5E50-5B03-43B9-A187-8EB1575889C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53058" name="Rectangle 2">
            <a:extLst>
              <a:ext uri="{FF2B5EF4-FFF2-40B4-BE49-F238E27FC236}">
                <a16:creationId xmlns:a16="http://schemas.microsoft.com/office/drawing/2014/main" id="{E4EC336C-E0BC-338E-5502-CA4E4621F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1" y="381000"/>
            <a:ext cx="6792913" cy="782638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Ratio-Scaled Variables</a:t>
            </a:r>
          </a:p>
        </p:txBody>
      </p:sp>
      <p:sp>
        <p:nvSpPr>
          <p:cNvPr id="1453059" name="Rectangle 3">
            <a:extLst>
              <a:ext uri="{FF2B5EF4-FFF2-40B4-BE49-F238E27FC236}">
                <a16:creationId xmlns:a16="http://schemas.microsoft.com/office/drawing/2014/main" id="{FEC18B72-0AA4-3E98-9F32-C2E9A9FE3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458200" cy="47244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u="sng"/>
              <a:t>Ratio-scaled variable</a:t>
            </a:r>
            <a:r>
              <a:rPr lang="en-US" altLang="en-US" sz="2400"/>
              <a:t>: a positive measurement on a nonlinear scale, approximately at exponential scale, 		such as </a:t>
            </a:r>
            <a:r>
              <a:rPr lang="en-US" altLang="en-US" sz="2400" i="1"/>
              <a:t>Ae</a:t>
            </a:r>
            <a:r>
              <a:rPr lang="en-US" altLang="en-US" sz="2400" i="1" baseline="30000"/>
              <a:t>Bt</a:t>
            </a:r>
            <a:r>
              <a:rPr lang="en-US" altLang="en-US" sz="2400"/>
              <a:t> or </a:t>
            </a:r>
            <a:r>
              <a:rPr lang="en-US" altLang="en-US" sz="2400" i="1"/>
              <a:t>Ae</a:t>
            </a:r>
            <a:r>
              <a:rPr lang="en-US" altLang="en-US" sz="2400" i="1" baseline="30000"/>
              <a:t>-Bt</a:t>
            </a:r>
            <a:r>
              <a:rPr lang="en-US" altLang="en-US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Methods: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treat them like interval-scaled variables—</a:t>
            </a:r>
            <a:r>
              <a:rPr lang="en-US" altLang="en-US" i="1">
                <a:solidFill>
                  <a:schemeClr val="hlink"/>
                </a:solidFill>
              </a:rPr>
              <a:t>not a good choice! </a:t>
            </a:r>
            <a:r>
              <a:rPr lang="en-US" altLang="en-US"/>
              <a:t>(why?—the scale can be distorted)</a:t>
            </a:r>
            <a:endParaRPr lang="en-US" altLang="en-US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en-US"/>
              <a:t>apply logarithmic transformation</a:t>
            </a: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y</a:t>
            </a:r>
            <a:r>
              <a:rPr lang="en-US" altLang="en-US" sz="2400" i="1" baseline="-25000"/>
              <a:t>if </a:t>
            </a:r>
            <a:r>
              <a:rPr lang="en-US" altLang="en-US" sz="2400"/>
              <a:t>=</a:t>
            </a:r>
            <a:r>
              <a:rPr lang="en-US" altLang="en-US" sz="2400" i="1"/>
              <a:t> log(x</a:t>
            </a:r>
            <a:r>
              <a:rPr lang="en-US" altLang="en-US" sz="2400" i="1" baseline="-25000"/>
              <a:t>if</a:t>
            </a:r>
            <a:r>
              <a:rPr lang="en-US" altLang="en-US" sz="2400" i="1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treat them as continuous ordinal data treat their rank as interval-scaled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2144F-17AE-090E-DA81-7FEFD0C7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4EA3-2BA0-45F7-8FE8-FECB50E5E240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02D4DD-9DA6-B731-01E2-B6864D9B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44C764-F9C3-58CB-8F14-56EE45AA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ECCA-0046-4B59-8EC2-41C58BC9E49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54082" name="Rectangle 2">
            <a:extLst>
              <a:ext uri="{FF2B5EF4-FFF2-40B4-BE49-F238E27FC236}">
                <a16:creationId xmlns:a16="http://schemas.microsoft.com/office/drawing/2014/main" id="{C960267F-C387-5E92-3AA6-2A1CF4254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8" y="381000"/>
            <a:ext cx="6945312" cy="685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Variables of Mixed Types</a:t>
            </a:r>
          </a:p>
        </p:txBody>
      </p:sp>
      <p:sp>
        <p:nvSpPr>
          <p:cNvPr id="1454083" name="Rectangle 3">
            <a:extLst>
              <a:ext uri="{FF2B5EF4-FFF2-40B4-BE49-F238E27FC236}">
                <a16:creationId xmlns:a16="http://schemas.microsoft.com/office/drawing/2014/main" id="{779E0759-0784-A514-6F93-106D1A81D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00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A database may contain all the six types of variables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symmetric binary, asymmetric binary, nominal, ordinal, interval and ratio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One may use a weighted formula to combine their effects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i="1"/>
              <a:t>f</a:t>
            </a:r>
            <a:r>
              <a:rPr lang="en-US" altLang="en-US"/>
              <a:t>  is binary or nominal: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cs typeface="Tahoma" panose="020B0604030504040204" pitchFamily="34" charset="0"/>
              </a:rPr>
              <a:t>d</a:t>
            </a:r>
            <a:r>
              <a:rPr lang="en-US" altLang="en-US" baseline="-25000"/>
              <a:t>ij</a:t>
            </a:r>
            <a:r>
              <a:rPr lang="en-US" altLang="en-US" baseline="30000"/>
              <a:t>(f)</a:t>
            </a:r>
            <a:r>
              <a:rPr lang="en-US" altLang="en-US"/>
              <a:t> = 0  if x</a:t>
            </a:r>
            <a:r>
              <a:rPr lang="en-US" altLang="en-US" baseline="-25000"/>
              <a:t>if </a:t>
            </a:r>
            <a:r>
              <a:rPr lang="en-US" altLang="en-US"/>
              <a:t>= x</a:t>
            </a:r>
            <a:r>
              <a:rPr lang="en-US" altLang="en-US" baseline="-25000"/>
              <a:t>jf</a:t>
            </a:r>
            <a:r>
              <a:rPr lang="en-US" altLang="en-US"/>
              <a:t> , or </a:t>
            </a:r>
            <a:r>
              <a:rPr lang="en-US" altLang="en-US">
                <a:cs typeface="Tahoma" panose="020B0604030504040204" pitchFamily="34" charset="0"/>
              </a:rPr>
              <a:t>d</a:t>
            </a:r>
            <a:r>
              <a:rPr lang="en-US" altLang="en-US" baseline="-25000"/>
              <a:t>ij</a:t>
            </a:r>
            <a:r>
              <a:rPr lang="en-US" altLang="en-US" baseline="30000"/>
              <a:t>(f)</a:t>
            </a:r>
            <a:r>
              <a:rPr lang="en-US" altLang="en-US"/>
              <a:t> = 1 otherwise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f</a:t>
            </a:r>
            <a:r>
              <a:rPr lang="en-US" altLang="en-US"/>
              <a:t>  is interval-based: use the normalized distance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f</a:t>
            </a:r>
            <a:r>
              <a:rPr lang="en-US" altLang="en-US"/>
              <a:t>  is ordinal or ratio-scaled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compute ranks r</a:t>
            </a:r>
            <a:r>
              <a:rPr lang="en-US" altLang="en-US" baseline="-25000"/>
              <a:t>if</a:t>
            </a:r>
            <a:r>
              <a:rPr lang="en-US" altLang="en-US"/>
              <a:t> and 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and treat z</a:t>
            </a:r>
            <a:r>
              <a:rPr lang="en-US" altLang="en-US" baseline="-25000"/>
              <a:t>if</a:t>
            </a:r>
            <a:r>
              <a:rPr lang="en-US" altLang="en-US"/>
              <a:t> as interval-scaled</a:t>
            </a:r>
          </a:p>
        </p:txBody>
      </p:sp>
      <p:graphicFrame>
        <p:nvGraphicFramePr>
          <p:cNvPr id="1454084" name="Object 4">
            <a:extLst>
              <a:ext uri="{FF2B5EF4-FFF2-40B4-BE49-F238E27FC236}">
                <a16:creationId xmlns:a16="http://schemas.microsoft.com/office/drawing/2014/main" id="{2615B0AE-8DBC-03AE-C99C-19A365F5F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3124200"/>
          <a:ext cx="4175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736560" progId="Equation.3">
                  <p:embed/>
                </p:oleObj>
              </mc:Choice>
              <mc:Fallback>
                <p:oleObj name="Equation" r:id="rId2" imgW="2108160" imgH="736560" progId="Equation.3">
                  <p:embed/>
                  <p:pic>
                    <p:nvPicPr>
                      <p:cNvPr id="1454084" name="Object 4">
                        <a:extLst>
                          <a:ext uri="{FF2B5EF4-FFF2-40B4-BE49-F238E27FC236}">
                            <a16:creationId xmlns:a16="http://schemas.microsoft.com/office/drawing/2014/main" id="{2615B0AE-8DBC-03AE-C99C-19A365F5F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124200"/>
                        <a:ext cx="41751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086" name="Object 6">
            <a:extLst>
              <a:ext uri="{FF2B5EF4-FFF2-40B4-BE49-F238E27FC236}">
                <a16:creationId xmlns:a16="http://schemas.microsoft.com/office/drawing/2014/main" id="{B3599C76-D4F2-5559-FAFE-D15AEEE5D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1" y="5715000"/>
          <a:ext cx="1622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533160" progId="Equation.3">
                  <p:embed/>
                </p:oleObj>
              </mc:Choice>
              <mc:Fallback>
                <p:oleObj name="Equation" r:id="rId4" imgW="1002960" imgH="533160" progId="Equation.3">
                  <p:embed/>
                  <p:pic>
                    <p:nvPicPr>
                      <p:cNvPr id="1454086" name="Object 6">
                        <a:extLst>
                          <a:ext uri="{FF2B5EF4-FFF2-40B4-BE49-F238E27FC236}">
                            <a16:creationId xmlns:a16="http://schemas.microsoft.com/office/drawing/2014/main" id="{B3599C76-D4F2-5559-FAFE-D15AEEE5D9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5715000"/>
                        <a:ext cx="1622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Cluster Analysis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r>
              <a:rPr lang="en-IN" dirty="0"/>
              <a:t>Types of data used in cluster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18D30E-FDE4-75A0-84D5-F7EDB94A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7792-2620-4F6F-8E7B-0CF25CF43873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B7774F-D429-775A-A573-169FA48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429924-6917-D2FC-8097-819CA84A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4E2-D4F3-436C-B2EA-E44642A1E37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81410" name="Rectangle 2">
            <a:extLst>
              <a:ext uri="{FF2B5EF4-FFF2-40B4-BE49-F238E27FC236}">
                <a16:creationId xmlns:a16="http://schemas.microsoft.com/office/drawing/2014/main" id="{90BE5926-F6B3-D44F-CDA0-D1AA6E81A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6781800" cy="630238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Vector Objects</a:t>
            </a:r>
          </a:p>
        </p:txBody>
      </p:sp>
      <p:sp>
        <p:nvSpPr>
          <p:cNvPr id="1681411" name="Rectangle 3">
            <a:extLst>
              <a:ext uri="{FF2B5EF4-FFF2-40B4-BE49-F238E27FC236}">
                <a16:creationId xmlns:a16="http://schemas.microsoft.com/office/drawing/2014/main" id="{9DEE6272-ADE2-3FFD-8539-826C32F0C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4953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/>
              <a:t>Vector objects: keywords in documents, gene features in micro-arrays, etc.</a:t>
            </a:r>
          </a:p>
          <a:p>
            <a:pPr>
              <a:lnSpc>
                <a:spcPct val="110000"/>
              </a:lnSpc>
            </a:pPr>
            <a:r>
              <a:rPr lang="en-US" altLang="en-US"/>
              <a:t>Broad applications: information retrieval, biologic taxonomy, etc.</a:t>
            </a:r>
          </a:p>
          <a:p>
            <a:pPr>
              <a:lnSpc>
                <a:spcPct val="110000"/>
              </a:lnSpc>
            </a:pPr>
            <a:r>
              <a:rPr lang="en-US" altLang="en-US"/>
              <a:t>Cosine measure</a:t>
            </a:r>
          </a:p>
          <a:p>
            <a:pPr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A variant: Tanimoto coefficient</a:t>
            </a:r>
          </a:p>
          <a:p>
            <a:pPr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endParaRPr lang="en-US" altLang="en-US"/>
          </a:p>
        </p:txBody>
      </p:sp>
      <p:pic>
        <p:nvPicPr>
          <p:cNvPr id="1681414" name="Picture 6">
            <a:extLst>
              <a:ext uri="{FF2B5EF4-FFF2-40B4-BE49-F238E27FC236}">
                <a16:creationId xmlns:a16="http://schemas.microsoft.com/office/drawing/2014/main" id="{CD4F292D-CD84-8025-8E17-48A0B593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304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1417" name="Picture 9">
            <a:extLst>
              <a:ext uri="{FF2B5EF4-FFF2-40B4-BE49-F238E27FC236}">
                <a16:creationId xmlns:a16="http://schemas.microsoft.com/office/drawing/2014/main" id="{B8AE3D34-20DA-BCFC-139B-537265E03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532439"/>
            <a:ext cx="4648200" cy="92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1418" name="Picture 10">
            <a:extLst>
              <a:ext uri="{FF2B5EF4-FFF2-40B4-BE49-F238E27FC236}">
                <a16:creationId xmlns:a16="http://schemas.microsoft.com/office/drawing/2014/main" id="{16C3EDEF-C2B5-C2A8-529A-F81A3E7B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0"/>
            <a:ext cx="81534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concept of clustering</a:t>
            </a:r>
            <a:r>
              <a:rPr lang="en-US" altLang="en-US" sz="2800" dirty="0">
                <a:solidFill>
                  <a:schemeClr val="hlink"/>
                </a:solidFill>
              </a:rPr>
              <a:t>.</a:t>
            </a:r>
            <a:endParaRPr lang="en-US" dirty="0"/>
          </a:p>
          <a:p>
            <a:r>
              <a:rPr lang="en-US" dirty="0"/>
              <a:t>Discuss the types of data used for cluster analysis</a:t>
            </a:r>
            <a:r>
              <a:rPr lang="en-US" altLang="en-US" sz="2800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/>
              <a:t>https://www.sciencedirect.com/science/article/pii/B9780323857086000084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69DA05-D1AA-89C3-34CA-C7C333EE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444A-441F-4F76-A3A7-765EA86CF4E9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6DCDCC-930E-595F-9844-3F0B6CB4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AE1109-9E04-AD3D-5945-5A3F2250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67B-96A6-4E00-9E1B-72EA4A2D353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59554" name="Rectangle 2">
            <a:extLst>
              <a:ext uri="{FF2B5EF4-FFF2-40B4-BE49-F238E27FC236}">
                <a16:creationId xmlns:a16="http://schemas.microsoft.com/office/drawing/2014/main" id="{D0CF4628-A11D-E774-6010-3C791F157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297738" cy="782638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1559555" name="Rectangle 3">
            <a:extLst>
              <a:ext uri="{FF2B5EF4-FFF2-40B4-BE49-F238E27FC236}">
                <a16:creationId xmlns:a16="http://schemas.microsoft.com/office/drawing/2014/main" id="{B1E96C77-FC49-0E84-4DE6-C2CD7F926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534400" cy="51816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/>
              <a:t>Cluster: a collection of data objects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Similar to one another within the same cluster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Dissimilar to the objects in other clusters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Cluster analysis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Finding similarities between data according to the characteristics found in the data and grouping similar data objects into clusters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Unsupervised learning</a:t>
            </a:r>
            <a:r>
              <a:rPr lang="en-US" altLang="en-US" sz="2400"/>
              <a:t>: no predefined classes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Typical applications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As a </a:t>
            </a:r>
            <a:r>
              <a:rPr lang="en-US" altLang="en-US">
                <a:solidFill>
                  <a:schemeClr val="hlink"/>
                </a:solidFill>
              </a:rPr>
              <a:t>stand-alone tool</a:t>
            </a:r>
            <a:r>
              <a:rPr lang="en-US" altLang="en-US"/>
              <a:t> to get insight into data distribution 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As a </a:t>
            </a:r>
            <a:r>
              <a:rPr lang="en-US" altLang="en-US">
                <a:solidFill>
                  <a:schemeClr val="hlink"/>
                </a:solidFill>
              </a:rPr>
              <a:t>preprocessing step</a:t>
            </a:r>
            <a:r>
              <a:rPr lang="en-US" altLang="en-US"/>
              <a:t> for other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1CB6D3-6045-70DD-1BC6-699771A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9CC-0BC4-4701-9E6F-172ACC46E393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E5BC2A-5481-6083-995C-DA86251F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ADC777-5967-4DFB-BBF3-E077A927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D5CD-AF70-4F26-9102-91CF23409EA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35650" name="Rectangle 2">
            <a:extLst>
              <a:ext uri="{FF2B5EF4-FFF2-40B4-BE49-F238E27FC236}">
                <a16:creationId xmlns:a16="http://schemas.microsoft.com/office/drawing/2014/main" id="{490E93FF-30C1-5919-6218-E30903980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297738" cy="782638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/>
              <a:t>Clustering: Rich Applications and Multidisciplinary Efforts</a:t>
            </a:r>
            <a:r>
              <a:rPr lang="en-US" altLang="en-US" sz="2800"/>
              <a:t> </a:t>
            </a:r>
          </a:p>
        </p:txBody>
      </p:sp>
      <p:sp>
        <p:nvSpPr>
          <p:cNvPr id="1435651" name="Rectangle 3">
            <a:extLst>
              <a:ext uri="{FF2B5EF4-FFF2-40B4-BE49-F238E27FC236}">
                <a16:creationId xmlns:a16="http://schemas.microsoft.com/office/drawing/2014/main" id="{DEB85ADC-FE1E-F0EF-55FD-45BDB7212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534400" cy="5105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/>
              <a:t>Pattern Recognition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Spatial Data Analysis 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Create thematic maps in GIS by clustering feature spaces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Detect spatial clusters or for other spatial mining tasks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Image Processing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Economic Science (especially market research)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WWW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Document classification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Cluster Weblog data to discover groups of similar access patterns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D9DA097-AEBF-AF68-2C3A-61095745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E29-FE19-49B1-B0AF-652F7C6183E2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68FE010-78E5-D9F6-BE9D-53706044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3C7B90-16AA-022B-CBDB-BC8D236A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16B5-38F7-4078-B343-139A4452E34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7698" name="Rectangle 2">
            <a:extLst>
              <a:ext uri="{FF2B5EF4-FFF2-40B4-BE49-F238E27FC236}">
                <a16:creationId xmlns:a16="http://schemas.microsoft.com/office/drawing/2014/main" id="{9DC80AEE-76F2-80F9-30E2-FC64C4B44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4889" y="436564"/>
            <a:ext cx="7367587" cy="498475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Examples of Clustering Applications</a:t>
            </a:r>
          </a:p>
        </p:txBody>
      </p:sp>
      <p:sp>
        <p:nvSpPr>
          <p:cNvPr id="1437699" name="Rectangle 3">
            <a:extLst>
              <a:ext uri="{FF2B5EF4-FFF2-40B4-BE49-F238E27FC236}">
                <a16:creationId xmlns:a16="http://schemas.microsoft.com/office/drawing/2014/main" id="{3B1EBFE9-2015-0915-F12D-3F46E13C8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5181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sz="2000" u="sng"/>
              <a:t>Marketing:</a:t>
            </a:r>
            <a:r>
              <a:rPr lang="en-US" altLang="en-US" sz="2000"/>
              <a:t> Help marketers discover distinct groups in their customer bases, and then use this knowledge to develop targeted marketing programs</a:t>
            </a:r>
          </a:p>
          <a:p>
            <a:pPr>
              <a:lnSpc>
                <a:spcPct val="140000"/>
              </a:lnSpc>
            </a:pPr>
            <a:r>
              <a:rPr lang="en-US" altLang="en-US" sz="2000" u="sng"/>
              <a:t>Land use:</a:t>
            </a:r>
            <a:r>
              <a:rPr lang="en-US" altLang="en-US" sz="2000"/>
              <a:t> Identification of areas of similar land use in an earth observation database</a:t>
            </a:r>
          </a:p>
          <a:p>
            <a:pPr>
              <a:lnSpc>
                <a:spcPct val="140000"/>
              </a:lnSpc>
            </a:pPr>
            <a:r>
              <a:rPr lang="en-US" altLang="en-US" sz="2000" u="sng"/>
              <a:t>Insurance:</a:t>
            </a:r>
            <a:r>
              <a:rPr lang="en-US" altLang="en-US" sz="2000"/>
              <a:t> Identifying groups of motor insurance policy holders with a high average claim cost</a:t>
            </a:r>
          </a:p>
          <a:p>
            <a:pPr>
              <a:lnSpc>
                <a:spcPct val="140000"/>
              </a:lnSpc>
            </a:pPr>
            <a:r>
              <a:rPr lang="en-US" altLang="en-US" sz="2000" u="sng"/>
              <a:t>City-planning:</a:t>
            </a:r>
            <a:r>
              <a:rPr lang="en-US" altLang="en-US" sz="2000"/>
              <a:t> Identifying groups of houses according to their house type, value, and geographical location</a:t>
            </a:r>
          </a:p>
          <a:p>
            <a:pPr>
              <a:lnSpc>
                <a:spcPct val="140000"/>
              </a:lnSpc>
            </a:pPr>
            <a:r>
              <a:rPr lang="en-US" altLang="en-US" sz="2000" u="sng"/>
              <a:t>Earth-quake studies:</a:t>
            </a:r>
            <a:r>
              <a:rPr lang="en-US" altLang="en-US" sz="2000"/>
              <a:t> Observed earth quake epicenters should be clustered along continent faults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67815BA-B778-C6C8-9A01-EAC72447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0C16-F02E-476E-B281-C76550B759EA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881B5CE-6320-5C7C-5645-6BC361B3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93172D-90D2-C361-453F-540E3533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B1-2EF4-4509-8132-FF7CB7F82DC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0530" name="Rectangle 2">
            <a:extLst>
              <a:ext uri="{FF2B5EF4-FFF2-40B4-BE49-F238E27FC236}">
                <a16:creationId xmlns:a16="http://schemas.microsoft.com/office/drawing/2014/main" id="{400DC8AA-F314-28AA-2C80-ADDC2F57D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296150" cy="5334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Quality: What Is Good Clustering?</a:t>
            </a:r>
          </a:p>
        </p:txBody>
      </p:sp>
      <p:sp>
        <p:nvSpPr>
          <p:cNvPr id="1430531" name="Rectangle 3">
            <a:extLst>
              <a:ext uri="{FF2B5EF4-FFF2-40B4-BE49-F238E27FC236}">
                <a16:creationId xmlns:a16="http://schemas.microsoft.com/office/drawing/2014/main" id="{4D3E016B-5944-0991-538D-EAFD47EAF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82000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2400"/>
              <a:t>A </a:t>
            </a:r>
            <a:r>
              <a:rPr lang="en-US" altLang="en-US" sz="2400" u="sng"/>
              <a:t>good clustering</a:t>
            </a:r>
            <a:r>
              <a:rPr lang="en-US" altLang="en-US" sz="2400"/>
              <a:t> method will produce high quality clusters with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high </a:t>
            </a:r>
            <a:r>
              <a:rPr lang="en-US" altLang="en-US" u="sng"/>
              <a:t>intra-class</a:t>
            </a:r>
            <a:r>
              <a:rPr lang="en-US" altLang="en-US"/>
              <a:t> similarity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low </a:t>
            </a:r>
            <a:r>
              <a:rPr lang="en-US" altLang="en-US" u="sng"/>
              <a:t>inter-class</a:t>
            </a:r>
            <a:r>
              <a:rPr lang="en-US" altLang="en-US"/>
              <a:t> similarity 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The </a:t>
            </a:r>
            <a:r>
              <a:rPr lang="en-US" altLang="en-US" sz="2400" u="sng"/>
              <a:t>quality</a:t>
            </a:r>
            <a:r>
              <a:rPr lang="en-US" altLang="en-US" sz="2400"/>
              <a:t> of a clustering result depends on both the similarity measure used by the method and its implementation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The </a:t>
            </a:r>
            <a:r>
              <a:rPr lang="en-US" altLang="en-US" sz="2400" u="sng"/>
              <a:t>quality</a:t>
            </a:r>
            <a:r>
              <a:rPr lang="en-US" altLang="en-US" sz="2400"/>
              <a:t> of a clustering method is also measured by its ability to discover some or all of the </a:t>
            </a:r>
            <a:r>
              <a:rPr lang="en-US" altLang="en-US" sz="2400" u="sng"/>
              <a:t>hidden</a:t>
            </a:r>
            <a:r>
              <a:rPr lang="en-US" altLang="en-US" sz="2400"/>
              <a:t> patterns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4199FED-BD28-D3E8-1E4E-ADD4DAA2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ECC3-20A0-4CBC-AD3E-74EF9650A54B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3BAE4B-5E99-DFAE-D9C8-380D526C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1092229-2C48-725C-77F1-EB9B2247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6B8-F1A4-46D6-8FA6-AC8CED5BE28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82434" name="Rectangle 2">
            <a:extLst>
              <a:ext uri="{FF2B5EF4-FFF2-40B4-BE49-F238E27FC236}">
                <a16:creationId xmlns:a16="http://schemas.microsoft.com/office/drawing/2014/main" id="{262A8941-D3A2-3855-2F90-AA3CF67E9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7056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Measure the Quality of Clustering</a:t>
            </a:r>
          </a:p>
        </p:txBody>
      </p:sp>
      <p:sp>
        <p:nvSpPr>
          <p:cNvPr id="1682435" name="Rectangle 3">
            <a:extLst>
              <a:ext uri="{FF2B5EF4-FFF2-40B4-BE49-F238E27FC236}">
                <a16:creationId xmlns:a16="http://schemas.microsoft.com/office/drawing/2014/main" id="{5450D4E5-13C8-FE10-C563-55907CF61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458200" cy="50292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Dissimilarity/Similarity metric</a:t>
            </a:r>
            <a:r>
              <a:rPr lang="en-US" altLang="en-US" sz="2400"/>
              <a:t>: Similarity is expressed in terms of a distance function, typically metric: </a:t>
            </a:r>
            <a:r>
              <a:rPr lang="en-US" altLang="en-US" sz="2400" i="1"/>
              <a:t>d</a:t>
            </a:r>
            <a:r>
              <a:rPr lang="en-US" altLang="en-US" sz="2400"/>
              <a:t>(</a:t>
            </a:r>
            <a:r>
              <a:rPr lang="en-US" altLang="en-US" sz="2400" i="1"/>
              <a:t>i, j</a:t>
            </a:r>
            <a:r>
              <a:rPr lang="en-US" altLang="en-US" sz="2400"/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There is a separate “quality” function that measures the “goodness” of a cluster.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The definitions of </a:t>
            </a:r>
            <a:r>
              <a:rPr lang="en-US" altLang="en-US" sz="2400">
                <a:solidFill>
                  <a:schemeClr val="hlink"/>
                </a:solidFill>
              </a:rPr>
              <a:t>distance functions</a:t>
            </a:r>
            <a:r>
              <a:rPr lang="en-US" altLang="en-US" sz="2400"/>
              <a:t> are usually very different for interval-scaled, boolean, categorical, ordinal ratio, and vector variables.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Weights should be associated with different variables based on applications and data semantics.</a:t>
            </a:r>
            <a:endParaRPr lang="en-US" altLang="en-US" sz="240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sym typeface="Symbol" panose="05050102010706020507" pitchFamily="18" charset="2"/>
              </a:rPr>
              <a:t>It is hard to define “similar enough” or “good enough” 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sym typeface="Symbol" panose="05050102010706020507" pitchFamily="18" charset="2"/>
              </a:rPr>
              <a:t> the answer is typically highly subjective.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75EBE47-AE7C-D004-BB94-2C3406DE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F400-C5A9-4273-9F29-5539CC350FD5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27F42CE-048E-E453-2488-C0AA392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C8DE1D-8ACF-DD2E-A13C-CA7481F1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191E-576E-4AB5-B9F5-95064124449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2578" name="Rectangle 2">
            <a:extLst>
              <a:ext uri="{FF2B5EF4-FFF2-40B4-BE49-F238E27FC236}">
                <a16:creationId xmlns:a16="http://schemas.microsoft.com/office/drawing/2014/main" id="{2108F0A7-E85E-D58B-B6BE-0F250AB5E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250238" cy="554038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Requirements of Clustering in Data Mining </a:t>
            </a:r>
          </a:p>
        </p:txBody>
      </p:sp>
      <p:sp>
        <p:nvSpPr>
          <p:cNvPr id="1432579" name="Rectangle 3">
            <a:extLst>
              <a:ext uri="{FF2B5EF4-FFF2-40B4-BE49-F238E27FC236}">
                <a16:creationId xmlns:a16="http://schemas.microsoft.com/office/drawing/2014/main" id="{A4012EFE-E0B0-F80D-3F7D-7DEBE5D81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223250" cy="5105400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/>
              <a:t>Scalability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Ability to deal with different types of attributes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Ability to handle dynamic data 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Discovery of clusters with arbitrary shape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Minimal requirements for domain knowledge to determine input parameters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Able to deal with noise and outliers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Insensitive to order of input records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High dimensionality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Incorporation of user-specified constraints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Interpretability and usability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7FAE83D-10EC-A2FE-4B09-636242E9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4A86-A8B7-4AEF-91EF-0BDB7DBAF3BC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937E50-37A0-5706-D666-0A7AB425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871C72-8F25-739A-0588-12041F90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CB8A-987C-4CC7-B5B6-D803F6C1EDC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40770" name="Rectangle 2">
            <a:extLst>
              <a:ext uri="{FF2B5EF4-FFF2-40B4-BE49-F238E27FC236}">
                <a16:creationId xmlns:a16="http://schemas.microsoft.com/office/drawing/2014/main" id="{6B821265-882D-F180-8201-2CC13A9BF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457200"/>
            <a:ext cx="5126037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Data Structures</a:t>
            </a:r>
          </a:p>
        </p:txBody>
      </p:sp>
      <p:sp>
        <p:nvSpPr>
          <p:cNvPr id="1440771" name="Rectangle 3">
            <a:extLst>
              <a:ext uri="{FF2B5EF4-FFF2-40B4-BE49-F238E27FC236}">
                <a16:creationId xmlns:a16="http://schemas.microsoft.com/office/drawing/2014/main" id="{8A86D0B9-7162-698F-2FE6-389BF6298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matrix</a:t>
            </a:r>
          </a:p>
          <a:p>
            <a:pPr lvl="1"/>
            <a:r>
              <a:rPr lang="en-US" altLang="en-US"/>
              <a:t>(two modes)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Dissimilarity matrix</a:t>
            </a:r>
          </a:p>
          <a:p>
            <a:pPr lvl="1"/>
            <a:r>
              <a:rPr lang="en-US" altLang="en-US"/>
              <a:t>(one mode)</a:t>
            </a:r>
          </a:p>
        </p:txBody>
      </p:sp>
      <p:graphicFrame>
        <p:nvGraphicFramePr>
          <p:cNvPr id="1440772" name="Object 4">
            <a:extLst>
              <a:ext uri="{FF2B5EF4-FFF2-40B4-BE49-F238E27FC236}">
                <a16:creationId xmlns:a16="http://schemas.microsoft.com/office/drawing/2014/main" id="{F5A40A8E-87E6-F5B6-FA81-3000171BA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7526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1244520" progId="Equation.3">
                  <p:embed/>
                </p:oleObj>
              </mc:Choice>
              <mc:Fallback>
                <p:oleObj name="Equation" r:id="rId2" imgW="1777680" imgH="1244520" progId="Equation.3">
                  <p:embed/>
                  <p:pic>
                    <p:nvPicPr>
                      <p:cNvPr id="1440772" name="Object 4">
                        <a:extLst>
                          <a:ext uri="{FF2B5EF4-FFF2-40B4-BE49-F238E27FC236}">
                            <a16:creationId xmlns:a16="http://schemas.microsoft.com/office/drawing/2014/main" id="{F5A40A8E-87E6-F5B6-FA81-3000171BA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526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3" name="Object 5">
            <a:extLst>
              <a:ext uri="{FF2B5EF4-FFF2-40B4-BE49-F238E27FC236}">
                <a16:creationId xmlns:a16="http://schemas.microsoft.com/office/drawing/2014/main" id="{43997B5C-15BA-C6DE-24FF-75CCF6CDF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1910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1143000" progId="Equation.3">
                  <p:embed/>
                </p:oleObj>
              </mc:Choice>
              <mc:Fallback>
                <p:oleObj name="Equation" r:id="rId4" imgW="1828800" imgH="1143000" progId="Equation.3">
                  <p:embed/>
                  <p:pic>
                    <p:nvPicPr>
                      <p:cNvPr id="1440773" name="Object 5">
                        <a:extLst>
                          <a:ext uri="{FF2B5EF4-FFF2-40B4-BE49-F238E27FC236}">
                            <a16:creationId xmlns:a16="http://schemas.microsoft.com/office/drawing/2014/main" id="{43997B5C-15BA-C6DE-24FF-75CCF6CDF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1910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3015</TotalTime>
  <Words>1329</Words>
  <Application>Microsoft Office PowerPoint</Application>
  <PresentationFormat>Widescreen</PresentationFormat>
  <Paragraphs>238</Paragraphs>
  <Slides>23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Casper</vt:lpstr>
      <vt:lpstr>Casper Bold</vt:lpstr>
      <vt:lpstr>Times New Roman</vt:lpstr>
      <vt:lpstr>Wingdings</vt:lpstr>
      <vt:lpstr>1_Office Theme</vt:lpstr>
      <vt:lpstr>Contents Slide Master</vt:lpstr>
      <vt:lpstr>CorelDRAW</vt:lpstr>
      <vt:lpstr>Microsoft Equation 3.0</vt:lpstr>
      <vt:lpstr>Microsoft Word Document</vt:lpstr>
      <vt:lpstr>PowerPoint Presentation</vt:lpstr>
      <vt:lpstr>Contents to be Covered</vt:lpstr>
      <vt:lpstr>What is Cluster Analysis?</vt:lpstr>
      <vt:lpstr>Clustering: Rich Applications and Multidisciplinary Efforts </vt:lpstr>
      <vt:lpstr>Examples of Clustering Applications</vt:lpstr>
      <vt:lpstr>Quality: What Is Good Clustering?</vt:lpstr>
      <vt:lpstr>Measure the Quality of Clustering</vt:lpstr>
      <vt:lpstr>Requirements of Clustering in Data Mining </vt:lpstr>
      <vt:lpstr>Data Structures</vt:lpstr>
      <vt:lpstr>Type of data in clustering analysis</vt:lpstr>
      <vt:lpstr>Interval-valued variables</vt:lpstr>
      <vt:lpstr>Similarity and Dissimilarity Between Objects</vt:lpstr>
      <vt:lpstr>Similarity and Dissimilarity Between Objects (Cont.)</vt:lpstr>
      <vt:lpstr>Binary Variables</vt:lpstr>
      <vt:lpstr>Dissimilarity between Binary Variables</vt:lpstr>
      <vt:lpstr>Nominal Variables</vt:lpstr>
      <vt:lpstr>Ordinal Variables</vt:lpstr>
      <vt:lpstr>Ratio-Scaled Variables</vt:lpstr>
      <vt:lpstr>Variables of Mixed Types</vt:lpstr>
      <vt:lpstr>Vector Objects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278</cp:revision>
  <dcterms:created xsi:type="dcterms:W3CDTF">2019-01-09T10:33:58Z</dcterms:created>
  <dcterms:modified xsi:type="dcterms:W3CDTF">2022-10-21T07:08:35Z</dcterms:modified>
</cp:coreProperties>
</file>