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8"/>
  </p:notesMasterIdLst>
  <p:handoutMasterIdLst>
    <p:handoutMasterId r:id="rId39"/>
  </p:handoutMasterIdLst>
  <p:sldIdLst>
    <p:sldId id="277" r:id="rId3"/>
    <p:sldId id="307" r:id="rId4"/>
    <p:sldId id="1035" r:id="rId5"/>
    <p:sldId id="1036" r:id="rId6"/>
    <p:sldId id="1037" r:id="rId7"/>
    <p:sldId id="1038" r:id="rId8"/>
    <p:sldId id="1039" r:id="rId9"/>
    <p:sldId id="1040" r:id="rId10"/>
    <p:sldId id="1041" r:id="rId11"/>
    <p:sldId id="1142" r:id="rId12"/>
    <p:sldId id="1042" r:id="rId13"/>
    <p:sldId id="1128" r:id="rId14"/>
    <p:sldId id="1212" r:id="rId15"/>
    <p:sldId id="1213" r:id="rId16"/>
    <p:sldId id="1051" r:id="rId17"/>
    <p:sldId id="1052" r:id="rId18"/>
    <p:sldId id="1191" r:id="rId19"/>
    <p:sldId id="1053" r:id="rId20"/>
    <p:sldId id="1056" r:id="rId21"/>
    <p:sldId id="1057" r:id="rId22"/>
    <p:sldId id="1054" r:id="rId23"/>
    <p:sldId id="1059" r:id="rId24"/>
    <p:sldId id="1189" r:id="rId25"/>
    <p:sldId id="1190" r:id="rId26"/>
    <p:sldId id="1060" r:id="rId27"/>
    <p:sldId id="1061" r:id="rId28"/>
    <p:sldId id="1062" r:id="rId29"/>
    <p:sldId id="1174" r:id="rId30"/>
    <p:sldId id="1063" r:id="rId31"/>
    <p:sldId id="1064" r:id="rId32"/>
    <p:sldId id="1066" r:id="rId33"/>
    <p:sldId id="1067" r:id="rId34"/>
    <p:sldId id="618" r:id="rId35"/>
    <p:sldId id="371" r:id="rId36"/>
    <p:sldId id="3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5780BEA-73DF-88CD-3BD8-D470CA901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2E91B-A188-4C56-AE1F-AD4E3DF1D07B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E14196-B80A-2E02-C065-6A867A714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5EEF2-D143-48D0-B222-4FDF1B40DCBF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1BE15E7-3795-3C17-EA88-16902850C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BDDDE-959C-4DBF-AABF-C9ABE8C8EBC5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EEFE3B-6983-6037-2510-FC08C26CC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3AE8C-AFC4-4BCA-8C94-92535124A93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254E-424E-3CFE-4A94-0418ED31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C200-B0F5-9D69-C5D1-1421C54703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8FD4-5BEC-117B-D30C-4951C80D270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FEA73-B564-0661-D706-9292F888826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DB2C89-F6A1-7027-F9F7-946777AE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0784BECB-71E9-44BB-8394-A358B0904277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33B554-4BA2-58A3-4257-E22C1467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78558B-919A-5644-C541-39279225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7EAFB8E7-80B4-41B3-9F41-69D952E83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50769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CD6F7F-8B42-8186-952F-BBCB857A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5C5F-0C97-4D7F-B9DB-5EDA7AB0738D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608078-B769-B1B3-DAAD-A220591F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D892A3-5070-5F49-8928-8953F7F9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3E4A-3306-4BE8-A253-B2F98CF1D40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02562" name="Rectangle 1026">
            <a:extLst>
              <a:ext uri="{FF2B5EF4-FFF2-40B4-BE49-F238E27FC236}">
                <a16:creationId xmlns:a16="http://schemas.microsoft.com/office/drawing/2014/main" id="{9F800BE7-5C20-B07C-81ED-D87CCF8CD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001000" cy="6096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CF-Tree in BIRCH</a:t>
            </a:r>
          </a:p>
        </p:txBody>
      </p:sp>
      <p:sp>
        <p:nvSpPr>
          <p:cNvPr id="1602563" name="Rectangle 1027">
            <a:extLst>
              <a:ext uri="{FF2B5EF4-FFF2-40B4-BE49-F238E27FC236}">
                <a16:creationId xmlns:a16="http://schemas.microsoft.com/office/drawing/2014/main" id="{5F81D66F-2F68-49E6-EC42-AA123FBBB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610600" cy="5029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000"/>
              <a:t>Clustering feature: </a:t>
            </a:r>
          </a:p>
          <a:p>
            <a:pPr lvl="1">
              <a:spcBef>
                <a:spcPct val="50000"/>
              </a:spcBef>
            </a:pPr>
            <a:r>
              <a:rPr lang="en-US" altLang="en-US" sz="2000"/>
              <a:t>summary of the statistics for a given subcluster: the 0-th, 1st and 2nd moments of the subcluster from the statistical point of view. </a:t>
            </a:r>
          </a:p>
          <a:p>
            <a:pPr lvl="1">
              <a:spcBef>
                <a:spcPct val="50000"/>
              </a:spcBef>
            </a:pPr>
            <a:r>
              <a:rPr lang="en-US" altLang="en-US" sz="2000"/>
              <a:t>registers crucial measurements for computing cluster and utilizes storage efficiently</a:t>
            </a:r>
            <a:endParaRPr lang="en-US" altLang="ko-KR" sz="2000">
              <a:ea typeface="Gulim" panose="020B0600000101010101" pitchFamily="34" charset="-127"/>
            </a:endParaRPr>
          </a:p>
          <a:p>
            <a:pPr>
              <a:spcBef>
                <a:spcPct val="50000"/>
              </a:spcBef>
              <a:buClrTx/>
              <a:buSzPct val="65000"/>
              <a:buFontTx/>
              <a:buBlip>
                <a:blip r:embed="rId2"/>
              </a:buBlip>
            </a:pPr>
            <a:r>
              <a:rPr lang="en-US" altLang="ko-KR" sz="2000">
                <a:ea typeface="Gulim" panose="020B0600000101010101" pitchFamily="34" charset="-127"/>
              </a:rPr>
              <a:t>A CF tree is a height-balanced tree that stores the clustering features for a hierarchical clustering </a:t>
            </a:r>
          </a:p>
          <a:p>
            <a:pPr lvl="1">
              <a:spcBef>
                <a:spcPct val="50000"/>
              </a:spcBef>
            </a:pPr>
            <a:r>
              <a:rPr lang="en-US" altLang="ko-KR" sz="2000">
                <a:ea typeface="Gulim" panose="020B0600000101010101" pitchFamily="34" charset="-127"/>
              </a:rPr>
              <a:t>A nonleaf node in a tree has descendants or “children”</a:t>
            </a:r>
          </a:p>
          <a:p>
            <a:pPr lvl="1">
              <a:spcBef>
                <a:spcPct val="50000"/>
              </a:spcBef>
            </a:pPr>
            <a:r>
              <a:rPr lang="en-US" altLang="ko-KR" sz="2000">
                <a:ea typeface="Gulim" panose="020B0600000101010101" pitchFamily="34" charset="-127"/>
              </a:rPr>
              <a:t>The nonleaf nodes store sums of the CFs of their children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ea typeface="Gulim" panose="020B0600000101010101" pitchFamily="34" charset="-127"/>
              </a:rPr>
              <a:t>A CF tree has two parameters</a:t>
            </a:r>
          </a:p>
          <a:p>
            <a:pPr lvl="1">
              <a:spcBef>
                <a:spcPct val="50000"/>
              </a:spcBef>
            </a:pPr>
            <a:r>
              <a:rPr lang="en-US" altLang="ko-KR" sz="2000">
                <a:ea typeface="Gulim" panose="020B0600000101010101" pitchFamily="34" charset="-127"/>
              </a:rPr>
              <a:t>Branching factor: specify the maximum number of children.</a:t>
            </a:r>
          </a:p>
          <a:p>
            <a:pPr lvl="1">
              <a:spcBef>
                <a:spcPct val="50000"/>
              </a:spcBef>
            </a:pPr>
            <a:r>
              <a:rPr lang="en-US" altLang="ko-KR" sz="2000">
                <a:ea typeface="Gulim" panose="020B0600000101010101" pitchFamily="34" charset="-127"/>
              </a:rPr>
              <a:t>threshold: max diameter of sub-clusters stored at the leaf nodes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100C8E-2080-6364-F627-BD52FE8A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2612-BCB4-4B5D-8436-EBB1D731026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0E6409-12DF-2311-F0A2-5D2C3EC0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560317-293E-9E0A-47DF-CFD06E4A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49E3-59C4-49E6-9AC0-84574D7B85E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82754" name="Rectangle 2">
            <a:extLst>
              <a:ext uri="{FF2B5EF4-FFF2-40B4-BE49-F238E27FC236}">
                <a16:creationId xmlns:a16="http://schemas.microsoft.com/office/drawing/2014/main" id="{2FDF7AB5-7BD0-2E2F-3519-8F73D247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228600"/>
            <a:ext cx="7548562" cy="6096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The CF Tree Structure</a:t>
            </a:r>
            <a:endParaRPr lang="en-US" altLang="zh-CN" sz="4000" b="1">
              <a:ea typeface="SimSun" panose="02010600030101010101" pitchFamily="2" charset="-122"/>
            </a:endParaRPr>
          </a:p>
        </p:txBody>
      </p:sp>
      <p:grpSp>
        <p:nvGrpSpPr>
          <p:cNvPr id="1482755" name="Group 3">
            <a:extLst>
              <a:ext uri="{FF2B5EF4-FFF2-40B4-BE49-F238E27FC236}">
                <a16:creationId xmlns:a16="http://schemas.microsoft.com/office/drawing/2014/main" id="{398B42E1-EA29-CD80-C03F-E5849986FD92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295400"/>
            <a:ext cx="4953000" cy="914400"/>
            <a:chOff x="1152" y="816"/>
            <a:chExt cx="3120" cy="576"/>
          </a:xfrm>
        </p:grpSpPr>
        <p:sp>
          <p:nvSpPr>
            <p:cNvPr id="1482756" name="Line 4">
              <a:extLst>
                <a:ext uri="{FF2B5EF4-FFF2-40B4-BE49-F238E27FC236}">
                  <a16:creationId xmlns:a16="http://schemas.microsoft.com/office/drawing/2014/main" id="{30EFAB57-C595-25F4-3AB6-B0812C2E2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757" name="Rectangle 5">
              <a:extLst>
                <a:ext uri="{FF2B5EF4-FFF2-40B4-BE49-F238E27FC236}">
                  <a16:creationId xmlns:a16="http://schemas.microsoft.com/office/drawing/2014/main" id="{49AD11BA-8D1B-0852-4B53-12F5386FD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820"/>
              <a:ext cx="3016" cy="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758" name="Line 6">
              <a:extLst>
                <a:ext uri="{FF2B5EF4-FFF2-40B4-BE49-F238E27FC236}">
                  <a16:creationId xmlns:a16="http://schemas.microsoft.com/office/drawing/2014/main" id="{65D9DC62-CE22-02FA-40AB-C66A13D38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759" name="Line 7">
              <a:extLst>
                <a:ext uri="{FF2B5EF4-FFF2-40B4-BE49-F238E27FC236}">
                  <a16:creationId xmlns:a16="http://schemas.microsoft.com/office/drawing/2014/main" id="{4BE7E98D-3A03-ABBB-B82D-24461467C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760" name="Line 8">
              <a:extLst>
                <a:ext uri="{FF2B5EF4-FFF2-40B4-BE49-F238E27FC236}">
                  <a16:creationId xmlns:a16="http://schemas.microsoft.com/office/drawing/2014/main" id="{2123EC35-7185-408E-ADE9-5B8760899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8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761" name="Line 9">
              <a:extLst>
                <a:ext uri="{FF2B5EF4-FFF2-40B4-BE49-F238E27FC236}">
                  <a16:creationId xmlns:a16="http://schemas.microsoft.com/office/drawing/2014/main" id="{18F0508F-2A9C-DDBD-33B1-DFD7BE0B5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0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762" name="Line 10">
              <a:extLst>
                <a:ext uri="{FF2B5EF4-FFF2-40B4-BE49-F238E27FC236}">
                  <a16:creationId xmlns:a16="http://schemas.microsoft.com/office/drawing/2014/main" id="{B647D1F1-05A7-1092-A541-E3A0DB52C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10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763" name="Rectangle 11">
              <a:extLst>
                <a:ext uri="{FF2B5EF4-FFF2-40B4-BE49-F238E27FC236}">
                  <a16:creationId xmlns:a16="http://schemas.microsoft.com/office/drawing/2014/main" id="{B70B0BDA-5CF9-10DE-3C79-BDEC074A4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16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482764" name="Rectangle 12">
              <a:extLst>
                <a:ext uri="{FF2B5EF4-FFF2-40B4-BE49-F238E27FC236}">
                  <a16:creationId xmlns:a16="http://schemas.microsoft.com/office/drawing/2014/main" id="{507B9534-22E2-BA19-99C4-89468CBAD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482765" name="Rectangle 13">
              <a:extLst>
                <a:ext uri="{FF2B5EF4-FFF2-40B4-BE49-F238E27FC236}">
                  <a16:creationId xmlns:a16="http://schemas.microsoft.com/office/drawing/2014/main" id="{5B747332-CBCC-8E0D-6153-4079DBED2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482766" name="Rectangle 14">
              <a:extLst>
                <a:ext uri="{FF2B5EF4-FFF2-40B4-BE49-F238E27FC236}">
                  <a16:creationId xmlns:a16="http://schemas.microsoft.com/office/drawing/2014/main" id="{C34BF8DA-6BF4-8AFA-C9A6-A86B259E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5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482767" name="Rectangle 15">
              <a:extLst>
                <a:ext uri="{FF2B5EF4-FFF2-40B4-BE49-F238E27FC236}">
                  <a16:creationId xmlns:a16="http://schemas.microsoft.com/office/drawing/2014/main" id="{400FC308-D653-1798-7B83-6B37D2FCE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816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482768" name="Rectangle 16">
              <a:extLst>
                <a:ext uri="{FF2B5EF4-FFF2-40B4-BE49-F238E27FC236}">
                  <a16:creationId xmlns:a16="http://schemas.microsoft.com/office/drawing/2014/main" id="{3B1E707E-3A18-EECC-DA73-5E46802F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5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482769" name="Rectangle 17">
              <a:extLst>
                <a:ext uri="{FF2B5EF4-FFF2-40B4-BE49-F238E27FC236}">
                  <a16:creationId xmlns:a16="http://schemas.microsoft.com/office/drawing/2014/main" id="{68B3F63A-2505-2A47-9835-7844E19B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16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CF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1482770" name="Rectangle 18">
              <a:extLst>
                <a:ext uri="{FF2B5EF4-FFF2-40B4-BE49-F238E27FC236}">
                  <a16:creationId xmlns:a16="http://schemas.microsoft.com/office/drawing/2014/main" id="{E45D66BB-E446-0089-F6B3-AE8AD67DF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5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child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</p:grpSp>
      <p:sp>
        <p:nvSpPr>
          <p:cNvPr id="1482771" name="Line 19">
            <a:extLst>
              <a:ext uri="{FF2B5EF4-FFF2-40B4-BE49-F238E27FC236}">
                <a16:creationId xmlns:a16="http://schemas.microsoft.com/office/drawing/2014/main" id="{A1508244-EF63-E502-5E07-D4A5F25BD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72" name="Rectangle 20">
            <a:extLst>
              <a:ext uri="{FF2B5EF4-FFF2-40B4-BE49-F238E27FC236}">
                <a16:creationId xmlns:a16="http://schemas.microsoft.com/office/drawing/2014/main" id="{74C52CF3-F4A5-573C-AF2F-29F9F3F17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3282950"/>
            <a:ext cx="4787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73" name="Line 21">
            <a:extLst>
              <a:ext uri="{FF2B5EF4-FFF2-40B4-BE49-F238E27FC236}">
                <a16:creationId xmlns:a16="http://schemas.microsoft.com/office/drawing/2014/main" id="{65FFD292-5EFA-D3FF-C0AF-B80A75ECA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74" name="Line 22">
            <a:extLst>
              <a:ext uri="{FF2B5EF4-FFF2-40B4-BE49-F238E27FC236}">
                <a16:creationId xmlns:a16="http://schemas.microsoft.com/office/drawing/2014/main" id="{2E68202C-B1B1-3CDF-4FFF-855DC91C5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975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75" name="Line 23">
            <a:extLst>
              <a:ext uri="{FF2B5EF4-FFF2-40B4-BE49-F238E27FC236}">
                <a16:creationId xmlns:a16="http://schemas.microsoft.com/office/drawing/2014/main" id="{A0CA9D87-A13F-BDEF-5003-29F4BAE98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8550" y="3276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76" name="Line 24">
            <a:extLst>
              <a:ext uri="{FF2B5EF4-FFF2-40B4-BE49-F238E27FC236}">
                <a16:creationId xmlns:a16="http://schemas.microsoft.com/office/drawing/2014/main" id="{0980F036-0E64-7193-45E0-13B4E6DF2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733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77" name="Line 25">
            <a:extLst>
              <a:ext uri="{FF2B5EF4-FFF2-40B4-BE49-F238E27FC236}">
                <a16:creationId xmlns:a16="http://schemas.microsoft.com/office/drawing/2014/main" id="{704E0578-E5C7-95C5-7B1F-768812F4E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78" name="Rectangle 26">
            <a:extLst>
              <a:ext uri="{FF2B5EF4-FFF2-40B4-BE49-F238E27FC236}">
                <a16:creationId xmlns:a16="http://schemas.microsoft.com/office/drawing/2014/main" id="{1BE2C37F-F488-FECB-A24D-DE6F2570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82779" name="Rectangle 27">
            <a:extLst>
              <a:ext uri="{FF2B5EF4-FFF2-40B4-BE49-F238E27FC236}">
                <a16:creationId xmlns:a16="http://schemas.microsoft.com/office/drawing/2014/main" id="{5CDEA1B0-D26F-9D5A-8282-2A8F6EC6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82780" name="Rectangle 28">
            <a:extLst>
              <a:ext uri="{FF2B5EF4-FFF2-40B4-BE49-F238E27FC236}">
                <a16:creationId xmlns:a16="http://schemas.microsoft.com/office/drawing/2014/main" id="{2C6CB123-5AD4-A594-309C-8486C5CF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482781" name="Rectangle 29">
            <a:extLst>
              <a:ext uri="{FF2B5EF4-FFF2-40B4-BE49-F238E27FC236}">
                <a16:creationId xmlns:a16="http://schemas.microsoft.com/office/drawing/2014/main" id="{85CBAC87-C798-8A8D-5890-570E0700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10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482782" name="Rectangle 30">
            <a:extLst>
              <a:ext uri="{FF2B5EF4-FFF2-40B4-BE49-F238E27FC236}">
                <a16:creationId xmlns:a16="http://schemas.microsoft.com/office/drawing/2014/main" id="{2661C938-DFF6-A500-C10C-0A63C649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482783" name="Rectangle 31">
            <a:extLst>
              <a:ext uri="{FF2B5EF4-FFF2-40B4-BE49-F238E27FC236}">
                <a16:creationId xmlns:a16="http://schemas.microsoft.com/office/drawing/2014/main" id="{B39574C6-A794-4C72-4241-9E704B9B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482784" name="Rectangle 32">
            <a:extLst>
              <a:ext uri="{FF2B5EF4-FFF2-40B4-BE49-F238E27FC236}">
                <a16:creationId xmlns:a16="http://schemas.microsoft.com/office/drawing/2014/main" id="{E363BB19-54BA-38B4-F950-D10EE5D3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766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482785" name="Rectangle 33">
            <a:extLst>
              <a:ext uri="{FF2B5EF4-FFF2-40B4-BE49-F238E27FC236}">
                <a16:creationId xmlns:a16="http://schemas.microsoft.com/office/drawing/2014/main" id="{086B3D19-1AB0-EC78-D5FE-5E931443E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10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child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482786" name="Line 34">
            <a:extLst>
              <a:ext uri="{FF2B5EF4-FFF2-40B4-BE49-F238E27FC236}">
                <a16:creationId xmlns:a16="http://schemas.microsoft.com/office/drawing/2014/main" id="{8D1111D4-C00D-FD5A-8D84-E8B3E70423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09800"/>
            <a:ext cx="9906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87" name="Line 35">
            <a:extLst>
              <a:ext uri="{FF2B5EF4-FFF2-40B4-BE49-F238E27FC236}">
                <a16:creationId xmlns:a16="http://schemas.microsoft.com/office/drawing/2014/main" id="{EAC2D85D-0CBA-5969-79B3-51B9BE21E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09800"/>
            <a:ext cx="4191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88" name="Line 36">
            <a:extLst>
              <a:ext uri="{FF2B5EF4-FFF2-40B4-BE49-F238E27FC236}">
                <a16:creationId xmlns:a16="http://schemas.microsoft.com/office/drawing/2014/main" id="{7C5B8411-8976-C4DE-25BA-BBFBD0402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09800"/>
            <a:ext cx="5029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89" name="Rectangle 37">
            <a:extLst>
              <a:ext uri="{FF2B5EF4-FFF2-40B4-BE49-F238E27FC236}">
                <a16:creationId xmlns:a16="http://schemas.microsoft.com/office/drawing/2014/main" id="{40C87A8E-920A-FC6E-7815-46EF2B84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035550"/>
            <a:ext cx="3797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90" name="Rectangle 38">
            <a:extLst>
              <a:ext uri="{FF2B5EF4-FFF2-40B4-BE49-F238E27FC236}">
                <a16:creationId xmlns:a16="http://schemas.microsoft.com/office/drawing/2014/main" id="{A73D4AF4-639A-70B3-C462-24BB42A8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82791" name="Line 39">
            <a:extLst>
              <a:ext uri="{FF2B5EF4-FFF2-40B4-BE49-F238E27FC236}">
                <a16:creationId xmlns:a16="http://schemas.microsoft.com/office/drawing/2014/main" id="{F48E1D4A-20A5-5BB1-6140-3707A78A7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92" name="Rectangle 40">
            <a:extLst>
              <a:ext uri="{FF2B5EF4-FFF2-40B4-BE49-F238E27FC236}">
                <a16:creationId xmlns:a16="http://schemas.microsoft.com/office/drawing/2014/main" id="{B35ABBB7-6CFA-EA91-71C8-BC81656C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482793" name="Line 41">
            <a:extLst>
              <a:ext uri="{FF2B5EF4-FFF2-40B4-BE49-F238E27FC236}">
                <a16:creationId xmlns:a16="http://schemas.microsoft.com/office/drawing/2014/main" id="{8FE66221-0444-A17E-0378-F56E5A850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94" name="Rectangle 42">
            <a:extLst>
              <a:ext uri="{FF2B5EF4-FFF2-40B4-BE49-F238E27FC236}">
                <a16:creationId xmlns:a16="http://schemas.microsoft.com/office/drawing/2014/main" id="{B378F4C2-3072-4B86-05B7-B364DAFC8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1482795" name="Line 43">
            <a:extLst>
              <a:ext uri="{FF2B5EF4-FFF2-40B4-BE49-F238E27FC236}">
                <a16:creationId xmlns:a16="http://schemas.microsoft.com/office/drawing/2014/main" id="{C4CDA868-36D5-006D-76EE-3C36A2AEB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96" name="Line 44">
            <a:extLst>
              <a:ext uri="{FF2B5EF4-FFF2-40B4-BE49-F238E27FC236}">
                <a16:creationId xmlns:a16="http://schemas.microsoft.com/office/drawing/2014/main" id="{7529857C-3FE2-67A3-97D2-D6F618A64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97" name="Line 45">
            <a:extLst>
              <a:ext uri="{FF2B5EF4-FFF2-40B4-BE49-F238E27FC236}">
                <a16:creationId xmlns:a16="http://schemas.microsoft.com/office/drawing/2014/main" id="{0EC63989-E4A1-4BA9-D082-AFDB25EC5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98" name="Line 46">
            <a:extLst>
              <a:ext uri="{FF2B5EF4-FFF2-40B4-BE49-F238E27FC236}">
                <a16:creationId xmlns:a16="http://schemas.microsoft.com/office/drawing/2014/main" id="{E32A28F1-8847-B962-BFBB-6DF5D74A1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334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799" name="Rectangle 47">
            <a:extLst>
              <a:ext uri="{FF2B5EF4-FFF2-40B4-BE49-F238E27FC236}">
                <a16:creationId xmlns:a16="http://schemas.microsoft.com/office/drawing/2014/main" id="{7FC79075-23BC-BF3E-3AFD-638DA99A9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05400"/>
            <a:ext cx="685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</a:p>
        </p:txBody>
      </p:sp>
      <p:sp>
        <p:nvSpPr>
          <p:cNvPr id="1482800" name="Rectangle 48">
            <a:extLst>
              <a:ext uri="{FF2B5EF4-FFF2-40B4-BE49-F238E27FC236}">
                <a16:creationId xmlns:a16="http://schemas.microsoft.com/office/drawing/2014/main" id="{DFF3C9BB-657E-BD3C-BBEC-978CDE96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05400"/>
            <a:ext cx="685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next</a:t>
            </a:r>
          </a:p>
        </p:txBody>
      </p:sp>
      <p:sp>
        <p:nvSpPr>
          <p:cNvPr id="1482801" name="Line 49">
            <a:extLst>
              <a:ext uri="{FF2B5EF4-FFF2-40B4-BE49-F238E27FC236}">
                <a16:creationId xmlns:a16="http://schemas.microsoft.com/office/drawing/2014/main" id="{5F324983-7A41-4F75-9209-44DC0453C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191000"/>
            <a:ext cx="381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02" name="Rectangle 50">
            <a:extLst>
              <a:ext uri="{FF2B5EF4-FFF2-40B4-BE49-F238E27FC236}">
                <a16:creationId xmlns:a16="http://schemas.microsoft.com/office/drawing/2014/main" id="{054585E4-0A62-1379-EAC3-9A0905D9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5035550"/>
            <a:ext cx="3797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03" name="Rectangle 51">
            <a:extLst>
              <a:ext uri="{FF2B5EF4-FFF2-40B4-BE49-F238E27FC236}">
                <a16:creationId xmlns:a16="http://schemas.microsoft.com/office/drawing/2014/main" id="{AF05677F-305D-D670-ED08-50246941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054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82804" name="Line 52">
            <a:extLst>
              <a:ext uri="{FF2B5EF4-FFF2-40B4-BE49-F238E27FC236}">
                <a16:creationId xmlns:a16="http://schemas.microsoft.com/office/drawing/2014/main" id="{AA92FEA1-B671-C891-C2E9-91FDFBF17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05" name="Rectangle 53">
            <a:extLst>
              <a:ext uri="{FF2B5EF4-FFF2-40B4-BE49-F238E27FC236}">
                <a16:creationId xmlns:a16="http://schemas.microsoft.com/office/drawing/2014/main" id="{A8959F02-B68E-CF3A-1456-82EBD1709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054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482806" name="Line 54">
            <a:extLst>
              <a:ext uri="{FF2B5EF4-FFF2-40B4-BE49-F238E27FC236}">
                <a16:creationId xmlns:a16="http://schemas.microsoft.com/office/drawing/2014/main" id="{0F91C5F5-EBC1-6672-FC30-B2845C938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07" name="Rectangle 55">
            <a:extLst>
              <a:ext uri="{FF2B5EF4-FFF2-40B4-BE49-F238E27FC236}">
                <a16:creationId xmlns:a16="http://schemas.microsoft.com/office/drawing/2014/main" id="{7F15366C-6759-042D-D6FB-3F157305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105400"/>
            <a:ext cx="685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</a:t>
            </a:r>
            <a:r>
              <a:rPr lang="en-US" altLang="zh-CN" baseline="-2500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482808" name="Line 56">
            <a:extLst>
              <a:ext uri="{FF2B5EF4-FFF2-40B4-BE49-F238E27FC236}">
                <a16:creationId xmlns:a16="http://schemas.microsoft.com/office/drawing/2014/main" id="{C2F1FA7F-6832-FA1C-69FD-7E84B9EF5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09" name="Line 57">
            <a:extLst>
              <a:ext uri="{FF2B5EF4-FFF2-40B4-BE49-F238E27FC236}">
                <a16:creationId xmlns:a16="http://schemas.microsoft.com/office/drawing/2014/main" id="{886A5BFD-9CB0-42D7-4EC0-CFA16A3FB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10" name="Line 58">
            <a:extLst>
              <a:ext uri="{FF2B5EF4-FFF2-40B4-BE49-F238E27FC236}">
                <a16:creationId xmlns:a16="http://schemas.microsoft.com/office/drawing/2014/main" id="{2789DD46-5911-B51B-2BBE-0A034B52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029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11" name="Line 59">
            <a:extLst>
              <a:ext uri="{FF2B5EF4-FFF2-40B4-BE49-F238E27FC236}">
                <a16:creationId xmlns:a16="http://schemas.microsoft.com/office/drawing/2014/main" id="{824452D0-5A81-1FC5-4066-04296117E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334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12" name="Rectangle 60">
            <a:extLst>
              <a:ext uri="{FF2B5EF4-FFF2-40B4-BE49-F238E27FC236}">
                <a16:creationId xmlns:a16="http://schemas.microsoft.com/office/drawing/2014/main" id="{5D2AA255-5CC4-1FEC-06A7-21A5A7E2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685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prev</a:t>
            </a:r>
          </a:p>
        </p:txBody>
      </p:sp>
      <p:sp>
        <p:nvSpPr>
          <p:cNvPr id="1482813" name="Rectangle 61">
            <a:extLst>
              <a:ext uri="{FF2B5EF4-FFF2-40B4-BE49-F238E27FC236}">
                <a16:creationId xmlns:a16="http://schemas.microsoft.com/office/drawing/2014/main" id="{DCF59293-3CED-AFC4-681A-5D2B27A4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105400"/>
            <a:ext cx="685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next</a:t>
            </a:r>
          </a:p>
        </p:txBody>
      </p:sp>
      <p:sp>
        <p:nvSpPr>
          <p:cNvPr id="1482814" name="Line 62">
            <a:extLst>
              <a:ext uri="{FF2B5EF4-FFF2-40B4-BE49-F238E27FC236}">
                <a16:creationId xmlns:a16="http://schemas.microsoft.com/office/drawing/2014/main" id="{CB383455-C313-74FB-C440-1E8F99EDE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91000"/>
            <a:ext cx="4800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15" name="Line 63">
            <a:extLst>
              <a:ext uri="{FF2B5EF4-FFF2-40B4-BE49-F238E27FC236}">
                <a16:creationId xmlns:a16="http://schemas.microsoft.com/office/drawing/2014/main" id="{7734AEED-F81B-F8D0-A916-DC5A148EB6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181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16" name="Line 64">
            <a:extLst>
              <a:ext uri="{FF2B5EF4-FFF2-40B4-BE49-F238E27FC236}">
                <a16:creationId xmlns:a16="http://schemas.microsoft.com/office/drawing/2014/main" id="{2242E11D-5C9F-F40D-7FDC-83CF4FC54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486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17" name="Line 65">
            <a:extLst>
              <a:ext uri="{FF2B5EF4-FFF2-40B4-BE49-F238E27FC236}">
                <a16:creationId xmlns:a16="http://schemas.microsoft.com/office/drawing/2014/main" id="{F543B42C-D968-470D-4D9A-DB209DBDC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8400" y="55626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18" name="Line 66">
            <a:extLst>
              <a:ext uri="{FF2B5EF4-FFF2-40B4-BE49-F238E27FC236}">
                <a16:creationId xmlns:a16="http://schemas.microsoft.com/office/drawing/2014/main" id="{C11E3B12-7920-D437-6C6E-99A73D962D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584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19" name="Rectangle 67">
            <a:extLst>
              <a:ext uri="{FF2B5EF4-FFF2-40B4-BE49-F238E27FC236}">
                <a16:creationId xmlns:a16="http://schemas.microsoft.com/office/drawing/2014/main" id="{410E1A1D-0659-7F28-0D48-8B2730CB0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10668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B = 7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 = 6</a:t>
            </a:r>
          </a:p>
        </p:txBody>
      </p:sp>
      <p:sp>
        <p:nvSpPr>
          <p:cNvPr id="1482820" name="Line 68">
            <a:extLst>
              <a:ext uri="{FF2B5EF4-FFF2-40B4-BE49-F238E27FC236}">
                <a16:creationId xmlns:a16="http://schemas.microsoft.com/office/drawing/2014/main" id="{17589A95-74A1-C1A6-FA31-89D9A46CD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21" name="Line 69">
            <a:extLst>
              <a:ext uri="{FF2B5EF4-FFF2-40B4-BE49-F238E27FC236}">
                <a16:creationId xmlns:a16="http://schemas.microsoft.com/office/drawing/2014/main" id="{F05A3538-3A7D-C86B-B6B3-3D8C5D745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52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22" name="Line 70">
            <a:extLst>
              <a:ext uri="{FF2B5EF4-FFF2-40B4-BE49-F238E27FC236}">
                <a16:creationId xmlns:a16="http://schemas.microsoft.com/office/drawing/2014/main" id="{45BA6BD7-A88F-D068-CF49-67A79C535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733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2823" name="Rectangle 71">
            <a:extLst>
              <a:ext uri="{FF2B5EF4-FFF2-40B4-BE49-F238E27FC236}">
                <a16:creationId xmlns:a16="http://schemas.microsoft.com/office/drawing/2014/main" id="{2AF251F1-8225-DFF9-64FB-F3D65D94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762000"/>
            <a:ext cx="9906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Root</a:t>
            </a:r>
          </a:p>
        </p:txBody>
      </p:sp>
      <p:sp>
        <p:nvSpPr>
          <p:cNvPr id="1482824" name="Rectangle 72">
            <a:extLst>
              <a:ext uri="{FF2B5EF4-FFF2-40B4-BE49-F238E27FC236}">
                <a16:creationId xmlns:a16="http://schemas.microsoft.com/office/drawing/2014/main" id="{E7DD963E-D7ED-133A-4770-2DE060EC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1981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Non-leaf node</a:t>
            </a:r>
          </a:p>
        </p:txBody>
      </p:sp>
      <p:sp>
        <p:nvSpPr>
          <p:cNvPr id="1482825" name="Rectangle 73">
            <a:extLst>
              <a:ext uri="{FF2B5EF4-FFF2-40B4-BE49-F238E27FC236}">
                <a16:creationId xmlns:a16="http://schemas.microsoft.com/office/drawing/2014/main" id="{7761F9FD-532C-07F0-43D9-C47E6991B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00"/>
            <a:ext cx="1447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Leaf node</a:t>
            </a:r>
          </a:p>
        </p:txBody>
      </p:sp>
      <p:sp>
        <p:nvSpPr>
          <p:cNvPr id="1482826" name="Rectangle 74">
            <a:extLst>
              <a:ext uri="{FF2B5EF4-FFF2-40B4-BE49-F238E27FC236}">
                <a16:creationId xmlns:a16="http://schemas.microsoft.com/office/drawing/2014/main" id="{0B4EADE7-0A68-6621-EF92-A514DBBE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572000"/>
            <a:ext cx="1447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Leaf node</a:t>
            </a:r>
          </a:p>
        </p:txBody>
      </p:sp>
      <p:grpSp>
        <p:nvGrpSpPr>
          <p:cNvPr id="1482827" name="Group 75">
            <a:extLst>
              <a:ext uri="{FF2B5EF4-FFF2-40B4-BE49-F238E27FC236}">
                <a16:creationId xmlns:a16="http://schemas.microsoft.com/office/drawing/2014/main" id="{7EE642EF-2510-CA98-E0F0-EB1B778AE142}"/>
              </a:ext>
            </a:extLst>
          </p:cNvPr>
          <p:cNvGrpSpPr>
            <a:grpSpLocks/>
          </p:cNvGrpSpPr>
          <p:nvPr/>
        </p:nvGrpSpPr>
        <p:grpSpPr bwMode="auto">
          <a:xfrm>
            <a:off x="2444750" y="5949950"/>
            <a:ext cx="749300" cy="749300"/>
            <a:chOff x="580" y="3748"/>
            <a:chExt cx="472" cy="472"/>
          </a:xfrm>
        </p:grpSpPr>
        <p:sp>
          <p:nvSpPr>
            <p:cNvPr id="1482828" name="Oval 76">
              <a:extLst>
                <a:ext uri="{FF2B5EF4-FFF2-40B4-BE49-F238E27FC236}">
                  <a16:creationId xmlns:a16="http://schemas.microsoft.com/office/drawing/2014/main" id="{83C7B6BA-4A82-B631-1808-A16670FD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829" name="Oval 77">
              <a:extLst>
                <a:ext uri="{FF2B5EF4-FFF2-40B4-BE49-F238E27FC236}">
                  <a16:creationId xmlns:a16="http://schemas.microsoft.com/office/drawing/2014/main" id="{998C2237-DED2-6BF5-A37F-2C7AE3B8E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830" name="Oval 78">
              <a:extLst>
                <a:ext uri="{FF2B5EF4-FFF2-40B4-BE49-F238E27FC236}">
                  <a16:creationId xmlns:a16="http://schemas.microsoft.com/office/drawing/2014/main" id="{60D5743A-664E-FAF3-CF56-8D1DDD1DE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3892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831" name="Oval 79">
              <a:extLst>
                <a:ext uri="{FF2B5EF4-FFF2-40B4-BE49-F238E27FC236}">
                  <a16:creationId xmlns:a16="http://schemas.microsoft.com/office/drawing/2014/main" id="{E21C67B8-2988-1268-A0D9-381881E3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832" name="Oval 80">
              <a:extLst>
                <a:ext uri="{FF2B5EF4-FFF2-40B4-BE49-F238E27FC236}">
                  <a16:creationId xmlns:a16="http://schemas.microsoft.com/office/drawing/2014/main" id="{FC2D9455-B96D-0FA5-6D08-2BC7B7B12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3988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833" name="Oval 81">
              <a:extLst>
                <a:ext uri="{FF2B5EF4-FFF2-40B4-BE49-F238E27FC236}">
                  <a16:creationId xmlns:a16="http://schemas.microsoft.com/office/drawing/2014/main" id="{2859B13C-C721-3085-AFCB-6004EDD1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4036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834" name="Oval 82">
              <a:extLst>
                <a:ext uri="{FF2B5EF4-FFF2-40B4-BE49-F238E27FC236}">
                  <a16:creationId xmlns:a16="http://schemas.microsoft.com/office/drawing/2014/main" id="{108347D2-E6DC-A75F-8A2B-DC6A51CEC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4084"/>
              <a:ext cx="40" cy="40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2835" name="Oval 83">
              <a:extLst>
                <a:ext uri="{FF2B5EF4-FFF2-40B4-BE49-F238E27FC236}">
                  <a16:creationId xmlns:a16="http://schemas.microsoft.com/office/drawing/2014/main" id="{690A28D4-5ABA-DDBC-5389-44782683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748"/>
              <a:ext cx="472" cy="4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82836" name="Line 84">
            <a:extLst>
              <a:ext uri="{FF2B5EF4-FFF2-40B4-BE49-F238E27FC236}">
                <a16:creationId xmlns:a16="http://schemas.microsoft.com/office/drawing/2014/main" id="{01051DA3-0CA5-B747-48D7-1225FFC3D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15000"/>
            <a:ext cx="0" cy="152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FB59671-908A-41EE-F697-87397D1F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FC48-B119-49B2-B1FE-ABDEB8B4B51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71C7D23-51D6-A65E-2BAF-D5873A1D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0020F2-FB06-713B-542A-97C141AA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E539-D54B-4D72-9062-80E2E41325F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81058" name="Rectangle 1026">
            <a:extLst>
              <a:ext uri="{FF2B5EF4-FFF2-40B4-BE49-F238E27FC236}">
                <a16:creationId xmlns:a16="http://schemas.microsoft.com/office/drawing/2014/main" id="{C649BDF7-A0CF-2A2F-0F8D-20C39FAFD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Clustering Categorical Data: The ROCK Algorithm</a:t>
            </a:r>
          </a:p>
        </p:txBody>
      </p:sp>
      <p:sp>
        <p:nvSpPr>
          <p:cNvPr id="1581059" name="Rectangle 1027">
            <a:extLst>
              <a:ext uri="{FF2B5EF4-FFF2-40B4-BE49-F238E27FC236}">
                <a16:creationId xmlns:a16="http://schemas.microsoft.com/office/drawing/2014/main" id="{09FEFA9C-DC03-7F74-D851-C034006EB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48768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ROCK: RObust Clustering using linKs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S. Guha, R. Rastogi &amp; K. Shim, ICDE’99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Major ideas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links to measure similarity/proximity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distance-based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Computational complexity: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Algorithm: sampling-based clustering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Draw random sample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Cluster with links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Label data in disk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Experiments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Congressional voting, mushroom data </a:t>
            </a:r>
          </a:p>
        </p:txBody>
      </p:sp>
      <p:graphicFrame>
        <p:nvGraphicFramePr>
          <p:cNvPr id="1581060" name="Object 1028">
            <a:extLst>
              <a:ext uri="{FF2B5EF4-FFF2-40B4-BE49-F238E27FC236}">
                <a16:creationId xmlns:a16="http://schemas.microsoft.com/office/drawing/2014/main" id="{A12741BE-2165-6E9C-553D-8746B2537407}"/>
              </a:ext>
            </a:extLst>
          </p:cNvPr>
          <p:cNvGraphicFramePr>
            <a:graphicFrameLocks/>
          </p:cNvGraphicFramePr>
          <p:nvPr/>
        </p:nvGraphicFramePr>
        <p:xfrm>
          <a:off x="6629400" y="3276600"/>
          <a:ext cx="373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253800" progId="Equation.3">
                  <p:embed/>
                </p:oleObj>
              </mc:Choice>
              <mc:Fallback>
                <p:oleObj name="Equation" r:id="rId2" imgW="1765080" imgH="253800" progId="Equation.3">
                  <p:embed/>
                  <p:pic>
                    <p:nvPicPr>
                      <p:cNvPr id="1581060" name="Object 1028">
                        <a:extLst>
                          <a:ext uri="{FF2B5EF4-FFF2-40B4-BE49-F238E27FC236}">
                            <a16:creationId xmlns:a16="http://schemas.microsoft.com/office/drawing/2014/main" id="{A12741BE-2165-6E9C-553D-8746B25374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276600"/>
                        <a:ext cx="3733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C420B0-BD0F-F6E0-43DB-DD650892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4135-0B52-4F74-AD54-FCB28F1B7DD7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74F82D4-D56F-4E76-70F6-216DC9F3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3B0766-BAA6-B814-EAD3-AE51638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C6A2-6FB7-4C43-B93A-B6EDFA5EFC0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00866" name="Rectangle 2">
            <a:extLst>
              <a:ext uri="{FF2B5EF4-FFF2-40B4-BE49-F238E27FC236}">
                <a16:creationId xmlns:a16="http://schemas.microsoft.com/office/drawing/2014/main" id="{76D40DFE-23A7-3441-C6CA-D5BAEE59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3914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Similarity Measure in ROCK</a:t>
            </a:r>
          </a:p>
        </p:txBody>
      </p:sp>
      <p:sp>
        <p:nvSpPr>
          <p:cNvPr id="1700867" name="Rectangle 3">
            <a:extLst>
              <a:ext uri="{FF2B5EF4-FFF2-40B4-BE49-F238E27FC236}">
                <a16:creationId xmlns:a16="http://schemas.microsoft.com/office/drawing/2014/main" id="{04AF6587-D344-2011-2572-10577B88E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5105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533400" indent="-533400"/>
            <a:r>
              <a:rPr lang="en-US" altLang="en-US" sz="2000"/>
              <a:t>Traditional measures for categorical data may not work well, e.g., Jaccard coefficient</a:t>
            </a:r>
          </a:p>
          <a:p>
            <a:pPr marL="533400" indent="-533400"/>
            <a:r>
              <a:rPr lang="en-US" altLang="en-US" sz="2000"/>
              <a:t>Example: Two groups (clusters) of transactions</a:t>
            </a:r>
          </a:p>
          <a:p>
            <a:pPr marL="990600" lvl="1" indent="-533400"/>
            <a:r>
              <a:rPr lang="en-US" altLang="en-US" sz="2000"/>
              <a:t>C</a:t>
            </a:r>
            <a:r>
              <a:rPr lang="en-US" altLang="en-US" sz="2000" baseline="-25000"/>
              <a:t>1</a:t>
            </a:r>
            <a:r>
              <a:rPr lang="en-US" altLang="en-US" sz="2000"/>
              <a:t>. &lt;a, b, c, d, e&gt;: {a, b, c}, {a, b, d}, {a, b, e}, {a, c, d}, {a, c, e}, {a, d, e}, {b, c, d}, {b, c, e}, {b, d, e}, {c, d, e}</a:t>
            </a:r>
          </a:p>
          <a:p>
            <a:pPr marL="990600" lvl="1" indent="-533400"/>
            <a:r>
              <a:rPr lang="en-US" altLang="en-US" sz="2000"/>
              <a:t>C</a:t>
            </a:r>
            <a:r>
              <a:rPr lang="en-US" altLang="en-US" sz="2000" baseline="-25000"/>
              <a:t>2</a:t>
            </a:r>
            <a:r>
              <a:rPr lang="en-US" altLang="en-US" sz="2000"/>
              <a:t>. &lt;a, b, f, g&gt;: {a, b, f}, {a, b, g}, {a, f, g}, {b, f, g}</a:t>
            </a:r>
          </a:p>
          <a:p>
            <a:pPr marL="533400" indent="-533400"/>
            <a:r>
              <a:rPr lang="en-US" altLang="en-US" sz="2000"/>
              <a:t>Jaccard co-efficient may lead to wrong clustering result</a:t>
            </a:r>
          </a:p>
          <a:p>
            <a:pPr marL="990600" lvl="1" indent="-533400"/>
            <a:r>
              <a:rPr lang="en-US" altLang="en-US" sz="2000"/>
              <a:t>C</a:t>
            </a:r>
            <a:r>
              <a:rPr lang="en-US" altLang="en-US" sz="2000" baseline="-25000"/>
              <a:t>1</a:t>
            </a:r>
            <a:r>
              <a:rPr lang="en-US" altLang="en-US" sz="2000"/>
              <a:t>: 0.2 ({a, b, c}, {b, d, e}} to 0.5 ({a, b, c}, {a, b, d}) </a:t>
            </a:r>
          </a:p>
          <a:p>
            <a:pPr marL="990600" lvl="1" indent="-533400"/>
            <a:r>
              <a:rPr lang="en-US" altLang="en-US" sz="2000"/>
              <a:t>C</a:t>
            </a:r>
            <a:r>
              <a:rPr lang="en-US" altLang="en-US" sz="2000" baseline="-25000"/>
              <a:t>1</a:t>
            </a:r>
            <a:r>
              <a:rPr lang="en-US" altLang="en-US" sz="2000"/>
              <a:t> &amp; C</a:t>
            </a:r>
            <a:r>
              <a:rPr lang="en-US" altLang="en-US" sz="2000" baseline="-25000"/>
              <a:t>2</a:t>
            </a:r>
            <a:r>
              <a:rPr lang="en-US" altLang="en-US" sz="2000"/>
              <a:t>: could be as high as 0.5  ({a, b, c}, {a, b, f}) </a:t>
            </a:r>
          </a:p>
          <a:p>
            <a:pPr marL="533400" indent="-533400"/>
            <a:r>
              <a:rPr lang="en-US" altLang="en-US" sz="2000"/>
              <a:t>Jaccard co-efficient-based similarity function:	</a:t>
            </a:r>
          </a:p>
          <a:p>
            <a:pPr marL="990600" lvl="1" indent="-533400"/>
            <a:endParaRPr lang="en-US" altLang="en-US" sz="2000"/>
          </a:p>
          <a:p>
            <a:pPr marL="990600" lvl="1" indent="-533400"/>
            <a:r>
              <a:rPr lang="en-US" altLang="en-US" sz="2000"/>
              <a:t>Ex.  Let 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1</a:t>
            </a:r>
            <a:r>
              <a:rPr lang="en-US" altLang="en-US" sz="2000"/>
              <a:t> = {a, b, c}, 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2 </a:t>
            </a:r>
            <a:r>
              <a:rPr lang="en-US" altLang="en-US" sz="2000"/>
              <a:t>= {c, d, e}</a:t>
            </a:r>
          </a:p>
        </p:txBody>
      </p:sp>
      <p:graphicFrame>
        <p:nvGraphicFramePr>
          <p:cNvPr id="1700869" name="Object 5">
            <a:extLst>
              <a:ext uri="{FF2B5EF4-FFF2-40B4-BE49-F238E27FC236}">
                <a16:creationId xmlns:a16="http://schemas.microsoft.com/office/drawing/2014/main" id="{07431F91-2B10-5286-0371-D4AD9876D4AF}"/>
              </a:ext>
            </a:extLst>
          </p:cNvPr>
          <p:cNvGraphicFramePr>
            <a:graphicFrameLocks/>
          </p:cNvGraphicFramePr>
          <p:nvPr/>
        </p:nvGraphicFramePr>
        <p:xfrm>
          <a:off x="7620000" y="4648200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533160" progId="Equation.3">
                  <p:embed/>
                </p:oleObj>
              </mc:Choice>
              <mc:Fallback>
                <p:oleObj name="Equation" r:id="rId2" imgW="1485720" imgH="533160" progId="Equation.3">
                  <p:embed/>
                  <p:pic>
                    <p:nvPicPr>
                      <p:cNvPr id="1700869" name="Object 5">
                        <a:extLst>
                          <a:ext uri="{FF2B5EF4-FFF2-40B4-BE49-F238E27FC236}">
                            <a16:creationId xmlns:a16="http://schemas.microsoft.com/office/drawing/2014/main" id="{07431F91-2B10-5286-0371-D4AD9876D4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648200"/>
                        <a:ext cx="259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870" name="Object 6">
            <a:extLst>
              <a:ext uri="{FF2B5EF4-FFF2-40B4-BE49-F238E27FC236}">
                <a16:creationId xmlns:a16="http://schemas.microsoft.com/office/drawing/2014/main" id="{47AD0C9C-26A0-3FFC-BC2B-CA70F3E610AD}"/>
              </a:ext>
            </a:extLst>
          </p:cNvPr>
          <p:cNvGraphicFramePr>
            <a:graphicFrameLocks/>
          </p:cNvGraphicFramePr>
          <p:nvPr/>
        </p:nvGraphicFramePr>
        <p:xfrm>
          <a:off x="3776664" y="5715001"/>
          <a:ext cx="49101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469800" progId="Equation.3">
                  <p:embed/>
                </p:oleObj>
              </mc:Choice>
              <mc:Fallback>
                <p:oleObj name="Equation" r:id="rId4" imgW="2234880" imgH="469800" progId="Equation.3">
                  <p:embed/>
                  <p:pic>
                    <p:nvPicPr>
                      <p:cNvPr id="1700870" name="Object 6">
                        <a:extLst>
                          <a:ext uri="{FF2B5EF4-FFF2-40B4-BE49-F238E27FC236}">
                            <a16:creationId xmlns:a16="http://schemas.microsoft.com/office/drawing/2014/main" id="{47AD0C9C-26A0-3FFC-BC2B-CA70F3E610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4" y="5715001"/>
                        <a:ext cx="49101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147F50-89FC-2DE9-87CB-B47A59CC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E270-2C53-4C5E-BCF4-BE88A784BE35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40DCBD6-0C68-BEDB-E274-5292AC46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70A95A-C2F3-882C-BF8F-45500B32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8F5E-C948-4635-9272-98D66A55898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01890" name="Rectangle 2">
            <a:extLst>
              <a:ext uri="{FF2B5EF4-FFF2-40B4-BE49-F238E27FC236}">
                <a16:creationId xmlns:a16="http://schemas.microsoft.com/office/drawing/2014/main" id="{31283923-18E0-B0AD-FDEA-9565D7944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3914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Link Measure in ROCK</a:t>
            </a:r>
          </a:p>
        </p:txBody>
      </p:sp>
      <p:sp>
        <p:nvSpPr>
          <p:cNvPr id="1701891" name="Rectangle 3">
            <a:extLst>
              <a:ext uri="{FF2B5EF4-FFF2-40B4-BE49-F238E27FC236}">
                <a16:creationId xmlns:a16="http://schemas.microsoft.com/office/drawing/2014/main" id="{197F68F3-E6C1-D41D-885E-46BB6DC87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5105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en-US" sz="2400"/>
              <a:t>Links: # of common neighbors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altLang="en-US" sz="2000"/>
              <a:t>C</a:t>
            </a:r>
            <a:r>
              <a:rPr lang="en-US" altLang="en-US" sz="2000" baseline="-25000"/>
              <a:t>1</a:t>
            </a:r>
            <a:r>
              <a:rPr lang="en-US" altLang="en-US" sz="2000"/>
              <a:t> &lt;a, b, c, d, e&gt;: </a:t>
            </a:r>
            <a:r>
              <a:rPr lang="en-US" altLang="en-US" sz="2000" u="sng">
                <a:solidFill>
                  <a:schemeClr val="hlink"/>
                </a:solidFill>
              </a:rPr>
              <a:t>{a, b, c},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006699"/>
                </a:solidFill>
              </a:rPr>
              <a:t>{a, b, d}, {a, b, e},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CC6600"/>
                </a:solidFill>
              </a:rPr>
              <a:t>{a, c, d}, {a, c, e},</a:t>
            </a:r>
            <a:r>
              <a:rPr lang="en-US" altLang="en-US" sz="2000"/>
              <a:t> {a, d, e}, </a:t>
            </a:r>
            <a:r>
              <a:rPr lang="en-US" altLang="en-US" sz="2000">
                <a:solidFill>
                  <a:srgbClr val="CC6600"/>
                </a:solidFill>
              </a:rPr>
              <a:t>{b, c, d},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CC6600"/>
                </a:solidFill>
              </a:rPr>
              <a:t>{b, c, e},</a:t>
            </a:r>
            <a:r>
              <a:rPr lang="en-US" altLang="en-US" sz="2000"/>
              <a:t> {b, d, e}, </a:t>
            </a:r>
            <a:r>
              <a:rPr lang="en-US" altLang="en-US" sz="2000" u="sng">
                <a:solidFill>
                  <a:schemeClr val="hlink"/>
                </a:solidFill>
              </a:rPr>
              <a:t>{c, d, e}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altLang="en-US" sz="2000"/>
              <a:t>C</a:t>
            </a:r>
            <a:r>
              <a:rPr lang="en-US" altLang="en-US" sz="2000" baseline="-25000"/>
              <a:t>2</a:t>
            </a:r>
            <a:r>
              <a:rPr lang="en-US" altLang="en-US" sz="2000"/>
              <a:t> &lt;a, b, f, g&gt;: </a:t>
            </a:r>
            <a:r>
              <a:rPr lang="en-US" altLang="en-US" sz="2000" u="sng">
                <a:solidFill>
                  <a:srgbClr val="170981"/>
                </a:solidFill>
              </a:rPr>
              <a:t>{a, b, f},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006699"/>
                </a:solidFill>
              </a:rPr>
              <a:t>{a, b, g},</a:t>
            </a:r>
            <a:r>
              <a:rPr lang="en-US" altLang="en-US" sz="2000"/>
              <a:t> {a, f, g}, {b, f, g}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en-US" sz="2400"/>
              <a:t>Let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1</a:t>
            </a:r>
            <a:r>
              <a:rPr lang="en-US" altLang="en-US" sz="2400"/>
              <a:t> = {a, b, c},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2 </a:t>
            </a:r>
            <a:r>
              <a:rPr lang="en-US" altLang="en-US" sz="2400"/>
              <a:t>= {c, d, e}, T</a:t>
            </a:r>
            <a:r>
              <a:rPr lang="en-US" altLang="en-US" sz="2400" baseline="-25000"/>
              <a:t>3</a:t>
            </a:r>
            <a:r>
              <a:rPr lang="en-US" altLang="en-US" sz="2400"/>
              <a:t> = {a, b, f}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altLang="en-US"/>
              <a:t>link(</a:t>
            </a:r>
            <a:r>
              <a:rPr lang="en-US" altLang="en-US" i="1"/>
              <a:t>T</a:t>
            </a:r>
            <a:r>
              <a:rPr lang="en-US" altLang="en-US" i="1" baseline="-25000"/>
              <a:t>1, </a:t>
            </a:r>
            <a:r>
              <a:rPr lang="en-US" altLang="en-US" i="1"/>
              <a:t>T</a:t>
            </a:r>
            <a:r>
              <a:rPr lang="en-US" altLang="en-US" i="1" baseline="-25000"/>
              <a:t>2</a:t>
            </a:r>
            <a:r>
              <a:rPr lang="en-US" altLang="en-US" i="1"/>
              <a:t>) = 4, since they have 4 common neighbors</a:t>
            </a:r>
          </a:p>
          <a:p>
            <a:pPr marL="1371600" lvl="2" indent="-457200">
              <a:lnSpc>
                <a:spcPct val="120000"/>
              </a:lnSpc>
            </a:pPr>
            <a:r>
              <a:rPr lang="en-US" altLang="en-US"/>
              <a:t>{a, c, d}, {a, c, e}, {b, c, d}, {b, c, e}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altLang="en-US"/>
              <a:t>link(</a:t>
            </a:r>
            <a:r>
              <a:rPr lang="en-US" altLang="en-US" i="1"/>
              <a:t>T</a:t>
            </a:r>
            <a:r>
              <a:rPr lang="en-US" altLang="en-US" i="1" baseline="-25000"/>
              <a:t>1, </a:t>
            </a:r>
            <a:r>
              <a:rPr lang="en-US" altLang="en-US" i="1"/>
              <a:t>T</a:t>
            </a:r>
            <a:r>
              <a:rPr lang="en-US" altLang="en-US" i="1" baseline="-25000"/>
              <a:t>3</a:t>
            </a:r>
            <a:r>
              <a:rPr lang="en-US" altLang="en-US" i="1"/>
              <a:t>) = 3, since they have 3 common neighbors</a:t>
            </a:r>
          </a:p>
          <a:p>
            <a:pPr marL="1371600" lvl="2" indent="-457200">
              <a:lnSpc>
                <a:spcPct val="120000"/>
              </a:lnSpc>
            </a:pPr>
            <a:r>
              <a:rPr lang="en-US" altLang="en-US"/>
              <a:t>{a, b, d}, {a, b, e}, {a, b, g}</a:t>
            </a:r>
            <a:endParaRPr lang="en-US" altLang="en-US" i="1"/>
          </a:p>
          <a:p>
            <a:pPr marL="533400" indent="-533400">
              <a:lnSpc>
                <a:spcPct val="120000"/>
              </a:lnSpc>
            </a:pPr>
            <a:r>
              <a:rPr lang="en-US" altLang="en-US" sz="2400"/>
              <a:t>Thus link is a better measure than Jaccard coefficient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04EDEB-B04C-E018-A91B-6A5C05D3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8CE8-E84C-4BA6-92A2-223374DD8F11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C0C35-BDAF-4418-3799-90923F31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1F581D-D0B3-6BBE-AADC-4DCAE1C4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979E-D872-4D1F-81E2-03656FD46A7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91970" name="Rectangle 2">
            <a:extLst>
              <a:ext uri="{FF2B5EF4-FFF2-40B4-BE49-F238E27FC236}">
                <a16:creationId xmlns:a16="http://schemas.microsoft.com/office/drawing/2014/main" id="{D85C78A8-743C-CFC9-84F0-D80E03650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sz="3200">
                <a:ea typeface="SimSun" panose="02010600030101010101" pitchFamily="2" charset="-122"/>
              </a:rPr>
              <a:t>CHAMELEON: Hierarchical Clustering Using Dynamic Modeling (1999)</a:t>
            </a:r>
          </a:p>
        </p:txBody>
      </p:sp>
      <p:sp>
        <p:nvSpPr>
          <p:cNvPr id="1491971" name="Rectangle 3">
            <a:extLst>
              <a:ext uri="{FF2B5EF4-FFF2-40B4-BE49-F238E27FC236}">
                <a16:creationId xmlns:a16="http://schemas.microsoft.com/office/drawing/2014/main" id="{4053139E-F66B-AD8F-0ED6-C4F0DC384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8763000" cy="5257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CHAMELEON: by G. Karypis, E.H. Han, and V. Kumar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000">
                <a:ea typeface="SimSun" panose="02010600030101010101" pitchFamily="2" charset="-122"/>
              </a:rPr>
              <a:t>99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Measures the similarity based on a dynamic model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Two clusters are merged only if the </a:t>
            </a:r>
            <a:r>
              <a:rPr lang="en-US" altLang="zh-CN" sz="2000" i="1">
                <a:solidFill>
                  <a:schemeClr val="hlink"/>
                </a:solidFill>
                <a:ea typeface="SimSun" panose="02010600030101010101" pitchFamily="2" charset="-122"/>
              </a:rPr>
              <a:t>interconnectivity</a:t>
            </a:r>
            <a:r>
              <a:rPr lang="en-US" altLang="zh-CN" sz="200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>
                <a:ea typeface="SimSun" panose="02010600030101010101" pitchFamily="2" charset="-122"/>
              </a:rPr>
              <a:t>and </a:t>
            </a:r>
            <a:r>
              <a:rPr lang="en-US" altLang="zh-CN" sz="2000" i="1">
                <a:solidFill>
                  <a:schemeClr val="hlink"/>
                </a:solidFill>
                <a:ea typeface="SimSun" panose="02010600030101010101" pitchFamily="2" charset="-122"/>
              </a:rPr>
              <a:t>closeness (proximity)</a:t>
            </a:r>
            <a:r>
              <a:rPr lang="en-US" altLang="zh-CN" sz="2000">
                <a:ea typeface="SimSun" panose="02010600030101010101" pitchFamily="2" charset="-122"/>
              </a:rPr>
              <a:t> between two clusters are high </a:t>
            </a:r>
            <a:r>
              <a:rPr lang="en-US" altLang="zh-CN" sz="2000" i="1">
                <a:ea typeface="SimSun" panose="02010600030101010101" pitchFamily="2" charset="-122"/>
              </a:rPr>
              <a:t>relative to</a:t>
            </a:r>
            <a:r>
              <a:rPr lang="en-US" altLang="zh-CN" sz="2000">
                <a:ea typeface="SimSun" panose="02010600030101010101" pitchFamily="2" charset="-122"/>
              </a:rPr>
              <a:t> the internal interconnectivity of the clusters and closeness of items within the clusters 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altLang="en-US" sz="2000" b="1"/>
              <a:t>Cure</a:t>
            </a:r>
            <a:r>
              <a:rPr lang="en-US" altLang="en-US" sz="2000"/>
              <a:t> ignores information about </a:t>
            </a:r>
            <a:r>
              <a:rPr lang="en-US" altLang="en-US" sz="2000" b="1"/>
              <a:t>interconnectivity</a:t>
            </a:r>
            <a:r>
              <a:rPr lang="en-US" altLang="en-US" sz="2000"/>
              <a:t> of the objects, </a:t>
            </a:r>
            <a:r>
              <a:rPr lang="en-US" altLang="en-US" sz="2000" b="1"/>
              <a:t> Rock</a:t>
            </a:r>
            <a:r>
              <a:rPr lang="en-US" altLang="en-US" sz="2000"/>
              <a:t> ignores information about the </a:t>
            </a:r>
            <a:r>
              <a:rPr lang="en-US" altLang="en-US" sz="2000" b="1"/>
              <a:t>closeness</a:t>
            </a:r>
            <a:r>
              <a:rPr lang="en-US" altLang="en-US" sz="2000"/>
              <a:t> of two clusters</a:t>
            </a:r>
            <a:endParaRPr lang="en-US" altLang="zh-CN" sz="2000">
              <a:ea typeface="SimSun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A two-phase algorithm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>
                <a:ea typeface="SimSun" panose="02010600030101010101" pitchFamily="2" charset="-122"/>
              </a:rPr>
              <a:t>Use a graph partitioning algorithm: cluster objects into a large number of relatively small sub-clusters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>
                <a:ea typeface="SimSun" panose="02010600030101010101" pitchFamily="2" charset="-122"/>
              </a:rPr>
              <a:t>Use an agglomerative hierarchical clustering algorithm: find the genuine clusters by repeatedly combining these sub-clusters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423EEEC-588B-8743-D73F-D7DAB1C5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AAC-1144-41D3-89E9-B494A596BB2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7A9373-0FA0-2731-F4EA-B8FC473D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CCEDD6-2AA5-D967-E69F-84E259F4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27C99-497A-4E32-B110-2C5AC206326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94018" name="Rectangle 2">
            <a:extLst>
              <a:ext uri="{FF2B5EF4-FFF2-40B4-BE49-F238E27FC236}">
                <a16:creationId xmlns:a16="http://schemas.microsoft.com/office/drawing/2014/main" id="{FEFCBF84-C24C-C017-C647-14513C249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3820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1494019" name="Oval 3">
            <a:extLst>
              <a:ext uri="{FF2B5EF4-FFF2-40B4-BE49-F238E27FC236}">
                <a16:creationId xmlns:a16="http://schemas.microsoft.com/office/drawing/2014/main" id="{8F60CEE1-04DE-6034-3AA6-C2907C0A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17526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20" name="Oval 4">
            <a:extLst>
              <a:ext uri="{FF2B5EF4-FFF2-40B4-BE49-F238E27FC236}">
                <a16:creationId xmlns:a16="http://schemas.microsoft.com/office/drawing/2014/main" id="{5CC421B0-B6DB-A812-CFA1-805DE4ECE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177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21" name="Oval 5">
            <a:extLst>
              <a:ext uri="{FF2B5EF4-FFF2-40B4-BE49-F238E27FC236}">
                <a16:creationId xmlns:a16="http://schemas.microsoft.com/office/drawing/2014/main" id="{6A8EE66C-B506-B773-E13A-4885B5CE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0701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22" name="Line 6">
            <a:extLst>
              <a:ext uri="{FF2B5EF4-FFF2-40B4-BE49-F238E27FC236}">
                <a16:creationId xmlns:a16="http://schemas.microsoft.com/office/drawing/2014/main" id="{10DEA34E-3441-F337-E726-A2064043F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752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23" name="Oval 7">
            <a:extLst>
              <a:ext uri="{FF2B5EF4-FFF2-40B4-BE49-F238E27FC236}">
                <a16:creationId xmlns:a16="http://schemas.microsoft.com/office/drawing/2014/main" id="{DECDE4D7-8D57-A48D-4CCA-F66A8F86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22225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24" name="Oval 8">
            <a:extLst>
              <a:ext uri="{FF2B5EF4-FFF2-40B4-BE49-F238E27FC236}">
                <a16:creationId xmlns:a16="http://schemas.microsoft.com/office/drawing/2014/main" id="{4C3F170F-3B2E-D2B5-11BB-1D9E1EE4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25" name="Line 9">
            <a:extLst>
              <a:ext uri="{FF2B5EF4-FFF2-40B4-BE49-F238E27FC236}">
                <a16:creationId xmlns:a16="http://schemas.microsoft.com/office/drawing/2014/main" id="{AC24C64E-A9EE-EB25-7B8A-2452C1C3A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26" name="Line 10">
            <a:extLst>
              <a:ext uri="{FF2B5EF4-FFF2-40B4-BE49-F238E27FC236}">
                <a16:creationId xmlns:a16="http://schemas.microsoft.com/office/drawing/2014/main" id="{2180E1F8-EB51-FD2D-6578-89F1D8504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81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27" name="Line 11">
            <a:extLst>
              <a:ext uri="{FF2B5EF4-FFF2-40B4-BE49-F238E27FC236}">
                <a16:creationId xmlns:a16="http://schemas.microsoft.com/office/drawing/2014/main" id="{2C9139AA-54D0-3BA0-035F-09F090A332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133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28" name="Oval 12">
            <a:extLst>
              <a:ext uri="{FF2B5EF4-FFF2-40B4-BE49-F238E27FC236}">
                <a16:creationId xmlns:a16="http://schemas.microsoft.com/office/drawing/2014/main" id="{CEE485C7-7266-C5E4-3AE7-E8BACFC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25273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29" name="Oval 13">
            <a:extLst>
              <a:ext uri="{FF2B5EF4-FFF2-40B4-BE49-F238E27FC236}">
                <a16:creationId xmlns:a16="http://schemas.microsoft.com/office/drawing/2014/main" id="{DA2AB59D-DB3E-1C39-55A6-7A452BD2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30" name="Oval 14">
            <a:extLst>
              <a:ext uri="{FF2B5EF4-FFF2-40B4-BE49-F238E27FC236}">
                <a16:creationId xmlns:a16="http://schemas.microsoft.com/office/drawing/2014/main" id="{08ECFA0B-1377-9F49-1165-F19F04178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273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31" name="Oval 15">
            <a:extLst>
              <a:ext uri="{FF2B5EF4-FFF2-40B4-BE49-F238E27FC236}">
                <a16:creationId xmlns:a16="http://schemas.microsoft.com/office/drawing/2014/main" id="{FC9A8C25-24B3-0B84-B3B7-E8DB383A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2819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32" name="Oval 16">
            <a:extLst>
              <a:ext uri="{FF2B5EF4-FFF2-40B4-BE49-F238E27FC236}">
                <a16:creationId xmlns:a16="http://schemas.microsoft.com/office/drawing/2014/main" id="{E59B88A7-9225-8ED5-0DC7-407F5706F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369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33" name="Oval 17">
            <a:extLst>
              <a:ext uri="{FF2B5EF4-FFF2-40B4-BE49-F238E27FC236}">
                <a16:creationId xmlns:a16="http://schemas.microsoft.com/office/drawing/2014/main" id="{99E64A39-D4C9-E578-5EEA-AB9B3D38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9718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34" name="Line 18">
            <a:extLst>
              <a:ext uri="{FF2B5EF4-FFF2-40B4-BE49-F238E27FC236}">
                <a16:creationId xmlns:a16="http://schemas.microsoft.com/office/drawing/2014/main" id="{06555A10-B6B1-E347-BD5F-A1FCD0BCA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86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35" name="Line 19">
            <a:extLst>
              <a:ext uri="{FF2B5EF4-FFF2-40B4-BE49-F238E27FC236}">
                <a16:creationId xmlns:a16="http://schemas.microsoft.com/office/drawing/2014/main" id="{16C19B68-D35B-44A8-C48F-9DFD4CECF0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286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36" name="Line 20">
            <a:extLst>
              <a:ext uri="{FF2B5EF4-FFF2-40B4-BE49-F238E27FC236}">
                <a16:creationId xmlns:a16="http://schemas.microsoft.com/office/drawing/2014/main" id="{DF33F438-BA08-9F9F-20C4-C1C1F7814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14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37" name="Line 21">
            <a:extLst>
              <a:ext uri="{FF2B5EF4-FFF2-40B4-BE49-F238E27FC236}">
                <a16:creationId xmlns:a16="http://schemas.microsoft.com/office/drawing/2014/main" id="{C55019A8-5B34-E86B-759E-4FBA58519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38" name="Oval 22">
            <a:extLst>
              <a:ext uri="{FF2B5EF4-FFF2-40B4-BE49-F238E27FC236}">
                <a16:creationId xmlns:a16="http://schemas.microsoft.com/office/drawing/2014/main" id="{B79A16F4-7A0D-1C6C-89A4-CC37D675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39" name="Oval 23">
            <a:extLst>
              <a:ext uri="{FF2B5EF4-FFF2-40B4-BE49-F238E27FC236}">
                <a16:creationId xmlns:a16="http://schemas.microsoft.com/office/drawing/2014/main" id="{83A9AD7A-44A6-7C3E-A78A-064A50BF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369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0" name="Oval 24">
            <a:extLst>
              <a:ext uri="{FF2B5EF4-FFF2-40B4-BE49-F238E27FC236}">
                <a16:creationId xmlns:a16="http://schemas.microsoft.com/office/drawing/2014/main" id="{17CF8703-3718-897D-394D-C28CF7C8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18288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1" name="Oval 25">
            <a:extLst>
              <a:ext uri="{FF2B5EF4-FFF2-40B4-BE49-F238E27FC236}">
                <a16:creationId xmlns:a16="http://schemas.microsoft.com/office/drawing/2014/main" id="{BE00D33A-1258-7EFE-FDF5-EB079329C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146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2" name="Oval 26">
            <a:extLst>
              <a:ext uri="{FF2B5EF4-FFF2-40B4-BE49-F238E27FC236}">
                <a16:creationId xmlns:a16="http://schemas.microsoft.com/office/drawing/2014/main" id="{54BCC709-334B-84DA-5FAB-A631AFAC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891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3" name="Oval 27">
            <a:extLst>
              <a:ext uri="{FF2B5EF4-FFF2-40B4-BE49-F238E27FC236}">
                <a16:creationId xmlns:a16="http://schemas.microsoft.com/office/drawing/2014/main" id="{D24503FB-70CE-5A7E-E448-DEA0F101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812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4" name="Oval 28">
            <a:extLst>
              <a:ext uri="{FF2B5EF4-FFF2-40B4-BE49-F238E27FC236}">
                <a16:creationId xmlns:a16="http://schemas.microsoft.com/office/drawing/2014/main" id="{743F908C-AE87-98E1-186A-7F3CE5FC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5" name="Oval 29">
            <a:extLst>
              <a:ext uri="{FF2B5EF4-FFF2-40B4-BE49-F238E27FC236}">
                <a16:creationId xmlns:a16="http://schemas.microsoft.com/office/drawing/2014/main" id="{D6038A93-5835-1187-F329-BB85AF4C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2438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6" name="Oval 30">
            <a:extLst>
              <a:ext uri="{FF2B5EF4-FFF2-40B4-BE49-F238E27FC236}">
                <a16:creationId xmlns:a16="http://schemas.microsoft.com/office/drawing/2014/main" id="{BFBF2D1F-43A2-B1F6-9B85-CF2C84D6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67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7" name="Oval 31">
            <a:extLst>
              <a:ext uri="{FF2B5EF4-FFF2-40B4-BE49-F238E27FC236}">
                <a16:creationId xmlns:a16="http://schemas.microsoft.com/office/drawing/2014/main" id="{44AA7660-EF89-0CB7-8B48-55EC45BCB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7432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8" name="Oval 32">
            <a:extLst>
              <a:ext uri="{FF2B5EF4-FFF2-40B4-BE49-F238E27FC236}">
                <a16:creationId xmlns:a16="http://schemas.microsoft.com/office/drawing/2014/main" id="{008F6781-27D2-FB2E-BD6A-5565E1BFE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49" name="Line 33">
            <a:extLst>
              <a:ext uri="{FF2B5EF4-FFF2-40B4-BE49-F238E27FC236}">
                <a16:creationId xmlns:a16="http://schemas.microsoft.com/office/drawing/2014/main" id="{3A7C4BEC-A596-3CCD-D8BF-EC1661390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514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50" name="Line 34">
            <a:extLst>
              <a:ext uri="{FF2B5EF4-FFF2-40B4-BE49-F238E27FC236}">
                <a16:creationId xmlns:a16="http://schemas.microsoft.com/office/drawing/2014/main" id="{78665A92-2CDD-FCFB-2902-1EDB2E7BE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1828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51" name="Line 35">
            <a:extLst>
              <a:ext uri="{FF2B5EF4-FFF2-40B4-BE49-F238E27FC236}">
                <a16:creationId xmlns:a16="http://schemas.microsoft.com/office/drawing/2014/main" id="{909EE85E-BB59-FFB2-2835-0C722AE03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752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52" name="Line 36">
            <a:extLst>
              <a:ext uri="{FF2B5EF4-FFF2-40B4-BE49-F238E27FC236}">
                <a16:creationId xmlns:a16="http://schemas.microsoft.com/office/drawing/2014/main" id="{83C5EB31-574B-539B-6D6E-7B7DF95F8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53" name="Line 37">
            <a:extLst>
              <a:ext uri="{FF2B5EF4-FFF2-40B4-BE49-F238E27FC236}">
                <a16:creationId xmlns:a16="http://schemas.microsoft.com/office/drawing/2014/main" id="{9F32A573-2BCE-0A7F-1B58-7DF54CB39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54" name="Line 38">
            <a:extLst>
              <a:ext uri="{FF2B5EF4-FFF2-40B4-BE49-F238E27FC236}">
                <a16:creationId xmlns:a16="http://schemas.microsoft.com/office/drawing/2014/main" id="{B56212FB-11BF-5609-706B-C63D1B3BA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981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55" name="Line 39">
            <a:extLst>
              <a:ext uri="{FF2B5EF4-FFF2-40B4-BE49-F238E27FC236}">
                <a16:creationId xmlns:a16="http://schemas.microsoft.com/office/drawing/2014/main" id="{D79F706C-79B2-C50F-4547-B90130522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56" name="Oval 40">
            <a:extLst>
              <a:ext uri="{FF2B5EF4-FFF2-40B4-BE49-F238E27FC236}">
                <a16:creationId xmlns:a16="http://schemas.microsoft.com/office/drawing/2014/main" id="{7EDB0C19-7CE8-EB4C-EFA0-A2E920FD5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5273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57" name="Oval 41">
            <a:extLst>
              <a:ext uri="{FF2B5EF4-FFF2-40B4-BE49-F238E27FC236}">
                <a16:creationId xmlns:a16="http://schemas.microsoft.com/office/drawing/2014/main" id="{6B99A3E5-98F1-68BD-79B9-2154F30E5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26035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58" name="Oval 42">
            <a:extLst>
              <a:ext uri="{FF2B5EF4-FFF2-40B4-BE49-F238E27FC236}">
                <a16:creationId xmlns:a16="http://schemas.microsoft.com/office/drawing/2014/main" id="{A3A75137-DD44-5BF3-AB88-46E31DCFD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32766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59" name="Oval 43">
            <a:extLst>
              <a:ext uri="{FF2B5EF4-FFF2-40B4-BE49-F238E27FC236}">
                <a16:creationId xmlns:a16="http://schemas.microsoft.com/office/drawing/2014/main" id="{618A9E56-2788-6AEE-FF61-47623439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29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60" name="Oval 44">
            <a:extLst>
              <a:ext uri="{FF2B5EF4-FFF2-40B4-BE49-F238E27FC236}">
                <a16:creationId xmlns:a16="http://schemas.microsoft.com/office/drawing/2014/main" id="{181B6070-8CAB-C144-D9EF-751626DE8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052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61" name="Oval 45">
            <a:extLst>
              <a:ext uri="{FF2B5EF4-FFF2-40B4-BE49-F238E27FC236}">
                <a16:creationId xmlns:a16="http://schemas.microsoft.com/office/drawing/2014/main" id="{C9AA60E1-3266-8BA1-C9D9-29E8FB08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338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62" name="Oval 46">
            <a:extLst>
              <a:ext uri="{FF2B5EF4-FFF2-40B4-BE49-F238E27FC236}">
                <a16:creationId xmlns:a16="http://schemas.microsoft.com/office/drawing/2014/main" id="{F7EC1DEC-5316-A8CF-588C-B75C7F6A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23622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63" name="Oval 47">
            <a:extLst>
              <a:ext uri="{FF2B5EF4-FFF2-40B4-BE49-F238E27FC236}">
                <a16:creationId xmlns:a16="http://schemas.microsoft.com/office/drawing/2014/main" id="{6440231C-A97E-EFA2-D122-F5245B34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989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64" name="Oval 48">
            <a:extLst>
              <a:ext uri="{FF2B5EF4-FFF2-40B4-BE49-F238E27FC236}">
                <a16:creationId xmlns:a16="http://schemas.microsoft.com/office/drawing/2014/main" id="{E5681F43-1B58-476C-78E3-A5D2255A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38100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65" name="Oval 49">
            <a:extLst>
              <a:ext uri="{FF2B5EF4-FFF2-40B4-BE49-F238E27FC236}">
                <a16:creationId xmlns:a16="http://schemas.microsoft.com/office/drawing/2014/main" id="{10327361-B7B8-BD57-DF99-F6208507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39624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066" name="Line 50">
            <a:extLst>
              <a:ext uri="{FF2B5EF4-FFF2-40B4-BE49-F238E27FC236}">
                <a16:creationId xmlns:a16="http://schemas.microsoft.com/office/drawing/2014/main" id="{5EFD0592-8425-F6CA-D6D5-80A20C814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67" name="Line 51">
            <a:extLst>
              <a:ext uri="{FF2B5EF4-FFF2-40B4-BE49-F238E27FC236}">
                <a16:creationId xmlns:a16="http://schemas.microsoft.com/office/drawing/2014/main" id="{C2AB2019-688D-55EB-C67F-01F829B58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622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68" name="Line 52">
            <a:extLst>
              <a:ext uri="{FF2B5EF4-FFF2-40B4-BE49-F238E27FC236}">
                <a16:creationId xmlns:a16="http://schemas.microsoft.com/office/drawing/2014/main" id="{B29EB792-0A9B-5315-202F-4D95C6662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98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69" name="Line 53">
            <a:extLst>
              <a:ext uri="{FF2B5EF4-FFF2-40B4-BE49-F238E27FC236}">
                <a16:creationId xmlns:a16="http://schemas.microsoft.com/office/drawing/2014/main" id="{3FE518CF-B466-B47B-5B60-70B4F527A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057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0" name="Line 54">
            <a:extLst>
              <a:ext uri="{FF2B5EF4-FFF2-40B4-BE49-F238E27FC236}">
                <a16:creationId xmlns:a16="http://schemas.microsoft.com/office/drawing/2014/main" id="{482132EE-9CD6-359D-AEF9-B4D280896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667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1" name="Line 55">
            <a:extLst>
              <a:ext uri="{FF2B5EF4-FFF2-40B4-BE49-F238E27FC236}">
                <a16:creationId xmlns:a16="http://schemas.microsoft.com/office/drawing/2014/main" id="{1969E873-391B-B3EF-88EC-85C8F2691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00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2" name="Line 56">
            <a:extLst>
              <a:ext uri="{FF2B5EF4-FFF2-40B4-BE49-F238E27FC236}">
                <a16:creationId xmlns:a16="http://schemas.microsoft.com/office/drawing/2014/main" id="{212579A1-F9F5-EEBC-398E-0425979E4C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29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3" name="Line 57">
            <a:extLst>
              <a:ext uri="{FF2B5EF4-FFF2-40B4-BE49-F238E27FC236}">
                <a16:creationId xmlns:a16="http://schemas.microsoft.com/office/drawing/2014/main" id="{F7776083-7D86-80D8-0A63-37B102633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4" name="Line 58">
            <a:extLst>
              <a:ext uri="{FF2B5EF4-FFF2-40B4-BE49-F238E27FC236}">
                <a16:creationId xmlns:a16="http://schemas.microsoft.com/office/drawing/2014/main" id="{20579683-2D81-D910-4DF0-CE4A2BDE9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5" name="Line 59">
            <a:extLst>
              <a:ext uri="{FF2B5EF4-FFF2-40B4-BE49-F238E27FC236}">
                <a16:creationId xmlns:a16="http://schemas.microsoft.com/office/drawing/2014/main" id="{F3A1C649-B3DB-27C6-C248-F5474F330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6" name="Line 60">
            <a:extLst>
              <a:ext uri="{FF2B5EF4-FFF2-40B4-BE49-F238E27FC236}">
                <a16:creationId xmlns:a16="http://schemas.microsoft.com/office/drawing/2014/main" id="{90ED5ECD-3BF1-DBE5-7705-FC9484541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10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7" name="Line 61">
            <a:extLst>
              <a:ext uri="{FF2B5EF4-FFF2-40B4-BE49-F238E27FC236}">
                <a16:creationId xmlns:a16="http://schemas.microsoft.com/office/drawing/2014/main" id="{CDDB1066-2A79-EA21-2C40-ED7250AF1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09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8" name="Line 62">
            <a:extLst>
              <a:ext uri="{FF2B5EF4-FFF2-40B4-BE49-F238E27FC236}">
                <a16:creationId xmlns:a16="http://schemas.microsoft.com/office/drawing/2014/main" id="{5A8C71FA-FA5D-6013-E540-2C8E854B8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79" name="Line 63">
            <a:extLst>
              <a:ext uri="{FF2B5EF4-FFF2-40B4-BE49-F238E27FC236}">
                <a16:creationId xmlns:a16="http://schemas.microsoft.com/office/drawing/2014/main" id="{14AF6460-1D22-E55F-465F-B1ACF1509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590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0" name="Line 64">
            <a:extLst>
              <a:ext uri="{FF2B5EF4-FFF2-40B4-BE49-F238E27FC236}">
                <a16:creationId xmlns:a16="http://schemas.microsoft.com/office/drawing/2014/main" id="{659FD59A-967E-157E-7F54-B944334D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971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1" name="Line 65">
            <a:extLst>
              <a:ext uri="{FF2B5EF4-FFF2-40B4-BE49-F238E27FC236}">
                <a16:creationId xmlns:a16="http://schemas.microsoft.com/office/drawing/2014/main" id="{C6496C64-062C-A905-B20C-E141ECB1D5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895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2" name="Line 66">
            <a:extLst>
              <a:ext uri="{FF2B5EF4-FFF2-40B4-BE49-F238E27FC236}">
                <a16:creationId xmlns:a16="http://schemas.microsoft.com/office/drawing/2014/main" id="{E9D21F46-B3AF-5DD6-01E5-915349B81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3" name="Line 67">
            <a:extLst>
              <a:ext uri="{FF2B5EF4-FFF2-40B4-BE49-F238E27FC236}">
                <a16:creationId xmlns:a16="http://schemas.microsoft.com/office/drawing/2014/main" id="{D840F931-DDF2-9041-89C3-8055B11E99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4" name="Line 68">
            <a:extLst>
              <a:ext uri="{FF2B5EF4-FFF2-40B4-BE49-F238E27FC236}">
                <a16:creationId xmlns:a16="http://schemas.microsoft.com/office/drawing/2014/main" id="{7AFE9709-ADA2-E526-5309-05B3D35D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5" name="Line 69">
            <a:extLst>
              <a:ext uri="{FF2B5EF4-FFF2-40B4-BE49-F238E27FC236}">
                <a16:creationId xmlns:a16="http://schemas.microsoft.com/office/drawing/2014/main" id="{BB809FDB-489A-2E42-6B4C-DD1BB3394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6" name="Line 70">
            <a:extLst>
              <a:ext uri="{FF2B5EF4-FFF2-40B4-BE49-F238E27FC236}">
                <a16:creationId xmlns:a16="http://schemas.microsoft.com/office/drawing/2014/main" id="{1E578403-210D-1E05-D383-3D3B51C62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048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7" name="Line 71">
            <a:extLst>
              <a:ext uri="{FF2B5EF4-FFF2-40B4-BE49-F238E27FC236}">
                <a16:creationId xmlns:a16="http://schemas.microsoft.com/office/drawing/2014/main" id="{14F0C5B2-A86E-92DE-A884-D79C21EFB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590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8" name="Line 72">
            <a:extLst>
              <a:ext uri="{FF2B5EF4-FFF2-40B4-BE49-F238E27FC236}">
                <a16:creationId xmlns:a16="http://schemas.microsoft.com/office/drawing/2014/main" id="{35F3A2E0-C6EC-A509-5A6B-13C0BF551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89" name="Line 73">
            <a:extLst>
              <a:ext uri="{FF2B5EF4-FFF2-40B4-BE49-F238E27FC236}">
                <a16:creationId xmlns:a16="http://schemas.microsoft.com/office/drawing/2014/main" id="{31F64614-6491-A27E-8A3C-76A13C295F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057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090" name="Oval 74">
            <a:extLst>
              <a:ext uri="{FF2B5EF4-FFF2-40B4-BE49-F238E27FC236}">
                <a16:creationId xmlns:a16="http://schemas.microsoft.com/office/drawing/2014/main" id="{9BF3F62B-2E92-89CA-017D-584E414BD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4384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94091" name="Group 75">
            <a:extLst>
              <a:ext uri="{FF2B5EF4-FFF2-40B4-BE49-F238E27FC236}">
                <a16:creationId xmlns:a16="http://schemas.microsoft.com/office/drawing/2014/main" id="{EC71412B-DC3D-3582-5FF0-A6E235D2D9A7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05000"/>
            <a:ext cx="292100" cy="533400"/>
            <a:chOff x="4128" y="1200"/>
            <a:chExt cx="184" cy="336"/>
          </a:xfrm>
        </p:grpSpPr>
        <p:sp>
          <p:nvSpPr>
            <p:cNvPr id="1494092" name="Oval 76">
              <a:extLst>
                <a:ext uri="{FF2B5EF4-FFF2-40B4-BE49-F238E27FC236}">
                  <a16:creationId xmlns:a16="http://schemas.microsoft.com/office/drawing/2014/main" id="{2B8DF410-80D1-4E07-1B7D-E0ACB980C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00"/>
              <a:ext cx="40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4093" name="Oval 77">
              <a:extLst>
                <a:ext uri="{FF2B5EF4-FFF2-40B4-BE49-F238E27FC236}">
                  <a16:creationId xmlns:a16="http://schemas.microsoft.com/office/drawing/2014/main" id="{BE723B02-E561-AB66-018B-01173C959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40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4094" name="Oval 78">
              <a:extLst>
                <a:ext uri="{FF2B5EF4-FFF2-40B4-BE49-F238E27FC236}">
                  <a16:creationId xmlns:a16="http://schemas.microsoft.com/office/drawing/2014/main" id="{FBA0F635-C14E-4B7C-23AD-AD60773B7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00"/>
              <a:ext cx="40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4095" name="Line 79">
              <a:extLst>
                <a:ext uri="{FF2B5EF4-FFF2-40B4-BE49-F238E27FC236}">
                  <a16:creationId xmlns:a16="http://schemas.microsoft.com/office/drawing/2014/main" id="{77FCDAC9-F804-4AC5-3232-34E2A3645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200"/>
              <a:ext cx="96" cy="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4096" name="Line 80">
              <a:extLst>
                <a:ext uri="{FF2B5EF4-FFF2-40B4-BE49-F238E27FC236}">
                  <a16:creationId xmlns:a16="http://schemas.microsoft.com/office/drawing/2014/main" id="{76D8A1A4-2710-8BCB-3474-2C21EDD98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44"/>
              <a:ext cx="144" cy="4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4097" name="Line 81">
              <a:extLst>
                <a:ext uri="{FF2B5EF4-FFF2-40B4-BE49-F238E27FC236}">
                  <a16:creationId xmlns:a16="http://schemas.microsoft.com/office/drawing/2014/main" id="{7BA2ACFE-CFE1-B772-B550-B50C57C98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48"/>
              <a:ext cx="0" cy="19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4098" name="Oval 82">
              <a:extLst>
                <a:ext uri="{FF2B5EF4-FFF2-40B4-BE49-F238E27FC236}">
                  <a16:creationId xmlns:a16="http://schemas.microsoft.com/office/drawing/2014/main" id="{3D8DE11D-FAB2-374B-31AF-FC4A480A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496"/>
              <a:ext cx="40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4099" name="Line 83">
              <a:extLst>
                <a:ext uri="{FF2B5EF4-FFF2-40B4-BE49-F238E27FC236}">
                  <a16:creationId xmlns:a16="http://schemas.microsoft.com/office/drawing/2014/main" id="{536201F7-22C2-4241-671F-86D2EFD3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44"/>
              <a:ext cx="48" cy="19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94100" name="Line 84">
              <a:extLst>
                <a:ext uri="{FF2B5EF4-FFF2-40B4-BE49-F238E27FC236}">
                  <a16:creationId xmlns:a16="http://schemas.microsoft.com/office/drawing/2014/main" id="{AAF7D51D-8314-4F43-52FA-7ECAE9B73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440"/>
              <a:ext cx="96" cy="4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94101" name="Oval 85">
            <a:extLst>
              <a:ext uri="{FF2B5EF4-FFF2-40B4-BE49-F238E27FC236}">
                <a16:creationId xmlns:a16="http://schemas.microsoft.com/office/drawing/2014/main" id="{ED8BEFE2-B651-9F4E-0765-7D8E5B8A8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26797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02" name="Oval 86">
            <a:extLst>
              <a:ext uri="{FF2B5EF4-FFF2-40B4-BE49-F238E27FC236}">
                <a16:creationId xmlns:a16="http://schemas.microsoft.com/office/drawing/2014/main" id="{3EE06AC4-0F78-444F-C2B9-7D089EC7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03" name="Oval 87">
            <a:extLst>
              <a:ext uri="{FF2B5EF4-FFF2-40B4-BE49-F238E27FC236}">
                <a16:creationId xmlns:a16="http://schemas.microsoft.com/office/drawing/2014/main" id="{2CB46FCA-BEBC-FFC5-E800-64F0C2E9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6797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04" name="Oval 88">
            <a:extLst>
              <a:ext uri="{FF2B5EF4-FFF2-40B4-BE49-F238E27FC236}">
                <a16:creationId xmlns:a16="http://schemas.microsoft.com/office/drawing/2014/main" id="{3796C830-56B7-7E36-1E9B-FEEC8F3B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29718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05" name="Oval 89">
            <a:extLst>
              <a:ext uri="{FF2B5EF4-FFF2-40B4-BE49-F238E27FC236}">
                <a16:creationId xmlns:a16="http://schemas.microsoft.com/office/drawing/2014/main" id="{C12ACD2B-49CA-A3C2-B36E-44BB4F3CB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893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06" name="Oval 90">
            <a:extLst>
              <a:ext uri="{FF2B5EF4-FFF2-40B4-BE49-F238E27FC236}">
                <a16:creationId xmlns:a16="http://schemas.microsoft.com/office/drawing/2014/main" id="{43DC3909-BD1B-0229-7B33-A52A2A43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700" y="31242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07" name="Line 91">
            <a:extLst>
              <a:ext uri="{FF2B5EF4-FFF2-40B4-BE49-F238E27FC236}">
                <a16:creationId xmlns:a16="http://schemas.microsoft.com/office/drawing/2014/main" id="{5CA3E017-7B9D-AD32-91C1-D3475553E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1524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08" name="Line 92">
            <a:extLst>
              <a:ext uri="{FF2B5EF4-FFF2-40B4-BE49-F238E27FC236}">
                <a16:creationId xmlns:a16="http://schemas.microsoft.com/office/drawing/2014/main" id="{99C5F26B-14A6-BA31-709B-9122FD1D1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438400"/>
            <a:ext cx="22860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09" name="Line 93">
            <a:extLst>
              <a:ext uri="{FF2B5EF4-FFF2-40B4-BE49-F238E27FC236}">
                <a16:creationId xmlns:a16="http://schemas.microsoft.com/office/drawing/2014/main" id="{28E44D3C-8B7D-342E-0DFB-124F3D7EE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667000"/>
            <a:ext cx="38100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10" name="Oval 94">
            <a:extLst>
              <a:ext uri="{FF2B5EF4-FFF2-40B4-BE49-F238E27FC236}">
                <a16:creationId xmlns:a16="http://schemas.microsoft.com/office/drawing/2014/main" id="{762DD4A7-4A4A-6644-2880-96EFF734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9718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1" name="Oval 95">
            <a:extLst>
              <a:ext uri="{FF2B5EF4-FFF2-40B4-BE49-F238E27FC236}">
                <a16:creationId xmlns:a16="http://schemas.microsoft.com/office/drawing/2014/main" id="{2623B009-D783-EDAC-418E-8D632C277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300" y="32893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2" name="Oval 96">
            <a:extLst>
              <a:ext uri="{FF2B5EF4-FFF2-40B4-BE49-F238E27FC236}">
                <a16:creationId xmlns:a16="http://schemas.microsoft.com/office/drawing/2014/main" id="{1B86C8AA-145D-56AD-FE52-8E3F5B84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700" y="1676400"/>
            <a:ext cx="63500" cy="635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3" name="Oval 97">
            <a:extLst>
              <a:ext uri="{FF2B5EF4-FFF2-40B4-BE49-F238E27FC236}">
                <a16:creationId xmlns:a16="http://schemas.microsoft.com/office/drawing/2014/main" id="{2D9630BE-E661-8EC0-2CFC-C5FBA47E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1" y="2333625"/>
            <a:ext cx="74613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4" name="Oval 98">
            <a:extLst>
              <a:ext uri="{FF2B5EF4-FFF2-40B4-BE49-F238E27FC236}">
                <a16:creationId xmlns:a16="http://schemas.microsoft.com/office/drawing/2014/main" id="{AD6E1FB2-1688-188B-B393-304A1DAF7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1536700"/>
            <a:ext cx="63500" cy="635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5" name="Oval 99">
            <a:extLst>
              <a:ext uri="{FF2B5EF4-FFF2-40B4-BE49-F238E27FC236}">
                <a16:creationId xmlns:a16="http://schemas.microsoft.com/office/drawing/2014/main" id="{DAEFB80D-1724-20DB-3B81-55553F08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1828800"/>
            <a:ext cx="63500" cy="635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6" name="Oval 100">
            <a:extLst>
              <a:ext uri="{FF2B5EF4-FFF2-40B4-BE49-F238E27FC236}">
                <a16:creationId xmlns:a16="http://schemas.microsoft.com/office/drawing/2014/main" id="{7AFCA022-0A1E-150A-F031-D4E1D614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905000"/>
            <a:ext cx="63500" cy="635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7" name="Oval 101">
            <a:extLst>
              <a:ext uri="{FF2B5EF4-FFF2-40B4-BE49-F238E27FC236}">
                <a16:creationId xmlns:a16="http://schemas.microsoft.com/office/drawing/2014/main" id="{1418E83E-0794-0B07-128C-B6AAF316E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2257425"/>
            <a:ext cx="74613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8" name="Oval 102">
            <a:extLst>
              <a:ext uri="{FF2B5EF4-FFF2-40B4-BE49-F238E27FC236}">
                <a16:creationId xmlns:a16="http://schemas.microsoft.com/office/drawing/2014/main" id="{56939BA3-1056-7DC8-4CE7-F523014D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1" y="2486025"/>
            <a:ext cx="74613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19" name="Oval 103">
            <a:extLst>
              <a:ext uri="{FF2B5EF4-FFF2-40B4-BE49-F238E27FC236}">
                <a16:creationId xmlns:a16="http://schemas.microsoft.com/office/drawing/2014/main" id="{48C90F5E-1868-51A6-2EAD-6FE5DD57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2498725"/>
            <a:ext cx="74613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20" name="Oval 104">
            <a:extLst>
              <a:ext uri="{FF2B5EF4-FFF2-40B4-BE49-F238E27FC236}">
                <a16:creationId xmlns:a16="http://schemas.microsoft.com/office/drawing/2014/main" id="{1F0C89B3-BBA0-80A5-5B32-76A7A09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2638425"/>
            <a:ext cx="74613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21" name="Line 105">
            <a:extLst>
              <a:ext uri="{FF2B5EF4-FFF2-40B4-BE49-F238E27FC236}">
                <a16:creationId xmlns:a16="http://schemas.microsoft.com/office/drawing/2014/main" id="{701F4781-93EB-6966-4FE5-4A6977767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600200"/>
            <a:ext cx="152400" cy="76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22" name="Line 106">
            <a:extLst>
              <a:ext uri="{FF2B5EF4-FFF2-40B4-BE49-F238E27FC236}">
                <a16:creationId xmlns:a16="http://schemas.microsoft.com/office/drawing/2014/main" id="{E567210E-F384-3E56-66FE-F4F45072C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1676400"/>
            <a:ext cx="152400" cy="152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23" name="Line 107">
            <a:extLst>
              <a:ext uri="{FF2B5EF4-FFF2-40B4-BE49-F238E27FC236}">
                <a16:creationId xmlns:a16="http://schemas.microsoft.com/office/drawing/2014/main" id="{3CC16DA8-19AA-23ED-AE78-4B3001E14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1676400"/>
            <a:ext cx="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24" name="Line 108">
            <a:extLst>
              <a:ext uri="{FF2B5EF4-FFF2-40B4-BE49-F238E27FC236}">
                <a16:creationId xmlns:a16="http://schemas.microsoft.com/office/drawing/2014/main" id="{23E53C2B-C2C0-ACFF-F055-187EDB20C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828800"/>
            <a:ext cx="152400" cy="76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25" name="Line 109">
            <a:extLst>
              <a:ext uri="{FF2B5EF4-FFF2-40B4-BE49-F238E27FC236}">
                <a16:creationId xmlns:a16="http://schemas.microsoft.com/office/drawing/2014/main" id="{3727F4F6-89B9-0CA2-19D7-067F062CF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2213" y="2498725"/>
            <a:ext cx="114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26" name="Line 110">
            <a:extLst>
              <a:ext uri="{FF2B5EF4-FFF2-40B4-BE49-F238E27FC236}">
                <a16:creationId xmlns:a16="http://schemas.microsoft.com/office/drawing/2014/main" id="{899834C0-606C-643A-EA69-9D337227E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3163" y="2468563"/>
            <a:ext cx="57150" cy="182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27" name="Line 111">
            <a:extLst>
              <a:ext uri="{FF2B5EF4-FFF2-40B4-BE49-F238E27FC236}">
                <a16:creationId xmlns:a16="http://schemas.microsoft.com/office/drawing/2014/main" id="{D8BD99AC-B517-96C4-7B2C-193573521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9363" y="2559051"/>
            <a:ext cx="57150" cy="92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28" name="Oval 112">
            <a:extLst>
              <a:ext uri="{FF2B5EF4-FFF2-40B4-BE49-F238E27FC236}">
                <a16:creationId xmlns:a16="http://schemas.microsoft.com/office/drawing/2014/main" id="{A11B5819-766F-68CD-2BCE-4AF2B506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00" y="22987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29" name="Oval 113">
            <a:extLst>
              <a:ext uri="{FF2B5EF4-FFF2-40B4-BE49-F238E27FC236}">
                <a16:creationId xmlns:a16="http://schemas.microsoft.com/office/drawing/2014/main" id="{BB505110-9A37-BE51-94AC-DF5F52D3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700" y="23749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0" name="Oval 114">
            <a:extLst>
              <a:ext uri="{FF2B5EF4-FFF2-40B4-BE49-F238E27FC236}">
                <a16:creationId xmlns:a16="http://schemas.microsoft.com/office/drawing/2014/main" id="{694AF907-D3DA-BD3D-79AA-4F8E21B7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971800"/>
            <a:ext cx="63500" cy="63500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1" name="Oval 115">
            <a:extLst>
              <a:ext uri="{FF2B5EF4-FFF2-40B4-BE49-F238E27FC236}">
                <a16:creationId xmlns:a16="http://schemas.microsoft.com/office/drawing/2014/main" id="{F2ED36CA-C142-569C-36DE-6E935529E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0" y="3200400"/>
            <a:ext cx="63500" cy="63500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2" name="Oval 116">
            <a:extLst>
              <a:ext uri="{FF2B5EF4-FFF2-40B4-BE49-F238E27FC236}">
                <a16:creationId xmlns:a16="http://schemas.microsoft.com/office/drawing/2014/main" id="{34446C74-53E9-8C8F-D273-6D5FC2C3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3200400"/>
            <a:ext cx="63500" cy="63500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3" name="Oval 117">
            <a:extLst>
              <a:ext uri="{FF2B5EF4-FFF2-40B4-BE49-F238E27FC236}">
                <a16:creationId xmlns:a16="http://schemas.microsoft.com/office/drawing/2014/main" id="{5D3633E0-2DAF-5860-30BC-06457DB2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441700"/>
            <a:ext cx="63500" cy="63500"/>
          </a:xfrm>
          <a:prstGeom prst="ellipse">
            <a:avLst/>
          </a:prstGeom>
          <a:solidFill>
            <a:srgbClr val="FF9900"/>
          </a:solidFill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4" name="Oval 118">
            <a:extLst>
              <a:ext uri="{FF2B5EF4-FFF2-40B4-BE49-F238E27FC236}">
                <a16:creationId xmlns:a16="http://schemas.microsoft.com/office/drawing/2014/main" id="{F849A169-1511-7AE0-5C04-892B151D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0" y="213360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5" name="Oval 119">
            <a:extLst>
              <a:ext uri="{FF2B5EF4-FFF2-40B4-BE49-F238E27FC236}">
                <a16:creationId xmlns:a16="http://schemas.microsoft.com/office/drawing/2014/main" id="{19DB68B8-023A-A249-BAB1-8BC778DE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594100"/>
            <a:ext cx="63500" cy="63500"/>
          </a:xfrm>
          <a:prstGeom prst="ellipse">
            <a:avLst/>
          </a:prstGeom>
          <a:solidFill>
            <a:srgbClr val="FF9900"/>
          </a:solidFill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6" name="Oval 120">
            <a:extLst>
              <a:ext uri="{FF2B5EF4-FFF2-40B4-BE49-F238E27FC236}">
                <a16:creationId xmlns:a16="http://schemas.microsoft.com/office/drawing/2014/main" id="{A9A96D72-299A-18E1-8782-B6E535CF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0" y="3505200"/>
            <a:ext cx="63500" cy="63500"/>
          </a:xfrm>
          <a:prstGeom prst="ellipse">
            <a:avLst/>
          </a:prstGeom>
          <a:solidFill>
            <a:srgbClr val="FF9900"/>
          </a:solidFill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7" name="Oval 121">
            <a:extLst>
              <a:ext uri="{FF2B5EF4-FFF2-40B4-BE49-F238E27FC236}">
                <a16:creationId xmlns:a16="http://schemas.microsoft.com/office/drawing/2014/main" id="{C673E14A-B6D2-AAC5-259B-9503147B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100" y="3657600"/>
            <a:ext cx="63500" cy="63500"/>
          </a:xfrm>
          <a:prstGeom prst="ellipse">
            <a:avLst/>
          </a:prstGeom>
          <a:solidFill>
            <a:srgbClr val="FF9900"/>
          </a:solidFill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38" name="Line 122">
            <a:extLst>
              <a:ext uri="{FF2B5EF4-FFF2-40B4-BE49-F238E27FC236}">
                <a16:creationId xmlns:a16="http://schemas.microsoft.com/office/drawing/2014/main" id="{AB4F4B9D-CE4E-58BF-2CE7-93D66D5B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362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39" name="Line 123">
            <a:extLst>
              <a:ext uri="{FF2B5EF4-FFF2-40B4-BE49-F238E27FC236}">
                <a16:creationId xmlns:a16="http://schemas.microsoft.com/office/drawing/2014/main" id="{0510C0B6-E05D-F4DB-D3CC-CF5606EFF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2133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0" name="Line 124">
            <a:extLst>
              <a:ext uri="{FF2B5EF4-FFF2-40B4-BE49-F238E27FC236}">
                <a16:creationId xmlns:a16="http://schemas.microsoft.com/office/drawing/2014/main" id="{9D93B6E7-6E4D-7481-3988-96FD8FB36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3505200"/>
            <a:ext cx="76200" cy="1524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1" name="Line 125">
            <a:extLst>
              <a:ext uri="{FF2B5EF4-FFF2-40B4-BE49-F238E27FC236}">
                <a16:creationId xmlns:a16="http://schemas.microsoft.com/office/drawing/2014/main" id="{85324EEB-830A-ED00-6612-2478F5588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743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2" name="Line 126">
            <a:extLst>
              <a:ext uri="{FF2B5EF4-FFF2-40B4-BE49-F238E27FC236}">
                <a16:creationId xmlns:a16="http://schemas.microsoft.com/office/drawing/2014/main" id="{748BC787-F52F-88AB-4065-58A2C86F8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743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3" name="Line 127">
            <a:extLst>
              <a:ext uri="{FF2B5EF4-FFF2-40B4-BE49-F238E27FC236}">
                <a16:creationId xmlns:a16="http://schemas.microsoft.com/office/drawing/2014/main" id="{EDF8FA14-30B4-16BB-B7E8-04ECBFB04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124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4" name="Line 128">
            <a:extLst>
              <a:ext uri="{FF2B5EF4-FFF2-40B4-BE49-F238E27FC236}">
                <a16:creationId xmlns:a16="http://schemas.microsoft.com/office/drawing/2014/main" id="{2536A6D3-4620-2D15-0C4C-3F0454153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3048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5" name="Line 129">
            <a:extLst>
              <a:ext uri="{FF2B5EF4-FFF2-40B4-BE49-F238E27FC236}">
                <a16:creationId xmlns:a16="http://schemas.microsoft.com/office/drawing/2014/main" id="{2F2B0F96-7429-A744-F503-5BEBE2DE6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2743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6" name="Line 130">
            <a:extLst>
              <a:ext uri="{FF2B5EF4-FFF2-40B4-BE49-F238E27FC236}">
                <a16:creationId xmlns:a16="http://schemas.microsoft.com/office/drawing/2014/main" id="{2AF195D8-F62A-E70E-2B1D-0EB46C122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7" name="Line 131">
            <a:extLst>
              <a:ext uri="{FF2B5EF4-FFF2-40B4-BE49-F238E27FC236}">
                <a16:creationId xmlns:a16="http://schemas.microsoft.com/office/drawing/2014/main" id="{9A4366CC-1881-04EB-FD98-05730FD00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8" name="Line 132">
            <a:extLst>
              <a:ext uri="{FF2B5EF4-FFF2-40B4-BE49-F238E27FC236}">
                <a16:creationId xmlns:a16="http://schemas.microsoft.com/office/drawing/2014/main" id="{A1CD4EED-24AD-083E-0803-FC4D881BC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3200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49" name="Line 133">
            <a:extLst>
              <a:ext uri="{FF2B5EF4-FFF2-40B4-BE49-F238E27FC236}">
                <a16:creationId xmlns:a16="http://schemas.microsoft.com/office/drawing/2014/main" id="{FC4CEF15-FDBC-43CA-5D58-A88477207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971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50" name="Oval 134">
            <a:extLst>
              <a:ext uri="{FF2B5EF4-FFF2-40B4-BE49-F238E27FC236}">
                <a16:creationId xmlns:a16="http://schemas.microsoft.com/office/drawing/2014/main" id="{8D9F6C96-2279-103D-6B04-50EE8F302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1148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51" name="Oval 135">
            <a:extLst>
              <a:ext uri="{FF2B5EF4-FFF2-40B4-BE49-F238E27FC236}">
                <a16:creationId xmlns:a16="http://schemas.microsoft.com/office/drawing/2014/main" id="{7D2A70FF-BD48-D28A-9EF1-2C823505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42799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52" name="Oval 136">
            <a:extLst>
              <a:ext uri="{FF2B5EF4-FFF2-40B4-BE49-F238E27FC236}">
                <a16:creationId xmlns:a16="http://schemas.microsoft.com/office/drawing/2014/main" id="{DD82310D-EC1D-72C0-FFB5-A132ADA2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4323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53" name="Line 137">
            <a:extLst>
              <a:ext uri="{FF2B5EF4-FFF2-40B4-BE49-F238E27FC236}">
                <a16:creationId xmlns:a16="http://schemas.microsoft.com/office/drawing/2014/main" id="{C663A6F3-E1D8-AD9B-60EE-D7FE0AF70C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6300" y="41148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54" name="Line 138">
            <a:extLst>
              <a:ext uri="{FF2B5EF4-FFF2-40B4-BE49-F238E27FC236}">
                <a16:creationId xmlns:a16="http://schemas.microsoft.com/office/drawing/2014/main" id="{10755F3A-10E5-83C2-E487-66E02DC1D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4343400"/>
            <a:ext cx="2286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55" name="Line 139">
            <a:extLst>
              <a:ext uri="{FF2B5EF4-FFF2-40B4-BE49-F238E27FC236}">
                <a16:creationId xmlns:a16="http://schemas.microsoft.com/office/drawing/2014/main" id="{3448199A-EDF4-EBDE-EFF0-546114945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41148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56" name="Oval 140">
            <a:extLst>
              <a:ext uri="{FF2B5EF4-FFF2-40B4-BE49-F238E27FC236}">
                <a16:creationId xmlns:a16="http://schemas.microsoft.com/office/drawing/2014/main" id="{9B075428-692B-9D49-1EF0-D931836A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45847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57" name="Oval 141">
            <a:extLst>
              <a:ext uri="{FF2B5EF4-FFF2-40B4-BE49-F238E27FC236}">
                <a16:creationId xmlns:a16="http://schemas.microsoft.com/office/drawing/2014/main" id="{1D583503-E6AB-4313-2598-CC843ECA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6482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58" name="Line 142">
            <a:extLst>
              <a:ext uri="{FF2B5EF4-FFF2-40B4-BE49-F238E27FC236}">
                <a16:creationId xmlns:a16="http://schemas.microsoft.com/office/drawing/2014/main" id="{C70BC9A2-C500-5D3F-1338-5556ED4F5B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4343400"/>
            <a:ext cx="304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59" name="Line 143">
            <a:extLst>
              <a:ext uri="{FF2B5EF4-FFF2-40B4-BE49-F238E27FC236}">
                <a16:creationId xmlns:a16="http://schemas.microsoft.com/office/drawing/2014/main" id="{53C0B8B3-DC94-4698-A2D3-746376A09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4343400"/>
            <a:ext cx="76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60" name="Line 144">
            <a:extLst>
              <a:ext uri="{FF2B5EF4-FFF2-40B4-BE49-F238E27FC236}">
                <a16:creationId xmlns:a16="http://schemas.microsoft.com/office/drawing/2014/main" id="{71869325-1A44-AF80-777E-904BC2507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2500" y="4495800"/>
            <a:ext cx="1524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61" name="Oval 145">
            <a:extLst>
              <a:ext uri="{FF2B5EF4-FFF2-40B4-BE49-F238E27FC236}">
                <a16:creationId xmlns:a16="http://schemas.microsoft.com/office/drawing/2014/main" id="{9CE7B07F-9081-C880-2A2D-07AA2B9D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48895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62" name="Oval 146">
            <a:extLst>
              <a:ext uri="{FF2B5EF4-FFF2-40B4-BE49-F238E27FC236}">
                <a16:creationId xmlns:a16="http://schemas.microsoft.com/office/drawing/2014/main" id="{665B8D01-9D45-BB09-24EA-CBB187F4E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8768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63" name="Oval 147">
            <a:extLst>
              <a:ext uri="{FF2B5EF4-FFF2-40B4-BE49-F238E27FC236}">
                <a16:creationId xmlns:a16="http://schemas.microsoft.com/office/drawing/2014/main" id="{B6D17F65-D111-9B35-BC04-2117DF8D7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8895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64" name="Oval 148">
            <a:extLst>
              <a:ext uri="{FF2B5EF4-FFF2-40B4-BE49-F238E27FC236}">
                <a16:creationId xmlns:a16="http://schemas.microsoft.com/office/drawing/2014/main" id="{84DACF0E-3427-E86B-B8B4-CE33E34C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51816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65" name="Oval 149">
            <a:extLst>
              <a:ext uri="{FF2B5EF4-FFF2-40B4-BE49-F238E27FC236}">
                <a16:creationId xmlns:a16="http://schemas.microsoft.com/office/drawing/2014/main" id="{CF5AE0E4-714F-67E0-55A3-5431C9AB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54991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66" name="Oval 150">
            <a:extLst>
              <a:ext uri="{FF2B5EF4-FFF2-40B4-BE49-F238E27FC236}">
                <a16:creationId xmlns:a16="http://schemas.microsoft.com/office/drawing/2014/main" id="{9CC7537A-EEF8-CB60-9244-A0A5E193F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53340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67" name="Line 151">
            <a:extLst>
              <a:ext uri="{FF2B5EF4-FFF2-40B4-BE49-F238E27FC236}">
                <a16:creationId xmlns:a16="http://schemas.microsoft.com/office/drawing/2014/main" id="{5E56ABF7-0EBE-3B38-06CB-26F3BC4E5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6482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68" name="Line 152">
            <a:extLst>
              <a:ext uri="{FF2B5EF4-FFF2-40B4-BE49-F238E27FC236}">
                <a16:creationId xmlns:a16="http://schemas.microsoft.com/office/drawing/2014/main" id="{2ADEE389-5AFC-B4FF-7F48-4792E48E95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900" y="4648200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69" name="Line 153">
            <a:extLst>
              <a:ext uri="{FF2B5EF4-FFF2-40B4-BE49-F238E27FC236}">
                <a16:creationId xmlns:a16="http://schemas.microsoft.com/office/drawing/2014/main" id="{AD20F966-8E0E-51F4-D81E-3B68ABB73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4876800"/>
            <a:ext cx="381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70" name="Line 154">
            <a:extLst>
              <a:ext uri="{FF2B5EF4-FFF2-40B4-BE49-F238E27FC236}">
                <a16:creationId xmlns:a16="http://schemas.microsoft.com/office/drawing/2014/main" id="{D57BCC95-B456-C0E8-D81F-EE9780A05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3900" y="4572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71" name="Oval 155">
            <a:extLst>
              <a:ext uri="{FF2B5EF4-FFF2-40B4-BE49-F238E27FC236}">
                <a16:creationId xmlns:a16="http://schemas.microsoft.com/office/drawing/2014/main" id="{D7C14B49-9208-B30C-6030-71D87CE6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51816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72" name="Oval 156">
            <a:extLst>
              <a:ext uri="{FF2B5EF4-FFF2-40B4-BE49-F238E27FC236}">
                <a16:creationId xmlns:a16="http://schemas.microsoft.com/office/drawing/2014/main" id="{5F76D834-3DF9-8E0B-321C-36B798F7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86400"/>
            <a:ext cx="63500" cy="635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73" name="Oval 157">
            <a:extLst>
              <a:ext uri="{FF2B5EF4-FFF2-40B4-BE49-F238E27FC236}">
                <a16:creationId xmlns:a16="http://schemas.microsoft.com/office/drawing/2014/main" id="{D0A5161B-058F-F30D-5546-A2AB5A4F3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41910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74" name="Oval 158">
            <a:extLst>
              <a:ext uri="{FF2B5EF4-FFF2-40B4-BE49-F238E27FC236}">
                <a16:creationId xmlns:a16="http://schemas.microsoft.com/office/drawing/2014/main" id="{81A02FDC-5D4E-A000-1DD8-43B441A8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768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75" name="Oval 159">
            <a:extLst>
              <a:ext uri="{FF2B5EF4-FFF2-40B4-BE49-F238E27FC236}">
                <a16:creationId xmlns:a16="http://schemas.microsoft.com/office/drawing/2014/main" id="{452E3DE5-0AC7-D3D6-37D4-F99C7A34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0513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76" name="Oval 160">
            <a:extLst>
              <a:ext uri="{FF2B5EF4-FFF2-40B4-BE49-F238E27FC236}">
                <a16:creationId xmlns:a16="http://schemas.microsoft.com/office/drawing/2014/main" id="{4D65EB0B-D587-4268-B0DE-AAE46482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3434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77" name="Oval 161">
            <a:extLst>
              <a:ext uri="{FF2B5EF4-FFF2-40B4-BE49-F238E27FC236}">
                <a16:creationId xmlns:a16="http://schemas.microsoft.com/office/drawing/2014/main" id="{0D935929-8D02-B81B-6C63-9035226A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78" name="Oval 162">
            <a:extLst>
              <a:ext uri="{FF2B5EF4-FFF2-40B4-BE49-F238E27FC236}">
                <a16:creationId xmlns:a16="http://schemas.microsoft.com/office/drawing/2014/main" id="{A6488747-E715-7111-1CE2-22E1416A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006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79" name="Oval 163">
            <a:extLst>
              <a:ext uri="{FF2B5EF4-FFF2-40B4-BE49-F238E27FC236}">
                <a16:creationId xmlns:a16="http://schemas.microsoft.com/office/drawing/2014/main" id="{097F0143-9298-21C3-BAD6-FD9CC13E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0292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80" name="Oval 164">
            <a:extLst>
              <a:ext uri="{FF2B5EF4-FFF2-40B4-BE49-F238E27FC236}">
                <a16:creationId xmlns:a16="http://schemas.microsoft.com/office/drawing/2014/main" id="{49FA37DA-DA2C-35C9-6000-BFBC9C79C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0419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81" name="Oval 165">
            <a:extLst>
              <a:ext uri="{FF2B5EF4-FFF2-40B4-BE49-F238E27FC236}">
                <a16:creationId xmlns:a16="http://schemas.microsoft.com/office/drawing/2014/main" id="{9799D294-C134-2DF5-9B94-193C2C2DD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51816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82" name="Line 166">
            <a:extLst>
              <a:ext uri="{FF2B5EF4-FFF2-40B4-BE49-F238E27FC236}">
                <a16:creationId xmlns:a16="http://schemas.microsoft.com/office/drawing/2014/main" id="{9E62FF64-2122-18D2-37D7-972D02E5D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191000"/>
            <a:ext cx="3810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83" name="Line 167">
            <a:extLst>
              <a:ext uri="{FF2B5EF4-FFF2-40B4-BE49-F238E27FC236}">
                <a16:creationId xmlns:a16="http://schemas.microsoft.com/office/drawing/2014/main" id="{055DE877-075A-AAB3-2A15-CA4C59CB2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114800"/>
            <a:ext cx="1524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84" name="Line 168">
            <a:extLst>
              <a:ext uri="{FF2B5EF4-FFF2-40B4-BE49-F238E27FC236}">
                <a16:creationId xmlns:a16="http://schemas.microsoft.com/office/drawing/2014/main" id="{EBD83396-271B-0E6F-3FBD-7E219D57A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1910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85" name="Line 169">
            <a:extLst>
              <a:ext uri="{FF2B5EF4-FFF2-40B4-BE49-F238E27FC236}">
                <a16:creationId xmlns:a16="http://schemas.microsoft.com/office/drawing/2014/main" id="{114922BB-7182-DFD7-D840-E17D80A35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191000"/>
            <a:ext cx="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86" name="Line 170">
            <a:extLst>
              <a:ext uri="{FF2B5EF4-FFF2-40B4-BE49-F238E27FC236}">
                <a16:creationId xmlns:a16="http://schemas.microsoft.com/office/drawing/2014/main" id="{66D6A6F4-5A46-53D4-60C0-555C8A7BD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343400"/>
            <a:ext cx="1524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87" name="Line 171">
            <a:extLst>
              <a:ext uri="{FF2B5EF4-FFF2-40B4-BE49-F238E27FC236}">
                <a16:creationId xmlns:a16="http://schemas.microsoft.com/office/drawing/2014/main" id="{4BF8B9DD-7D14-43E1-B07C-32F5C4A29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00600"/>
            <a:ext cx="762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88" name="Line 172">
            <a:extLst>
              <a:ext uri="{FF2B5EF4-FFF2-40B4-BE49-F238E27FC236}">
                <a16:creationId xmlns:a16="http://schemas.microsoft.com/office/drawing/2014/main" id="{67E821A1-D2F6-3B3E-31B7-E33417404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029200"/>
            <a:ext cx="762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89" name="Line 173">
            <a:extLst>
              <a:ext uri="{FF2B5EF4-FFF2-40B4-BE49-F238E27FC236}">
                <a16:creationId xmlns:a16="http://schemas.microsoft.com/office/drawing/2014/main" id="{D0864EA4-3644-06CB-F4B8-99EB8D834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05400"/>
            <a:ext cx="762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190" name="Oval 174">
            <a:extLst>
              <a:ext uri="{FF2B5EF4-FFF2-40B4-BE49-F238E27FC236}">
                <a16:creationId xmlns:a16="http://schemas.microsoft.com/office/drawing/2014/main" id="{713BEB99-E1CB-9AB6-6CF3-C32B5F932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48895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1" name="Oval 175">
            <a:extLst>
              <a:ext uri="{FF2B5EF4-FFF2-40B4-BE49-F238E27FC236}">
                <a16:creationId xmlns:a16="http://schemas.microsoft.com/office/drawing/2014/main" id="{627450E2-AC04-C51F-A3A2-60E7194B1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300" y="49657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2" name="Oval 176">
            <a:extLst>
              <a:ext uri="{FF2B5EF4-FFF2-40B4-BE49-F238E27FC236}">
                <a16:creationId xmlns:a16="http://schemas.microsoft.com/office/drawing/2014/main" id="{392CC70E-6207-6C62-9264-0BCF291A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8800"/>
            <a:ext cx="63500" cy="635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3" name="Oval 177">
            <a:extLst>
              <a:ext uri="{FF2B5EF4-FFF2-40B4-BE49-F238E27FC236}">
                <a16:creationId xmlns:a16="http://schemas.microsoft.com/office/drawing/2014/main" id="{A632ECBF-98CA-2A38-4F1A-7AC8C46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91200"/>
            <a:ext cx="63500" cy="635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4" name="Oval 178">
            <a:extLst>
              <a:ext uri="{FF2B5EF4-FFF2-40B4-BE49-F238E27FC236}">
                <a16:creationId xmlns:a16="http://schemas.microsoft.com/office/drawing/2014/main" id="{2CBDE89E-D015-07FE-9890-4D4111328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867400"/>
            <a:ext cx="63500" cy="635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5" name="Oval 179">
            <a:extLst>
              <a:ext uri="{FF2B5EF4-FFF2-40B4-BE49-F238E27FC236}">
                <a16:creationId xmlns:a16="http://schemas.microsoft.com/office/drawing/2014/main" id="{8D857884-CFA2-BA5D-1922-78BCD07C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096000"/>
            <a:ext cx="63500" cy="635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6" name="Oval 180">
            <a:extLst>
              <a:ext uri="{FF2B5EF4-FFF2-40B4-BE49-F238E27FC236}">
                <a16:creationId xmlns:a16="http://schemas.microsoft.com/office/drawing/2014/main" id="{833928BA-262F-EC30-14F1-8D730CB88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472440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7" name="Oval 181">
            <a:extLst>
              <a:ext uri="{FF2B5EF4-FFF2-40B4-BE49-F238E27FC236}">
                <a16:creationId xmlns:a16="http://schemas.microsoft.com/office/drawing/2014/main" id="{1CAD1836-27D6-4482-8BB4-53B81BFB0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261100"/>
            <a:ext cx="63500" cy="635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8" name="Oval 182">
            <a:extLst>
              <a:ext uri="{FF2B5EF4-FFF2-40B4-BE49-F238E27FC236}">
                <a16:creationId xmlns:a16="http://schemas.microsoft.com/office/drawing/2014/main" id="{24553F85-3799-5EB0-47FC-6A8DA7C4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6172200"/>
            <a:ext cx="63500" cy="635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199" name="Oval 183">
            <a:extLst>
              <a:ext uri="{FF2B5EF4-FFF2-40B4-BE49-F238E27FC236}">
                <a16:creationId xmlns:a16="http://schemas.microsoft.com/office/drawing/2014/main" id="{D05F029D-8EA6-D93C-DB75-03B31E1D1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324600"/>
            <a:ext cx="63500" cy="635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200" name="Line 184">
            <a:extLst>
              <a:ext uri="{FF2B5EF4-FFF2-40B4-BE49-F238E27FC236}">
                <a16:creationId xmlns:a16="http://schemas.microsoft.com/office/drawing/2014/main" id="{21584331-7109-C6A0-7D2D-1BA4C93AE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953000"/>
            <a:ext cx="2286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1" name="Line 185">
            <a:extLst>
              <a:ext uri="{FF2B5EF4-FFF2-40B4-BE49-F238E27FC236}">
                <a16:creationId xmlns:a16="http://schemas.microsoft.com/office/drawing/2014/main" id="{465555C1-667D-4C7E-599A-8E7513EA2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724400"/>
            <a:ext cx="762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2" name="Line 186">
            <a:extLst>
              <a:ext uri="{FF2B5EF4-FFF2-40B4-BE49-F238E27FC236}">
                <a16:creationId xmlns:a16="http://schemas.microsoft.com/office/drawing/2014/main" id="{BED298A3-EE0F-555C-AC5B-1B018E694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43400"/>
            <a:ext cx="4572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3" name="Line 187">
            <a:extLst>
              <a:ext uri="{FF2B5EF4-FFF2-40B4-BE49-F238E27FC236}">
                <a16:creationId xmlns:a16="http://schemas.microsoft.com/office/drawing/2014/main" id="{7153BCA1-A896-ECA3-1908-29BAB2BFF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419600"/>
            <a:ext cx="6096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4" name="Line 188">
            <a:extLst>
              <a:ext uri="{FF2B5EF4-FFF2-40B4-BE49-F238E27FC236}">
                <a16:creationId xmlns:a16="http://schemas.microsoft.com/office/drawing/2014/main" id="{14A077C9-7E57-AD6F-A246-5C396F6E1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867400"/>
            <a:ext cx="2286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5" name="Line 189">
            <a:extLst>
              <a:ext uri="{FF2B5EF4-FFF2-40B4-BE49-F238E27FC236}">
                <a16:creationId xmlns:a16="http://schemas.microsoft.com/office/drawing/2014/main" id="{3E492100-7F8C-4149-0505-BAD7388E4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5791200"/>
            <a:ext cx="762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6" name="Line 190">
            <a:extLst>
              <a:ext uri="{FF2B5EF4-FFF2-40B4-BE49-F238E27FC236}">
                <a16:creationId xmlns:a16="http://schemas.microsoft.com/office/drawing/2014/main" id="{EA537C66-AAD8-EA76-64B4-28CFE17A7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791200"/>
            <a:ext cx="762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7" name="Line 191">
            <a:extLst>
              <a:ext uri="{FF2B5EF4-FFF2-40B4-BE49-F238E27FC236}">
                <a16:creationId xmlns:a16="http://schemas.microsoft.com/office/drawing/2014/main" id="{8D43CD1D-4DDA-B6E5-3139-51F127325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867400"/>
            <a:ext cx="15240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8" name="Line 192">
            <a:extLst>
              <a:ext uri="{FF2B5EF4-FFF2-40B4-BE49-F238E27FC236}">
                <a16:creationId xmlns:a16="http://schemas.microsoft.com/office/drawing/2014/main" id="{D7AE0225-8F82-D8C2-343F-FADB9DADD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172200"/>
            <a:ext cx="1524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09" name="Line 193">
            <a:extLst>
              <a:ext uri="{FF2B5EF4-FFF2-40B4-BE49-F238E27FC236}">
                <a16:creationId xmlns:a16="http://schemas.microsoft.com/office/drawing/2014/main" id="{6A5EDC91-6FF2-E2DA-9E16-213446F8C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6172200"/>
            <a:ext cx="76200" cy="152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0" name="Line 194">
            <a:extLst>
              <a:ext uri="{FF2B5EF4-FFF2-40B4-BE49-F238E27FC236}">
                <a16:creationId xmlns:a16="http://schemas.microsoft.com/office/drawing/2014/main" id="{578C7598-6A5A-DE50-F7D9-35935B131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6096000"/>
            <a:ext cx="152400" cy="228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1" name="Line 195">
            <a:extLst>
              <a:ext uri="{FF2B5EF4-FFF2-40B4-BE49-F238E27FC236}">
                <a16:creationId xmlns:a16="http://schemas.microsoft.com/office/drawing/2014/main" id="{C3098CB9-59F5-3E0F-B672-DE78D2849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324600"/>
            <a:ext cx="2286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2" name="Line 196">
            <a:extLst>
              <a:ext uri="{FF2B5EF4-FFF2-40B4-BE49-F238E27FC236}">
                <a16:creationId xmlns:a16="http://schemas.microsoft.com/office/drawing/2014/main" id="{24A8CA9E-ADCE-C668-CA10-3A7013D26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4572000"/>
            <a:ext cx="76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3" name="Line 197">
            <a:extLst>
              <a:ext uri="{FF2B5EF4-FFF2-40B4-BE49-F238E27FC236}">
                <a16:creationId xmlns:a16="http://schemas.microsoft.com/office/drawing/2014/main" id="{FA20FF11-FF34-B592-467A-1ADE6658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4953000"/>
            <a:ext cx="3048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4" name="Line 198">
            <a:extLst>
              <a:ext uri="{FF2B5EF4-FFF2-40B4-BE49-F238E27FC236}">
                <a16:creationId xmlns:a16="http://schemas.microsoft.com/office/drawing/2014/main" id="{C1502781-E80E-FFB9-E069-3AEA4CAE3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4953000"/>
            <a:ext cx="152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5" name="Line 199">
            <a:extLst>
              <a:ext uri="{FF2B5EF4-FFF2-40B4-BE49-F238E27FC236}">
                <a16:creationId xmlns:a16="http://schemas.microsoft.com/office/drawing/2014/main" id="{F74A4E65-540B-BE99-56E4-6B9CC8529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0" y="5334000"/>
            <a:ext cx="3048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6" name="Line 200">
            <a:extLst>
              <a:ext uri="{FF2B5EF4-FFF2-40B4-BE49-F238E27FC236}">
                <a16:creationId xmlns:a16="http://schemas.microsoft.com/office/drawing/2014/main" id="{23975A9C-BA87-1CA0-B08F-524659A310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5257800"/>
            <a:ext cx="228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7" name="Line 201">
            <a:extLst>
              <a:ext uri="{FF2B5EF4-FFF2-40B4-BE49-F238E27FC236}">
                <a16:creationId xmlns:a16="http://schemas.microsoft.com/office/drawing/2014/main" id="{29CDE0C1-7884-8E6E-B39F-0C80C8132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49530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8" name="Line 202">
            <a:extLst>
              <a:ext uri="{FF2B5EF4-FFF2-40B4-BE49-F238E27FC236}">
                <a16:creationId xmlns:a16="http://schemas.microsoft.com/office/drawing/2014/main" id="{12E2B9DE-C631-AC82-2846-32ACCEF60E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6300" y="4953000"/>
            <a:ext cx="1524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19" name="Line 203">
            <a:extLst>
              <a:ext uri="{FF2B5EF4-FFF2-40B4-BE49-F238E27FC236}">
                <a16:creationId xmlns:a16="http://schemas.microsoft.com/office/drawing/2014/main" id="{6A9D7DBF-5D1B-D7F2-21C0-270D2F6B0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5257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20" name="Line 204">
            <a:extLst>
              <a:ext uri="{FF2B5EF4-FFF2-40B4-BE49-F238E27FC236}">
                <a16:creationId xmlns:a16="http://schemas.microsoft.com/office/drawing/2014/main" id="{53734C1D-4400-2F9D-BD99-DAC14A35D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55626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21" name="Line 205">
            <a:extLst>
              <a:ext uri="{FF2B5EF4-FFF2-40B4-BE49-F238E27FC236}">
                <a16:creationId xmlns:a16="http://schemas.microsoft.com/office/drawing/2014/main" id="{F9B119B0-ED17-95CA-4A37-ABA5B7887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6300" y="5410200"/>
            <a:ext cx="304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22" name="Line 206">
            <a:extLst>
              <a:ext uri="{FF2B5EF4-FFF2-40B4-BE49-F238E27FC236}">
                <a16:creationId xmlns:a16="http://schemas.microsoft.com/office/drawing/2014/main" id="{9120E2BA-51B7-02DE-F5DB-367F91822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172200"/>
            <a:ext cx="152400" cy="152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23" name="Line 207">
            <a:extLst>
              <a:ext uri="{FF2B5EF4-FFF2-40B4-BE49-F238E27FC236}">
                <a16:creationId xmlns:a16="http://schemas.microsoft.com/office/drawing/2014/main" id="{BA6CA2F8-F755-216A-5397-76212FC52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953000"/>
            <a:ext cx="533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24" name="Line 208">
            <a:extLst>
              <a:ext uri="{FF2B5EF4-FFF2-40B4-BE49-F238E27FC236}">
                <a16:creationId xmlns:a16="http://schemas.microsoft.com/office/drawing/2014/main" id="{CDC8542F-7BA1-538C-9149-21695F966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5181600"/>
            <a:ext cx="3810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25" name="Line 209">
            <a:extLst>
              <a:ext uri="{FF2B5EF4-FFF2-40B4-BE49-F238E27FC236}">
                <a16:creationId xmlns:a16="http://schemas.microsoft.com/office/drawing/2014/main" id="{57948E9D-F658-3904-58AB-E88975F36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419600"/>
            <a:ext cx="2286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26" name="Rectangle 210">
            <a:extLst>
              <a:ext uri="{FF2B5EF4-FFF2-40B4-BE49-F238E27FC236}">
                <a16:creationId xmlns:a16="http://schemas.microsoft.com/office/drawing/2014/main" id="{0F36FF44-DB52-F3CE-286B-9DAD0D9D8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391400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Overall Framework of CHAMELEON</a:t>
            </a:r>
          </a:p>
        </p:txBody>
      </p:sp>
      <p:sp>
        <p:nvSpPr>
          <p:cNvPr id="1494227" name="AutoShape 211">
            <a:extLst>
              <a:ext uri="{FF2B5EF4-FFF2-40B4-BE49-F238E27FC236}">
                <a16:creationId xmlns:a16="http://schemas.microsoft.com/office/drawing/2014/main" id="{284C1D5C-F3E1-74F1-6B59-0CD79DE8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28800"/>
            <a:ext cx="685800" cy="1066800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4228" name="Line 212">
            <a:extLst>
              <a:ext uri="{FF2B5EF4-FFF2-40B4-BE49-F238E27FC236}">
                <a16:creationId xmlns:a16="http://schemas.microsoft.com/office/drawing/2014/main" id="{21357F52-1366-417B-329E-CCCAB20F6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29" name="Text Box 213">
            <a:extLst>
              <a:ext uri="{FF2B5EF4-FFF2-40B4-BE49-F238E27FC236}">
                <a16:creationId xmlns:a16="http://schemas.microsoft.com/office/drawing/2014/main" id="{7CAF9884-1A42-3548-2CF4-C92B9BA7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0"/>
            <a:ext cx="1752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Construct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Sparse Graph</a:t>
            </a:r>
          </a:p>
        </p:txBody>
      </p:sp>
      <p:sp>
        <p:nvSpPr>
          <p:cNvPr id="1494230" name="Line 214">
            <a:extLst>
              <a:ext uri="{FF2B5EF4-FFF2-40B4-BE49-F238E27FC236}">
                <a16:creationId xmlns:a16="http://schemas.microsoft.com/office/drawing/2014/main" id="{FA829B2F-C2EB-6D1A-E626-4FF64937C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31" name="Text Box 215">
            <a:extLst>
              <a:ext uri="{FF2B5EF4-FFF2-40B4-BE49-F238E27FC236}">
                <a16:creationId xmlns:a16="http://schemas.microsoft.com/office/drawing/2014/main" id="{307CA261-719F-A9BB-9039-1C4AFA46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Partition the Graph</a:t>
            </a:r>
          </a:p>
        </p:txBody>
      </p:sp>
      <p:sp>
        <p:nvSpPr>
          <p:cNvPr id="1494232" name="Line 216">
            <a:extLst>
              <a:ext uri="{FF2B5EF4-FFF2-40B4-BE49-F238E27FC236}">
                <a16:creationId xmlns:a16="http://schemas.microsoft.com/office/drawing/2014/main" id="{5033422B-CDA1-1FD7-A0B6-D1B2557F7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1713" y="2270125"/>
            <a:ext cx="2286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33" name="Line 217">
            <a:extLst>
              <a:ext uri="{FF2B5EF4-FFF2-40B4-BE49-F238E27FC236}">
                <a16:creationId xmlns:a16="http://schemas.microsoft.com/office/drawing/2014/main" id="{61B33874-AAFA-4A1D-9C5F-FBDAB762C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1713" y="2346325"/>
            <a:ext cx="228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34" name="Text Box 218">
            <a:extLst>
              <a:ext uri="{FF2B5EF4-FFF2-40B4-BE49-F238E27FC236}">
                <a16:creationId xmlns:a16="http://schemas.microsoft.com/office/drawing/2014/main" id="{8C2EFE22-3455-5225-EB4D-8F29EB211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2672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Merge Partition</a:t>
            </a:r>
          </a:p>
        </p:txBody>
      </p:sp>
      <p:sp>
        <p:nvSpPr>
          <p:cNvPr id="1494235" name="Line 219">
            <a:extLst>
              <a:ext uri="{FF2B5EF4-FFF2-40B4-BE49-F238E27FC236}">
                <a16:creationId xmlns:a16="http://schemas.microsoft.com/office/drawing/2014/main" id="{A44EF8D8-6C45-6F0C-5365-F4700FD8B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36" name="Line 220">
            <a:extLst>
              <a:ext uri="{FF2B5EF4-FFF2-40B4-BE49-F238E27FC236}">
                <a16:creationId xmlns:a16="http://schemas.microsoft.com/office/drawing/2014/main" id="{2E086305-6123-4697-BF4B-677A212D0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0" y="2438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37" name="Line 221">
            <a:extLst>
              <a:ext uri="{FF2B5EF4-FFF2-40B4-BE49-F238E27FC236}">
                <a16:creationId xmlns:a16="http://schemas.microsoft.com/office/drawing/2014/main" id="{D1BA43D1-D88E-B976-AB7A-38C09BA60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4648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38" name="Text Box 222">
            <a:extLst>
              <a:ext uri="{FF2B5EF4-FFF2-40B4-BE49-F238E27FC236}">
                <a16:creationId xmlns:a16="http://schemas.microsoft.com/office/drawing/2014/main" id="{EB0A810B-3A9A-AF7C-86FA-66090900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Final Clusters</a:t>
            </a:r>
          </a:p>
        </p:txBody>
      </p:sp>
      <p:sp>
        <p:nvSpPr>
          <p:cNvPr id="1494239" name="Line 223">
            <a:extLst>
              <a:ext uri="{FF2B5EF4-FFF2-40B4-BE49-F238E27FC236}">
                <a16:creationId xmlns:a16="http://schemas.microsoft.com/office/drawing/2014/main" id="{B671085E-4180-AA7F-A668-7103FA8D5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0" name="Text Box 224">
            <a:extLst>
              <a:ext uri="{FF2B5EF4-FFF2-40B4-BE49-F238E27FC236}">
                <a16:creationId xmlns:a16="http://schemas.microsoft.com/office/drawing/2014/main" id="{1D0BD109-33FF-91FD-E366-6DC5223D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48000"/>
            <a:ext cx="175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>
                <a:latin typeface="Times New Roman" panose="02020603050405020304" pitchFamily="18" charset="0"/>
                <a:ea typeface="SimSun" panose="02010600030101010101" pitchFamily="2" charset="-122"/>
              </a:rPr>
              <a:t>Data Set</a:t>
            </a:r>
          </a:p>
        </p:txBody>
      </p:sp>
      <p:sp>
        <p:nvSpPr>
          <p:cNvPr id="1494241" name="Line 225">
            <a:extLst>
              <a:ext uri="{FF2B5EF4-FFF2-40B4-BE49-F238E27FC236}">
                <a16:creationId xmlns:a16="http://schemas.microsoft.com/office/drawing/2014/main" id="{1C7AA512-DC36-1491-74E7-A48164DF3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81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2" name="Line 226">
            <a:extLst>
              <a:ext uri="{FF2B5EF4-FFF2-40B4-BE49-F238E27FC236}">
                <a16:creationId xmlns:a16="http://schemas.microsoft.com/office/drawing/2014/main" id="{011B1F60-AB37-8327-49FB-B381C39582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213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3" name="Line 227">
            <a:extLst>
              <a:ext uri="{FF2B5EF4-FFF2-40B4-BE49-F238E27FC236}">
                <a16:creationId xmlns:a16="http://schemas.microsoft.com/office/drawing/2014/main" id="{8B00B3A4-1C8B-1DF9-F066-28EFA009B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057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4" name="Line 228">
            <a:extLst>
              <a:ext uri="{FF2B5EF4-FFF2-40B4-BE49-F238E27FC236}">
                <a16:creationId xmlns:a16="http://schemas.microsoft.com/office/drawing/2014/main" id="{6DB7A40F-9B4F-BF1A-DFBE-4BC938E68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5" name="Line 229">
            <a:extLst>
              <a:ext uri="{FF2B5EF4-FFF2-40B4-BE49-F238E27FC236}">
                <a16:creationId xmlns:a16="http://schemas.microsoft.com/office/drawing/2014/main" id="{83310B5D-C4CD-7F6D-0485-6702C389D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6" name="Line 230">
            <a:extLst>
              <a:ext uri="{FF2B5EF4-FFF2-40B4-BE49-F238E27FC236}">
                <a16:creationId xmlns:a16="http://schemas.microsoft.com/office/drawing/2014/main" id="{0603001E-238F-5B79-6B18-9AFEAABB07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438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7" name="Line 231">
            <a:extLst>
              <a:ext uri="{FF2B5EF4-FFF2-40B4-BE49-F238E27FC236}">
                <a16:creationId xmlns:a16="http://schemas.microsoft.com/office/drawing/2014/main" id="{4A0A4888-9671-B541-0899-F0D218AAA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667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8" name="Line 232">
            <a:extLst>
              <a:ext uri="{FF2B5EF4-FFF2-40B4-BE49-F238E27FC236}">
                <a16:creationId xmlns:a16="http://schemas.microsoft.com/office/drawing/2014/main" id="{DC518804-1651-E244-8B58-467F76C87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38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49" name="Line 233">
            <a:extLst>
              <a:ext uri="{FF2B5EF4-FFF2-40B4-BE49-F238E27FC236}">
                <a16:creationId xmlns:a16="http://schemas.microsoft.com/office/drawing/2014/main" id="{0FFA344F-82A9-83D4-B556-8DF5B8221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743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0" name="Line 234">
            <a:extLst>
              <a:ext uri="{FF2B5EF4-FFF2-40B4-BE49-F238E27FC236}">
                <a16:creationId xmlns:a16="http://schemas.microsoft.com/office/drawing/2014/main" id="{754BD831-F09F-B4D5-B251-45F62BD1D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819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1" name="Line 235">
            <a:extLst>
              <a:ext uri="{FF2B5EF4-FFF2-40B4-BE49-F238E27FC236}">
                <a16:creationId xmlns:a16="http://schemas.microsoft.com/office/drawing/2014/main" id="{68F58FAF-60C3-E397-5119-E889CF6C0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2" name="Line 236">
            <a:extLst>
              <a:ext uri="{FF2B5EF4-FFF2-40B4-BE49-F238E27FC236}">
                <a16:creationId xmlns:a16="http://schemas.microsoft.com/office/drawing/2014/main" id="{E57C9D77-931E-8A9E-977E-4B193A664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3" name="Line 237">
            <a:extLst>
              <a:ext uri="{FF2B5EF4-FFF2-40B4-BE49-F238E27FC236}">
                <a16:creationId xmlns:a16="http://schemas.microsoft.com/office/drawing/2014/main" id="{EAE9C85F-B5EB-9A04-558D-50EFBE0158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810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4" name="Line 238">
            <a:extLst>
              <a:ext uri="{FF2B5EF4-FFF2-40B4-BE49-F238E27FC236}">
                <a16:creationId xmlns:a16="http://schemas.microsoft.com/office/drawing/2014/main" id="{6E33AD49-D94B-1E0F-DE5D-26911652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10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5" name="Line 239">
            <a:extLst>
              <a:ext uri="{FF2B5EF4-FFF2-40B4-BE49-F238E27FC236}">
                <a16:creationId xmlns:a16="http://schemas.microsoft.com/office/drawing/2014/main" id="{1121FF99-08EB-6BD8-6877-2404E8831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1600200"/>
            <a:ext cx="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6" name="Line 240">
            <a:extLst>
              <a:ext uri="{FF2B5EF4-FFF2-40B4-BE49-F238E27FC236}">
                <a16:creationId xmlns:a16="http://schemas.microsoft.com/office/drawing/2014/main" id="{892BCE1C-3FCC-1B69-8751-8252966D2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22860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7" name="Line 241">
            <a:extLst>
              <a:ext uri="{FF2B5EF4-FFF2-40B4-BE49-F238E27FC236}">
                <a16:creationId xmlns:a16="http://schemas.microsoft.com/office/drawing/2014/main" id="{49870123-2F4F-6F03-43B6-EFFA983A4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2860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8" name="Line 242">
            <a:extLst>
              <a:ext uri="{FF2B5EF4-FFF2-40B4-BE49-F238E27FC236}">
                <a16:creationId xmlns:a16="http://schemas.microsoft.com/office/drawing/2014/main" id="{DDD36A7F-D2FB-E33E-0470-4B7275CDA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2600" y="2133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59" name="Line 243">
            <a:extLst>
              <a:ext uri="{FF2B5EF4-FFF2-40B4-BE49-F238E27FC236}">
                <a16:creationId xmlns:a16="http://schemas.microsoft.com/office/drawing/2014/main" id="{2ED6BD5C-8DA0-73CB-465D-44A37998E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971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0" name="Line 244">
            <a:extLst>
              <a:ext uri="{FF2B5EF4-FFF2-40B4-BE49-F238E27FC236}">
                <a16:creationId xmlns:a16="http://schemas.microsoft.com/office/drawing/2014/main" id="{C99CDE65-FDD8-5FB6-436C-069BBC7754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2971800"/>
            <a:ext cx="76200" cy="2286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1" name="Line 245">
            <a:extLst>
              <a:ext uri="{FF2B5EF4-FFF2-40B4-BE49-F238E27FC236}">
                <a16:creationId xmlns:a16="http://schemas.microsoft.com/office/drawing/2014/main" id="{17D66DCF-9025-17B7-64A2-260DA8990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3200400"/>
            <a:ext cx="228600" cy="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2" name="Line 246">
            <a:extLst>
              <a:ext uri="{FF2B5EF4-FFF2-40B4-BE49-F238E27FC236}">
                <a16:creationId xmlns:a16="http://schemas.microsoft.com/office/drawing/2014/main" id="{63A4BC15-2F7B-83BA-2DAF-6068FA63F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971800"/>
            <a:ext cx="152400" cy="2286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3" name="Line 247">
            <a:extLst>
              <a:ext uri="{FF2B5EF4-FFF2-40B4-BE49-F238E27FC236}">
                <a16:creationId xmlns:a16="http://schemas.microsoft.com/office/drawing/2014/main" id="{D129BEA9-B1C2-F53A-6831-982843F75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3505200"/>
            <a:ext cx="152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4" name="Line 248">
            <a:extLst>
              <a:ext uri="{FF2B5EF4-FFF2-40B4-BE49-F238E27FC236}">
                <a16:creationId xmlns:a16="http://schemas.microsoft.com/office/drawing/2014/main" id="{6BBD2FE9-0ADD-1F11-1986-2638D390F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657600"/>
            <a:ext cx="152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5" name="Line 249">
            <a:extLst>
              <a:ext uri="{FF2B5EF4-FFF2-40B4-BE49-F238E27FC236}">
                <a16:creationId xmlns:a16="http://schemas.microsoft.com/office/drawing/2014/main" id="{AEDEA736-63EA-F969-CAF5-2E2CE64F1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0" y="3505200"/>
            <a:ext cx="76200" cy="1524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6" name="Line 250">
            <a:extLst>
              <a:ext uri="{FF2B5EF4-FFF2-40B4-BE49-F238E27FC236}">
                <a16:creationId xmlns:a16="http://schemas.microsoft.com/office/drawing/2014/main" id="{F35710B6-D940-8781-4FD3-D2E2BA3F3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7" name="Line 251">
            <a:extLst>
              <a:ext uri="{FF2B5EF4-FFF2-40B4-BE49-F238E27FC236}">
                <a16:creationId xmlns:a16="http://schemas.microsoft.com/office/drawing/2014/main" id="{CCB280F2-7FF7-38C4-205E-E0E68CD1A6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800600"/>
            <a:ext cx="1524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8" name="Line 252">
            <a:extLst>
              <a:ext uri="{FF2B5EF4-FFF2-40B4-BE49-F238E27FC236}">
                <a16:creationId xmlns:a16="http://schemas.microsoft.com/office/drawing/2014/main" id="{8B5093C9-E2EB-5BC0-8570-ECA7B7697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029200"/>
            <a:ext cx="1524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69" name="Line 253">
            <a:extLst>
              <a:ext uri="{FF2B5EF4-FFF2-40B4-BE49-F238E27FC236}">
                <a16:creationId xmlns:a16="http://schemas.microsoft.com/office/drawing/2014/main" id="{687AF6D1-78E8-1B56-6839-6F95C193D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8768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0" name="Line 254">
            <a:extLst>
              <a:ext uri="{FF2B5EF4-FFF2-40B4-BE49-F238E27FC236}">
                <a16:creationId xmlns:a16="http://schemas.microsoft.com/office/drawing/2014/main" id="{90B10377-5180-0796-D3ED-C40C4CDE6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876800"/>
            <a:ext cx="762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1" name="Line 255">
            <a:extLst>
              <a:ext uri="{FF2B5EF4-FFF2-40B4-BE49-F238E27FC236}">
                <a16:creationId xmlns:a16="http://schemas.microsoft.com/office/drawing/2014/main" id="{7C90C179-DC29-9722-7290-22F841B12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257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2" name="Line 256">
            <a:extLst>
              <a:ext uri="{FF2B5EF4-FFF2-40B4-BE49-F238E27FC236}">
                <a16:creationId xmlns:a16="http://schemas.microsoft.com/office/drawing/2014/main" id="{AD7BFBBF-2138-735D-8C7C-85CE9A82E1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67800" y="3505200"/>
            <a:ext cx="76200" cy="1524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3" name="Line 257">
            <a:extLst>
              <a:ext uri="{FF2B5EF4-FFF2-40B4-BE49-F238E27FC236}">
                <a16:creationId xmlns:a16="http://schemas.microsoft.com/office/drawing/2014/main" id="{6884B72E-B579-7D6F-02C9-4B8E88E55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4724400"/>
            <a:ext cx="15240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4" name="Line 258">
            <a:extLst>
              <a:ext uri="{FF2B5EF4-FFF2-40B4-BE49-F238E27FC236}">
                <a16:creationId xmlns:a16="http://schemas.microsoft.com/office/drawing/2014/main" id="{E28D121C-3056-6CD1-03D0-327BCBCF9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638800"/>
            <a:ext cx="76200" cy="228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5" name="Line 259">
            <a:extLst>
              <a:ext uri="{FF2B5EF4-FFF2-40B4-BE49-F238E27FC236}">
                <a16:creationId xmlns:a16="http://schemas.microsoft.com/office/drawing/2014/main" id="{315A5DDE-CB67-9B5B-8D94-51D40AA72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638800"/>
            <a:ext cx="152400" cy="2286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6" name="Line 260">
            <a:extLst>
              <a:ext uri="{FF2B5EF4-FFF2-40B4-BE49-F238E27FC236}">
                <a16:creationId xmlns:a16="http://schemas.microsoft.com/office/drawing/2014/main" id="{475D3EC4-407D-C7DB-D3B0-CAD58D71BB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438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7" name="Line 261">
            <a:extLst>
              <a:ext uri="{FF2B5EF4-FFF2-40B4-BE49-F238E27FC236}">
                <a16:creationId xmlns:a16="http://schemas.microsoft.com/office/drawing/2014/main" id="{4C9E1A4E-DB76-3DB1-3987-39879CDAA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8" name="Line 262">
            <a:extLst>
              <a:ext uri="{FF2B5EF4-FFF2-40B4-BE49-F238E27FC236}">
                <a16:creationId xmlns:a16="http://schemas.microsoft.com/office/drawing/2014/main" id="{CFCC0AF1-6984-7093-CCE7-A55FF0EB9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79" name="Line 263">
            <a:extLst>
              <a:ext uri="{FF2B5EF4-FFF2-40B4-BE49-F238E27FC236}">
                <a16:creationId xmlns:a16="http://schemas.microsoft.com/office/drawing/2014/main" id="{C27B63F1-D9D2-A72B-B5C6-577A9AAF2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4280" name="Line 264">
            <a:extLst>
              <a:ext uri="{FF2B5EF4-FFF2-40B4-BE49-F238E27FC236}">
                <a16:creationId xmlns:a16="http://schemas.microsoft.com/office/drawing/2014/main" id="{C9D3F236-B16F-6591-6DF1-6BA293881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DF332AF-A95D-24ED-8FCB-12519FC2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3F8C-E953-47B3-8C66-07B532DE6D5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7CC952-FE55-B483-6B28-35793DB2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46B381-547E-A0DC-1A5D-C145AA0E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942E-EEE2-487F-9094-27A6BF09DBF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69122" name="Rectangle 2">
            <a:extLst>
              <a:ext uri="{FF2B5EF4-FFF2-40B4-BE49-F238E27FC236}">
                <a16:creationId xmlns:a16="http://schemas.microsoft.com/office/drawing/2014/main" id="{89B911D5-64AC-AD60-5BBB-4546120F2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382000" cy="10668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sz="3200">
                <a:ea typeface="SimSun" panose="02010600030101010101" pitchFamily="2" charset="-122"/>
              </a:rPr>
              <a:t>CHAMELEON (Clustering Complex Objects)</a:t>
            </a:r>
          </a:p>
        </p:txBody>
      </p:sp>
      <p:pic>
        <p:nvPicPr>
          <p:cNvPr id="1669123" name="Picture 3">
            <a:extLst>
              <a:ext uri="{FF2B5EF4-FFF2-40B4-BE49-F238E27FC236}">
                <a16:creationId xmlns:a16="http://schemas.microsoft.com/office/drawing/2014/main" id="{95CCC2D3-F9CD-C3C1-A3AB-01699BD56E9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838200"/>
            <a:ext cx="8610600" cy="6019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7C9B5B-8301-A3F6-849F-440639A3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11D6-EBFD-4016-88E1-B5071CBF2E3B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E3875F5-F085-78B0-7828-EC3E679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D92DDC-994B-27F2-F22F-D7C383B2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13D7-CC4A-414D-B74A-9457EA801AB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95042" name="Rectangle 2">
            <a:extLst>
              <a:ext uri="{FF2B5EF4-FFF2-40B4-BE49-F238E27FC236}">
                <a16:creationId xmlns:a16="http://schemas.microsoft.com/office/drawing/2014/main" id="{B01336F2-236B-A78C-C3F2-76BBBF785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10600" cy="706438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Density-Based Clustering Methods</a:t>
            </a:r>
          </a:p>
        </p:txBody>
      </p:sp>
      <p:sp>
        <p:nvSpPr>
          <p:cNvPr id="1495043" name="Rectangle 3">
            <a:extLst>
              <a:ext uri="{FF2B5EF4-FFF2-40B4-BE49-F238E27FC236}">
                <a16:creationId xmlns:a16="http://schemas.microsoft.com/office/drawing/2014/main" id="{704EFF3B-EF0C-7BAB-7FD4-CB3C85BD9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344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Major features: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Discover clusters of arbitrary shape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Handle noise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One scan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Need density parameters as termination condition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Several interesting studies:</a:t>
            </a:r>
          </a:p>
          <a:p>
            <a:pPr lvl="1"/>
            <a:r>
              <a:rPr lang="en-US" altLang="zh-CN" u="sng">
                <a:ea typeface="SimSun" panose="02010600030101010101" pitchFamily="2" charset="-122"/>
              </a:rPr>
              <a:t>DBSCAN:</a:t>
            </a:r>
            <a:r>
              <a:rPr lang="en-US" altLang="zh-CN">
                <a:ea typeface="SimSun" panose="02010600030101010101" pitchFamily="2" charset="-122"/>
              </a:rPr>
              <a:t> Ester, et al. (KDD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>
                <a:ea typeface="SimSun" panose="02010600030101010101" pitchFamily="2" charset="-122"/>
              </a:rPr>
              <a:t>96)</a:t>
            </a:r>
          </a:p>
          <a:p>
            <a:pPr lvl="1"/>
            <a:r>
              <a:rPr lang="en-US" altLang="zh-CN" u="sng">
                <a:ea typeface="SimSun" panose="02010600030101010101" pitchFamily="2" charset="-122"/>
              </a:rPr>
              <a:t>OPTICS</a:t>
            </a:r>
            <a:r>
              <a:rPr lang="en-US" altLang="zh-CN">
                <a:ea typeface="SimSun" panose="02010600030101010101" pitchFamily="2" charset="-122"/>
              </a:rPr>
              <a:t>: Ankerst, et al (SIGMOD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>
                <a:ea typeface="SimSun" panose="02010600030101010101" pitchFamily="2" charset="-122"/>
              </a:rPr>
              <a:t>99).</a:t>
            </a:r>
          </a:p>
          <a:p>
            <a:pPr lvl="1"/>
            <a:r>
              <a:rPr lang="en-US" altLang="zh-CN" u="sng">
                <a:ea typeface="SimSun" panose="02010600030101010101" pitchFamily="2" charset="-122"/>
              </a:rPr>
              <a:t>DENCLUE</a:t>
            </a:r>
            <a:r>
              <a:rPr lang="en-US" altLang="zh-CN">
                <a:ea typeface="SimSun" panose="02010600030101010101" pitchFamily="2" charset="-122"/>
              </a:rPr>
              <a:t>: Hinneburg &amp; D. Keim  (KDD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>
                <a:ea typeface="SimSun" panose="02010600030101010101" pitchFamily="2" charset="-122"/>
              </a:rPr>
              <a:t>98)</a:t>
            </a:r>
          </a:p>
          <a:p>
            <a:pPr lvl="1"/>
            <a:r>
              <a:rPr lang="en-US" altLang="zh-CN" u="sng">
                <a:ea typeface="SimSun" panose="02010600030101010101" pitchFamily="2" charset="-122"/>
              </a:rPr>
              <a:t>CLIQUE</a:t>
            </a:r>
            <a:r>
              <a:rPr lang="en-US" altLang="zh-CN">
                <a:ea typeface="SimSun" panose="02010600030101010101" pitchFamily="2" charset="-122"/>
              </a:rPr>
              <a:t>: Agrawal, et al. (SIGMOD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>
                <a:ea typeface="SimSun" panose="02010600030101010101" pitchFamily="2" charset="-122"/>
              </a:rPr>
              <a:t>98) (more grid-based)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BDE9F90-378E-AB83-6FB9-2BB19F08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767E-3D54-49F8-A314-FEB263674BEB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AAAC23-8F5F-B08D-8B47-4C1E3129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632110-8516-FF65-2323-E407773E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E85D-D56A-4B4E-B25B-AD09080755D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98114" name="Rectangle 2050">
            <a:extLst>
              <a:ext uri="{FF2B5EF4-FFF2-40B4-BE49-F238E27FC236}">
                <a16:creationId xmlns:a16="http://schemas.microsoft.com/office/drawing/2014/main" id="{9315D1E7-E473-1C7A-A7EF-89C653EF3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458200" cy="6858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Density-Based Clustering: Basic Concepts</a:t>
            </a:r>
          </a:p>
        </p:txBody>
      </p:sp>
      <p:sp>
        <p:nvSpPr>
          <p:cNvPr id="1498115" name="Rectangle 2051">
            <a:extLst>
              <a:ext uri="{FF2B5EF4-FFF2-40B4-BE49-F238E27FC236}">
                <a16:creationId xmlns:a16="http://schemas.microsoft.com/office/drawing/2014/main" id="{B65C7071-406A-F879-9DD1-43570ADA8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Two parameters</a:t>
            </a:r>
            <a:r>
              <a:rPr lang="en-US" altLang="zh-CN" sz="2400" i="1">
                <a:ea typeface="SimSun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>
                <a:ea typeface="SimSun" panose="02010600030101010101" pitchFamily="2" charset="-122"/>
              </a:rPr>
              <a:t>: Maximum radius of the neighbourhood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>
                <a:ea typeface="SimSun" panose="02010600030101010101" pitchFamily="2" charset="-122"/>
              </a:rPr>
              <a:t>: Minimum number of points in an Eps-neighbourhood of that point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>
                <a:ea typeface="SimSun" panose="02010600030101010101" pitchFamily="2" charset="-122"/>
              </a:rPr>
              <a:t>N</a:t>
            </a:r>
            <a:r>
              <a:rPr lang="en-US" altLang="zh-CN" sz="2400" i="1" baseline="-25000">
                <a:ea typeface="SimSun" panose="02010600030101010101" pitchFamily="2" charset="-122"/>
              </a:rPr>
              <a:t>Eps</a:t>
            </a:r>
            <a:r>
              <a:rPr lang="en-US" altLang="zh-CN" sz="2400" i="1">
                <a:ea typeface="SimSun" panose="02010600030101010101" pitchFamily="2" charset="-122"/>
              </a:rPr>
              <a:t>(p)</a:t>
            </a:r>
            <a:r>
              <a:rPr lang="en-US" altLang="zh-CN" sz="2400">
                <a:ea typeface="SimSun" panose="02010600030101010101" pitchFamily="2" charset="-122"/>
              </a:rPr>
              <a:t>:	</a:t>
            </a:r>
            <a:r>
              <a:rPr lang="en-US" altLang="zh-CN" sz="2400" i="1">
                <a:ea typeface="SimSun" panose="02010600030101010101" pitchFamily="2" charset="-122"/>
              </a:rPr>
              <a:t>{q belongs to D </a:t>
            </a:r>
            <a:r>
              <a:rPr lang="en-US" altLang="zh-CN" sz="2400">
                <a:ea typeface="SimSun" panose="02010600030101010101" pitchFamily="2" charset="-122"/>
              </a:rPr>
              <a:t>|</a:t>
            </a:r>
            <a:r>
              <a:rPr lang="en-US" altLang="zh-CN" sz="2400" i="1">
                <a:ea typeface="SimSun" panose="02010600030101010101" pitchFamily="2" charset="-122"/>
              </a:rPr>
              <a:t> dist(p,q) &lt;= Eps}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400">
                <a:ea typeface="SimSun" panose="02010600030101010101" pitchFamily="2" charset="-122"/>
              </a:rPr>
              <a:t>: A point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400" i="1">
                <a:ea typeface="SimSun" panose="02010600030101010101" pitchFamily="2" charset="-122"/>
              </a:rPr>
              <a:t>q</a:t>
            </a:r>
            <a:r>
              <a:rPr lang="en-US" altLang="zh-CN" sz="2400">
                <a:ea typeface="SimSun" panose="02010600030101010101" pitchFamily="2" charset="-122"/>
              </a:rPr>
              <a:t> w.r.t. </a:t>
            </a:r>
            <a:r>
              <a:rPr lang="en-US" altLang="zh-CN" sz="2400" i="1">
                <a:ea typeface="SimSun" panose="02010600030101010101" pitchFamily="2" charset="-122"/>
              </a:rPr>
              <a:t>Eps</a:t>
            </a:r>
            <a:r>
              <a:rPr lang="en-US" altLang="zh-CN" sz="2400">
                <a:ea typeface="SimSun" panose="02010600030101010101" pitchFamily="2" charset="-122"/>
              </a:rPr>
              <a:t>, </a:t>
            </a:r>
            <a:r>
              <a:rPr lang="en-US" altLang="zh-CN" sz="2400" i="1">
                <a:ea typeface="SimSun" panose="02010600030101010101" pitchFamily="2" charset="-122"/>
              </a:rPr>
              <a:t>MinPts</a:t>
            </a:r>
            <a:r>
              <a:rPr lang="en-US" altLang="zh-CN" sz="2400">
                <a:ea typeface="SimSun" panose="02010600030101010101" pitchFamily="2" charset="-122"/>
              </a:rPr>
              <a:t> if 	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belongs to </a:t>
            </a:r>
            <a:r>
              <a:rPr lang="en-US" altLang="zh-CN" i="1">
                <a:ea typeface="SimSun" panose="02010600030101010101" pitchFamily="2" charset="-122"/>
              </a:rPr>
              <a:t>N</a:t>
            </a:r>
            <a:r>
              <a:rPr lang="en-US" altLang="zh-CN" i="1" baseline="-25000">
                <a:ea typeface="SimSun" panose="02010600030101010101" pitchFamily="2" charset="-122"/>
              </a:rPr>
              <a:t>Eps</a:t>
            </a:r>
            <a:r>
              <a:rPr lang="en-US" altLang="zh-CN" i="1">
                <a:ea typeface="SimSun" panose="02010600030101010101" pitchFamily="2" charset="-122"/>
              </a:rPr>
              <a:t>(q)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core point condition: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              |</a:t>
            </a:r>
            <a:r>
              <a:rPr lang="en-US" altLang="zh-CN" i="1">
                <a:ea typeface="SimSun" panose="02010600030101010101" pitchFamily="2" charset="-122"/>
              </a:rPr>
              <a:t>N</a:t>
            </a:r>
            <a:r>
              <a:rPr lang="en-US" altLang="zh-CN" i="1" baseline="-25000">
                <a:ea typeface="SimSun" panose="02010600030101010101" pitchFamily="2" charset="-122"/>
              </a:rPr>
              <a:t>Eps</a:t>
            </a:r>
            <a:r>
              <a:rPr lang="en-US" altLang="zh-CN" i="1">
                <a:ea typeface="SimSun" panose="02010600030101010101" pitchFamily="2" charset="-122"/>
              </a:rPr>
              <a:t> (q)</a:t>
            </a:r>
            <a:r>
              <a:rPr lang="en-US" altLang="zh-CN">
                <a:ea typeface="SimSun" panose="02010600030101010101" pitchFamily="2" charset="-122"/>
              </a:rPr>
              <a:t>| &gt;= </a:t>
            </a:r>
            <a:r>
              <a:rPr lang="en-US" altLang="zh-CN" i="1">
                <a:ea typeface="SimSun" panose="02010600030101010101" pitchFamily="2" charset="-122"/>
              </a:rPr>
              <a:t>MinPts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endParaRPr lang="en-US" altLang="zh-CN" i="1">
              <a:ea typeface="SimSun" panose="02010600030101010101" pitchFamily="2" charset="-122"/>
            </a:endParaRPr>
          </a:p>
        </p:txBody>
      </p:sp>
      <p:grpSp>
        <p:nvGrpSpPr>
          <p:cNvPr id="1498116" name="Group 2052">
            <a:extLst>
              <a:ext uri="{FF2B5EF4-FFF2-40B4-BE49-F238E27FC236}">
                <a16:creationId xmlns:a16="http://schemas.microsoft.com/office/drawing/2014/main" id="{2E5D05A2-D4EC-7116-3024-9545841DC647}"/>
              </a:ext>
            </a:extLst>
          </p:cNvPr>
          <p:cNvGrpSpPr>
            <a:grpSpLocks/>
          </p:cNvGrpSpPr>
          <p:nvPr/>
        </p:nvGrpSpPr>
        <p:grpSpPr bwMode="auto">
          <a:xfrm>
            <a:off x="6788150" y="4648200"/>
            <a:ext cx="3879850" cy="1663700"/>
            <a:chOff x="3316" y="2788"/>
            <a:chExt cx="2444" cy="1048"/>
          </a:xfrm>
        </p:grpSpPr>
        <p:grpSp>
          <p:nvGrpSpPr>
            <p:cNvPr id="1498117" name="Group 2053">
              <a:extLst>
                <a:ext uri="{FF2B5EF4-FFF2-40B4-BE49-F238E27FC236}">
                  <a16:creationId xmlns:a16="http://schemas.microsoft.com/office/drawing/2014/main" id="{EFBE0939-9167-66EE-1B0A-10F45C9B7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6" y="2788"/>
              <a:ext cx="1048" cy="1048"/>
              <a:chOff x="3316" y="2788"/>
              <a:chExt cx="1048" cy="1048"/>
            </a:xfrm>
          </p:grpSpPr>
          <p:sp>
            <p:nvSpPr>
              <p:cNvPr id="1498118" name="Oval 2054">
                <a:extLst>
                  <a:ext uri="{FF2B5EF4-FFF2-40B4-BE49-F238E27FC236}">
                    <a16:creationId xmlns:a16="http://schemas.microsoft.com/office/drawing/2014/main" id="{1639D914-ED7A-3E1F-A0D1-C112D6693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19" name="Oval 2055">
                <a:extLst>
                  <a:ext uri="{FF2B5EF4-FFF2-40B4-BE49-F238E27FC236}">
                    <a16:creationId xmlns:a16="http://schemas.microsoft.com/office/drawing/2014/main" id="{388EEEF1-AAA3-9E55-2E43-11AA1B428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0" name="Oval 2056">
                <a:extLst>
                  <a:ext uri="{FF2B5EF4-FFF2-40B4-BE49-F238E27FC236}">
                    <a16:creationId xmlns:a16="http://schemas.microsoft.com/office/drawing/2014/main" id="{F20D3342-5ECD-D167-89D8-67E28E5C4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1" name="Oval 2057">
                <a:extLst>
                  <a:ext uri="{FF2B5EF4-FFF2-40B4-BE49-F238E27FC236}">
                    <a16:creationId xmlns:a16="http://schemas.microsoft.com/office/drawing/2014/main" id="{F49D3434-F0BA-A02D-D20C-94A22923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2" name="Oval 2058">
                <a:extLst>
                  <a:ext uri="{FF2B5EF4-FFF2-40B4-BE49-F238E27FC236}">
                    <a16:creationId xmlns:a16="http://schemas.microsoft.com/office/drawing/2014/main" id="{3D7F16D3-81BE-5D4D-AC6D-AF8038EC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3" name="Oval 2059">
                <a:extLst>
                  <a:ext uri="{FF2B5EF4-FFF2-40B4-BE49-F238E27FC236}">
                    <a16:creationId xmlns:a16="http://schemas.microsoft.com/office/drawing/2014/main" id="{18DA625F-226A-3AB6-14DF-5CC2A2488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4" name="Oval 2060">
                <a:extLst>
                  <a:ext uri="{FF2B5EF4-FFF2-40B4-BE49-F238E27FC236}">
                    <a16:creationId xmlns:a16="http://schemas.microsoft.com/office/drawing/2014/main" id="{4BBB2F8E-B671-4974-E128-C8E377912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5" name="Oval 2061">
                <a:extLst>
                  <a:ext uri="{FF2B5EF4-FFF2-40B4-BE49-F238E27FC236}">
                    <a16:creationId xmlns:a16="http://schemas.microsoft.com/office/drawing/2014/main" id="{043986F0-4C0E-E96E-E738-0BB2D426B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6" name="Oval 2062">
                <a:extLst>
                  <a:ext uri="{FF2B5EF4-FFF2-40B4-BE49-F238E27FC236}">
                    <a16:creationId xmlns:a16="http://schemas.microsoft.com/office/drawing/2014/main" id="{300A09DA-F992-2332-E16F-80287070D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7" name="Oval 2063">
                <a:extLst>
                  <a:ext uri="{FF2B5EF4-FFF2-40B4-BE49-F238E27FC236}">
                    <a16:creationId xmlns:a16="http://schemas.microsoft.com/office/drawing/2014/main" id="{42B67701-9C4B-420F-E87D-A3A3B5356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8" name="Oval 2064">
                <a:extLst>
                  <a:ext uri="{FF2B5EF4-FFF2-40B4-BE49-F238E27FC236}">
                    <a16:creationId xmlns:a16="http://schemas.microsoft.com/office/drawing/2014/main" id="{1E8A5D2C-95B7-2B29-AFD5-423607527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29" name="Oval 2065">
                <a:extLst>
                  <a:ext uri="{FF2B5EF4-FFF2-40B4-BE49-F238E27FC236}">
                    <a16:creationId xmlns:a16="http://schemas.microsoft.com/office/drawing/2014/main" id="{D64233F0-107B-E8B9-5A47-F76B68654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30" name="Oval 2066">
                <a:extLst>
                  <a:ext uri="{FF2B5EF4-FFF2-40B4-BE49-F238E27FC236}">
                    <a16:creationId xmlns:a16="http://schemas.microsoft.com/office/drawing/2014/main" id="{5FDE1096-BCB5-9810-B43C-4ADC488D8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31" name="Oval 2067">
                <a:extLst>
                  <a:ext uri="{FF2B5EF4-FFF2-40B4-BE49-F238E27FC236}">
                    <a16:creationId xmlns:a16="http://schemas.microsoft.com/office/drawing/2014/main" id="{8D9ECC81-BD17-5280-B342-E14A17396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32" name="Oval 2068">
                <a:extLst>
                  <a:ext uri="{FF2B5EF4-FFF2-40B4-BE49-F238E27FC236}">
                    <a16:creationId xmlns:a16="http://schemas.microsoft.com/office/drawing/2014/main" id="{B5CB0CD9-598E-AAFE-16AD-82B30090E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33" name="Oval 2069">
                <a:extLst>
                  <a:ext uri="{FF2B5EF4-FFF2-40B4-BE49-F238E27FC236}">
                    <a16:creationId xmlns:a16="http://schemas.microsoft.com/office/drawing/2014/main" id="{0C071CAE-69ED-5F97-C188-AEC8CD6CE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98134" name="Rectangle 2070">
                <a:extLst>
                  <a:ext uri="{FF2B5EF4-FFF2-40B4-BE49-F238E27FC236}">
                    <a16:creationId xmlns:a16="http://schemas.microsoft.com/office/drawing/2014/main" id="{069349C2-8703-A624-7C46-29CF05DE8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1498135" name="Rectangle 2071">
                <a:extLst>
                  <a:ext uri="{FF2B5EF4-FFF2-40B4-BE49-F238E27FC236}">
                    <a16:creationId xmlns:a16="http://schemas.microsoft.com/office/drawing/2014/main" id="{179C44FE-6967-71B7-7778-9D137A037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</p:grpSp>
        <p:sp>
          <p:nvSpPr>
            <p:cNvPr id="1498136" name="Rectangle 2072">
              <a:extLst>
                <a:ext uri="{FF2B5EF4-FFF2-40B4-BE49-F238E27FC236}">
                  <a16:creationId xmlns:a16="http://schemas.microsoft.com/office/drawing/2014/main" id="{5E59A69C-87DA-8390-C9AA-C191784B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976"/>
              <a:ext cx="1152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/>
              <a:t>Hierarchical Clustering</a:t>
            </a:r>
          </a:p>
          <a:p>
            <a:r>
              <a:rPr lang="en-IN" dirty="0"/>
              <a:t>Density based clustering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1E73AE-D8A1-1788-53E7-5CACBDC2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538-C5AB-4FD8-ABB5-EE3AB5314C47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FEE322F-E4D8-C61C-E09A-30F112BE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74D835-93E1-9A42-5A93-4FD4602F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D8A1-6D71-48EE-8F4E-13F0A7BB9FD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99138" name="Rectangle 1026">
            <a:extLst>
              <a:ext uri="{FF2B5EF4-FFF2-40B4-BE49-F238E27FC236}">
                <a16:creationId xmlns:a16="http://schemas.microsoft.com/office/drawing/2014/main" id="{527F2643-3604-A5B9-9016-91E548E30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sz="3200">
                <a:ea typeface="SimSun" panose="02010600030101010101" pitchFamily="2" charset="-122"/>
              </a:rPr>
              <a:t>Density-Reachable and Density-Connected</a:t>
            </a:r>
          </a:p>
        </p:txBody>
      </p:sp>
      <p:sp>
        <p:nvSpPr>
          <p:cNvPr id="1499139" name="Rectangle 1027">
            <a:extLst>
              <a:ext uri="{FF2B5EF4-FFF2-40B4-BE49-F238E27FC236}">
                <a16:creationId xmlns:a16="http://schemas.microsoft.com/office/drawing/2014/main" id="{428988A3-9181-86ED-61B4-E43D7BF6D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5638800" cy="5029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Density-reachable: 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A point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is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>
                <a:ea typeface="SimSun" panose="02010600030101010101" pitchFamily="2" charset="-122"/>
              </a:rPr>
              <a:t> from a point </a:t>
            </a:r>
            <a:r>
              <a:rPr lang="en-US" altLang="zh-CN" i="1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 w.r.t. </a:t>
            </a:r>
            <a:r>
              <a:rPr lang="en-US" altLang="zh-CN" i="1">
                <a:ea typeface="SimSun" panose="02010600030101010101" pitchFamily="2" charset="-122"/>
              </a:rPr>
              <a:t>Eps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MinPts</a:t>
            </a:r>
            <a:r>
              <a:rPr lang="en-US" altLang="zh-CN">
                <a:ea typeface="SimSun" panose="02010600030101010101" pitchFamily="2" charset="-122"/>
              </a:rPr>
              <a:t> if there is a chain of points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1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n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1</a:t>
            </a:r>
            <a:r>
              <a:rPr lang="en-US" altLang="zh-CN">
                <a:ea typeface="SimSun" panose="02010600030101010101" pitchFamily="2" charset="-122"/>
              </a:rPr>
              <a:t> = </a:t>
            </a:r>
            <a:r>
              <a:rPr lang="en-US" altLang="zh-CN" i="1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n</a:t>
            </a:r>
            <a:r>
              <a:rPr lang="en-US" altLang="zh-CN">
                <a:ea typeface="SimSun" panose="02010600030101010101" pitchFamily="2" charset="-122"/>
              </a:rPr>
              <a:t> =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such that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i+1</a:t>
            </a:r>
            <a:r>
              <a:rPr lang="en-US" altLang="zh-CN">
                <a:ea typeface="SimSun" panose="02010600030101010101" pitchFamily="2" charset="-122"/>
              </a:rPr>
              <a:t> is directly density-reachable from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 i="1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A point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is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>
                <a:ea typeface="SimSun" panose="02010600030101010101" pitchFamily="2" charset="-122"/>
              </a:rPr>
              <a:t> to a point </a:t>
            </a:r>
            <a:r>
              <a:rPr lang="en-US" altLang="zh-CN" i="1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 w.r.t. </a:t>
            </a:r>
            <a:r>
              <a:rPr lang="en-US" altLang="zh-CN" i="1">
                <a:ea typeface="SimSun" panose="02010600030101010101" pitchFamily="2" charset="-122"/>
              </a:rPr>
              <a:t>Eps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MinPts</a:t>
            </a:r>
            <a:r>
              <a:rPr lang="en-US" altLang="zh-CN">
                <a:ea typeface="SimSun" panose="02010600030101010101" pitchFamily="2" charset="-122"/>
              </a:rPr>
              <a:t> if there is a point </a:t>
            </a:r>
            <a:r>
              <a:rPr lang="en-US" altLang="zh-CN" i="1">
                <a:ea typeface="SimSun" panose="02010600030101010101" pitchFamily="2" charset="-122"/>
              </a:rPr>
              <a:t>o </a:t>
            </a:r>
            <a:r>
              <a:rPr lang="en-US" altLang="zh-CN">
                <a:ea typeface="SimSun" panose="02010600030101010101" pitchFamily="2" charset="-122"/>
              </a:rPr>
              <a:t>such that both, </a:t>
            </a:r>
            <a:r>
              <a:rPr lang="en-US" altLang="zh-CN" i="1">
                <a:ea typeface="SimSun" panose="02010600030101010101" pitchFamily="2" charset="-122"/>
              </a:rPr>
              <a:t>p</a:t>
            </a:r>
            <a:r>
              <a:rPr lang="en-US" altLang="zh-CN">
                <a:ea typeface="SimSun" panose="02010600030101010101" pitchFamily="2" charset="-122"/>
              </a:rPr>
              <a:t> and </a:t>
            </a:r>
            <a:r>
              <a:rPr lang="en-US" altLang="zh-CN" i="1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 are density-reachable from </a:t>
            </a:r>
            <a:r>
              <a:rPr lang="en-US" altLang="zh-CN" i="1">
                <a:ea typeface="SimSun" panose="02010600030101010101" pitchFamily="2" charset="-122"/>
              </a:rPr>
              <a:t>o</a:t>
            </a:r>
            <a:r>
              <a:rPr lang="en-US" altLang="zh-CN">
                <a:ea typeface="SimSun" panose="02010600030101010101" pitchFamily="2" charset="-122"/>
              </a:rPr>
              <a:t> w.r.t. </a:t>
            </a:r>
            <a:r>
              <a:rPr lang="en-US" altLang="zh-CN" i="1">
                <a:ea typeface="SimSun" panose="02010600030101010101" pitchFamily="2" charset="-122"/>
              </a:rPr>
              <a:t>Eps</a:t>
            </a:r>
            <a:r>
              <a:rPr lang="en-US" altLang="zh-CN">
                <a:ea typeface="SimSun" panose="02010600030101010101" pitchFamily="2" charset="-122"/>
              </a:rPr>
              <a:t> and </a:t>
            </a:r>
            <a:r>
              <a:rPr lang="en-US" altLang="zh-CN" i="1">
                <a:ea typeface="SimSun" panose="02010600030101010101" pitchFamily="2" charset="-122"/>
              </a:rPr>
              <a:t>MinPts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499140" name="Oval 1028">
            <a:extLst>
              <a:ext uri="{FF2B5EF4-FFF2-40B4-BE49-F238E27FC236}">
                <a16:creationId xmlns:a16="http://schemas.microsoft.com/office/drawing/2014/main" id="{1D264780-38AA-F6A3-BC4E-970DF6AE5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2459039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1" name="Oval 1029">
            <a:extLst>
              <a:ext uri="{FF2B5EF4-FFF2-40B4-BE49-F238E27FC236}">
                <a16:creationId xmlns:a16="http://schemas.microsoft.com/office/drawing/2014/main" id="{CFC92068-2817-0655-11E2-55D11274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2" name="Oval 1030">
            <a:extLst>
              <a:ext uri="{FF2B5EF4-FFF2-40B4-BE49-F238E27FC236}">
                <a16:creationId xmlns:a16="http://schemas.microsoft.com/office/drawing/2014/main" id="{2F003993-D62B-4A0F-B354-6BDFD619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2235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3" name="Oval 1031">
            <a:extLst>
              <a:ext uri="{FF2B5EF4-FFF2-40B4-BE49-F238E27FC236}">
                <a16:creationId xmlns:a16="http://schemas.microsoft.com/office/drawing/2014/main" id="{F7E37C09-CAF8-4110-279F-78CB47ED4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1" y="29051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4" name="Oval 1032">
            <a:extLst>
              <a:ext uri="{FF2B5EF4-FFF2-40B4-BE49-F238E27FC236}">
                <a16:creationId xmlns:a16="http://schemas.microsoft.com/office/drawing/2014/main" id="{F48CFA3D-B113-9A6B-747D-5DC152DF0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39" y="268287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5" name="Oval 1033">
            <a:extLst>
              <a:ext uri="{FF2B5EF4-FFF2-40B4-BE49-F238E27FC236}">
                <a16:creationId xmlns:a16="http://schemas.microsoft.com/office/drawing/2014/main" id="{A67D3EA1-1AD0-563A-B1C5-520CBC49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639" y="29051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6" name="Oval 1034">
            <a:extLst>
              <a:ext uri="{FF2B5EF4-FFF2-40B4-BE49-F238E27FC236}">
                <a16:creationId xmlns:a16="http://schemas.microsoft.com/office/drawing/2014/main" id="{F4920EAB-01B9-55B2-BDFD-6B204BB3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017839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7" name="Oval 1035">
            <a:extLst>
              <a:ext uri="{FF2B5EF4-FFF2-40B4-BE49-F238E27FC236}">
                <a16:creationId xmlns:a16="http://schemas.microsoft.com/office/drawing/2014/main" id="{99A982D4-4233-ACF0-68D4-B3318825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8" name="Oval 1036">
            <a:extLst>
              <a:ext uri="{FF2B5EF4-FFF2-40B4-BE49-F238E27FC236}">
                <a16:creationId xmlns:a16="http://schemas.microsoft.com/office/drawing/2014/main" id="{AD625A67-B298-307C-860E-006B8A5D0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26" y="2682876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49" name="Oval 1037">
            <a:extLst>
              <a:ext uri="{FF2B5EF4-FFF2-40B4-BE49-F238E27FC236}">
                <a16:creationId xmlns:a16="http://schemas.microsoft.com/office/drawing/2014/main" id="{0FDA8DE5-89D4-3814-BFD9-31053E3BF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276" y="2235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50" name="Oval 1038">
            <a:extLst>
              <a:ext uri="{FF2B5EF4-FFF2-40B4-BE49-F238E27FC236}">
                <a16:creationId xmlns:a16="http://schemas.microsoft.com/office/drawing/2014/main" id="{57086EDE-54EF-C7DD-2854-E78C5610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476" y="27940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51" name="Oval 1039">
            <a:extLst>
              <a:ext uri="{FF2B5EF4-FFF2-40B4-BE49-F238E27FC236}">
                <a16:creationId xmlns:a16="http://schemas.microsoft.com/office/drawing/2014/main" id="{8AD0EA5C-FB5C-668E-F235-FECEE71CB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726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52" name="Oval 1040">
            <a:extLst>
              <a:ext uri="{FF2B5EF4-FFF2-40B4-BE49-F238E27FC236}">
                <a16:creationId xmlns:a16="http://schemas.microsoft.com/office/drawing/2014/main" id="{73D9A13C-E1AA-827A-19C7-74102214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563" y="2905126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53" name="Oval 1041">
            <a:extLst>
              <a:ext uri="{FF2B5EF4-FFF2-40B4-BE49-F238E27FC236}">
                <a16:creationId xmlns:a16="http://schemas.microsoft.com/office/drawing/2014/main" id="{E735ED84-C5FE-121F-D8DF-39888C16C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363" y="3017839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54" name="Oval 1042">
            <a:extLst>
              <a:ext uri="{FF2B5EF4-FFF2-40B4-BE49-F238E27FC236}">
                <a16:creationId xmlns:a16="http://schemas.microsoft.com/office/drawing/2014/main" id="{811681B8-F971-645A-8134-F3F8CD05E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438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55" name="Oval 1043">
            <a:extLst>
              <a:ext uri="{FF2B5EF4-FFF2-40B4-BE49-F238E27FC236}">
                <a16:creationId xmlns:a16="http://schemas.microsoft.com/office/drawing/2014/main" id="{4BAC1233-5784-4650-B675-07468EBF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56" name="Rectangle 1044">
            <a:extLst>
              <a:ext uri="{FF2B5EF4-FFF2-40B4-BE49-F238E27FC236}">
                <a16:creationId xmlns:a16="http://schemas.microsoft.com/office/drawing/2014/main" id="{C4682E24-8881-6AE2-BC21-F78364EF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0" y="2051050"/>
            <a:ext cx="381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1499157" name="Rectangle 1045">
            <a:extLst>
              <a:ext uri="{FF2B5EF4-FFF2-40B4-BE49-F238E27FC236}">
                <a16:creationId xmlns:a16="http://schemas.microsoft.com/office/drawing/2014/main" id="{351FB0E6-610F-16BB-4CDC-F80FB837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2736850"/>
            <a:ext cx="381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1499158" name="Oval 1046">
            <a:extLst>
              <a:ext uri="{FF2B5EF4-FFF2-40B4-BE49-F238E27FC236}">
                <a16:creationId xmlns:a16="http://schemas.microsoft.com/office/drawing/2014/main" id="{6ACE73C7-B48B-0316-19D4-4CCA358F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99159" name="Rectangle 1047">
            <a:extLst>
              <a:ext uri="{FF2B5EF4-FFF2-40B4-BE49-F238E27FC236}">
                <a16:creationId xmlns:a16="http://schemas.microsoft.com/office/drawing/2014/main" id="{C69334CA-7991-0DD1-45B3-00F004DC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650" y="2508250"/>
            <a:ext cx="6096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499160" name="Line 1048">
            <a:extLst>
              <a:ext uri="{FF2B5EF4-FFF2-40B4-BE49-F238E27FC236}">
                <a16:creationId xmlns:a16="http://schemas.microsoft.com/office/drawing/2014/main" id="{973CFF17-0461-0B9A-3B32-C6D64D1B6C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9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99161" name="Group 1049">
            <a:extLst>
              <a:ext uri="{FF2B5EF4-FFF2-40B4-BE49-F238E27FC236}">
                <a16:creationId xmlns:a16="http://schemas.microsoft.com/office/drawing/2014/main" id="{9A81B517-02B9-C74F-D226-F96AED3C7B2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343400"/>
            <a:ext cx="2863850" cy="1638300"/>
            <a:chOff x="3428" y="2740"/>
            <a:chExt cx="1804" cy="1032"/>
          </a:xfrm>
        </p:grpSpPr>
        <p:sp>
          <p:nvSpPr>
            <p:cNvPr id="1499162" name="Oval 1050">
              <a:extLst>
                <a:ext uri="{FF2B5EF4-FFF2-40B4-BE49-F238E27FC236}">
                  <a16:creationId xmlns:a16="http://schemas.microsoft.com/office/drawing/2014/main" id="{DDB8DE6C-613D-833B-BEE1-5F7E6F7A2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63" name="Oval 1051">
              <a:extLst>
                <a:ext uri="{FF2B5EF4-FFF2-40B4-BE49-F238E27FC236}">
                  <a16:creationId xmlns:a16="http://schemas.microsoft.com/office/drawing/2014/main" id="{8E35907E-4C78-DFE1-F9A6-3548E9E9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64" name="Oval 1052">
              <a:extLst>
                <a:ext uri="{FF2B5EF4-FFF2-40B4-BE49-F238E27FC236}">
                  <a16:creationId xmlns:a16="http://schemas.microsoft.com/office/drawing/2014/main" id="{0C1AB041-E4B6-0316-F3EA-AC9417D28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65" name="Oval 1053">
              <a:extLst>
                <a:ext uri="{FF2B5EF4-FFF2-40B4-BE49-F238E27FC236}">
                  <a16:creationId xmlns:a16="http://schemas.microsoft.com/office/drawing/2014/main" id="{3719E3CA-74A3-9849-95C2-D8D00AE9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66" name="Oval 1054">
              <a:extLst>
                <a:ext uri="{FF2B5EF4-FFF2-40B4-BE49-F238E27FC236}">
                  <a16:creationId xmlns:a16="http://schemas.microsoft.com/office/drawing/2014/main" id="{8952E620-E8AA-B8D6-F122-5862F605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67" name="Oval 1055">
              <a:extLst>
                <a:ext uri="{FF2B5EF4-FFF2-40B4-BE49-F238E27FC236}">
                  <a16:creationId xmlns:a16="http://schemas.microsoft.com/office/drawing/2014/main" id="{9414E06E-73F5-26B7-4707-ED308CCD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68" name="Oval 1056">
              <a:extLst>
                <a:ext uri="{FF2B5EF4-FFF2-40B4-BE49-F238E27FC236}">
                  <a16:creationId xmlns:a16="http://schemas.microsoft.com/office/drawing/2014/main" id="{F4374438-4B8B-D8A1-1CF7-3CDDF67C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69" name="Oval 1057">
              <a:extLst>
                <a:ext uri="{FF2B5EF4-FFF2-40B4-BE49-F238E27FC236}">
                  <a16:creationId xmlns:a16="http://schemas.microsoft.com/office/drawing/2014/main" id="{A04778EC-AFE2-D853-F3FA-7299A61A9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70" name="Oval 1058">
              <a:extLst>
                <a:ext uri="{FF2B5EF4-FFF2-40B4-BE49-F238E27FC236}">
                  <a16:creationId xmlns:a16="http://schemas.microsoft.com/office/drawing/2014/main" id="{F2772E7F-C768-140F-AC7F-323AF1BEA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71" name="Oval 1059">
              <a:extLst>
                <a:ext uri="{FF2B5EF4-FFF2-40B4-BE49-F238E27FC236}">
                  <a16:creationId xmlns:a16="http://schemas.microsoft.com/office/drawing/2014/main" id="{D0B168AC-D3FD-88F7-FDA8-2335D54E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72" name="Oval 1060">
              <a:extLst>
                <a:ext uri="{FF2B5EF4-FFF2-40B4-BE49-F238E27FC236}">
                  <a16:creationId xmlns:a16="http://schemas.microsoft.com/office/drawing/2014/main" id="{9FD8CF5E-A3C0-AF19-AE9A-587F90243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73" name="Oval 1061">
              <a:extLst>
                <a:ext uri="{FF2B5EF4-FFF2-40B4-BE49-F238E27FC236}">
                  <a16:creationId xmlns:a16="http://schemas.microsoft.com/office/drawing/2014/main" id="{182F2F83-06F3-DB3B-6728-6A73AA52D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74" name="Oval 1062">
              <a:extLst>
                <a:ext uri="{FF2B5EF4-FFF2-40B4-BE49-F238E27FC236}">
                  <a16:creationId xmlns:a16="http://schemas.microsoft.com/office/drawing/2014/main" id="{BDD61560-7239-3413-75C6-B21F6C29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75" name="Oval 1063">
              <a:extLst>
                <a:ext uri="{FF2B5EF4-FFF2-40B4-BE49-F238E27FC236}">
                  <a16:creationId xmlns:a16="http://schemas.microsoft.com/office/drawing/2014/main" id="{39514E7C-5FE3-C0F5-817E-8925DE77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76" name="Rectangle 1064">
              <a:extLst>
                <a:ext uri="{FF2B5EF4-FFF2-40B4-BE49-F238E27FC236}">
                  <a16:creationId xmlns:a16="http://schemas.microsoft.com/office/drawing/2014/main" id="{20A462C1-0031-746B-8E4A-7968B4984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1499177" name="Rectangle 1065">
              <a:extLst>
                <a:ext uri="{FF2B5EF4-FFF2-40B4-BE49-F238E27FC236}">
                  <a16:creationId xmlns:a16="http://schemas.microsoft.com/office/drawing/2014/main" id="{117EA22F-D87E-6C1B-94EE-C60ADB2C3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3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1499178" name="Oval 1066">
              <a:extLst>
                <a:ext uri="{FF2B5EF4-FFF2-40B4-BE49-F238E27FC236}">
                  <a16:creationId xmlns:a16="http://schemas.microsoft.com/office/drawing/2014/main" id="{C19B46CA-88FD-96B2-8175-E62EA96A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79" name="Oval 1067">
              <a:extLst>
                <a:ext uri="{FF2B5EF4-FFF2-40B4-BE49-F238E27FC236}">
                  <a16:creationId xmlns:a16="http://schemas.microsoft.com/office/drawing/2014/main" id="{D7DE58FF-796E-E85F-1923-188AAA84A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0" name="Oval 1068">
              <a:extLst>
                <a:ext uri="{FF2B5EF4-FFF2-40B4-BE49-F238E27FC236}">
                  <a16:creationId xmlns:a16="http://schemas.microsoft.com/office/drawing/2014/main" id="{F5A06600-C78E-8A87-A6D2-4AF23EBE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1" name="Oval 1069">
              <a:extLst>
                <a:ext uri="{FF2B5EF4-FFF2-40B4-BE49-F238E27FC236}">
                  <a16:creationId xmlns:a16="http://schemas.microsoft.com/office/drawing/2014/main" id="{9AC9F24A-A799-3240-38FF-10765487F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2" name="Oval 1070">
              <a:extLst>
                <a:ext uri="{FF2B5EF4-FFF2-40B4-BE49-F238E27FC236}">
                  <a16:creationId xmlns:a16="http://schemas.microsoft.com/office/drawing/2014/main" id="{8F8FBA6A-85E8-FC4B-2816-7F5B42D5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3" name="Oval 1071">
              <a:extLst>
                <a:ext uri="{FF2B5EF4-FFF2-40B4-BE49-F238E27FC236}">
                  <a16:creationId xmlns:a16="http://schemas.microsoft.com/office/drawing/2014/main" id="{5ADE69FC-8AA6-7218-8EDF-29CF70018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4" name="Oval 1072">
              <a:extLst>
                <a:ext uri="{FF2B5EF4-FFF2-40B4-BE49-F238E27FC236}">
                  <a16:creationId xmlns:a16="http://schemas.microsoft.com/office/drawing/2014/main" id="{44FCD9B9-A490-46E9-1B65-A3E9FE03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5" name="Oval 1073">
              <a:extLst>
                <a:ext uri="{FF2B5EF4-FFF2-40B4-BE49-F238E27FC236}">
                  <a16:creationId xmlns:a16="http://schemas.microsoft.com/office/drawing/2014/main" id="{8FBD10F9-0057-0523-5ACD-AD39096E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6" name="Oval 1074">
              <a:extLst>
                <a:ext uri="{FF2B5EF4-FFF2-40B4-BE49-F238E27FC236}">
                  <a16:creationId xmlns:a16="http://schemas.microsoft.com/office/drawing/2014/main" id="{867CD3D6-F74F-E68A-92AD-36D829CC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7" name="Oval 1075">
              <a:extLst>
                <a:ext uri="{FF2B5EF4-FFF2-40B4-BE49-F238E27FC236}">
                  <a16:creationId xmlns:a16="http://schemas.microsoft.com/office/drawing/2014/main" id="{55585805-44CE-A9F2-829B-85D06567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8" name="Line 1076">
              <a:extLst>
                <a:ext uri="{FF2B5EF4-FFF2-40B4-BE49-F238E27FC236}">
                  <a16:creationId xmlns:a16="http://schemas.microsoft.com/office/drawing/2014/main" id="{E2359F3C-9C2B-9B3C-948C-CE44E79BB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89" name="Line 1077">
              <a:extLst>
                <a:ext uri="{FF2B5EF4-FFF2-40B4-BE49-F238E27FC236}">
                  <a16:creationId xmlns:a16="http://schemas.microsoft.com/office/drawing/2014/main" id="{28326257-5C09-A07C-0ED0-78C9F89F7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90" name="Oval 1078">
              <a:extLst>
                <a:ext uri="{FF2B5EF4-FFF2-40B4-BE49-F238E27FC236}">
                  <a16:creationId xmlns:a16="http://schemas.microsoft.com/office/drawing/2014/main" id="{775D4EB1-01CA-444E-26B9-BF08A265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91" name="Oval 1079">
              <a:extLst>
                <a:ext uri="{FF2B5EF4-FFF2-40B4-BE49-F238E27FC236}">
                  <a16:creationId xmlns:a16="http://schemas.microsoft.com/office/drawing/2014/main" id="{691A3532-0B95-F35E-3AD9-AD8E821F7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92" name="Oval 1080">
              <a:extLst>
                <a:ext uri="{FF2B5EF4-FFF2-40B4-BE49-F238E27FC236}">
                  <a16:creationId xmlns:a16="http://schemas.microsoft.com/office/drawing/2014/main" id="{C9130379-357D-3709-503E-930B12C3D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93" name="Oval 1081">
              <a:extLst>
                <a:ext uri="{FF2B5EF4-FFF2-40B4-BE49-F238E27FC236}">
                  <a16:creationId xmlns:a16="http://schemas.microsoft.com/office/drawing/2014/main" id="{68E63380-1F1D-68CF-B3ED-80C4BACA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94" name="Line 1082">
              <a:extLst>
                <a:ext uri="{FF2B5EF4-FFF2-40B4-BE49-F238E27FC236}">
                  <a16:creationId xmlns:a16="http://schemas.microsoft.com/office/drawing/2014/main" id="{679F73AB-11CF-5BD1-0D0A-09F290499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95" name="Line 1083">
              <a:extLst>
                <a:ext uri="{FF2B5EF4-FFF2-40B4-BE49-F238E27FC236}">
                  <a16:creationId xmlns:a16="http://schemas.microsoft.com/office/drawing/2014/main" id="{C71508FE-884E-D957-EA8E-B85FEDAD5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9196" name="Rectangle 1084">
              <a:extLst>
                <a:ext uri="{FF2B5EF4-FFF2-40B4-BE49-F238E27FC236}">
                  <a16:creationId xmlns:a16="http://schemas.microsoft.com/office/drawing/2014/main" id="{69EDC56B-89CD-280D-309D-35BB5E499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1499197" name="Line 1085">
            <a:extLst>
              <a:ext uri="{FF2B5EF4-FFF2-40B4-BE49-F238E27FC236}">
                <a16:creationId xmlns:a16="http://schemas.microsoft.com/office/drawing/2014/main" id="{CB4EB34A-0CF4-88B2-AA00-E6A37E775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0D9BF1-D5FD-1334-D84D-E1CF1DB3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EB58-0BA5-467C-B851-2476E962879E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80C9DF5-04DF-840E-2509-89EBC7B8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BC8A7E5-B793-1868-8B8D-071594CD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AA2-86F5-4AED-BE55-5EED8B409C3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96066" name="Rectangle 2">
            <a:extLst>
              <a:ext uri="{FF2B5EF4-FFF2-40B4-BE49-F238E27FC236}">
                <a16:creationId xmlns:a16="http://schemas.microsoft.com/office/drawing/2014/main" id="{220D4CFA-8A74-B974-7F02-A4DE9401F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534400" cy="9906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DBSCAN: Density Based Spatial Clustering of Applications with Noise</a:t>
            </a:r>
          </a:p>
        </p:txBody>
      </p:sp>
      <p:sp>
        <p:nvSpPr>
          <p:cNvPr id="1496067" name="Rectangle 3">
            <a:extLst>
              <a:ext uri="{FF2B5EF4-FFF2-40B4-BE49-F238E27FC236}">
                <a16:creationId xmlns:a16="http://schemas.microsoft.com/office/drawing/2014/main" id="{05BDD227-199D-4FB9-149B-99CAADC3B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534400" cy="5029200"/>
          </a:xfrm>
        </p:spPr>
        <p:txBody>
          <a:bodyPr/>
          <a:lstStyle/>
          <a:p>
            <a:r>
              <a:rPr lang="en-US" altLang="zh-CN" sz="2400">
                <a:ea typeface="SimSun" panose="02010600030101010101" pitchFamily="2" charset="-122"/>
              </a:rPr>
              <a:t>Relies on a </a:t>
            </a:r>
            <a:r>
              <a:rPr lang="en-US" altLang="zh-CN" sz="2400" i="1">
                <a:ea typeface="SimSun" panose="02010600030101010101" pitchFamily="2" charset="-122"/>
              </a:rPr>
              <a:t>density-based</a:t>
            </a:r>
            <a:r>
              <a:rPr lang="en-US" altLang="zh-CN" sz="2400">
                <a:ea typeface="SimSun" panose="02010600030101010101" pitchFamily="2" charset="-122"/>
              </a:rPr>
              <a:t> notion of cluster:  A </a:t>
            </a:r>
            <a:r>
              <a:rPr lang="en-US" altLang="zh-CN" sz="2400" i="1">
                <a:ea typeface="SimSun" panose="02010600030101010101" pitchFamily="2" charset="-122"/>
              </a:rPr>
              <a:t>cluster</a:t>
            </a:r>
            <a:r>
              <a:rPr lang="en-US" altLang="zh-CN" sz="2400">
                <a:ea typeface="SimSun" panose="02010600030101010101" pitchFamily="2" charset="-122"/>
              </a:rPr>
              <a:t> is defined as a maximal set of density-connected points</a:t>
            </a:r>
          </a:p>
          <a:p>
            <a:r>
              <a:rPr lang="en-US" altLang="zh-CN" sz="2400">
                <a:ea typeface="SimSun" panose="02010600030101010101" pitchFamily="2" charset="-122"/>
              </a:rPr>
              <a:t>Discovers clusters of arbitrary shape in spatial databases with noise</a:t>
            </a:r>
          </a:p>
        </p:txBody>
      </p:sp>
      <p:grpSp>
        <p:nvGrpSpPr>
          <p:cNvPr id="1496068" name="Group 4">
            <a:extLst>
              <a:ext uri="{FF2B5EF4-FFF2-40B4-BE49-F238E27FC236}">
                <a16:creationId xmlns:a16="http://schemas.microsoft.com/office/drawing/2014/main" id="{41C90E94-1DC9-A43C-6AE1-F96A06529F6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05200"/>
            <a:ext cx="6324600" cy="2743200"/>
            <a:chOff x="672" y="1824"/>
            <a:chExt cx="4608" cy="2112"/>
          </a:xfrm>
        </p:grpSpPr>
        <p:sp>
          <p:nvSpPr>
            <p:cNvPr id="1496069" name="Oval 5">
              <a:extLst>
                <a:ext uri="{FF2B5EF4-FFF2-40B4-BE49-F238E27FC236}">
                  <a16:creationId xmlns:a16="http://schemas.microsoft.com/office/drawing/2014/main" id="{1DDBC904-654F-3842-8B32-EECA37007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0" name="Oval 6">
              <a:extLst>
                <a:ext uri="{FF2B5EF4-FFF2-40B4-BE49-F238E27FC236}">
                  <a16:creationId xmlns:a16="http://schemas.microsoft.com/office/drawing/2014/main" id="{4FF91B4A-013B-99B0-0D58-D79F93F7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1" name="Oval 7">
              <a:extLst>
                <a:ext uri="{FF2B5EF4-FFF2-40B4-BE49-F238E27FC236}">
                  <a16:creationId xmlns:a16="http://schemas.microsoft.com/office/drawing/2014/main" id="{BBF15FF3-CCA4-1386-30CE-AAFC0239B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2" name="Oval 8">
              <a:extLst>
                <a:ext uri="{FF2B5EF4-FFF2-40B4-BE49-F238E27FC236}">
                  <a16:creationId xmlns:a16="http://schemas.microsoft.com/office/drawing/2014/main" id="{6377B3CA-6331-18F2-87E5-2DF3117F2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3" name="Oval 9">
              <a:extLst>
                <a:ext uri="{FF2B5EF4-FFF2-40B4-BE49-F238E27FC236}">
                  <a16:creationId xmlns:a16="http://schemas.microsoft.com/office/drawing/2014/main" id="{E42B9F1F-D8E1-DEF2-1935-9339DCAB6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4" name="Oval 10">
              <a:extLst>
                <a:ext uri="{FF2B5EF4-FFF2-40B4-BE49-F238E27FC236}">
                  <a16:creationId xmlns:a16="http://schemas.microsoft.com/office/drawing/2014/main" id="{C86F1BFB-A693-F5E7-76A7-5A7ACC83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5" name="Oval 11">
              <a:extLst>
                <a:ext uri="{FF2B5EF4-FFF2-40B4-BE49-F238E27FC236}">
                  <a16:creationId xmlns:a16="http://schemas.microsoft.com/office/drawing/2014/main" id="{276E1E72-A475-D3D8-0835-E1E39E46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6" name="Oval 12">
              <a:extLst>
                <a:ext uri="{FF2B5EF4-FFF2-40B4-BE49-F238E27FC236}">
                  <a16:creationId xmlns:a16="http://schemas.microsoft.com/office/drawing/2014/main" id="{D97F0E86-889D-1B93-EDEB-90A16D5FE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7" name="Oval 13">
              <a:extLst>
                <a:ext uri="{FF2B5EF4-FFF2-40B4-BE49-F238E27FC236}">
                  <a16:creationId xmlns:a16="http://schemas.microsoft.com/office/drawing/2014/main" id="{D14E701C-5B03-3840-3913-26B84DCD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8" name="Oval 14">
              <a:extLst>
                <a:ext uri="{FF2B5EF4-FFF2-40B4-BE49-F238E27FC236}">
                  <a16:creationId xmlns:a16="http://schemas.microsoft.com/office/drawing/2014/main" id="{D0E5B0F8-CBE0-DF2E-E4EB-29ECE7B5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79" name="Oval 15">
              <a:extLst>
                <a:ext uri="{FF2B5EF4-FFF2-40B4-BE49-F238E27FC236}">
                  <a16:creationId xmlns:a16="http://schemas.microsoft.com/office/drawing/2014/main" id="{09474122-08B9-178D-D610-B3C99C975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0" name="Oval 16">
              <a:extLst>
                <a:ext uri="{FF2B5EF4-FFF2-40B4-BE49-F238E27FC236}">
                  <a16:creationId xmlns:a16="http://schemas.microsoft.com/office/drawing/2014/main" id="{13848371-E78A-044F-EC85-F0435214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1" name="Oval 17">
              <a:extLst>
                <a:ext uri="{FF2B5EF4-FFF2-40B4-BE49-F238E27FC236}">
                  <a16:creationId xmlns:a16="http://schemas.microsoft.com/office/drawing/2014/main" id="{0B0263F9-EB1B-736E-53B6-8F81E893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2" name="Oval 18">
              <a:extLst>
                <a:ext uri="{FF2B5EF4-FFF2-40B4-BE49-F238E27FC236}">
                  <a16:creationId xmlns:a16="http://schemas.microsoft.com/office/drawing/2014/main" id="{533752FA-B46F-651C-584A-CFBBC2B2C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3" name="Oval 19">
              <a:extLst>
                <a:ext uri="{FF2B5EF4-FFF2-40B4-BE49-F238E27FC236}">
                  <a16:creationId xmlns:a16="http://schemas.microsoft.com/office/drawing/2014/main" id="{4EDF6EF5-E8D2-C4D6-7F6F-C627D5E8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4" name="Oval 20">
              <a:extLst>
                <a:ext uri="{FF2B5EF4-FFF2-40B4-BE49-F238E27FC236}">
                  <a16:creationId xmlns:a16="http://schemas.microsoft.com/office/drawing/2014/main" id="{40061852-8A66-1633-E912-2945E7E13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5" name="Oval 21">
              <a:extLst>
                <a:ext uri="{FF2B5EF4-FFF2-40B4-BE49-F238E27FC236}">
                  <a16:creationId xmlns:a16="http://schemas.microsoft.com/office/drawing/2014/main" id="{154C5832-CD67-CC24-C897-41C7AF820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6" name="Rectangle 22">
              <a:extLst>
                <a:ext uri="{FF2B5EF4-FFF2-40B4-BE49-F238E27FC236}">
                  <a16:creationId xmlns:a16="http://schemas.microsoft.com/office/drawing/2014/main" id="{D3BC2598-EEE9-BADE-08F4-8D43D93D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7" name="Oval 23">
              <a:extLst>
                <a:ext uri="{FF2B5EF4-FFF2-40B4-BE49-F238E27FC236}">
                  <a16:creationId xmlns:a16="http://schemas.microsoft.com/office/drawing/2014/main" id="{41A729DC-E4DC-34C5-A1B2-CCB942F1A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8" name="Oval 24">
              <a:extLst>
                <a:ext uri="{FF2B5EF4-FFF2-40B4-BE49-F238E27FC236}">
                  <a16:creationId xmlns:a16="http://schemas.microsoft.com/office/drawing/2014/main" id="{03CAC0CE-8410-763E-C24D-9801787C5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89" name="Oval 25">
              <a:extLst>
                <a:ext uri="{FF2B5EF4-FFF2-40B4-BE49-F238E27FC236}">
                  <a16:creationId xmlns:a16="http://schemas.microsoft.com/office/drawing/2014/main" id="{284E4B58-23BF-4BA0-BC6C-89FDD82D6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6090" name="AutoShape 26">
              <a:extLst>
                <a:ext uri="{FF2B5EF4-FFF2-40B4-BE49-F238E27FC236}">
                  <a16:creationId xmlns:a16="http://schemas.microsoft.com/office/drawing/2014/main" id="{7CE0360F-6D5C-DDD3-41D4-D4BAA21B6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24"/>
              <a:ext cx="576" cy="284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1496091" name="AutoShape 27">
              <a:extLst>
                <a:ext uri="{FF2B5EF4-FFF2-40B4-BE49-F238E27FC236}">
                  <a16:creationId xmlns:a16="http://schemas.microsoft.com/office/drawing/2014/main" id="{F75D1A76-CA2E-F30D-9B0E-3ABBFABA8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523"/>
              <a:ext cx="817" cy="284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1496092" name="AutoShape 28">
              <a:extLst>
                <a:ext uri="{FF2B5EF4-FFF2-40B4-BE49-F238E27FC236}">
                  <a16:creationId xmlns:a16="http://schemas.microsoft.com/office/drawing/2014/main" id="{9003484D-2956-39F4-F0F3-B0B9BE313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1921"/>
              <a:ext cx="824" cy="284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1496093" name="Text Box 29">
              <a:extLst>
                <a:ext uri="{FF2B5EF4-FFF2-40B4-BE49-F238E27FC236}">
                  <a16:creationId xmlns:a16="http://schemas.microsoft.com/office/drawing/2014/main" id="{105B3A05-F743-D275-5FA1-A4874715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1cm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1496094" name="Oval 30">
              <a:extLst>
                <a:ext uri="{FF2B5EF4-FFF2-40B4-BE49-F238E27FC236}">
                  <a16:creationId xmlns:a16="http://schemas.microsoft.com/office/drawing/2014/main" id="{A48CD0E5-5B98-AB27-6606-914BEF3E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E52EDB-8C06-6075-4885-2EAED2F5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39E3-3E37-4C20-9598-DE2E5917644B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2487206-708C-6D11-D086-4B39A39F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E9DCBC8-8BAD-2C0B-5749-DB8AEDC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67C-BB7D-42BE-AB80-8F540216C95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01186" name="Rectangle 2">
            <a:extLst>
              <a:ext uri="{FF2B5EF4-FFF2-40B4-BE49-F238E27FC236}">
                <a16:creationId xmlns:a16="http://schemas.microsoft.com/office/drawing/2014/main" id="{3C52ABE4-32B7-133A-4767-7D2DE3A64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492125"/>
            <a:ext cx="7437437" cy="387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DBSCAN: The Algorithm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1501187" name="Rectangle 3">
            <a:extLst>
              <a:ext uri="{FF2B5EF4-FFF2-40B4-BE49-F238E27FC236}">
                <a16:creationId xmlns:a16="http://schemas.microsoft.com/office/drawing/2014/main" id="{CF23AE0A-90C6-FAA8-D12F-FE88977FE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876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Arbitrary select a point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endParaRPr lang="en-US" altLang="zh-CN" sz="240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w.r.t. </a:t>
            </a:r>
            <a:r>
              <a:rPr lang="en-US" altLang="zh-CN" sz="2400" i="1">
                <a:ea typeface="SimSun" panose="02010600030101010101" pitchFamily="2" charset="-122"/>
              </a:rPr>
              <a:t>Eps</a:t>
            </a:r>
            <a:r>
              <a:rPr lang="en-US" altLang="zh-CN" sz="2400">
                <a:ea typeface="SimSun" panose="02010600030101010101" pitchFamily="2" charset="-122"/>
              </a:rPr>
              <a:t> and </a:t>
            </a:r>
            <a:r>
              <a:rPr lang="en-US" altLang="zh-CN" sz="2400" i="1">
                <a:ea typeface="SimSun" panose="02010600030101010101" pitchFamily="2" charset="-122"/>
              </a:rPr>
              <a:t>MinPts</a:t>
            </a:r>
            <a:r>
              <a:rPr lang="en-US" altLang="zh-CN" sz="2400"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If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a core point, a cluster is formed.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If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and DBSCAN visits the next point of the database.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Continue the process until all of the points have been processed.</a:t>
            </a:r>
            <a:endParaRPr lang="en-US" altLang="zh-CN" sz="200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EB08218-E4BF-DE62-9451-023DE92C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A16-464E-4009-9B85-E6D96AAC808F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3DF8BC-8C4D-DD43-4B86-4A18B45A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81B823-41BA-2A56-F670-747B8362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57AF-AE03-4F29-AB41-0184F41EB85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66050" name="Rectangle 2">
            <a:extLst>
              <a:ext uri="{FF2B5EF4-FFF2-40B4-BE49-F238E27FC236}">
                <a16:creationId xmlns:a16="http://schemas.microsoft.com/office/drawing/2014/main" id="{0D265E1A-0AEE-71B9-2778-64727DBAB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9" y="492125"/>
            <a:ext cx="7437437" cy="387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DBSCAN: Sensitive to Parameters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pic>
        <p:nvPicPr>
          <p:cNvPr id="1666051" name="Picture 3">
            <a:extLst>
              <a:ext uri="{FF2B5EF4-FFF2-40B4-BE49-F238E27FC236}">
                <a16:creationId xmlns:a16="http://schemas.microsoft.com/office/drawing/2014/main" id="{3ED8610F-71D1-5160-328F-A7032E2C6B9E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71600"/>
            <a:ext cx="8305800" cy="3124200"/>
          </a:xfrm>
        </p:spPr>
      </p:pic>
      <p:pic>
        <p:nvPicPr>
          <p:cNvPr id="1666052" name="Picture 4">
            <a:extLst>
              <a:ext uri="{FF2B5EF4-FFF2-40B4-BE49-F238E27FC236}">
                <a16:creationId xmlns:a16="http://schemas.microsoft.com/office/drawing/2014/main" id="{393B5061-D44E-B080-791A-E28474DF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4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6053" name="Picture 5">
            <a:extLst>
              <a:ext uri="{FF2B5EF4-FFF2-40B4-BE49-F238E27FC236}">
                <a16:creationId xmlns:a16="http://schemas.microsoft.com/office/drawing/2014/main" id="{ABE76761-C944-0921-9446-0BABFAC8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55988"/>
            <a:ext cx="15240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35223F-5A81-0911-2793-5758634C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2C72-7B3B-4460-975B-652C0B612533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D88414-D70C-2C98-DCCE-93B775AE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56DA49-2C16-8D2C-B096-01AE49F6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2771-0F32-4F9A-B9DB-2ECEFC71AA3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67074" name="Rectangle 2">
            <a:extLst>
              <a:ext uri="{FF2B5EF4-FFF2-40B4-BE49-F238E27FC236}">
                <a16:creationId xmlns:a16="http://schemas.microsoft.com/office/drawing/2014/main" id="{8C470937-86B9-9ED0-7B01-07741324F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382000" cy="10668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sz="3200">
                <a:ea typeface="SimSun" panose="02010600030101010101" pitchFamily="2" charset="-122"/>
              </a:rPr>
              <a:t>CHAMELEON (Clustering Complex Objects)</a:t>
            </a:r>
          </a:p>
        </p:txBody>
      </p:sp>
      <p:pic>
        <p:nvPicPr>
          <p:cNvPr id="1667075" name="Picture 3">
            <a:extLst>
              <a:ext uri="{FF2B5EF4-FFF2-40B4-BE49-F238E27FC236}">
                <a16:creationId xmlns:a16="http://schemas.microsoft.com/office/drawing/2014/main" id="{CB90E133-BE83-C402-3CBE-C9D3471F234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838200"/>
            <a:ext cx="8610600" cy="60198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6B98EDD-3F5E-924A-0006-6A06CCB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C9F0-C760-42D2-849C-7B158A85EB2B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E6787A-A13F-9D39-B00E-30DD85B8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3909BD-C48E-DFA2-C811-5DAB50A6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7401-7521-4BBB-B7F0-CAC322EA0B9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502210" name="Rectangle 2">
            <a:extLst>
              <a:ext uri="{FF2B5EF4-FFF2-40B4-BE49-F238E27FC236}">
                <a16:creationId xmlns:a16="http://schemas.microsoft.com/office/drawing/2014/main" id="{9F6BBC15-4DC6-5A89-2E76-18DEC6453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382000" cy="5334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OPTICS:  A Cluster-Ordering Method (1999)</a:t>
            </a:r>
            <a:endParaRPr lang="en-US" altLang="zh-CN" sz="4000" b="1">
              <a:ea typeface="SimSun" panose="02010600030101010101" pitchFamily="2" charset="-122"/>
            </a:endParaRPr>
          </a:p>
        </p:txBody>
      </p:sp>
      <p:sp>
        <p:nvSpPr>
          <p:cNvPr id="1502211" name="Rectangle 3">
            <a:extLst>
              <a:ext uri="{FF2B5EF4-FFF2-40B4-BE49-F238E27FC236}">
                <a16:creationId xmlns:a16="http://schemas.microsoft.com/office/drawing/2014/main" id="{78A9CF04-018D-1B46-A3CD-C1AAAFB30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458200" cy="5105400"/>
          </a:xfrm>
        </p:spPr>
        <p:txBody>
          <a:bodyPr/>
          <a:lstStyle/>
          <a:p>
            <a:r>
              <a:rPr lang="en-US" altLang="zh-CN" sz="2400">
                <a:ea typeface="SimSun" panose="02010600030101010101" pitchFamily="2" charset="-122"/>
              </a:rPr>
              <a:t>OPTICS: Ordering Points To Identify the Clustering Structure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Ankerst, Breunig, Kriegel, and Sander (SIGMOD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>
                <a:ea typeface="SimSun" panose="02010600030101010101" pitchFamily="2" charset="-122"/>
              </a:rPr>
              <a:t>99)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Produces a special order of the database wrt its density-based clustering structure  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This cluster-ordering contains info equiv to the density-based clusterings corresponding to a broad range of parameter settings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Good for both automatic and interactive cluster analysis, including finding intrinsic clustering structure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Can be represented graphically or using visualization techniques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287F0F-EF81-D1F6-7A66-CC11BAE9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D71-0C4D-49A8-9B46-E1FA2E068FE8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883262-90ED-6090-2EB8-5C0E45C1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27DBD6-88C9-8302-6F33-C89D29B2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EEDE-E048-45F2-B051-67062FB8951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503234" name="Rectangle 1026">
            <a:extLst>
              <a:ext uri="{FF2B5EF4-FFF2-40B4-BE49-F238E27FC236}">
                <a16:creationId xmlns:a16="http://schemas.microsoft.com/office/drawing/2014/main" id="{63579358-7409-B35D-1176-E0F30DB04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7763" y="436563"/>
            <a:ext cx="7224712" cy="442912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zh-CN" sz="3200">
                <a:ea typeface="SimSun" panose="02010600030101010101" pitchFamily="2" charset="-122"/>
              </a:rPr>
              <a:t>OPTICS: Some Extension from DBSCAN</a:t>
            </a:r>
            <a:endParaRPr lang="en-US" altLang="zh-CN" sz="2800">
              <a:ea typeface="SimSun" panose="02010600030101010101" pitchFamily="2" charset="-122"/>
            </a:endParaRPr>
          </a:p>
        </p:txBody>
      </p:sp>
      <p:sp>
        <p:nvSpPr>
          <p:cNvPr id="1503235" name="Rectangle 1027">
            <a:extLst>
              <a:ext uri="{FF2B5EF4-FFF2-40B4-BE49-F238E27FC236}">
                <a16:creationId xmlns:a16="http://schemas.microsoft.com/office/drawing/2014/main" id="{E8A37B55-2C28-F079-993E-C7238B825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534400" cy="5181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zh-CN" sz="2400">
                <a:latin typeface="Arial" panose="020B0604020202020204" pitchFamily="34" charset="0"/>
                <a:ea typeface="SimSun" panose="02010600030101010101" pitchFamily="2" charset="-122"/>
              </a:rPr>
              <a:t>Index-based:</a:t>
            </a: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2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k = number of dimensions </a:t>
            </a:r>
          </a:p>
          <a:p>
            <a:pPr lvl="2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N = 20</a:t>
            </a:r>
          </a:p>
          <a:p>
            <a:pPr lvl="2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p = 75%</a:t>
            </a:r>
          </a:p>
          <a:p>
            <a:pPr lvl="2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M = N(1-p) = 5</a:t>
            </a:r>
          </a:p>
          <a:p>
            <a:pPr lvl="1"/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Complexity:  O(</a:t>
            </a:r>
            <a:r>
              <a:rPr lang="en-US" altLang="zh-CN" i="1">
                <a:latin typeface="Arial" panose="020B0604020202020204" pitchFamily="34" charset="0"/>
                <a:ea typeface="SimSun" panose="02010600030101010101" pitchFamily="2" charset="-122"/>
              </a:rPr>
              <a:t>kN</a:t>
            </a:r>
            <a:r>
              <a:rPr lang="en-US" altLang="zh-CN" i="1" baseline="30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</a:p>
          <a:p>
            <a:r>
              <a:rPr lang="en-US" altLang="zh-CN" sz="2400">
                <a:latin typeface="Arial" panose="020B0604020202020204" pitchFamily="34" charset="0"/>
                <a:ea typeface="SimSun" panose="02010600030101010101" pitchFamily="2" charset="-122"/>
              </a:rPr>
              <a:t>Core Distance</a:t>
            </a:r>
          </a:p>
          <a:p>
            <a:pPr lvl="1"/>
            <a:endParaRPr lang="en-US" altLang="zh-CN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SimSun" panose="02010600030101010101" pitchFamily="2" charset="-122"/>
              </a:rPr>
              <a:t>Reachability Distance</a:t>
            </a:r>
            <a:endParaRPr lang="en-US" altLang="zh-CN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03236" name="Oval 1028">
            <a:extLst>
              <a:ext uri="{FF2B5EF4-FFF2-40B4-BE49-F238E27FC236}">
                <a16:creationId xmlns:a16="http://schemas.microsoft.com/office/drawing/2014/main" id="{08FE0C32-FBC7-E6B9-F0F2-6358F6D7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6" y="1758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37" name="Oval 1029">
            <a:extLst>
              <a:ext uri="{FF2B5EF4-FFF2-40B4-BE49-F238E27FC236}">
                <a16:creationId xmlns:a16="http://schemas.microsoft.com/office/drawing/2014/main" id="{EF79C416-C82C-19B4-5047-A945D842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6" y="2139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38" name="Oval 1030">
            <a:extLst>
              <a:ext uri="{FF2B5EF4-FFF2-40B4-BE49-F238E27FC236}">
                <a16:creationId xmlns:a16="http://schemas.microsoft.com/office/drawing/2014/main" id="{9E9DE015-9747-F4EC-C7E3-8F7D85EDC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20637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39" name="Oval 1031">
            <a:extLst>
              <a:ext uri="{FF2B5EF4-FFF2-40B4-BE49-F238E27FC236}">
                <a16:creationId xmlns:a16="http://schemas.microsoft.com/office/drawing/2014/main" id="{D405D698-F72E-9B83-2E7C-D6C837B9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6" y="2520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0" name="Oval 1032">
            <a:extLst>
              <a:ext uri="{FF2B5EF4-FFF2-40B4-BE49-F238E27FC236}">
                <a16:creationId xmlns:a16="http://schemas.microsoft.com/office/drawing/2014/main" id="{67005163-BCD8-CC1C-C020-1D03FE36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6" y="2139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1" name="Oval 1033">
            <a:extLst>
              <a:ext uri="{FF2B5EF4-FFF2-40B4-BE49-F238E27FC236}">
                <a16:creationId xmlns:a16="http://schemas.microsoft.com/office/drawing/2014/main" id="{6FA2956D-11FE-4720-37FB-D0BDABE2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1758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2" name="Oval 1034">
            <a:extLst>
              <a:ext uri="{FF2B5EF4-FFF2-40B4-BE49-F238E27FC236}">
                <a16:creationId xmlns:a16="http://schemas.microsoft.com/office/drawing/2014/main" id="{5362D292-1325-A6F6-446E-8CADE83A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6" y="28257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3" name="Oval 1035">
            <a:extLst>
              <a:ext uri="{FF2B5EF4-FFF2-40B4-BE49-F238E27FC236}">
                <a16:creationId xmlns:a16="http://schemas.microsoft.com/office/drawing/2014/main" id="{EB171DEC-A37F-899E-CA7C-81327A23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19113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4" name="Oval 1036">
            <a:extLst>
              <a:ext uri="{FF2B5EF4-FFF2-40B4-BE49-F238E27FC236}">
                <a16:creationId xmlns:a16="http://schemas.microsoft.com/office/drawing/2014/main" id="{D11EA055-28EF-0555-C75B-71398115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6" y="16065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5" name="Oval 1037">
            <a:extLst>
              <a:ext uri="{FF2B5EF4-FFF2-40B4-BE49-F238E27FC236}">
                <a16:creationId xmlns:a16="http://schemas.microsoft.com/office/drawing/2014/main" id="{3328E9D8-9146-133E-43C7-9848C242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2923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6" name="Oval 1038">
            <a:extLst>
              <a:ext uri="{FF2B5EF4-FFF2-40B4-BE49-F238E27FC236}">
                <a16:creationId xmlns:a16="http://schemas.microsoft.com/office/drawing/2014/main" id="{5A471D4A-DA4D-202A-7461-4C1420B5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6" y="25971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7" name="Oval 1039">
            <a:extLst>
              <a:ext uri="{FF2B5EF4-FFF2-40B4-BE49-F238E27FC236}">
                <a16:creationId xmlns:a16="http://schemas.microsoft.com/office/drawing/2014/main" id="{B03FDC19-725A-A94B-EF15-3904EA23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6" y="23685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8" name="Oval 1040">
            <a:extLst>
              <a:ext uri="{FF2B5EF4-FFF2-40B4-BE49-F238E27FC236}">
                <a16:creationId xmlns:a16="http://schemas.microsoft.com/office/drawing/2014/main" id="{128B3FE4-B544-01EE-731E-AF392644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6" y="2139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49" name="Oval 1041">
            <a:extLst>
              <a:ext uri="{FF2B5EF4-FFF2-40B4-BE49-F238E27FC236}">
                <a16:creationId xmlns:a16="http://schemas.microsoft.com/office/drawing/2014/main" id="{DF5C9662-D03F-0093-D88A-636CA07C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236220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0" name="Oval 1042">
            <a:extLst>
              <a:ext uri="{FF2B5EF4-FFF2-40B4-BE49-F238E27FC236}">
                <a16:creationId xmlns:a16="http://schemas.microsoft.com/office/drawing/2014/main" id="{269ABA33-4726-E2D5-3E73-3384D4F7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6" y="29019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1" name="Oval 1043">
            <a:extLst>
              <a:ext uri="{FF2B5EF4-FFF2-40B4-BE49-F238E27FC236}">
                <a16:creationId xmlns:a16="http://schemas.microsoft.com/office/drawing/2014/main" id="{EB1B53C6-E298-7B15-EADF-E2D2A0268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1" y="304800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2" name="Oval 1044">
            <a:extLst>
              <a:ext uri="{FF2B5EF4-FFF2-40B4-BE49-F238E27FC236}">
                <a16:creationId xmlns:a16="http://schemas.microsoft.com/office/drawing/2014/main" id="{8FFB4C20-EA05-90EF-E4E9-DC87A5D9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81940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3" name="Oval 1045">
            <a:extLst>
              <a:ext uri="{FF2B5EF4-FFF2-40B4-BE49-F238E27FC236}">
                <a16:creationId xmlns:a16="http://schemas.microsoft.com/office/drawing/2014/main" id="{A8BF40CD-EEAF-E2C3-6AF1-D6A63142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981200"/>
            <a:ext cx="1727200" cy="172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4" name="Line 1046">
            <a:extLst>
              <a:ext uri="{FF2B5EF4-FFF2-40B4-BE49-F238E27FC236}">
                <a16:creationId xmlns:a16="http://schemas.microsoft.com/office/drawing/2014/main" id="{334CBFD4-B8DA-F8FA-BD47-51D25B7F0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1" y="2895600"/>
            <a:ext cx="76041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5" name="Rectangle 1047">
            <a:extLst>
              <a:ext uri="{FF2B5EF4-FFF2-40B4-BE49-F238E27FC236}">
                <a16:creationId xmlns:a16="http://schemas.microsoft.com/office/drawing/2014/main" id="{D972DBD6-DDC9-AA57-6C65-0A5A89DC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1" y="2743200"/>
            <a:ext cx="43497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D</a:t>
            </a:r>
          </a:p>
        </p:txBody>
      </p:sp>
      <p:sp>
        <p:nvSpPr>
          <p:cNvPr id="1503256" name="Oval 1048">
            <a:extLst>
              <a:ext uri="{FF2B5EF4-FFF2-40B4-BE49-F238E27FC236}">
                <a16:creationId xmlns:a16="http://schemas.microsoft.com/office/drawing/2014/main" id="{625DF128-72F2-C366-C03D-C3D93CA1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220980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7" name="Oval 1049">
            <a:extLst>
              <a:ext uri="{FF2B5EF4-FFF2-40B4-BE49-F238E27FC236}">
                <a16:creationId xmlns:a16="http://schemas.microsoft.com/office/drawing/2014/main" id="{681278E3-D6A6-82ED-CEAC-F82D5470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26" y="16065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8" name="Oval 1050">
            <a:extLst>
              <a:ext uri="{FF2B5EF4-FFF2-40B4-BE49-F238E27FC236}">
                <a16:creationId xmlns:a16="http://schemas.microsoft.com/office/drawing/2014/main" id="{41BA6C57-D76F-F122-8F1E-B534EF55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6" y="1682751"/>
            <a:ext cx="238125" cy="2381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59" name="Rectangle 1051">
            <a:extLst>
              <a:ext uri="{FF2B5EF4-FFF2-40B4-BE49-F238E27FC236}">
                <a16:creationId xmlns:a16="http://schemas.microsoft.com/office/drawing/2014/main" id="{BEDFB2F9-CF6E-C57E-DB63-FB7ED262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533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p2</a:t>
            </a:r>
          </a:p>
        </p:txBody>
      </p:sp>
      <p:sp>
        <p:nvSpPr>
          <p:cNvPr id="1503260" name="Oval 1052">
            <a:extLst>
              <a:ext uri="{FF2B5EF4-FFF2-40B4-BE49-F238E27FC236}">
                <a16:creationId xmlns:a16="http://schemas.microsoft.com/office/drawing/2014/main" id="{0F876C3E-F6E5-F65D-FF06-21DBE44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3733800"/>
            <a:ext cx="2197100" cy="2197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1" name="Oval 1053">
            <a:extLst>
              <a:ext uri="{FF2B5EF4-FFF2-40B4-BE49-F238E27FC236}">
                <a16:creationId xmlns:a16="http://schemas.microsoft.com/office/drawing/2014/main" id="{C678A888-68A0-D08A-AE9F-B4FBA19A0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43434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2" name="Oval 1054">
            <a:extLst>
              <a:ext uri="{FF2B5EF4-FFF2-40B4-BE49-F238E27FC236}">
                <a16:creationId xmlns:a16="http://schemas.microsoft.com/office/drawing/2014/main" id="{6DCDF49B-6CA0-93F3-6DB4-4A34DED88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5720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3" name="Oval 1055">
            <a:extLst>
              <a:ext uri="{FF2B5EF4-FFF2-40B4-BE49-F238E27FC236}">
                <a16:creationId xmlns:a16="http://schemas.microsoft.com/office/drawing/2014/main" id="{D5E0F2A1-1174-C734-19C3-BC19B254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7244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4" name="Oval 1056">
            <a:extLst>
              <a:ext uri="{FF2B5EF4-FFF2-40B4-BE49-F238E27FC236}">
                <a16:creationId xmlns:a16="http://schemas.microsoft.com/office/drawing/2014/main" id="{B91085DE-B5AF-ECC7-1083-94257E7E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52578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5" name="Oval 1057">
            <a:extLst>
              <a:ext uri="{FF2B5EF4-FFF2-40B4-BE49-F238E27FC236}">
                <a16:creationId xmlns:a16="http://schemas.microsoft.com/office/drawing/2014/main" id="{38A02A92-0CFB-8E05-559F-0FB2CDBDA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46482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6" name="Oval 1058">
            <a:extLst>
              <a:ext uri="{FF2B5EF4-FFF2-40B4-BE49-F238E27FC236}">
                <a16:creationId xmlns:a16="http://schemas.microsoft.com/office/drawing/2014/main" id="{4F1D5178-0746-D9FB-6D04-24E58BA1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38862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7" name="Oval 1059">
            <a:extLst>
              <a:ext uri="{FF2B5EF4-FFF2-40B4-BE49-F238E27FC236}">
                <a16:creationId xmlns:a16="http://schemas.microsoft.com/office/drawing/2014/main" id="{6572EEDB-3911-670C-DEF8-1B1674B5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4197350"/>
            <a:ext cx="2197100" cy="2197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8" name="Oval 1060">
            <a:extLst>
              <a:ext uri="{FF2B5EF4-FFF2-40B4-BE49-F238E27FC236}">
                <a16:creationId xmlns:a16="http://schemas.microsoft.com/office/drawing/2014/main" id="{15CC77B5-7119-E433-9C24-CA8E7D40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550" y="50355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69" name="Oval 1061">
            <a:extLst>
              <a:ext uri="{FF2B5EF4-FFF2-40B4-BE49-F238E27FC236}">
                <a16:creationId xmlns:a16="http://schemas.microsoft.com/office/drawing/2014/main" id="{962D510F-1AF2-8560-F951-AECCE30A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50" y="51879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70" name="Oval 1062">
            <a:extLst>
              <a:ext uri="{FF2B5EF4-FFF2-40B4-BE49-F238E27FC236}">
                <a16:creationId xmlns:a16="http://schemas.microsoft.com/office/drawing/2014/main" id="{996411EB-AD10-17B2-2A63-B8BB9F8F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0" y="51117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71" name="Oval 1063">
            <a:extLst>
              <a:ext uri="{FF2B5EF4-FFF2-40B4-BE49-F238E27FC236}">
                <a16:creationId xmlns:a16="http://schemas.microsoft.com/office/drawing/2014/main" id="{A8BF49F3-AB1A-BA14-E040-2CDAF6D3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150" y="434975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72" name="Rectangle 1064">
            <a:extLst>
              <a:ext uri="{FF2B5EF4-FFF2-40B4-BE49-F238E27FC236}">
                <a16:creationId xmlns:a16="http://schemas.microsoft.com/office/drawing/2014/main" id="{4C87345F-ECE8-3F53-4899-6F94A7F8E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853113"/>
            <a:ext cx="17526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MinPts = 5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Symbol" panose="05050102010706020507" pitchFamily="18" charset="2"/>
                <a:ea typeface="SimSun" panose="02010600030101010101" pitchFamily="2" charset="-12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 = 3 cm</a:t>
            </a:r>
          </a:p>
        </p:txBody>
      </p:sp>
      <p:sp>
        <p:nvSpPr>
          <p:cNvPr id="1503273" name="Rectangle 1065">
            <a:extLst>
              <a:ext uri="{FF2B5EF4-FFF2-40B4-BE49-F238E27FC236}">
                <a16:creationId xmlns:a16="http://schemas.microsoft.com/office/drawing/2014/main" id="{FB6AB0C5-85AD-051B-8938-003A41236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638800"/>
            <a:ext cx="4343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Max (core-distance (o), d (o, p))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r(p1, o) = 2.8cm.  r(p2,o) = 4cm</a:t>
            </a:r>
          </a:p>
        </p:txBody>
      </p:sp>
      <p:sp>
        <p:nvSpPr>
          <p:cNvPr id="1503274" name="Rectangle 1066">
            <a:extLst>
              <a:ext uri="{FF2B5EF4-FFF2-40B4-BE49-F238E27FC236}">
                <a16:creationId xmlns:a16="http://schemas.microsoft.com/office/drawing/2014/main" id="{7309CBEE-CBE5-4DBB-62B0-6E4F15A7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718050"/>
            <a:ext cx="533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</a:p>
        </p:txBody>
      </p:sp>
      <p:sp>
        <p:nvSpPr>
          <p:cNvPr id="1503275" name="Line 1067">
            <a:extLst>
              <a:ext uri="{FF2B5EF4-FFF2-40B4-BE49-F238E27FC236}">
                <a16:creationId xmlns:a16="http://schemas.microsoft.com/office/drawing/2014/main" id="{4AB4DF94-2F5F-447F-15A5-C4D83B2FF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4567238"/>
            <a:ext cx="74612" cy="150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76" name="Rectangle 1068">
            <a:extLst>
              <a:ext uri="{FF2B5EF4-FFF2-40B4-BE49-F238E27FC236}">
                <a16:creationId xmlns:a16="http://schemas.microsoft.com/office/drawing/2014/main" id="{72BBFE8C-70CE-F2F3-2B80-71CA2EEBB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257800"/>
            <a:ext cx="533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</a:p>
        </p:txBody>
      </p:sp>
      <p:sp>
        <p:nvSpPr>
          <p:cNvPr id="1503277" name="Rectangle 1069">
            <a:extLst>
              <a:ext uri="{FF2B5EF4-FFF2-40B4-BE49-F238E27FC236}">
                <a16:creationId xmlns:a16="http://schemas.microsoft.com/office/drawing/2014/main" id="{50E6A844-3367-4877-427A-392909E49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962400"/>
            <a:ext cx="533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p1</a:t>
            </a:r>
          </a:p>
        </p:txBody>
      </p:sp>
      <p:sp>
        <p:nvSpPr>
          <p:cNvPr id="1503278" name="Line 1070">
            <a:extLst>
              <a:ext uri="{FF2B5EF4-FFF2-40B4-BE49-F238E27FC236}">
                <a16:creationId xmlns:a16="http://schemas.microsoft.com/office/drawing/2014/main" id="{1C39BFC9-4844-E81D-1EB9-C923D3D0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6588" y="4954588"/>
            <a:ext cx="1217612" cy="608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3279" name="Oval 1071">
            <a:extLst>
              <a:ext uri="{FF2B5EF4-FFF2-40B4-BE49-F238E27FC236}">
                <a16:creationId xmlns:a16="http://schemas.microsoft.com/office/drawing/2014/main" id="{E7F68BA7-12CF-20F9-0195-014879E29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99100"/>
            <a:ext cx="215900" cy="215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22691-85D6-EB5F-8F57-7C635BA0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6055-0BE3-4DA1-8240-1AC4541210A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50BEB-B749-0817-2A9A-29DD1F40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697CB-C383-6239-6AB8-6D1C139E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C3A0-EAE0-4EE9-A349-CC4329DF8DB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504258" name="Line 2">
            <a:extLst>
              <a:ext uri="{FF2B5EF4-FFF2-40B4-BE49-F238E27FC236}">
                <a16:creationId xmlns:a16="http://schemas.microsoft.com/office/drawing/2014/main" id="{E7859B61-46B0-6744-7793-4023BBB74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439988"/>
            <a:ext cx="0" cy="3198812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59" name="Line 3">
            <a:extLst>
              <a:ext uri="{FF2B5EF4-FFF2-40B4-BE49-F238E27FC236}">
                <a16:creationId xmlns:a16="http://schemas.microsoft.com/office/drawing/2014/main" id="{7D27460A-815B-E0A7-C0C3-682FB2D79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5562600"/>
            <a:ext cx="60944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60" name="Freeform 4">
            <a:extLst>
              <a:ext uri="{FF2B5EF4-FFF2-40B4-BE49-F238E27FC236}">
                <a16:creationId xmlns:a16="http://schemas.microsoft.com/office/drawing/2014/main" id="{3E65702F-8436-96AC-689B-B52FBCCD1D7B}"/>
              </a:ext>
            </a:extLst>
          </p:cNvPr>
          <p:cNvSpPr>
            <a:spLocks/>
          </p:cNvSpPr>
          <p:nvPr/>
        </p:nvSpPr>
        <p:spPr bwMode="auto">
          <a:xfrm>
            <a:off x="3581400" y="2408239"/>
            <a:ext cx="6280150" cy="3248025"/>
          </a:xfrm>
          <a:custGeom>
            <a:avLst/>
            <a:gdLst>
              <a:gd name="T0" fmla="*/ 87 w 3956"/>
              <a:gd name="T1" fmla="*/ 119 h 2046"/>
              <a:gd name="T2" fmla="*/ 150 w 3956"/>
              <a:gd name="T3" fmla="*/ 308 h 2046"/>
              <a:gd name="T4" fmla="*/ 268 w 3956"/>
              <a:gd name="T5" fmla="*/ 529 h 2046"/>
              <a:gd name="T6" fmla="*/ 324 w 3956"/>
              <a:gd name="T7" fmla="*/ 726 h 2046"/>
              <a:gd name="T8" fmla="*/ 395 w 3956"/>
              <a:gd name="T9" fmla="*/ 924 h 2046"/>
              <a:gd name="T10" fmla="*/ 418 w 3956"/>
              <a:gd name="T11" fmla="*/ 1129 h 2046"/>
              <a:gd name="T12" fmla="*/ 442 w 3956"/>
              <a:gd name="T13" fmla="*/ 1326 h 2046"/>
              <a:gd name="T14" fmla="*/ 663 w 3956"/>
              <a:gd name="T15" fmla="*/ 1460 h 2046"/>
              <a:gd name="T16" fmla="*/ 923 w 3956"/>
              <a:gd name="T17" fmla="*/ 1524 h 2046"/>
              <a:gd name="T18" fmla="*/ 1113 w 3956"/>
              <a:gd name="T19" fmla="*/ 1389 h 2046"/>
              <a:gd name="T20" fmla="*/ 1263 w 3956"/>
              <a:gd name="T21" fmla="*/ 1200 h 2046"/>
              <a:gd name="T22" fmla="*/ 1334 w 3956"/>
              <a:gd name="T23" fmla="*/ 1018 h 2046"/>
              <a:gd name="T24" fmla="*/ 1492 w 3956"/>
              <a:gd name="T25" fmla="*/ 1082 h 2046"/>
              <a:gd name="T26" fmla="*/ 1705 w 3956"/>
              <a:gd name="T27" fmla="*/ 1003 h 2046"/>
              <a:gd name="T28" fmla="*/ 1760 w 3956"/>
              <a:gd name="T29" fmla="*/ 1161 h 2046"/>
              <a:gd name="T30" fmla="*/ 1760 w 3956"/>
              <a:gd name="T31" fmla="*/ 1350 h 2046"/>
              <a:gd name="T32" fmla="*/ 1910 w 3956"/>
              <a:gd name="T33" fmla="*/ 1539 h 2046"/>
              <a:gd name="T34" fmla="*/ 2131 w 3956"/>
              <a:gd name="T35" fmla="*/ 1555 h 2046"/>
              <a:gd name="T36" fmla="*/ 2313 w 3956"/>
              <a:gd name="T37" fmla="*/ 1405 h 2046"/>
              <a:gd name="T38" fmla="*/ 2423 w 3956"/>
              <a:gd name="T39" fmla="*/ 1176 h 2046"/>
              <a:gd name="T40" fmla="*/ 2542 w 3956"/>
              <a:gd name="T41" fmla="*/ 979 h 2046"/>
              <a:gd name="T42" fmla="*/ 2605 w 3956"/>
              <a:gd name="T43" fmla="*/ 1145 h 2046"/>
              <a:gd name="T44" fmla="*/ 2676 w 3956"/>
              <a:gd name="T45" fmla="*/ 1366 h 2046"/>
              <a:gd name="T46" fmla="*/ 2905 w 3956"/>
              <a:gd name="T47" fmla="*/ 1547 h 2046"/>
              <a:gd name="T48" fmla="*/ 3134 w 3956"/>
              <a:gd name="T49" fmla="*/ 1555 h 2046"/>
              <a:gd name="T50" fmla="*/ 3323 w 3956"/>
              <a:gd name="T51" fmla="*/ 1382 h 2046"/>
              <a:gd name="T52" fmla="*/ 3481 w 3956"/>
              <a:gd name="T53" fmla="*/ 1168 h 2046"/>
              <a:gd name="T54" fmla="*/ 3576 w 3956"/>
              <a:gd name="T55" fmla="*/ 924 h 2046"/>
              <a:gd name="T56" fmla="*/ 3639 w 3956"/>
              <a:gd name="T57" fmla="*/ 703 h 2046"/>
              <a:gd name="T58" fmla="*/ 3805 w 3956"/>
              <a:gd name="T59" fmla="*/ 561 h 2046"/>
              <a:gd name="T60" fmla="*/ 3931 w 3956"/>
              <a:gd name="T61" fmla="*/ 671 h 2046"/>
              <a:gd name="T62" fmla="*/ 3947 w 3956"/>
              <a:gd name="T63" fmla="*/ 892 h 2046"/>
              <a:gd name="T64" fmla="*/ 3947 w 3956"/>
              <a:gd name="T65" fmla="*/ 1137 h 2046"/>
              <a:gd name="T66" fmla="*/ 3947 w 3956"/>
              <a:gd name="T67" fmla="*/ 1374 h 2046"/>
              <a:gd name="T68" fmla="*/ 3947 w 3956"/>
              <a:gd name="T69" fmla="*/ 1579 h 2046"/>
              <a:gd name="T70" fmla="*/ 3947 w 3956"/>
              <a:gd name="T71" fmla="*/ 1800 h 2046"/>
              <a:gd name="T72" fmla="*/ 3947 w 3956"/>
              <a:gd name="T73" fmla="*/ 1989 h 2046"/>
              <a:gd name="T74" fmla="*/ 3805 w 3956"/>
              <a:gd name="T75" fmla="*/ 2013 h 2046"/>
              <a:gd name="T76" fmla="*/ 3600 w 3956"/>
              <a:gd name="T77" fmla="*/ 1989 h 2046"/>
              <a:gd name="T78" fmla="*/ 3363 w 3956"/>
              <a:gd name="T79" fmla="*/ 1989 h 2046"/>
              <a:gd name="T80" fmla="*/ 3126 w 3956"/>
              <a:gd name="T81" fmla="*/ 1981 h 2046"/>
              <a:gd name="T82" fmla="*/ 2913 w 3956"/>
              <a:gd name="T83" fmla="*/ 1981 h 2046"/>
              <a:gd name="T84" fmla="*/ 2676 w 3956"/>
              <a:gd name="T85" fmla="*/ 1950 h 2046"/>
              <a:gd name="T86" fmla="*/ 2415 w 3956"/>
              <a:gd name="T87" fmla="*/ 1950 h 2046"/>
              <a:gd name="T88" fmla="*/ 2210 w 3956"/>
              <a:gd name="T89" fmla="*/ 1950 h 2046"/>
              <a:gd name="T90" fmla="*/ 1973 w 3956"/>
              <a:gd name="T91" fmla="*/ 1966 h 2046"/>
              <a:gd name="T92" fmla="*/ 1737 w 3956"/>
              <a:gd name="T93" fmla="*/ 1966 h 2046"/>
              <a:gd name="T94" fmla="*/ 1508 w 3956"/>
              <a:gd name="T95" fmla="*/ 1966 h 2046"/>
              <a:gd name="T96" fmla="*/ 1279 w 3956"/>
              <a:gd name="T97" fmla="*/ 1950 h 2046"/>
              <a:gd name="T98" fmla="*/ 1081 w 3956"/>
              <a:gd name="T99" fmla="*/ 1918 h 2046"/>
              <a:gd name="T100" fmla="*/ 912 w 3956"/>
              <a:gd name="T101" fmla="*/ 1939 h 2046"/>
              <a:gd name="T102" fmla="*/ 560 w 3956"/>
              <a:gd name="T103" fmla="*/ 1926 h 2046"/>
              <a:gd name="T104" fmla="*/ 339 w 3956"/>
              <a:gd name="T105" fmla="*/ 1958 h 2046"/>
              <a:gd name="T106" fmla="*/ 134 w 3956"/>
              <a:gd name="T107" fmla="*/ 1966 h 2046"/>
              <a:gd name="T108" fmla="*/ 87 w 3956"/>
              <a:gd name="T109" fmla="*/ 1784 h 2046"/>
              <a:gd name="T110" fmla="*/ 79 w 3956"/>
              <a:gd name="T111" fmla="*/ 1555 h 2046"/>
              <a:gd name="T112" fmla="*/ 79 w 3956"/>
              <a:gd name="T113" fmla="*/ 1318 h 2046"/>
              <a:gd name="T114" fmla="*/ 79 w 3956"/>
              <a:gd name="T115" fmla="*/ 1074 h 2046"/>
              <a:gd name="T116" fmla="*/ 63 w 3956"/>
              <a:gd name="T117" fmla="*/ 845 h 2046"/>
              <a:gd name="T118" fmla="*/ 55 w 3956"/>
              <a:gd name="T119" fmla="*/ 616 h 2046"/>
              <a:gd name="T120" fmla="*/ 55 w 3956"/>
              <a:gd name="T121" fmla="*/ 387 h 2046"/>
              <a:gd name="T122" fmla="*/ 55 w 3956"/>
              <a:gd name="T123" fmla="*/ 174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6" h="2046">
                <a:moveTo>
                  <a:pt x="0" y="19"/>
                </a:moveTo>
                <a:lnTo>
                  <a:pt x="39" y="0"/>
                </a:lnTo>
                <a:lnTo>
                  <a:pt x="63" y="0"/>
                </a:lnTo>
                <a:lnTo>
                  <a:pt x="79" y="24"/>
                </a:lnTo>
                <a:lnTo>
                  <a:pt x="87" y="48"/>
                </a:lnTo>
                <a:lnTo>
                  <a:pt x="87" y="71"/>
                </a:lnTo>
                <a:lnTo>
                  <a:pt x="87" y="95"/>
                </a:lnTo>
                <a:lnTo>
                  <a:pt x="87" y="119"/>
                </a:lnTo>
                <a:lnTo>
                  <a:pt x="87" y="142"/>
                </a:lnTo>
                <a:lnTo>
                  <a:pt x="95" y="166"/>
                </a:lnTo>
                <a:lnTo>
                  <a:pt x="95" y="190"/>
                </a:lnTo>
                <a:lnTo>
                  <a:pt x="102" y="213"/>
                </a:lnTo>
                <a:lnTo>
                  <a:pt x="110" y="237"/>
                </a:lnTo>
                <a:lnTo>
                  <a:pt x="118" y="261"/>
                </a:lnTo>
                <a:lnTo>
                  <a:pt x="134" y="284"/>
                </a:lnTo>
                <a:lnTo>
                  <a:pt x="150" y="308"/>
                </a:lnTo>
                <a:lnTo>
                  <a:pt x="166" y="332"/>
                </a:lnTo>
                <a:lnTo>
                  <a:pt x="174" y="355"/>
                </a:lnTo>
                <a:lnTo>
                  <a:pt x="197" y="395"/>
                </a:lnTo>
                <a:lnTo>
                  <a:pt x="213" y="419"/>
                </a:lnTo>
                <a:lnTo>
                  <a:pt x="229" y="450"/>
                </a:lnTo>
                <a:lnTo>
                  <a:pt x="245" y="474"/>
                </a:lnTo>
                <a:lnTo>
                  <a:pt x="252" y="505"/>
                </a:lnTo>
                <a:lnTo>
                  <a:pt x="268" y="529"/>
                </a:lnTo>
                <a:lnTo>
                  <a:pt x="268" y="553"/>
                </a:lnTo>
                <a:lnTo>
                  <a:pt x="276" y="576"/>
                </a:lnTo>
                <a:lnTo>
                  <a:pt x="284" y="600"/>
                </a:lnTo>
                <a:lnTo>
                  <a:pt x="292" y="624"/>
                </a:lnTo>
                <a:lnTo>
                  <a:pt x="300" y="648"/>
                </a:lnTo>
                <a:lnTo>
                  <a:pt x="308" y="679"/>
                </a:lnTo>
                <a:lnTo>
                  <a:pt x="316" y="703"/>
                </a:lnTo>
                <a:lnTo>
                  <a:pt x="324" y="726"/>
                </a:lnTo>
                <a:lnTo>
                  <a:pt x="331" y="758"/>
                </a:lnTo>
                <a:lnTo>
                  <a:pt x="339" y="782"/>
                </a:lnTo>
                <a:lnTo>
                  <a:pt x="347" y="805"/>
                </a:lnTo>
                <a:lnTo>
                  <a:pt x="363" y="829"/>
                </a:lnTo>
                <a:lnTo>
                  <a:pt x="371" y="853"/>
                </a:lnTo>
                <a:lnTo>
                  <a:pt x="379" y="876"/>
                </a:lnTo>
                <a:lnTo>
                  <a:pt x="387" y="900"/>
                </a:lnTo>
                <a:lnTo>
                  <a:pt x="395" y="924"/>
                </a:lnTo>
                <a:lnTo>
                  <a:pt x="402" y="947"/>
                </a:lnTo>
                <a:lnTo>
                  <a:pt x="410" y="971"/>
                </a:lnTo>
                <a:lnTo>
                  <a:pt x="410" y="995"/>
                </a:lnTo>
                <a:lnTo>
                  <a:pt x="418" y="1018"/>
                </a:lnTo>
                <a:lnTo>
                  <a:pt x="418" y="1042"/>
                </a:lnTo>
                <a:lnTo>
                  <a:pt x="418" y="1074"/>
                </a:lnTo>
                <a:lnTo>
                  <a:pt x="418" y="1105"/>
                </a:lnTo>
                <a:lnTo>
                  <a:pt x="418" y="1129"/>
                </a:lnTo>
                <a:lnTo>
                  <a:pt x="418" y="1161"/>
                </a:lnTo>
                <a:lnTo>
                  <a:pt x="418" y="1184"/>
                </a:lnTo>
                <a:lnTo>
                  <a:pt x="418" y="1208"/>
                </a:lnTo>
                <a:lnTo>
                  <a:pt x="418" y="1232"/>
                </a:lnTo>
                <a:lnTo>
                  <a:pt x="426" y="1255"/>
                </a:lnTo>
                <a:lnTo>
                  <a:pt x="426" y="1279"/>
                </a:lnTo>
                <a:lnTo>
                  <a:pt x="434" y="1303"/>
                </a:lnTo>
                <a:lnTo>
                  <a:pt x="442" y="1326"/>
                </a:lnTo>
                <a:lnTo>
                  <a:pt x="458" y="1350"/>
                </a:lnTo>
                <a:lnTo>
                  <a:pt x="489" y="1374"/>
                </a:lnTo>
                <a:lnTo>
                  <a:pt x="521" y="1389"/>
                </a:lnTo>
                <a:lnTo>
                  <a:pt x="545" y="1397"/>
                </a:lnTo>
                <a:lnTo>
                  <a:pt x="568" y="1405"/>
                </a:lnTo>
                <a:lnTo>
                  <a:pt x="592" y="1421"/>
                </a:lnTo>
                <a:lnTo>
                  <a:pt x="623" y="1437"/>
                </a:lnTo>
                <a:lnTo>
                  <a:pt x="663" y="1460"/>
                </a:lnTo>
                <a:lnTo>
                  <a:pt x="687" y="1476"/>
                </a:lnTo>
                <a:lnTo>
                  <a:pt x="718" y="1492"/>
                </a:lnTo>
                <a:lnTo>
                  <a:pt x="734" y="1516"/>
                </a:lnTo>
                <a:lnTo>
                  <a:pt x="773" y="1524"/>
                </a:lnTo>
                <a:lnTo>
                  <a:pt x="797" y="1524"/>
                </a:lnTo>
                <a:lnTo>
                  <a:pt x="837" y="1524"/>
                </a:lnTo>
                <a:lnTo>
                  <a:pt x="884" y="1524"/>
                </a:lnTo>
                <a:lnTo>
                  <a:pt x="923" y="1524"/>
                </a:lnTo>
                <a:lnTo>
                  <a:pt x="963" y="1516"/>
                </a:lnTo>
                <a:lnTo>
                  <a:pt x="987" y="1516"/>
                </a:lnTo>
                <a:lnTo>
                  <a:pt x="1010" y="1508"/>
                </a:lnTo>
                <a:lnTo>
                  <a:pt x="1034" y="1484"/>
                </a:lnTo>
                <a:lnTo>
                  <a:pt x="1058" y="1460"/>
                </a:lnTo>
                <a:lnTo>
                  <a:pt x="1081" y="1437"/>
                </a:lnTo>
                <a:lnTo>
                  <a:pt x="1097" y="1413"/>
                </a:lnTo>
                <a:lnTo>
                  <a:pt x="1113" y="1389"/>
                </a:lnTo>
                <a:lnTo>
                  <a:pt x="1137" y="1366"/>
                </a:lnTo>
                <a:lnTo>
                  <a:pt x="1152" y="1342"/>
                </a:lnTo>
                <a:lnTo>
                  <a:pt x="1176" y="1318"/>
                </a:lnTo>
                <a:lnTo>
                  <a:pt x="1200" y="1295"/>
                </a:lnTo>
                <a:lnTo>
                  <a:pt x="1223" y="1271"/>
                </a:lnTo>
                <a:lnTo>
                  <a:pt x="1239" y="1247"/>
                </a:lnTo>
                <a:lnTo>
                  <a:pt x="1255" y="1224"/>
                </a:lnTo>
                <a:lnTo>
                  <a:pt x="1263" y="1200"/>
                </a:lnTo>
                <a:lnTo>
                  <a:pt x="1271" y="1176"/>
                </a:lnTo>
                <a:lnTo>
                  <a:pt x="1271" y="1153"/>
                </a:lnTo>
                <a:lnTo>
                  <a:pt x="1271" y="1129"/>
                </a:lnTo>
                <a:lnTo>
                  <a:pt x="1271" y="1105"/>
                </a:lnTo>
                <a:lnTo>
                  <a:pt x="1271" y="1082"/>
                </a:lnTo>
                <a:lnTo>
                  <a:pt x="1287" y="1058"/>
                </a:lnTo>
                <a:lnTo>
                  <a:pt x="1310" y="1034"/>
                </a:lnTo>
                <a:lnTo>
                  <a:pt x="1334" y="1018"/>
                </a:lnTo>
                <a:lnTo>
                  <a:pt x="1358" y="1003"/>
                </a:lnTo>
                <a:lnTo>
                  <a:pt x="1381" y="995"/>
                </a:lnTo>
                <a:lnTo>
                  <a:pt x="1405" y="979"/>
                </a:lnTo>
                <a:lnTo>
                  <a:pt x="1437" y="1003"/>
                </a:lnTo>
                <a:lnTo>
                  <a:pt x="1452" y="1026"/>
                </a:lnTo>
                <a:lnTo>
                  <a:pt x="1460" y="1050"/>
                </a:lnTo>
                <a:lnTo>
                  <a:pt x="1468" y="1074"/>
                </a:lnTo>
                <a:lnTo>
                  <a:pt x="1492" y="1082"/>
                </a:lnTo>
                <a:lnTo>
                  <a:pt x="1531" y="1082"/>
                </a:lnTo>
                <a:lnTo>
                  <a:pt x="1555" y="1082"/>
                </a:lnTo>
                <a:lnTo>
                  <a:pt x="1587" y="1074"/>
                </a:lnTo>
                <a:lnTo>
                  <a:pt x="1610" y="1066"/>
                </a:lnTo>
                <a:lnTo>
                  <a:pt x="1634" y="1050"/>
                </a:lnTo>
                <a:lnTo>
                  <a:pt x="1658" y="1034"/>
                </a:lnTo>
                <a:lnTo>
                  <a:pt x="1681" y="1018"/>
                </a:lnTo>
                <a:lnTo>
                  <a:pt x="1705" y="1003"/>
                </a:lnTo>
                <a:lnTo>
                  <a:pt x="1729" y="995"/>
                </a:lnTo>
                <a:lnTo>
                  <a:pt x="1744" y="1018"/>
                </a:lnTo>
                <a:lnTo>
                  <a:pt x="1752" y="1042"/>
                </a:lnTo>
                <a:lnTo>
                  <a:pt x="1760" y="1066"/>
                </a:lnTo>
                <a:lnTo>
                  <a:pt x="1760" y="1089"/>
                </a:lnTo>
                <a:lnTo>
                  <a:pt x="1760" y="1113"/>
                </a:lnTo>
                <a:lnTo>
                  <a:pt x="1760" y="1137"/>
                </a:lnTo>
                <a:lnTo>
                  <a:pt x="1760" y="1161"/>
                </a:lnTo>
                <a:lnTo>
                  <a:pt x="1760" y="1184"/>
                </a:lnTo>
                <a:lnTo>
                  <a:pt x="1760" y="1208"/>
                </a:lnTo>
                <a:lnTo>
                  <a:pt x="1760" y="1232"/>
                </a:lnTo>
                <a:lnTo>
                  <a:pt x="1760" y="1255"/>
                </a:lnTo>
                <a:lnTo>
                  <a:pt x="1760" y="1279"/>
                </a:lnTo>
                <a:lnTo>
                  <a:pt x="1760" y="1303"/>
                </a:lnTo>
                <a:lnTo>
                  <a:pt x="1760" y="1326"/>
                </a:lnTo>
                <a:lnTo>
                  <a:pt x="1760" y="1350"/>
                </a:lnTo>
                <a:lnTo>
                  <a:pt x="1768" y="1374"/>
                </a:lnTo>
                <a:lnTo>
                  <a:pt x="1776" y="1397"/>
                </a:lnTo>
                <a:lnTo>
                  <a:pt x="1784" y="1421"/>
                </a:lnTo>
                <a:lnTo>
                  <a:pt x="1792" y="1445"/>
                </a:lnTo>
                <a:lnTo>
                  <a:pt x="1815" y="1476"/>
                </a:lnTo>
                <a:lnTo>
                  <a:pt x="1855" y="1500"/>
                </a:lnTo>
                <a:lnTo>
                  <a:pt x="1879" y="1524"/>
                </a:lnTo>
                <a:lnTo>
                  <a:pt x="1910" y="1539"/>
                </a:lnTo>
                <a:lnTo>
                  <a:pt x="1934" y="1547"/>
                </a:lnTo>
                <a:lnTo>
                  <a:pt x="1958" y="1555"/>
                </a:lnTo>
                <a:lnTo>
                  <a:pt x="1981" y="1555"/>
                </a:lnTo>
                <a:lnTo>
                  <a:pt x="2005" y="1555"/>
                </a:lnTo>
                <a:lnTo>
                  <a:pt x="2037" y="1555"/>
                </a:lnTo>
                <a:lnTo>
                  <a:pt x="2068" y="1555"/>
                </a:lnTo>
                <a:lnTo>
                  <a:pt x="2092" y="1555"/>
                </a:lnTo>
                <a:lnTo>
                  <a:pt x="2131" y="1555"/>
                </a:lnTo>
                <a:lnTo>
                  <a:pt x="2155" y="1547"/>
                </a:lnTo>
                <a:lnTo>
                  <a:pt x="2179" y="1539"/>
                </a:lnTo>
                <a:lnTo>
                  <a:pt x="2210" y="1531"/>
                </a:lnTo>
                <a:lnTo>
                  <a:pt x="2234" y="1508"/>
                </a:lnTo>
                <a:lnTo>
                  <a:pt x="2258" y="1492"/>
                </a:lnTo>
                <a:lnTo>
                  <a:pt x="2281" y="1468"/>
                </a:lnTo>
                <a:lnTo>
                  <a:pt x="2289" y="1445"/>
                </a:lnTo>
                <a:lnTo>
                  <a:pt x="2313" y="1405"/>
                </a:lnTo>
                <a:lnTo>
                  <a:pt x="2329" y="1374"/>
                </a:lnTo>
                <a:lnTo>
                  <a:pt x="2352" y="1342"/>
                </a:lnTo>
                <a:lnTo>
                  <a:pt x="2360" y="1318"/>
                </a:lnTo>
                <a:lnTo>
                  <a:pt x="2376" y="1287"/>
                </a:lnTo>
                <a:lnTo>
                  <a:pt x="2384" y="1263"/>
                </a:lnTo>
                <a:lnTo>
                  <a:pt x="2400" y="1232"/>
                </a:lnTo>
                <a:lnTo>
                  <a:pt x="2408" y="1208"/>
                </a:lnTo>
                <a:lnTo>
                  <a:pt x="2423" y="1176"/>
                </a:lnTo>
                <a:lnTo>
                  <a:pt x="2439" y="1145"/>
                </a:lnTo>
                <a:lnTo>
                  <a:pt x="2447" y="1121"/>
                </a:lnTo>
                <a:lnTo>
                  <a:pt x="2455" y="1097"/>
                </a:lnTo>
                <a:lnTo>
                  <a:pt x="2471" y="1074"/>
                </a:lnTo>
                <a:lnTo>
                  <a:pt x="2486" y="1050"/>
                </a:lnTo>
                <a:lnTo>
                  <a:pt x="2502" y="1026"/>
                </a:lnTo>
                <a:lnTo>
                  <a:pt x="2518" y="1003"/>
                </a:lnTo>
                <a:lnTo>
                  <a:pt x="2542" y="979"/>
                </a:lnTo>
                <a:lnTo>
                  <a:pt x="2565" y="979"/>
                </a:lnTo>
                <a:lnTo>
                  <a:pt x="2589" y="987"/>
                </a:lnTo>
                <a:lnTo>
                  <a:pt x="2589" y="1011"/>
                </a:lnTo>
                <a:lnTo>
                  <a:pt x="2597" y="1034"/>
                </a:lnTo>
                <a:lnTo>
                  <a:pt x="2597" y="1058"/>
                </a:lnTo>
                <a:lnTo>
                  <a:pt x="2597" y="1082"/>
                </a:lnTo>
                <a:lnTo>
                  <a:pt x="2597" y="1113"/>
                </a:lnTo>
                <a:lnTo>
                  <a:pt x="2605" y="1145"/>
                </a:lnTo>
                <a:lnTo>
                  <a:pt x="2613" y="1176"/>
                </a:lnTo>
                <a:lnTo>
                  <a:pt x="2613" y="1200"/>
                </a:lnTo>
                <a:lnTo>
                  <a:pt x="2621" y="1224"/>
                </a:lnTo>
                <a:lnTo>
                  <a:pt x="2629" y="1255"/>
                </a:lnTo>
                <a:lnTo>
                  <a:pt x="2636" y="1279"/>
                </a:lnTo>
                <a:lnTo>
                  <a:pt x="2644" y="1310"/>
                </a:lnTo>
                <a:lnTo>
                  <a:pt x="2660" y="1342"/>
                </a:lnTo>
                <a:lnTo>
                  <a:pt x="2676" y="1366"/>
                </a:lnTo>
                <a:lnTo>
                  <a:pt x="2700" y="1389"/>
                </a:lnTo>
                <a:lnTo>
                  <a:pt x="2739" y="1429"/>
                </a:lnTo>
                <a:lnTo>
                  <a:pt x="2771" y="1460"/>
                </a:lnTo>
                <a:lnTo>
                  <a:pt x="2794" y="1476"/>
                </a:lnTo>
                <a:lnTo>
                  <a:pt x="2834" y="1508"/>
                </a:lnTo>
                <a:lnTo>
                  <a:pt x="2857" y="1531"/>
                </a:lnTo>
                <a:lnTo>
                  <a:pt x="2881" y="1547"/>
                </a:lnTo>
                <a:lnTo>
                  <a:pt x="2905" y="1547"/>
                </a:lnTo>
                <a:lnTo>
                  <a:pt x="2944" y="1563"/>
                </a:lnTo>
                <a:lnTo>
                  <a:pt x="2968" y="1563"/>
                </a:lnTo>
                <a:lnTo>
                  <a:pt x="2992" y="1571"/>
                </a:lnTo>
                <a:lnTo>
                  <a:pt x="3015" y="1571"/>
                </a:lnTo>
                <a:lnTo>
                  <a:pt x="3039" y="1571"/>
                </a:lnTo>
                <a:lnTo>
                  <a:pt x="3071" y="1571"/>
                </a:lnTo>
                <a:lnTo>
                  <a:pt x="3102" y="1571"/>
                </a:lnTo>
                <a:lnTo>
                  <a:pt x="3134" y="1555"/>
                </a:lnTo>
                <a:lnTo>
                  <a:pt x="3157" y="1539"/>
                </a:lnTo>
                <a:lnTo>
                  <a:pt x="3181" y="1524"/>
                </a:lnTo>
                <a:lnTo>
                  <a:pt x="3205" y="1500"/>
                </a:lnTo>
                <a:lnTo>
                  <a:pt x="3228" y="1484"/>
                </a:lnTo>
                <a:lnTo>
                  <a:pt x="3260" y="1453"/>
                </a:lnTo>
                <a:lnTo>
                  <a:pt x="3284" y="1429"/>
                </a:lnTo>
                <a:lnTo>
                  <a:pt x="3300" y="1405"/>
                </a:lnTo>
                <a:lnTo>
                  <a:pt x="3323" y="1382"/>
                </a:lnTo>
                <a:lnTo>
                  <a:pt x="3363" y="1350"/>
                </a:lnTo>
                <a:lnTo>
                  <a:pt x="3371" y="1326"/>
                </a:lnTo>
                <a:lnTo>
                  <a:pt x="3402" y="1295"/>
                </a:lnTo>
                <a:lnTo>
                  <a:pt x="3418" y="1271"/>
                </a:lnTo>
                <a:lnTo>
                  <a:pt x="3434" y="1239"/>
                </a:lnTo>
                <a:lnTo>
                  <a:pt x="3450" y="1216"/>
                </a:lnTo>
                <a:lnTo>
                  <a:pt x="3473" y="1192"/>
                </a:lnTo>
                <a:lnTo>
                  <a:pt x="3481" y="1168"/>
                </a:lnTo>
                <a:lnTo>
                  <a:pt x="3497" y="1145"/>
                </a:lnTo>
                <a:lnTo>
                  <a:pt x="3505" y="1121"/>
                </a:lnTo>
                <a:lnTo>
                  <a:pt x="3521" y="1082"/>
                </a:lnTo>
                <a:lnTo>
                  <a:pt x="3528" y="1050"/>
                </a:lnTo>
                <a:lnTo>
                  <a:pt x="3544" y="1011"/>
                </a:lnTo>
                <a:lnTo>
                  <a:pt x="3560" y="979"/>
                </a:lnTo>
                <a:lnTo>
                  <a:pt x="3568" y="955"/>
                </a:lnTo>
                <a:lnTo>
                  <a:pt x="3576" y="924"/>
                </a:lnTo>
                <a:lnTo>
                  <a:pt x="3584" y="892"/>
                </a:lnTo>
                <a:lnTo>
                  <a:pt x="3592" y="861"/>
                </a:lnTo>
                <a:lnTo>
                  <a:pt x="3600" y="829"/>
                </a:lnTo>
                <a:lnTo>
                  <a:pt x="3607" y="797"/>
                </a:lnTo>
                <a:lnTo>
                  <a:pt x="3615" y="774"/>
                </a:lnTo>
                <a:lnTo>
                  <a:pt x="3623" y="750"/>
                </a:lnTo>
                <a:lnTo>
                  <a:pt x="3631" y="726"/>
                </a:lnTo>
                <a:lnTo>
                  <a:pt x="3639" y="703"/>
                </a:lnTo>
                <a:lnTo>
                  <a:pt x="3655" y="671"/>
                </a:lnTo>
                <a:lnTo>
                  <a:pt x="3663" y="648"/>
                </a:lnTo>
                <a:lnTo>
                  <a:pt x="3678" y="624"/>
                </a:lnTo>
                <a:lnTo>
                  <a:pt x="3694" y="600"/>
                </a:lnTo>
                <a:lnTo>
                  <a:pt x="3694" y="576"/>
                </a:lnTo>
                <a:lnTo>
                  <a:pt x="3726" y="561"/>
                </a:lnTo>
                <a:lnTo>
                  <a:pt x="3757" y="561"/>
                </a:lnTo>
                <a:lnTo>
                  <a:pt x="3805" y="561"/>
                </a:lnTo>
                <a:lnTo>
                  <a:pt x="3852" y="561"/>
                </a:lnTo>
                <a:lnTo>
                  <a:pt x="3899" y="561"/>
                </a:lnTo>
                <a:lnTo>
                  <a:pt x="3923" y="553"/>
                </a:lnTo>
                <a:lnTo>
                  <a:pt x="3931" y="576"/>
                </a:lnTo>
                <a:lnTo>
                  <a:pt x="3931" y="600"/>
                </a:lnTo>
                <a:lnTo>
                  <a:pt x="3931" y="624"/>
                </a:lnTo>
                <a:lnTo>
                  <a:pt x="3931" y="648"/>
                </a:lnTo>
                <a:lnTo>
                  <a:pt x="3931" y="671"/>
                </a:lnTo>
                <a:lnTo>
                  <a:pt x="3939" y="695"/>
                </a:lnTo>
                <a:lnTo>
                  <a:pt x="3939" y="726"/>
                </a:lnTo>
                <a:lnTo>
                  <a:pt x="3939" y="750"/>
                </a:lnTo>
                <a:lnTo>
                  <a:pt x="3947" y="782"/>
                </a:lnTo>
                <a:lnTo>
                  <a:pt x="3947" y="813"/>
                </a:lnTo>
                <a:lnTo>
                  <a:pt x="3947" y="837"/>
                </a:lnTo>
                <a:lnTo>
                  <a:pt x="3947" y="861"/>
                </a:lnTo>
                <a:lnTo>
                  <a:pt x="3947" y="892"/>
                </a:lnTo>
                <a:lnTo>
                  <a:pt x="3947" y="924"/>
                </a:lnTo>
                <a:lnTo>
                  <a:pt x="3947" y="947"/>
                </a:lnTo>
                <a:lnTo>
                  <a:pt x="3947" y="987"/>
                </a:lnTo>
                <a:lnTo>
                  <a:pt x="3947" y="1011"/>
                </a:lnTo>
                <a:lnTo>
                  <a:pt x="3947" y="1050"/>
                </a:lnTo>
                <a:lnTo>
                  <a:pt x="3947" y="1089"/>
                </a:lnTo>
                <a:lnTo>
                  <a:pt x="3947" y="1113"/>
                </a:lnTo>
                <a:lnTo>
                  <a:pt x="3947" y="1137"/>
                </a:lnTo>
                <a:lnTo>
                  <a:pt x="3947" y="1176"/>
                </a:lnTo>
                <a:lnTo>
                  <a:pt x="3947" y="1200"/>
                </a:lnTo>
                <a:lnTo>
                  <a:pt x="3947" y="1224"/>
                </a:lnTo>
                <a:lnTo>
                  <a:pt x="3947" y="1247"/>
                </a:lnTo>
                <a:lnTo>
                  <a:pt x="3947" y="1279"/>
                </a:lnTo>
                <a:lnTo>
                  <a:pt x="3947" y="1310"/>
                </a:lnTo>
                <a:lnTo>
                  <a:pt x="3947" y="1334"/>
                </a:lnTo>
                <a:lnTo>
                  <a:pt x="3947" y="1374"/>
                </a:lnTo>
                <a:lnTo>
                  <a:pt x="3947" y="1397"/>
                </a:lnTo>
                <a:lnTo>
                  <a:pt x="3947" y="1421"/>
                </a:lnTo>
                <a:lnTo>
                  <a:pt x="3947" y="1445"/>
                </a:lnTo>
                <a:lnTo>
                  <a:pt x="3947" y="1468"/>
                </a:lnTo>
                <a:lnTo>
                  <a:pt x="3947" y="1500"/>
                </a:lnTo>
                <a:lnTo>
                  <a:pt x="3947" y="1531"/>
                </a:lnTo>
                <a:lnTo>
                  <a:pt x="3947" y="1555"/>
                </a:lnTo>
                <a:lnTo>
                  <a:pt x="3947" y="1579"/>
                </a:lnTo>
                <a:lnTo>
                  <a:pt x="3947" y="1603"/>
                </a:lnTo>
                <a:lnTo>
                  <a:pt x="3947" y="1626"/>
                </a:lnTo>
                <a:lnTo>
                  <a:pt x="3947" y="1658"/>
                </a:lnTo>
                <a:lnTo>
                  <a:pt x="3947" y="1689"/>
                </a:lnTo>
                <a:lnTo>
                  <a:pt x="3947" y="1713"/>
                </a:lnTo>
                <a:lnTo>
                  <a:pt x="3947" y="1745"/>
                </a:lnTo>
                <a:lnTo>
                  <a:pt x="3947" y="1768"/>
                </a:lnTo>
                <a:lnTo>
                  <a:pt x="3947" y="1800"/>
                </a:lnTo>
                <a:lnTo>
                  <a:pt x="3947" y="1824"/>
                </a:lnTo>
                <a:lnTo>
                  <a:pt x="3947" y="1847"/>
                </a:lnTo>
                <a:lnTo>
                  <a:pt x="3947" y="1871"/>
                </a:lnTo>
                <a:lnTo>
                  <a:pt x="3947" y="1895"/>
                </a:lnTo>
                <a:lnTo>
                  <a:pt x="3947" y="1918"/>
                </a:lnTo>
                <a:lnTo>
                  <a:pt x="3947" y="1942"/>
                </a:lnTo>
                <a:lnTo>
                  <a:pt x="3947" y="1966"/>
                </a:lnTo>
                <a:lnTo>
                  <a:pt x="3947" y="1989"/>
                </a:lnTo>
                <a:lnTo>
                  <a:pt x="3947" y="2013"/>
                </a:lnTo>
                <a:lnTo>
                  <a:pt x="3955" y="2037"/>
                </a:lnTo>
                <a:lnTo>
                  <a:pt x="3931" y="2045"/>
                </a:lnTo>
                <a:lnTo>
                  <a:pt x="3907" y="2037"/>
                </a:lnTo>
                <a:lnTo>
                  <a:pt x="3876" y="2021"/>
                </a:lnTo>
                <a:lnTo>
                  <a:pt x="3852" y="2013"/>
                </a:lnTo>
                <a:lnTo>
                  <a:pt x="3828" y="2013"/>
                </a:lnTo>
                <a:lnTo>
                  <a:pt x="3805" y="2013"/>
                </a:lnTo>
                <a:lnTo>
                  <a:pt x="3781" y="2013"/>
                </a:lnTo>
                <a:lnTo>
                  <a:pt x="3750" y="2013"/>
                </a:lnTo>
                <a:lnTo>
                  <a:pt x="3726" y="2013"/>
                </a:lnTo>
                <a:lnTo>
                  <a:pt x="3702" y="2005"/>
                </a:lnTo>
                <a:lnTo>
                  <a:pt x="3678" y="2005"/>
                </a:lnTo>
                <a:lnTo>
                  <a:pt x="3655" y="1997"/>
                </a:lnTo>
                <a:lnTo>
                  <a:pt x="3623" y="1989"/>
                </a:lnTo>
                <a:lnTo>
                  <a:pt x="3600" y="1989"/>
                </a:lnTo>
                <a:lnTo>
                  <a:pt x="3568" y="1989"/>
                </a:lnTo>
                <a:lnTo>
                  <a:pt x="3544" y="1989"/>
                </a:lnTo>
                <a:lnTo>
                  <a:pt x="3521" y="1989"/>
                </a:lnTo>
                <a:lnTo>
                  <a:pt x="3481" y="1989"/>
                </a:lnTo>
                <a:lnTo>
                  <a:pt x="3457" y="1989"/>
                </a:lnTo>
                <a:lnTo>
                  <a:pt x="3434" y="1989"/>
                </a:lnTo>
                <a:lnTo>
                  <a:pt x="3402" y="1989"/>
                </a:lnTo>
                <a:lnTo>
                  <a:pt x="3363" y="1989"/>
                </a:lnTo>
                <a:lnTo>
                  <a:pt x="3331" y="1989"/>
                </a:lnTo>
                <a:lnTo>
                  <a:pt x="3300" y="1981"/>
                </a:lnTo>
                <a:lnTo>
                  <a:pt x="3276" y="1981"/>
                </a:lnTo>
                <a:lnTo>
                  <a:pt x="3252" y="1981"/>
                </a:lnTo>
                <a:lnTo>
                  <a:pt x="3221" y="1981"/>
                </a:lnTo>
                <a:lnTo>
                  <a:pt x="3189" y="1981"/>
                </a:lnTo>
                <a:lnTo>
                  <a:pt x="3165" y="1981"/>
                </a:lnTo>
                <a:lnTo>
                  <a:pt x="3126" y="1981"/>
                </a:lnTo>
                <a:lnTo>
                  <a:pt x="3102" y="1981"/>
                </a:lnTo>
                <a:lnTo>
                  <a:pt x="3079" y="1981"/>
                </a:lnTo>
                <a:lnTo>
                  <a:pt x="3055" y="1981"/>
                </a:lnTo>
                <a:lnTo>
                  <a:pt x="3031" y="1981"/>
                </a:lnTo>
                <a:lnTo>
                  <a:pt x="3007" y="1981"/>
                </a:lnTo>
                <a:lnTo>
                  <a:pt x="2984" y="1981"/>
                </a:lnTo>
                <a:lnTo>
                  <a:pt x="2944" y="1981"/>
                </a:lnTo>
                <a:lnTo>
                  <a:pt x="2913" y="1981"/>
                </a:lnTo>
                <a:lnTo>
                  <a:pt x="2873" y="1981"/>
                </a:lnTo>
                <a:lnTo>
                  <a:pt x="2850" y="1973"/>
                </a:lnTo>
                <a:lnTo>
                  <a:pt x="2818" y="1973"/>
                </a:lnTo>
                <a:lnTo>
                  <a:pt x="2794" y="1973"/>
                </a:lnTo>
                <a:lnTo>
                  <a:pt x="2763" y="1966"/>
                </a:lnTo>
                <a:lnTo>
                  <a:pt x="2739" y="1958"/>
                </a:lnTo>
                <a:lnTo>
                  <a:pt x="2715" y="1950"/>
                </a:lnTo>
                <a:lnTo>
                  <a:pt x="2676" y="1950"/>
                </a:lnTo>
                <a:lnTo>
                  <a:pt x="2636" y="1950"/>
                </a:lnTo>
                <a:lnTo>
                  <a:pt x="2605" y="1950"/>
                </a:lnTo>
                <a:lnTo>
                  <a:pt x="2565" y="1950"/>
                </a:lnTo>
                <a:lnTo>
                  <a:pt x="2534" y="1950"/>
                </a:lnTo>
                <a:lnTo>
                  <a:pt x="2502" y="1950"/>
                </a:lnTo>
                <a:lnTo>
                  <a:pt x="2471" y="1950"/>
                </a:lnTo>
                <a:lnTo>
                  <a:pt x="2447" y="1950"/>
                </a:lnTo>
                <a:lnTo>
                  <a:pt x="2415" y="1950"/>
                </a:lnTo>
                <a:lnTo>
                  <a:pt x="2392" y="1950"/>
                </a:lnTo>
                <a:lnTo>
                  <a:pt x="2368" y="1950"/>
                </a:lnTo>
                <a:lnTo>
                  <a:pt x="2344" y="1950"/>
                </a:lnTo>
                <a:lnTo>
                  <a:pt x="2313" y="1950"/>
                </a:lnTo>
                <a:lnTo>
                  <a:pt x="2281" y="1950"/>
                </a:lnTo>
                <a:lnTo>
                  <a:pt x="2258" y="1950"/>
                </a:lnTo>
                <a:lnTo>
                  <a:pt x="2234" y="1950"/>
                </a:lnTo>
                <a:lnTo>
                  <a:pt x="2210" y="1950"/>
                </a:lnTo>
                <a:lnTo>
                  <a:pt x="2171" y="1950"/>
                </a:lnTo>
                <a:lnTo>
                  <a:pt x="2139" y="1950"/>
                </a:lnTo>
                <a:lnTo>
                  <a:pt x="2108" y="1950"/>
                </a:lnTo>
                <a:lnTo>
                  <a:pt x="2084" y="1950"/>
                </a:lnTo>
                <a:lnTo>
                  <a:pt x="2052" y="1958"/>
                </a:lnTo>
                <a:lnTo>
                  <a:pt x="2029" y="1958"/>
                </a:lnTo>
                <a:lnTo>
                  <a:pt x="1997" y="1966"/>
                </a:lnTo>
                <a:lnTo>
                  <a:pt x="1973" y="1966"/>
                </a:lnTo>
                <a:lnTo>
                  <a:pt x="1950" y="1966"/>
                </a:lnTo>
                <a:lnTo>
                  <a:pt x="1926" y="1966"/>
                </a:lnTo>
                <a:lnTo>
                  <a:pt x="1894" y="1966"/>
                </a:lnTo>
                <a:lnTo>
                  <a:pt x="1863" y="1966"/>
                </a:lnTo>
                <a:lnTo>
                  <a:pt x="1831" y="1966"/>
                </a:lnTo>
                <a:lnTo>
                  <a:pt x="1800" y="1966"/>
                </a:lnTo>
                <a:lnTo>
                  <a:pt x="1768" y="1966"/>
                </a:lnTo>
                <a:lnTo>
                  <a:pt x="1737" y="1966"/>
                </a:lnTo>
                <a:lnTo>
                  <a:pt x="1713" y="1966"/>
                </a:lnTo>
                <a:lnTo>
                  <a:pt x="1689" y="1966"/>
                </a:lnTo>
                <a:lnTo>
                  <a:pt x="1665" y="1966"/>
                </a:lnTo>
                <a:lnTo>
                  <a:pt x="1634" y="1966"/>
                </a:lnTo>
                <a:lnTo>
                  <a:pt x="1602" y="1966"/>
                </a:lnTo>
                <a:lnTo>
                  <a:pt x="1571" y="1966"/>
                </a:lnTo>
                <a:lnTo>
                  <a:pt x="1531" y="1966"/>
                </a:lnTo>
                <a:lnTo>
                  <a:pt x="1508" y="1966"/>
                </a:lnTo>
                <a:lnTo>
                  <a:pt x="1468" y="1958"/>
                </a:lnTo>
                <a:lnTo>
                  <a:pt x="1437" y="1958"/>
                </a:lnTo>
                <a:lnTo>
                  <a:pt x="1413" y="1958"/>
                </a:lnTo>
                <a:lnTo>
                  <a:pt x="1389" y="1958"/>
                </a:lnTo>
                <a:lnTo>
                  <a:pt x="1358" y="1950"/>
                </a:lnTo>
                <a:lnTo>
                  <a:pt x="1334" y="1950"/>
                </a:lnTo>
                <a:lnTo>
                  <a:pt x="1302" y="1950"/>
                </a:lnTo>
                <a:lnTo>
                  <a:pt x="1279" y="1950"/>
                </a:lnTo>
                <a:lnTo>
                  <a:pt x="1255" y="1950"/>
                </a:lnTo>
                <a:lnTo>
                  <a:pt x="1231" y="1950"/>
                </a:lnTo>
                <a:lnTo>
                  <a:pt x="1192" y="1942"/>
                </a:lnTo>
                <a:lnTo>
                  <a:pt x="1152" y="1934"/>
                </a:lnTo>
                <a:lnTo>
                  <a:pt x="1129" y="1926"/>
                </a:lnTo>
                <a:lnTo>
                  <a:pt x="1152" y="1939"/>
                </a:lnTo>
                <a:lnTo>
                  <a:pt x="1105" y="1926"/>
                </a:lnTo>
                <a:lnTo>
                  <a:pt x="1081" y="1918"/>
                </a:lnTo>
                <a:lnTo>
                  <a:pt x="1056" y="1987"/>
                </a:lnTo>
                <a:lnTo>
                  <a:pt x="1026" y="1910"/>
                </a:lnTo>
                <a:lnTo>
                  <a:pt x="1002" y="1902"/>
                </a:lnTo>
                <a:lnTo>
                  <a:pt x="912" y="1939"/>
                </a:lnTo>
                <a:lnTo>
                  <a:pt x="960" y="1939"/>
                </a:lnTo>
                <a:lnTo>
                  <a:pt x="912" y="1939"/>
                </a:lnTo>
                <a:lnTo>
                  <a:pt x="864" y="1939"/>
                </a:lnTo>
                <a:lnTo>
                  <a:pt x="912" y="1939"/>
                </a:lnTo>
                <a:lnTo>
                  <a:pt x="816" y="1987"/>
                </a:lnTo>
                <a:lnTo>
                  <a:pt x="768" y="1939"/>
                </a:lnTo>
                <a:lnTo>
                  <a:pt x="720" y="1939"/>
                </a:lnTo>
                <a:lnTo>
                  <a:pt x="672" y="1939"/>
                </a:lnTo>
                <a:lnTo>
                  <a:pt x="624" y="1939"/>
                </a:lnTo>
                <a:lnTo>
                  <a:pt x="624" y="1987"/>
                </a:lnTo>
                <a:lnTo>
                  <a:pt x="600" y="1918"/>
                </a:lnTo>
                <a:lnTo>
                  <a:pt x="560" y="1926"/>
                </a:lnTo>
                <a:lnTo>
                  <a:pt x="528" y="1939"/>
                </a:lnTo>
                <a:lnTo>
                  <a:pt x="513" y="1926"/>
                </a:lnTo>
                <a:lnTo>
                  <a:pt x="481" y="1934"/>
                </a:lnTo>
                <a:lnTo>
                  <a:pt x="458" y="1934"/>
                </a:lnTo>
                <a:lnTo>
                  <a:pt x="418" y="1942"/>
                </a:lnTo>
                <a:lnTo>
                  <a:pt x="387" y="1942"/>
                </a:lnTo>
                <a:lnTo>
                  <a:pt x="363" y="1950"/>
                </a:lnTo>
                <a:lnTo>
                  <a:pt x="339" y="1958"/>
                </a:lnTo>
                <a:lnTo>
                  <a:pt x="316" y="1958"/>
                </a:lnTo>
                <a:lnTo>
                  <a:pt x="292" y="1958"/>
                </a:lnTo>
                <a:lnTo>
                  <a:pt x="1296" y="1939"/>
                </a:lnTo>
                <a:lnTo>
                  <a:pt x="229" y="1966"/>
                </a:lnTo>
                <a:lnTo>
                  <a:pt x="205" y="1966"/>
                </a:lnTo>
                <a:lnTo>
                  <a:pt x="181" y="1966"/>
                </a:lnTo>
                <a:lnTo>
                  <a:pt x="158" y="1966"/>
                </a:lnTo>
                <a:lnTo>
                  <a:pt x="134" y="1966"/>
                </a:lnTo>
                <a:lnTo>
                  <a:pt x="102" y="1966"/>
                </a:lnTo>
                <a:lnTo>
                  <a:pt x="87" y="1942"/>
                </a:lnTo>
                <a:lnTo>
                  <a:pt x="87" y="1918"/>
                </a:lnTo>
                <a:lnTo>
                  <a:pt x="87" y="1895"/>
                </a:lnTo>
                <a:lnTo>
                  <a:pt x="87" y="1871"/>
                </a:lnTo>
                <a:lnTo>
                  <a:pt x="87" y="1839"/>
                </a:lnTo>
                <a:lnTo>
                  <a:pt x="87" y="1816"/>
                </a:lnTo>
                <a:lnTo>
                  <a:pt x="87" y="1784"/>
                </a:lnTo>
                <a:lnTo>
                  <a:pt x="87" y="1760"/>
                </a:lnTo>
                <a:lnTo>
                  <a:pt x="87" y="1729"/>
                </a:lnTo>
                <a:lnTo>
                  <a:pt x="87" y="1697"/>
                </a:lnTo>
                <a:lnTo>
                  <a:pt x="87" y="1666"/>
                </a:lnTo>
                <a:lnTo>
                  <a:pt x="87" y="1634"/>
                </a:lnTo>
                <a:lnTo>
                  <a:pt x="87" y="1610"/>
                </a:lnTo>
                <a:lnTo>
                  <a:pt x="87" y="1579"/>
                </a:lnTo>
                <a:lnTo>
                  <a:pt x="79" y="1555"/>
                </a:lnTo>
                <a:lnTo>
                  <a:pt x="79" y="1531"/>
                </a:lnTo>
                <a:lnTo>
                  <a:pt x="79" y="1508"/>
                </a:lnTo>
                <a:lnTo>
                  <a:pt x="79" y="1476"/>
                </a:lnTo>
                <a:lnTo>
                  <a:pt x="79" y="1453"/>
                </a:lnTo>
                <a:lnTo>
                  <a:pt x="79" y="1421"/>
                </a:lnTo>
                <a:lnTo>
                  <a:pt x="79" y="1389"/>
                </a:lnTo>
                <a:lnTo>
                  <a:pt x="79" y="1350"/>
                </a:lnTo>
                <a:lnTo>
                  <a:pt x="79" y="1318"/>
                </a:lnTo>
                <a:lnTo>
                  <a:pt x="79" y="1279"/>
                </a:lnTo>
                <a:lnTo>
                  <a:pt x="79" y="1247"/>
                </a:lnTo>
                <a:lnTo>
                  <a:pt x="79" y="1208"/>
                </a:lnTo>
                <a:lnTo>
                  <a:pt x="79" y="1184"/>
                </a:lnTo>
                <a:lnTo>
                  <a:pt x="79" y="1161"/>
                </a:lnTo>
                <a:lnTo>
                  <a:pt x="79" y="1129"/>
                </a:lnTo>
                <a:lnTo>
                  <a:pt x="79" y="1097"/>
                </a:lnTo>
                <a:lnTo>
                  <a:pt x="79" y="1074"/>
                </a:lnTo>
                <a:lnTo>
                  <a:pt x="79" y="1042"/>
                </a:lnTo>
                <a:lnTo>
                  <a:pt x="71" y="1003"/>
                </a:lnTo>
                <a:lnTo>
                  <a:pt x="71" y="979"/>
                </a:lnTo>
                <a:lnTo>
                  <a:pt x="63" y="947"/>
                </a:lnTo>
                <a:lnTo>
                  <a:pt x="63" y="924"/>
                </a:lnTo>
                <a:lnTo>
                  <a:pt x="63" y="892"/>
                </a:lnTo>
                <a:lnTo>
                  <a:pt x="63" y="869"/>
                </a:lnTo>
                <a:lnTo>
                  <a:pt x="63" y="845"/>
                </a:lnTo>
                <a:lnTo>
                  <a:pt x="55" y="821"/>
                </a:lnTo>
                <a:lnTo>
                  <a:pt x="55" y="790"/>
                </a:lnTo>
                <a:lnTo>
                  <a:pt x="55" y="758"/>
                </a:lnTo>
                <a:lnTo>
                  <a:pt x="55" y="734"/>
                </a:lnTo>
                <a:lnTo>
                  <a:pt x="55" y="703"/>
                </a:lnTo>
                <a:lnTo>
                  <a:pt x="55" y="679"/>
                </a:lnTo>
                <a:lnTo>
                  <a:pt x="55" y="655"/>
                </a:lnTo>
                <a:lnTo>
                  <a:pt x="55" y="616"/>
                </a:lnTo>
                <a:lnTo>
                  <a:pt x="55" y="592"/>
                </a:lnTo>
                <a:lnTo>
                  <a:pt x="55" y="553"/>
                </a:lnTo>
                <a:lnTo>
                  <a:pt x="55" y="529"/>
                </a:lnTo>
                <a:lnTo>
                  <a:pt x="55" y="498"/>
                </a:lnTo>
                <a:lnTo>
                  <a:pt x="55" y="466"/>
                </a:lnTo>
                <a:lnTo>
                  <a:pt x="55" y="442"/>
                </a:lnTo>
                <a:lnTo>
                  <a:pt x="55" y="419"/>
                </a:lnTo>
                <a:lnTo>
                  <a:pt x="55" y="387"/>
                </a:lnTo>
                <a:lnTo>
                  <a:pt x="55" y="363"/>
                </a:lnTo>
                <a:lnTo>
                  <a:pt x="55" y="332"/>
                </a:lnTo>
                <a:lnTo>
                  <a:pt x="55" y="300"/>
                </a:lnTo>
                <a:lnTo>
                  <a:pt x="55" y="269"/>
                </a:lnTo>
                <a:lnTo>
                  <a:pt x="55" y="245"/>
                </a:lnTo>
                <a:lnTo>
                  <a:pt x="55" y="221"/>
                </a:lnTo>
                <a:lnTo>
                  <a:pt x="55" y="198"/>
                </a:lnTo>
                <a:lnTo>
                  <a:pt x="55" y="174"/>
                </a:lnTo>
                <a:lnTo>
                  <a:pt x="55" y="150"/>
                </a:lnTo>
                <a:lnTo>
                  <a:pt x="55" y="127"/>
                </a:lnTo>
                <a:lnTo>
                  <a:pt x="47" y="103"/>
                </a:lnTo>
                <a:lnTo>
                  <a:pt x="39" y="79"/>
                </a:lnTo>
                <a:lnTo>
                  <a:pt x="31" y="56"/>
                </a:lnTo>
                <a:lnTo>
                  <a:pt x="0" y="19"/>
                </a:lnTo>
              </a:path>
            </a:pathLst>
          </a:custGeom>
          <a:solidFill>
            <a:schemeClr val="tx2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04261" name="Line 5">
            <a:extLst>
              <a:ext uri="{FF2B5EF4-FFF2-40B4-BE49-F238E27FC236}">
                <a16:creationId xmlns:a16="http://schemas.microsoft.com/office/drawing/2014/main" id="{E53947EB-1997-B7A2-C9A7-E3F0B76B3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388" y="5486400"/>
            <a:ext cx="152241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62" name="Line 6">
            <a:extLst>
              <a:ext uri="{FF2B5EF4-FFF2-40B4-BE49-F238E27FC236}">
                <a16:creationId xmlns:a16="http://schemas.microsoft.com/office/drawing/2014/main" id="{5E7BD1B5-D3D2-E541-07D2-A09C20453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725988"/>
            <a:ext cx="0" cy="8366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63" name="Line 7">
            <a:extLst>
              <a:ext uri="{FF2B5EF4-FFF2-40B4-BE49-F238E27FC236}">
                <a16:creationId xmlns:a16="http://schemas.microsoft.com/office/drawing/2014/main" id="{E6F75E30-C95E-96DC-F7DC-F85981D81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601788"/>
            <a:ext cx="0" cy="418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64" name="Line 8">
            <a:extLst>
              <a:ext uri="{FF2B5EF4-FFF2-40B4-BE49-F238E27FC236}">
                <a16:creationId xmlns:a16="http://schemas.microsoft.com/office/drawing/2014/main" id="{EF9EE733-F38A-8731-7876-BAD946441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5791200"/>
            <a:ext cx="6932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65" name="Rectangle 9">
            <a:extLst>
              <a:ext uri="{FF2B5EF4-FFF2-40B4-BE49-F238E27FC236}">
                <a16:creationId xmlns:a16="http://schemas.microsoft.com/office/drawing/2014/main" id="{683A1DF0-F265-B3D7-18B5-85CE3AEF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2193925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1504266" name="Object 10">
            <a:extLst>
              <a:ext uri="{FF2B5EF4-FFF2-40B4-BE49-F238E27FC236}">
                <a16:creationId xmlns:a16="http://schemas.microsoft.com/office/drawing/2014/main" id="{6A0BD3A7-9C49-6315-9B33-832C6AEE5423}"/>
              </a:ext>
            </a:extLst>
          </p:cNvPr>
          <p:cNvGraphicFramePr>
            <a:graphicFrameLocks/>
          </p:cNvGraphicFramePr>
          <p:nvPr/>
        </p:nvGraphicFramePr>
        <p:xfrm>
          <a:off x="3957639" y="3586164"/>
          <a:ext cx="5489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9280" imgH="441000" progId="Word.Document.8">
                  <p:embed/>
                </p:oleObj>
              </mc:Choice>
              <mc:Fallback>
                <p:oleObj name="Document" r:id="rId2" imgW="5489280" imgH="441000" progId="Word.Document.8">
                  <p:embed/>
                  <p:pic>
                    <p:nvPicPr>
                      <p:cNvPr id="1504266" name="Object 10">
                        <a:extLst>
                          <a:ext uri="{FF2B5EF4-FFF2-40B4-BE49-F238E27FC236}">
                            <a16:creationId xmlns:a16="http://schemas.microsoft.com/office/drawing/2014/main" id="{6A0BD3A7-9C49-6315-9B33-832C6AEE54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9" y="3586164"/>
                        <a:ext cx="5489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4267" name="Object 11">
            <a:extLst>
              <a:ext uri="{FF2B5EF4-FFF2-40B4-BE49-F238E27FC236}">
                <a16:creationId xmlns:a16="http://schemas.microsoft.com/office/drawing/2014/main" id="{9D15409F-9D6F-5890-A1BB-EB63E5C25C8F}"/>
              </a:ext>
            </a:extLst>
          </p:cNvPr>
          <p:cNvGraphicFramePr>
            <a:graphicFrameLocks/>
          </p:cNvGraphicFramePr>
          <p:nvPr/>
        </p:nvGraphicFramePr>
        <p:xfrm>
          <a:off x="2738438" y="2362200"/>
          <a:ext cx="4746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74480" imgH="750600" progId="Word.Document.8">
                  <p:embed/>
                </p:oleObj>
              </mc:Choice>
              <mc:Fallback>
                <p:oleObj name="Document" r:id="rId4" imgW="474480" imgH="750600" progId="Word.Document.8">
                  <p:embed/>
                  <p:pic>
                    <p:nvPicPr>
                      <p:cNvPr id="1504267" name="Object 11">
                        <a:extLst>
                          <a:ext uri="{FF2B5EF4-FFF2-40B4-BE49-F238E27FC236}">
                            <a16:creationId xmlns:a16="http://schemas.microsoft.com/office/drawing/2014/main" id="{9D15409F-9D6F-5890-A1BB-EB63E5C25C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362200"/>
                        <a:ext cx="4746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4268" name="Rectangle 12">
            <a:extLst>
              <a:ext uri="{FF2B5EF4-FFF2-40B4-BE49-F238E27FC236}">
                <a16:creationId xmlns:a16="http://schemas.microsoft.com/office/drawing/2014/main" id="{BE879F15-FD21-F2A0-5671-AF456F59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85801"/>
            <a:ext cx="18288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Reachability-distance</a:t>
            </a:r>
          </a:p>
        </p:txBody>
      </p:sp>
      <p:sp>
        <p:nvSpPr>
          <p:cNvPr id="1504269" name="Rectangle 13">
            <a:extLst>
              <a:ext uri="{FF2B5EF4-FFF2-40B4-BE49-F238E27FC236}">
                <a16:creationId xmlns:a16="http://schemas.microsoft.com/office/drawing/2014/main" id="{49A8797A-8326-3368-EF5C-704463C7F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943600"/>
            <a:ext cx="2362200" cy="62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Cluster-order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of the objects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04270" name="Line 14">
            <a:extLst>
              <a:ext uri="{FF2B5EF4-FFF2-40B4-BE49-F238E27FC236}">
                <a16:creationId xmlns:a16="http://schemas.microsoft.com/office/drawing/2014/main" id="{F65ACB88-62C5-AE27-26C2-48C0B08AE8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8388" y="2439988"/>
            <a:ext cx="684212" cy="182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71" name="Line 15">
            <a:extLst>
              <a:ext uri="{FF2B5EF4-FFF2-40B4-BE49-F238E27FC236}">
                <a16:creationId xmlns:a16="http://schemas.microsoft.com/office/drawing/2014/main" id="{B082E2C2-B4AB-F749-E0E2-D083F995A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668588"/>
            <a:ext cx="0" cy="167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72" name="Line 16">
            <a:extLst>
              <a:ext uri="{FF2B5EF4-FFF2-40B4-BE49-F238E27FC236}">
                <a16:creationId xmlns:a16="http://schemas.microsoft.com/office/drawing/2014/main" id="{6BA98A43-E81F-72B2-F0FA-72283BDFE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7789" y="1906589"/>
            <a:ext cx="911225" cy="235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73" name="Line 17">
            <a:extLst>
              <a:ext uri="{FF2B5EF4-FFF2-40B4-BE49-F238E27FC236}">
                <a16:creationId xmlns:a16="http://schemas.microsoft.com/office/drawing/2014/main" id="{1518D55F-AD84-90F3-BBE4-C8FA0376F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188" y="5562600"/>
            <a:ext cx="61706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74" name="Line 18">
            <a:extLst>
              <a:ext uri="{FF2B5EF4-FFF2-40B4-BE49-F238E27FC236}">
                <a16:creationId xmlns:a16="http://schemas.microsoft.com/office/drawing/2014/main" id="{6B858A54-1CD6-63C8-B4A0-36937832A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2988" y="5638800"/>
            <a:ext cx="62468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75" name="Line 19">
            <a:extLst>
              <a:ext uri="{FF2B5EF4-FFF2-40B4-BE49-F238E27FC236}">
                <a16:creationId xmlns:a16="http://schemas.microsoft.com/office/drawing/2014/main" id="{F9FD3FC7-9435-43D4-5D30-5E21EA356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2819400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76" name="Line 20">
            <a:extLst>
              <a:ext uri="{FF2B5EF4-FFF2-40B4-BE49-F238E27FC236}">
                <a16:creationId xmlns:a16="http://schemas.microsoft.com/office/drawing/2014/main" id="{4788B6D7-2E51-74B1-7BBC-D743BABCE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2438400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4277" name="Rectangle 21">
            <a:extLst>
              <a:ext uri="{FF2B5EF4-FFF2-40B4-BE49-F238E27FC236}">
                <a16:creationId xmlns:a16="http://schemas.microsoft.com/office/drawing/2014/main" id="{73478DF2-9603-829E-965F-FDD8E0A54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33600"/>
            <a:ext cx="1676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undefined</a:t>
            </a:r>
          </a:p>
        </p:txBody>
      </p:sp>
      <p:sp>
        <p:nvSpPr>
          <p:cNvPr id="1504278" name="Line 22">
            <a:extLst>
              <a:ext uri="{FF2B5EF4-FFF2-40B4-BE49-F238E27FC236}">
                <a16:creationId xmlns:a16="http://schemas.microsoft.com/office/drawing/2014/main" id="{DDE36865-9168-4633-AA83-98EA30C44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4191000"/>
            <a:ext cx="71612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04279" name="Object 23">
            <a:extLst>
              <a:ext uri="{FF2B5EF4-FFF2-40B4-BE49-F238E27FC236}">
                <a16:creationId xmlns:a16="http://schemas.microsoft.com/office/drawing/2014/main" id="{3F1EEBDA-9439-E8EE-022F-9EB3D5C31D2A}"/>
              </a:ext>
            </a:extLst>
          </p:cNvPr>
          <p:cNvGraphicFramePr>
            <a:graphicFrameLocks/>
          </p:cNvGraphicFramePr>
          <p:nvPr/>
        </p:nvGraphicFramePr>
        <p:xfrm>
          <a:off x="2814638" y="3757614"/>
          <a:ext cx="4746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74480" imgH="750600" progId="Word.Document.8">
                  <p:embed/>
                </p:oleObj>
              </mc:Choice>
              <mc:Fallback>
                <p:oleObj name="Document" r:id="rId6" imgW="474480" imgH="750600" progId="Word.Document.8">
                  <p:embed/>
                  <p:pic>
                    <p:nvPicPr>
                      <p:cNvPr id="1504279" name="Object 23">
                        <a:extLst>
                          <a:ext uri="{FF2B5EF4-FFF2-40B4-BE49-F238E27FC236}">
                            <a16:creationId xmlns:a16="http://schemas.microsoft.com/office/drawing/2014/main" id="{3F1EEBDA-9439-E8EE-022F-9EB3D5C31D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3757614"/>
                        <a:ext cx="4746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4280" name="Rectangle 24">
            <a:extLst>
              <a:ext uri="{FF2B5EF4-FFF2-40B4-BE49-F238E27FC236}">
                <a16:creationId xmlns:a16="http://schemas.microsoft.com/office/drawing/2014/main" id="{7FFAEC51-E431-F0DF-82EE-00AA5B31D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381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  <a:ea typeface="SimSun" panose="02010600030101010101" pitchFamily="2" charset="-122"/>
              </a:rPr>
              <a:t>‘</a:t>
            </a:r>
          </a:p>
        </p:txBody>
      </p:sp>
      <p:grpSp>
        <p:nvGrpSpPr>
          <p:cNvPr id="1504281" name="Group 25">
            <a:extLst>
              <a:ext uri="{FF2B5EF4-FFF2-40B4-BE49-F238E27FC236}">
                <a16:creationId xmlns:a16="http://schemas.microsoft.com/office/drawing/2014/main" id="{58AA97E2-27EF-495A-2287-23BDD39770D1}"/>
              </a:ext>
            </a:extLst>
          </p:cNvPr>
          <p:cNvGrpSpPr>
            <a:grpSpLocks/>
          </p:cNvGrpSpPr>
          <p:nvPr/>
        </p:nvGrpSpPr>
        <p:grpSpPr bwMode="auto">
          <a:xfrm>
            <a:off x="5416550" y="1149350"/>
            <a:ext cx="2349500" cy="1816100"/>
            <a:chOff x="2452" y="724"/>
            <a:chExt cx="1480" cy="1144"/>
          </a:xfrm>
        </p:grpSpPr>
        <p:sp>
          <p:nvSpPr>
            <p:cNvPr id="1504282" name="Oval 26">
              <a:extLst>
                <a:ext uri="{FF2B5EF4-FFF2-40B4-BE49-F238E27FC236}">
                  <a16:creationId xmlns:a16="http://schemas.microsoft.com/office/drawing/2014/main" id="{ED3AFB44-C3D0-D284-ADF1-32C578E36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83" name="Oval 27">
              <a:extLst>
                <a:ext uri="{FF2B5EF4-FFF2-40B4-BE49-F238E27FC236}">
                  <a16:creationId xmlns:a16="http://schemas.microsoft.com/office/drawing/2014/main" id="{893B075A-6FAB-DA48-0FB3-E9CEBF34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84" name="Oval 28">
              <a:extLst>
                <a:ext uri="{FF2B5EF4-FFF2-40B4-BE49-F238E27FC236}">
                  <a16:creationId xmlns:a16="http://schemas.microsoft.com/office/drawing/2014/main" id="{32C5EA16-39FB-782C-4406-F292E2D57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85" name="Oval 29">
              <a:extLst>
                <a:ext uri="{FF2B5EF4-FFF2-40B4-BE49-F238E27FC236}">
                  <a16:creationId xmlns:a16="http://schemas.microsoft.com/office/drawing/2014/main" id="{F4530270-C1D5-19CD-EAAF-2F4238BC4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20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86" name="Oval 30">
              <a:extLst>
                <a:ext uri="{FF2B5EF4-FFF2-40B4-BE49-F238E27FC236}">
                  <a16:creationId xmlns:a16="http://schemas.microsoft.com/office/drawing/2014/main" id="{EB7A1270-BDFA-8362-5BC4-5A830446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20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87" name="Oval 31">
              <a:extLst>
                <a:ext uri="{FF2B5EF4-FFF2-40B4-BE49-F238E27FC236}">
                  <a16:creationId xmlns:a16="http://schemas.microsoft.com/office/drawing/2014/main" id="{978498F8-4EFD-C31F-2FD5-0E34A6933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88" name="Oval 32">
              <a:extLst>
                <a:ext uri="{FF2B5EF4-FFF2-40B4-BE49-F238E27FC236}">
                  <a16:creationId xmlns:a16="http://schemas.microsoft.com/office/drawing/2014/main" id="{4DAEC24F-ABD7-712B-7434-71C8B0893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89" name="Oval 33">
              <a:extLst>
                <a:ext uri="{FF2B5EF4-FFF2-40B4-BE49-F238E27FC236}">
                  <a16:creationId xmlns:a16="http://schemas.microsoft.com/office/drawing/2014/main" id="{E7AA6A10-CF68-C262-76DF-FFB527DA9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0" name="Oval 34">
              <a:extLst>
                <a:ext uri="{FF2B5EF4-FFF2-40B4-BE49-F238E27FC236}">
                  <a16:creationId xmlns:a16="http://schemas.microsoft.com/office/drawing/2014/main" id="{805114AA-6439-00A6-97EA-130F4FF50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1" name="Oval 35">
              <a:extLst>
                <a:ext uri="{FF2B5EF4-FFF2-40B4-BE49-F238E27FC236}">
                  <a16:creationId xmlns:a16="http://schemas.microsoft.com/office/drawing/2014/main" id="{18F8D4C5-50C9-4BA0-9F19-6E0E2E9E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2" name="Oval 36">
              <a:extLst>
                <a:ext uri="{FF2B5EF4-FFF2-40B4-BE49-F238E27FC236}">
                  <a16:creationId xmlns:a16="http://schemas.microsoft.com/office/drawing/2014/main" id="{8603AF70-B1E7-D1DC-2832-BE3F95639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3" name="Oval 37">
              <a:extLst>
                <a:ext uri="{FF2B5EF4-FFF2-40B4-BE49-F238E27FC236}">
                  <a16:creationId xmlns:a16="http://schemas.microsoft.com/office/drawing/2014/main" id="{D52984AF-2908-14A1-0EAF-20166704E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39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4" name="Oval 38">
              <a:extLst>
                <a:ext uri="{FF2B5EF4-FFF2-40B4-BE49-F238E27FC236}">
                  <a16:creationId xmlns:a16="http://schemas.microsoft.com/office/drawing/2014/main" id="{708A828D-07E3-86D0-6F26-E9DFB606A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39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5" name="Oval 39">
              <a:extLst>
                <a:ext uri="{FF2B5EF4-FFF2-40B4-BE49-F238E27FC236}">
                  <a16:creationId xmlns:a16="http://schemas.microsoft.com/office/drawing/2014/main" id="{72E6AE1F-3BFC-B1EB-7F7B-2368FECF8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6" name="Oval 40">
              <a:extLst>
                <a:ext uri="{FF2B5EF4-FFF2-40B4-BE49-F238E27FC236}">
                  <a16:creationId xmlns:a16="http://schemas.microsoft.com/office/drawing/2014/main" id="{88AD0810-59C5-BA31-9F46-6F19DE94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7" name="Oval 41">
              <a:extLst>
                <a:ext uri="{FF2B5EF4-FFF2-40B4-BE49-F238E27FC236}">
                  <a16:creationId xmlns:a16="http://schemas.microsoft.com/office/drawing/2014/main" id="{F941BF67-B48B-33AC-5573-1A5089340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8" name="Oval 42">
              <a:extLst>
                <a:ext uri="{FF2B5EF4-FFF2-40B4-BE49-F238E27FC236}">
                  <a16:creationId xmlns:a16="http://schemas.microsoft.com/office/drawing/2014/main" id="{23FC037D-9D06-FBF5-4753-B94C5F9F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299" name="Oval 43">
              <a:extLst>
                <a:ext uri="{FF2B5EF4-FFF2-40B4-BE49-F238E27FC236}">
                  <a16:creationId xmlns:a16="http://schemas.microsoft.com/office/drawing/2014/main" id="{3B037D5B-A77A-0378-14E2-78AC39FE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0" name="Oval 44">
              <a:extLst>
                <a:ext uri="{FF2B5EF4-FFF2-40B4-BE49-F238E27FC236}">
                  <a16:creationId xmlns:a16="http://schemas.microsoft.com/office/drawing/2014/main" id="{C62439A6-CDB6-FE19-BB7D-C76BE20ED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1" name="Oval 45">
              <a:extLst>
                <a:ext uri="{FF2B5EF4-FFF2-40B4-BE49-F238E27FC236}">
                  <a16:creationId xmlns:a16="http://schemas.microsoft.com/office/drawing/2014/main" id="{288F7CC4-DF09-8248-3EA6-2C4A62DBD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2" name="Oval 46">
              <a:extLst>
                <a:ext uri="{FF2B5EF4-FFF2-40B4-BE49-F238E27FC236}">
                  <a16:creationId xmlns:a16="http://schemas.microsoft.com/office/drawing/2014/main" id="{F3E36DD8-1A3C-6D6F-68A3-4F4884743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7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3" name="Oval 47">
              <a:extLst>
                <a:ext uri="{FF2B5EF4-FFF2-40B4-BE49-F238E27FC236}">
                  <a16:creationId xmlns:a16="http://schemas.microsoft.com/office/drawing/2014/main" id="{D33A0FA4-C34A-B309-6BBC-54EA5A26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7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4" name="Oval 48">
              <a:extLst>
                <a:ext uri="{FF2B5EF4-FFF2-40B4-BE49-F238E27FC236}">
                  <a16:creationId xmlns:a16="http://schemas.microsoft.com/office/drawing/2014/main" id="{8E5412DA-3C43-9630-1E7C-D53AF60C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7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5" name="Oval 49">
              <a:extLst>
                <a:ext uri="{FF2B5EF4-FFF2-40B4-BE49-F238E27FC236}">
                  <a16:creationId xmlns:a16="http://schemas.microsoft.com/office/drawing/2014/main" id="{0E327643-3072-57B1-5034-02817C95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6" name="Oval 50">
              <a:extLst>
                <a:ext uri="{FF2B5EF4-FFF2-40B4-BE49-F238E27FC236}">
                  <a16:creationId xmlns:a16="http://schemas.microsoft.com/office/drawing/2014/main" id="{E843F02E-8599-7B80-FDFE-734CCFE66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7" name="Oval 51">
              <a:extLst>
                <a:ext uri="{FF2B5EF4-FFF2-40B4-BE49-F238E27FC236}">
                  <a16:creationId xmlns:a16="http://schemas.microsoft.com/office/drawing/2014/main" id="{CC762332-E848-A529-C783-F91D753FF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86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8" name="Oval 52">
              <a:extLst>
                <a:ext uri="{FF2B5EF4-FFF2-40B4-BE49-F238E27FC236}">
                  <a16:creationId xmlns:a16="http://schemas.microsoft.com/office/drawing/2014/main" id="{6CFFD06A-8F1B-2CEF-62F8-F7D1DA66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09" name="Oval 53">
              <a:extLst>
                <a:ext uri="{FF2B5EF4-FFF2-40B4-BE49-F238E27FC236}">
                  <a16:creationId xmlns:a16="http://schemas.microsoft.com/office/drawing/2014/main" id="{C3422345-8724-D74A-C5DA-52A62FD02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9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0" name="Oval 54">
              <a:extLst>
                <a:ext uri="{FF2B5EF4-FFF2-40B4-BE49-F238E27FC236}">
                  <a16:creationId xmlns:a16="http://schemas.microsoft.com/office/drawing/2014/main" id="{0954BC0F-B144-ADFC-1CF9-2C04F95E7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1" name="Oval 55">
              <a:extLst>
                <a:ext uri="{FF2B5EF4-FFF2-40B4-BE49-F238E27FC236}">
                  <a16:creationId xmlns:a16="http://schemas.microsoft.com/office/drawing/2014/main" id="{4639F01E-4AC9-D93C-59EA-10B37EC40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9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2" name="Oval 56">
              <a:extLst>
                <a:ext uri="{FF2B5EF4-FFF2-40B4-BE49-F238E27FC236}">
                  <a16:creationId xmlns:a16="http://schemas.microsoft.com/office/drawing/2014/main" id="{004113E7-D14A-B5C3-7B32-5359E401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3" name="Oval 57">
              <a:extLst>
                <a:ext uri="{FF2B5EF4-FFF2-40B4-BE49-F238E27FC236}">
                  <a16:creationId xmlns:a16="http://schemas.microsoft.com/office/drawing/2014/main" id="{D0F1F8EE-190E-D2FB-51E0-69A450640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4" name="Oval 58">
              <a:extLst>
                <a:ext uri="{FF2B5EF4-FFF2-40B4-BE49-F238E27FC236}">
                  <a16:creationId xmlns:a16="http://schemas.microsoft.com/office/drawing/2014/main" id="{EABBEFF4-CE96-DC6A-28E0-438C6185C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5" name="Oval 59">
              <a:extLst>
                <a:ext uri="{FF2B5EF4-FFF2-40B4-BE49-F238E27FC236}">
                  <a16:creationId xmlns:a16="http://schemas.microsoft.com/office/drawing/2014/main" id="{E19E87DC-14D9-C014-5899-6803C73E9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6" name="Oval 60">
              <a:extLst>
                <a:ext uri="{FF2B5EF4-FFF2-40B4-BE49-F238E27FC236}">
                  <a16:creationId xmlns:a16="http://schemas.microsoft.com/office/drawing/2014/main" id="{4306492A-4D6C-514D-E5BD-46D52B32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7" name="Oval 61">
              <a:extLst>
                <a:ext uri="{FF2B5EF4-FFF2-40B4-BE49-F238E27FC236}">
                  <a16:creationId xmlns:a16="http://schemas.microsoft.com/office/drawing/2014/main" id="{8FD9626B-0AA9-064D-7DB7-5E9E388E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63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8" name="Oval 62">
              <a:extLst>
                <a:ext uri="{FF2B5EF4-FFF2-40B4-BE49-F238E27FC236}">
                  <a16:creationId xmlns:a16="http://schemas.microsoft.com/office/drawing/2014/main" id="{6CD432EF-D7FD-69D2-3B2C-0339C6CF8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19" name="Oval 63">
              <a:extLst>
                <a:ext uri="{FF2B5EF4-FFF2-40B4-BE49-F238E27FC236}">
                  <a16:creationId xmlns:a16="http://schemas.microsoft.com/office/drawing/2014/main" id="{D5F75C98-0591-20A5-38F4-1C62C9B84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0" name="Oval 64">
              <a:extLst>
                <a:ext uri="{FF2B5EF4-FFF2-40B4-BE49-F238E27FC236}">
                  <a16:creationId xmlns:a16="http://schemas.microsoft.com/office/drawing/2014/main" id="{4BF914D6-38BA-FD6C-318F-840331CB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1" name="Oval 65">
              <a:extLst>
                <a:ext uri="{FF2B5EF4-FFF2-40B4-BE49-F238E27FC236}">
                  <a16:creationId xmlns:a16="http://schemas.microsoft.com/office/drawing/2014/main" id="{490B4FD0-D2BB-C17A-A7B5-04502DE3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2" name="Oval 66">
              <a:extLst>
                <a:ext uri="{FF2B5EF4-FFF2-40B4-BE49-F238E27FC236}">
                  <a16:creationId xmlns:a16="http://schemas.microsoft.com/office/drawing/2014/main" id="{67AF9978-4024-F5B6-E37D-07963D006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7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3" name="Oval 67">
              <a:extLst>
                <a:ext uri="{FF2B5EF4-FFF2-40B4-BE49-F238E27FC236}">
                  <a16:creationId xmlns:a16="http://schemas.microsoft.com/office/drawing/2014/main" id="{4964EAD7-AD69-D8DB-1E7B-9630C8D6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4" name="Oval 68">
              <a:extLst>
                <a:ext uri="{FF2B5EF4-FFF2-40B4-BE49-F238E27FC236}">
                  <a16:creationId xmlns:a16="http://schemas.microsoft.com/office/drawing/2014/main" id="{91968D0D-2D89-A765-D7A4-64C48FBC5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5" name="Oval 69">
              <a:extLst>
                <a:ext uri="{FF2B5EF4-FFF2-40B4-BE49-F238E27FC236}">
                  <a16:creationId xmlns:a16="http://schemas.microsoft.com/office/drawing/2014/main" id="{058EF96B-FDBE-E521-72CA-6B57D3EA3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6" name="Oval 70">
              <a:extLst>
                <a:ext uri="{FF2B5EF4-FFF2-40B4-BE49-F238E27FC236}">
                  <a16:creationId xmlns:a16="http://schemas.microsoft.com/office/drawing/2014/main" id="{AF3D586D-1CD9-C7C4-5E44-14521282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168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7" name="Oval 71">
              <a:extLst>
                <a:ext uri="{FF2B5EF4-FFF2-40B4-BE49-F238E27FC236}">
                  <a16:creationId xmlns:a16="http://schemas.microsoft.com/office/drawing/2014/main" id="{3A5F4664-3E12-7924-0D70-42778315F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82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8" name="Oval 72">
              <a:extLst>
                <a:ext uri="{FF2B5EF4-FFF2-40B4-BE49-F238E27FC236}">
                  <a16:creationId xmlns:a16="http://schemas.microsoft.com/office/drawing/2014/main" id="{FF2BEDA6-2B22-3699-C711-06F88968D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29" name="Oval 73">
              <a:extLst>
                <a:ext uri="{FF2B5EF4-FFF2-40B4-BE49-F238E27FC236}">
                  <a16:creationId xmlns:a16="http://schemas.microsoft.com/office/drawing/2014/main" id="{2D29D7E1-09BA-7D9B-A40F-C11D3C1F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30" name="Oval 74">
              <a:extLst>
                <a:ext uri="{FF2B5EF4-FFF2-40B4-BE49-F238E27FC236}">
                  <a16:creationId xmlns:a16="http://schemas.microsoft.com/office/drawing/2014/main" id="{08002AA6-D326-803C-2E4D-7907BE5E6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31" name="Oval 75">
              <a:extLst>
                <a:ext uri="{FF2B5EF4-FFF2-40B4-BE49-F238E27FC236}">
                  <a16:creationId xmlns:a16="http://schemas.microsoft.com/office/drawing/2014/main" id="{1A798585-9156-6F9D-5D29-87E85FA6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32" name="Oval 76">
              <a:extLst>
                <a:ext uri="{FF2B5EF4-FFF2-40B4-BE49-F238E27FC236}">
                  <a16:creationId xmlns:a16="http://schemas.microsoft.com/office/drawing/2014/main" id="{8D1D22DE-3AE7-8A39-8620-52AC24BB1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4333" name="Oval 77">
              <a:extLst>
                <a:ext uri="{FF2B5EF4-FFF2-40B4-BE49-F238E27FC236}">
                  <a16:creationId xmlns:a16="http://schemas.microsoft.com/office/drawing/2014/main" id="{0CEBD065-0398-5692-74A2-3265D73C4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D8FC58-119A-F5CB-9173-9FC9B861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275A-09F8-4934-AB6A-B1D90C570466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8DE46-FCDB-1B4F-0BA0-0EC8EAE7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B7D4D0-D6FA-8BB3-4B20-1D55319A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86DE-B4F9-4C3C-8EF2-A0C74BF15C9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41474" name="Rectangle 2">
            <a:extLst>
              <a:ext uri="{FF2B5EF4-FFF2-40B4-BE49-F238E27FC236}">
                <a16:creationId xmlns:a16="http://schemas.microsoft.com/office/drawing/2014/main" id="{C97A8E27-E68D-D2AA-BB40-35BFE30E9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762000"/>
          </a:xfrm>
        </p:spPr>
        <p:txBody>
          <a:bodyPr/>
          <a:lstStyle/>
          <a:p>
            <a:r>
              <a:rPr lang="en-US" altLang="en-US" sz="2800"/>
              <a:t>Density-Based Clustering: OPTICS &amp; Its Applications</a:t>
            </a:r>
          </a:p>
        </p:txBody>
      </p:sp>
      <p:pic>
        <p:nvPicPr>
          <p:cNvPr id="1641475" name="Picture 3">
            <a:extLst>
              <a:ext uri="{FF2B5EF4-FFF2-40B4-BE49-F238E27FC236}">
                <a16:creationId xmlns:a16="http://schemas.microsoft.com/office/drawing/2014/main" id="{D1F84A5A-F1D2-2E06-7709-68189C47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42672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76" name="Picture 4">
            <a:extLst>
              <a:ext uri="{FF2B5EF4-FFF2-40B4-BE49-F238E27FC236}">
                <a16:creationId xmlns:a16="http://schemas.microsoft.com/office/drawing/2014/main" id="{7BEABDC9-7BF7-8F5A-8329-134F3613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4114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77" name="Picture 5">
            <a:extLst>
              <a:ext uri="{FF2B5EF4-FFF2-40B4-BE49-F238E27FC236}">
                <a16:creationId xmlns:a16="http://schemas.microsoft.com/office/drawing/2014/main" id="{D3D2EA4D-91EA-9028-5C38-E3BC4918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73538"/>
            <a:ext cx="4343400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78" name="Picture 6">
            <a:extLst>
              <a:ext uri="{FF2B5EF4-FFF2-40B4-BE49-F238E27FC236}">
                <a16:creationId xmlns:a16="http://schemas.microsoft.com/office/drawing/2014/main" id="{6BD0E221-59F4-D6E2-71FC-F67CBF09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54476"/>
            <a:ext cx="4191000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5">
            <a:extLst>
              <a:ext uri="{FF2B5EF4-FFF2-40B4-BE49-F238E27FC236}">
                <a16:creationId xmlns:a16="http://schemas.microsoft.com/office/drawing/2014/main" id="{6F670B64-E6C9-B4B1-6B39-CE6C0F7B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8F2A-1271-4828-AB88-B7E0B99F6EBA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B108B3AA-8AF5-DADF-D521-AF3D4AD7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45EB9FEE-1794-074A-3F9D-6EF7AA16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8254-9EB2-4425-861B-8C2BD7251CF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05282" name="Rectangle 1026">
            <a:extLst>
              <a:ext uri="{FF2B5EF4-FFF2-40B4-BE49-F238E27FC236}">
                <a16:creationId xmlns:a16="http://schemas.microsoft.com/office/drawing/2014/main" id="{782FB137-F079-BDBE-E2E7-3B5CC4360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 sz="3200">
                <a:ea typeface="SimSun" panose="02010600030101010101" pitchFamily="2" charset="-122"/>
              </a:rPr>
              <a:t>DENCLUE: Using Statistical Density Functions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505283" name="Rectangle 1027">
            <a:extLst>
              <a:ext uri="{FF2B5EF4-FFF2-40B4-BE49-F238E27FC236}">
                <a16:creationId xmlns:a16="http://schemas.microsoft.com/office/drawing/2014/main" id="{CE1BDF4B-B504-69D2-D0C0-8B814C729E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8382000" cy="51054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DENsity-based CLUstEring by Hinneburg &amp; Keim  (KDD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000">
                <a:ea typeface="SimSun" panose="02010600030101010101" pitchFamily="2" charset="-122"/>
              </a:rPr>
              <a:t>98)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Using statistical density functions:</a:t>
            </a:r>
          </a:p>
          <a:p>
            <a:pPr>
              <a:lnSpc>
                <a:spcPct val="120000"/>
              </a:lnSpc>
            </a:pPr>
            <a:endParaRPr lang="en-US" altLang="zh-CN" sz="200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Major features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Solid mathematical foundation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Good for data sets with large amounts of noise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Allows a compact mathematical description of arbitrarily shaped clusters in high-dimensional data sets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Significant faster than existing algorithm (e.g., DBSCAN)</a:t>
            </a:r>
          </a:p>
          <a:p>
            <a:pPr lvl="1">
              <a:lnSpc>
                <a:spcPct val="120000"/>
              </a:lnSpc>
            </a:pPr>
            <a:r>
              <a:rPr lang="en-US" altLang="zh-CN" sz="2000">
                <a:ea typeface="SimSun" panose="02010600030101010101" pitchFamily="2" charset="-122"/>
              </a:rPr>
              <a:t>But needs a large number of parameters</a:t>
            </a:r>
          </a:p>
        </p:txBody>
      </p:sp>
      <p:graphicFrame>
        <p:nvGraphicFramePr>
          <p:cNvPr id="1505284" name="Object 1028">
            <a:extLst>
              <a:ext uri="{FF2B5EF4-FFF2-40B4-BE49-F238E27FC236}">
                <a16:creationId xmlns:a16="http://schemas.microsoft.com/office/drawing/2014/main" id="{4644ADF9-25DC-96AE-CEA5-A2E5D9D84AF9}"/>
              </a:ext>
            </a:extLst>
          </p:cNvPr>
          <p:cNvGraphicFramePr>
            <a:graphicFrameLocks/>
          </p:cNvGraphicFramePr>
          <p:nvPr>
            <p:ph sz="quarter" idx="2"/>
          </p:nvPr>
        </p:nvGraphicFramePr>
        <p:xfrm>
          <a:off x="6400800" y="1752600"/>
          <a:ext cx="2209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380880" progId="Equation.2">
                  <p:embed/>
                </p:oleObj>
              </mc:Choice>
              <mc:Fallback>
                <p:oleObj name="Equation" r:id="rId2" imgW="1523880" imgH="380880" progId="Equation.2">
                  <p:embed/>
                  <p:pic>
                    <p:nvPicPr>
                      <p:cNvPr id="1505284" name="Object 1028">
                        <a:extLst>
                          <a:ext uri="{FF2B5EF4-FFF2-40B4-BE49-F238E27FC236}">
                            <a16:creationId xmlns:a16="http://schemas.microsoft.com/office/drawing/2014/main" id="{4644ADF9-25DC-96AE-CEA5-A2E5D9D84A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752600"/>
                        <a:ext cx="22098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86" name="Object 1030">
            <a:extLst>
              <a:ext uri="{FF2B5EF4-FFF2-40B4-BE49-F238E27FC236}">
                <a16:creationId xmlns:a16="http://schemas.microsoft.com/office/drawing/2014/main" id="{D2C50093-1962-BE6C-3F37-B786A4F351B4}"/>
              </a:ext>
            </a:extLst>
          </p:cNvPr>
          <p:cNvGraphicFramePr>
            <a:graphicFrameLocks/>
          </p:cNvGraphicFramePr>
          <p:nvPr>
            <p:ph sz="quarter" idx="3"/>
          </p:nvPr>
        </p:nvGraphicFramePr>
        <p:xfrm>
          <a:off x="6324600" y="24384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06840" imgH="1515960" progId="Equation.3">
                  <p:embed/>
                </p:oleObj>
              </mc:Choice>
              <mc:Fallback>
                <p:oleObj name="Equation" r:id="rId4" imgW="6306840" imgH="1515960" progId="Equation.3">
                  <p:embed/>
                  <p:pic>
                    <p:nvPicPr>
                      <p:cNvPr id="1505286" name="Object 1030">
                        <a:extLst>
                          <a:ext uri="{FF2B5EF4-FFF2-40B4-BE49-F238E27FC236}">
                            <a16:creationId xmlns:a16="http://schemas.microsoft.com/office/drawing/2014/main" id="{D2C50093-1962-BE6C-3F37-B786A4F351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3810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288" name="Object 1032">
            <a:extLst>
              <a:ext uri="{FF2B5EF4-FFF2-40B4-BE49-F238E27FC236}">
                <a16:creationId xmlns:a16="http://schemas.microsoft.com/office/drawing/2014/main" id="{4A519417-23B6-C712-4144-BB45F64AA26F}"/>
              </a:ext>
            </a:extLst>
          </p:cNvPr>
          <p:cNvGraphicFramePr>
            <a:graphicFrameLocks/>
          </p:cNvGraphicFramePr>
          <p:nvPr/>
        </p:nvGraphicFramePr>
        <p:xfrm>
          <a:off x="6311900" y="3200400"/>
          <a:ext cx="435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46760" imgH="1536480" progId="Equation.3">
                  <p:embed/>
                </p:oleObj>
              </mc:Choice>
              <mc:Fallback>
                <p:oleObj name="Equation" r:id="rId6" imgW="8546760" imgH="1536480" progId="Equation.3">
                  <p:embed/>
                  <p:pic>
                    <p:nvPicPr>
                      <p:cNvPr id="1505288" name="Object 1032">
                        <a:extLst>
                          <a:ext uri="{FF2B5EF4-FFF2-40B4-BE49-F238E27FC236}">
                            <a16:creationId xmlns:a16="http://schemas.microsoft.com/office/drawing/2014/main" id="{4A519417-23B6-C712-4144-BB45F64AA2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200400"/>
                        <a:ext cx="4356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0370148-5E20-90D4-06AF-8444FB67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06C2-25CA-4AE4-8671-8C2F8365EB98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7AF394-DFDD-6E4E-50AA-E2972873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A78F13-C70C-B2C7-9927-2E2D305E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8337-27CD-48B3-8F67-656FF7D139B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74562" name="Rectangle 2">
            <a:extLst>
              <a:ext uri="{FF2B5EF4-FFF2-40B4-BE49-F238E27FC236}">
                <a16:creationId xmlns:a16="http://schemas.microsoft.com/office/drawing/2014/main" id="{5F24BBDC-0CF5-7A38-6D3D-0194E97D9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9" y="492126"/>
            <a:ext cx="7297737" cy="442913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Hierarchical Clustering</a:t>
            </a:r>
          </a:p>
        </p:txBody>
      </p:sp>
      <p:sp>
        <p:nvSpPr>
          <p:cNvPr id="1474563" name="Rectangle 3">
            <a:extLst>
              <a:ext uri="{FF2B5EF4-FFF2-40B4-BE49-F238E27FC236}">
                <a16:creationId xmlns:a16="http://schemas.microsoft.com/office/drawing/2014/main" id="{4D5E4108-871F-B8BA-368A-976580BD4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05800" cy="4876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Use distance matrix as clustering criteria.  This method does not require the number of clusters </a:t>
            </a:r>
            <a:r>
              <a:rPr lang="en-US" altLang="zh-CN" sz="2400" b="1" i="1">
                <a:ea typeface="SimSun" panose="02010600030101010101" pitchFamily="2" charset="-122"/>
              </a:rPr>
              <a:t>k</a:t>
            </a:r>
            <a:r>
              <a:rPr lang="en-US" altLang="zh-CN" sz="2400">
                <a:ea typeface="SimSun" panose="02010600030101010101" pitchFamily="2" charset="-122"/>
              </a:rPr>
              <a:t> as an input, but needs a termination condition </a:t>
            </a:r>
          </a:p>
        </p:txBody>
      </p:sp>
      <p:grpSp>
        <p:nvGrpSpPr>
          <p:cNvPr id="1474564" name="Group 4">
            <a:extLst>
              <a:ext uri="{FF2B5EF4-FFF2-40B4-BE49-F238E27FC236}">
                <a16:creationId xmlns:a16="http://schemas.microsoft.com/office/drawing/2014/main" id="{E4D00026-481A-564B-DB3D-D5AF01AFC7D8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2971800"/>
            <a:ext cx="6511925" cy="3595688"/>
            <a:chOff x="1200" y="1776"/>
            <a:chExt cx="4102" cy="2265"/>
          </a:xfrm>
        </p:grpSpPr>
        <p:sp>
          <p:nvSpPr>
            <p:cNvPr id="1474565" name="Line 5">
              <a:extLst>
                <a:ext uri="{FF2B5EF4-FFF2-40B4-BE49-F238E27FC236}">
                  <a16:creationId xmlns:a16="http://schemas.microsoft.com/office/drawing/2014/main" id="{77E9BCF7-5BE7-76B3-107A-61B300376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74566" name="Group 6">
              <a:extLst>
                <a:ext uri="{FF2B5EF4-FFF2-40B4-BE49-F238E27FC236}">
                  <a16:creationId xmlns:a16="http://schemas.microsoft.com/office/drawing/2014/main" id="{FF4A8C6E-C91E-5489-831E-33C68CD01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1474567" name="Line 7">
                <a:extLst>
                  <a:ext uri="{FF2B5EF4-FFF2-40B4-BE49-F238E27FC236}">
                    <a16:creationId xmlns:a16="http://schemas.microsoft.com/office/drawing/2014/main" id="{ECB8AC31-BAC7-B38D-B739-35B29313B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74568" name="Text Box 8">
                <a:extLst>
                  <a:ext uri="{FF2B5EF4-FFF2-40B4-BE49-F238E27FC236}">
                    <a16:creationId xmlns:a16="http://schemas.microsoft.com/office/drawing/2014/main" id="{1A3CEC51-B7C5-D069-E128-C223EC552C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</a:p>
            </p:txBody>
          </p:sp>
        </p:grpSp>
        <p:grpSp>
          <p:nvGrpSpPr>
            <p:cNvPr id="1474569" name="Group 9">
              <a:extLst>
                <a:ext uri="{FF2B5EF4-FFF2-40B4-BE49-F238E27FC236}">
                  <a16:creationId xmlns:a16="http://schemas.microsoft.com/office/drawing/2014/main" id="{1469B7D7-0A02-04FC-9202-DF6D5074E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1474570" name="Line 10">
                <a:extLst>
                  <a:ext uri="{FF2B5EF4-FFF2-40B4-BE49-F238E27FC236}">
                    <a16:creationId xmlns:a16="http://schemas.microsoft.com/office/drawing/2014/main" id="{403393EC-880F-C3F0-6EC1-FB4963629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74571" name="Text Box 11">
                <a:extLst>
                  <a:ext uri="{FF2B5EF4-FFF2-40B4-BE49-F238E27FC236}">
                    <a16:creationId xmlns:a16="http://schemas.microsoft.com/office/drawing/2014/main" id="{A0E821A4-6072-E669-F3BD-9DCB0815E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</a:p>
            </p:txBody>
          </p:sp>
        </p:grpSp>
        <p:grpSp>
          <p:nvGrpSpPr>
            <p:cNvPr id="1474572" name="Group 12">
              <a:extLst>
                <a:ext uri="{FF2B5EF4-FFF2-40B4-BE49-F238E27FC236}">
                  <a16:creationId xmlns:a16="http://schemas.microsoft.com/office/drawing/2014/main" id="{E6E82EE5-07DE-9333-F31D-99510030A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1474573" name="Line 13">
                <a:extLst>
                  <a:ext uri="{FF2B5EF4-FFF2-40B4-BE49-F238E27FC236}">
                    <a16:creationId xmlns:a16="http://schemas.microsoft.com/office/drawing/2014/main" id="{C7B45180-9C66-88A8-2028-5545BB50B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74574" name="Text Box 14">
                <a:extLst>
                  <a:ext uri="{FF2B5EF4-FFF2-40B4-BE49-F238E27FC236}">
                    <a16:creationId xmlns:a16="http://schemas.microsoft.com/office/drawing/2014/main" id="{E9B372EF-EC68-7118-83E4-BB9D4E53B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</a:p>
            </p:txBody>
          </p:sp>
        </p:grpSp>
        <p:grpSp>
          <p:nvGrpSpPr>
            <p:cNvPr id="1474575" name="Group 15">
              <a:extLst>
                <a:ext uri="{FF2B5EF4-FFF2-40B4-BE49-F238E27FC236}">
                  <a16:creationId xmlns:a16="http://schemas.microsoft.com/office/drawing/2014/main" id="{E301E03B-8EFA-C26B-62AF-C8EBB6433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1474576" name="Line 16">
                <a:extLst>
                  <a:ext uri="{FF2B5EF4-FFF2-40B4-BE49-F238E27FC236}">
                    <a16:creationId xmlns:a16="http://schemas.microsoft.com/office/drawing/2014/main" id="{CC4F1579-6384-639B-3BA7-31123259D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74577" name="Text Box 17">
                <a:extLst>
                  <a:ext uri="{FF2B5EF4-FFF2-40B4-BE49-F238E27FC236}">
                    <a16:creationId xmlns:a16="http://schemas.microsoft.com/office/drawing/2014/main" id="{FDF024D6-DB88-8EF2-1BA4-3DA1ED9D9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</a:p>
            </p:txBody>
          </p:sp>
        </p:grpSp>
        <p:grpSp>
          <p:nvGrpSpPr>
            <p:cNvPr id="1474578" name="Group 18">
              <a:extLst>
                <a:ext uri="{FF2B5EF4-FFF2-40B4-BE49-F238E27FC236}">
                  <a16:creationId xmlns:a16="http://schemas.microsoft.com/office/drawing/2014/main" id="{C1579C2B-9BEF-57EC-AD18-19CB0BDF5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1474579" name="Line 19">
                <a:extLst>
                  <a:ext uri="{FF2B5EF4-FFF2-40B4-BE49-F238E27FC236}">
                    <a16:creationId xmlns:a16="http://schemas.microsoft.com/office/drawing/2014/main" id="{D7D236B1-A596-25DE-BDD9-31D1177BF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74580" name="Text Box 20">
                <a:extLst>
                  <a:ext uri="{FF2B5EF4-FFF2-40B4-BE49-F238E27FC236}">
                    <a16:creationId xmlns:a16="http://schemas.microsoft.com/office/drawing/2014/main" id="{1A2C1D42-8F33-E0AA-B890-02F0F160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</a:p>
            </p:txBody>
          </p:sp>
        </p:grpSp>
        <p:sp>
          <p:nvSpPr>
            <p:cNvPr id="1474581" name="Text Box 21">
              <a:extLst>
                <a:ext uri="{FF2B5EF4-FFF2-40B4-BE49-F238E27FC236}">
                  <a16:creationId xmlns:a16="http://schemas.microsoft.com/office/drawing/2014/main" id="{3D5356F2-B790-782D-0E56-02E396DD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08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474582" name="Text Box 22">
              <a:extLst>
                <a:ext uri="{FF2B5EF4-FFF2-40B4-BE49-F238E27FC236}">
                  <a16:creationId xmlns:a16="http://schemas.microsoft.com/office/drawing/2014/main" id="{F53A93CD-F8B8-9B56-FCFA-FFDD4CD4F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08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474583" name="Text Box 23">
              <a:extLst>
                <a:ext uri="{FF2B5EF4-FFF2-40B4-BE49-F238E27FC236}">
                  <a16:creationId xmlns:a16="http://schemas.microsoft.com/office/drawing/2014/main" id="{4A3F4E6F-D819-CDE8-0035-1F9ACA912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08"/>
              <a:ext cx="1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474584" name="Text Box 24">
              <a:extLst>
                <a:ext uri="{FF2B5EF4-FFF2-40B4-BE49-F238E27FC236}">
                  <a16:creationId xmlns:a16="http://schemas.microsoft.com/office/drawing/2014/main" id="{C007952C-2894-1A65-EB7C-AA165CC4C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1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474585" name="Text Box 25">
              <a:extLst>
                <a:ext uri="{FF2B5EF4-FFF2-40B4-BE49-F238E27FC236}">
                  <a16:creationId xmlns:a16="http://schemas.microsoft.com/office/drawing/2014/main" id="{C36BD304-3F03-B4A1-E652-4204D79F0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08"/>
              <a:ext cx="1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474586" name="Oval 26">
              <a:extLst>
                <a:ext uri="{FF2B5EF4-FFF2-40B4-BE49-F238E27FC236}">
                  <a16:creationId xmlns:a16="http://schemas.microsoft.com/office/drawing/2014/main" id="{93ECC152-2F19-673A-8A5E-61C18FE5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87" name="Oval 27">
              <a:extLst>
                <a:ext uri="{FF2B5EF4-FFF2-40B4-BE49-F238E27FC236}">
                  <a16:creationId xmlns:a16="http://schemas.microsoft.com/office/drawing/2014/main" id="{EBBF44F3-1DBE-72AC-7EDF-57ED196BD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88" name="Oval 28">
              <a:extLst>
                <a:ext uri="{FF2B5EF4-FFF2-40B4-BE49-F238E27FC236}">
                  <a16:creationId xmlns:a16="http://schemas.microsoft.com/office/drawing/2014/main" id="{9AFA67C6-F4CA-0096-0D27-329FC9156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89" name="Oval 29">
              <a:extLst>
                <a:ext uri="{FF2B5EF4-FFF2-40B4-BE49-F238E27FC236}">
                  <a16:creationId xmlns:a16="http://schemas.microsoft.com/office/drawing/2014/main" id="{6FD83B26-42EF-F83D-E900-2DE68E397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90" name="Oval 30">
              <a:extLst>
                <a:ext uri="{FF2B5EF4-FFF2-40B4-BE49-F238E27FC236}">
                  <a16:creationId xmlns:a16="http://schemas.microsoft.com/office/drawing/2014/main" id="{54139699-18F6-521E-83A2-6C21A1C25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91" name="Text Box 31">
              <a:extLst>
                <a:ext uri="{FF2B5EF4-FFF2-40B4-BE49-F238E27FC236}">
                  <a16:creationId xmlns:a16="http://schemas.microsoft.com/office/drawing/2014/main" id="{991704A3-AEB9-FE3D-AE9F-C38A41503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1474592" name="Oval 32">
              <a:extLst>
                <a:ext uri="{FF2B5EF4-FFF2-40B4-BE49-F238E27FC236}">
                  <a16:creationId xmlns:a16="http://schemas.microsoft.com/office/drawing/2014/main" id="{A6152793-3DBE-2580-1EB0-C114FA723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93" name="Text Box 33">
              <a:extLst>
                <a:ext uri="{FF2B5EF4-FFF2-40B4-BE49-F238E27FC236}">
                  <a16:creationId xmlns:a16="http://schemas.microsoft.com/office/drawing/2014/main" id="{107B4935-A553-15C3-51EA-5EBB7F04B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2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1474594" name="Oval 34">
              <a:extLst>
                <a:ext uri="{FF2B5EF4-FFF2-40B4-BE49-F238E27FC236}">
                  <a16:creationId xmlns:a16="http://schemas.microsoft.com/office/drawing/2014/main" id="{F1B480DC-4C5C-D33B-DC21-2C145DEE2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95" name="Text Box 35">
              <a:extLst>
                <a:ext uri="{FF2B5EF4-FFF2-40B4-BE49-F238E27FC236}">
                  <a16:creationId xmlns:a16="http://schemas.microsoft.com/office/drawing/2014/main" id="{470779EB-3C8E-5970-24EC-5399BCA33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1474596" name="Oval 36">
              <a:extLst>
                <a:ext uri="{FF2B5EF4-FFF2-40B4-BE49-F238E27FC236}">
                  <a16:creationId xmlns:a16="http://schemas.microsoft.com/office/drawing/2014/main" id="{DA29C71D-7B1D-6721-61C6-9CA8263FD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97" name="Text Box 37">
              <a:extLst>
                <a:ext uri="{FF2B5EF4-FFF2-40B4-BE49-F238E27FC236}">
                  <a16:creationId xmlns:a16="http://schemas.microsoft.com/office/drawing/2014/main" id="{B88D00DB-7902-C162-8010-3A0052EA6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92"/>
              <a:ext cx="6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1474598" name="Oval 38">
              <a:extLst>
                <a:ext uri="{FF2B5EF4-FFF2-40B4-BE49-F238E27FC236}">
                  <a16:creationId xmlns:a16="http://schemas.microsoft.com/office/drawing/2014/main" id="{7A03753E-4FB4-196D-2A81-5204B0477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599" name="Line 39">
              <a:extLst>
                <a:ext uri="{FF2B5EF4-FFF2-40B4-BE49-F238E27FC236}">
                  <a16:creationId xmlns:a16="http://schemas.microsoft.com/office/drawing/2014/main" id="{1406D01E-3B72-3581-7283-851C8435A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00" name="Line 40">
              <a:extLst>
                <a:ext uri="{FF2B5EF4-FFF2-40B4-BE49-F238E27FC236}">
                  <a16:creationId xmlns:a16="http://schemas.microsoft.com/office/drawing/2014/main" id="{70673814-6E48-A775-CE40-EB141E3C9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01" name="Text Box 41">
              <a:extLst>
                <a:ext uri="{FF2B5EF4-FFF2-40B4-BE49-F238E27FC236}">
                  <a16:creationId xmlns:a16="http://schemas.microsoft.com/office/drawing/2014/main" id="{29B8C168-EE08-E96D-2B51-99BC82A92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</a:p>
          </p:txBody>
        </p:sp>
        <p:sp>
          <p:nvSpPr>
            <p:cNvPr id="1474602" name="Line 42">
              <a:extLst>
                <a:ext uri="{FF2B5EF4-FFF2-40B4-BE49-F238E27FC236}">
                  <a16:creationId xmlns:a16="http://schemas.microsoft.com/office/drawing/2014/main" id="{23133877-E785-5E7B-7BE9-F1FCE9D61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03" name="Text Box 43">
              <a:extLst>
                <a:ext uri="{FF2B5EF4-FFF2-40B4-BE49-F238E27FC236}">
                  <a16:creationId xmlns:a16="http://schemas.microsoft.com/office/drawing/2014/main" id="{DD717340-9C82-DA6B-0095-476C1BC4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</a:p>
          </p:txBody>
        </p:sp>
        <p:sp>
          <p:nvSpPr>
            <p:cNvPr id="1474604" name="Line 44">
              <a:extLst>
                <a:ext uri="{FF2B5EF4-FFF2-40B4-BE49-F238E27FC236}">
                  <a16:creationId xmlns:a16="http://schemas.microsoft.com/office/drawing/2014/main" id="{BBF1F026-7719-FC57-58C6-1DB891B9A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05" name="Text Box 45">
              <a:extLst>
                <a:ext uri="{FF2B5EF4-FFF2-40B4-BE49-F238E27FC236}">
                  <a16:creationId xmlns:a16="http://schemas.microsoft.com/office/drawing/2014/main" id="{D996BE53-0CA7-EB1E-9A05-09D4DAAC4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</a:p>
          </p:txBody>
        </p:sp>
        <p:sp>
          <p:nvSpPr>
            <p:cNvPr id="1474606" name="Line 46">
              <a:extLst>
                <a:ext uri="{FF2B5EF4-FFF2-40B4-BE49-F238E27FC236}">
                  <a16:creationId xmlns:a16="http://schemas.microsoft.com/office/drawing/2014/main" id="{71F85B08-0B24-E0DF-1BB2-10401027E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07" name="Text Box 47">
              <a:extLst>
                <a:ext uri="{FF2B5EF4-FFF2-40B4-BE49-F238E27FC236}">
                  <a16:creationId xmlns:a16="http://schemas.microsoft.com/office/drawing/2014/main" id="{17119624-F1F2-D683-E768-06D5E8F50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</a:p>
          </p:txBody>
        </p:sp>
        <p:sp>
          <p:nvSpPr>
            <p:cNvPr id="1474608" name="Line 48">
              <a:extLst>
                <a:ext uri="{FF2B5EF4-FFF2-40B4-BE49-F238E27FC236}">
                  <a16:creationId xmlns:a16="http://schemas.microsoft.com/office/drawing/2014/main" id="{8CA7AE96-E008-9CD8-174F-F5760665E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09" name="Text Box 49">
              <a:extLst>
                <a:ext uri="{FF2B5EF4-FFF2-40B4-BE49-F238E27FC236}">
                  <a16:creationId xmlns:a16="http://schemas.microsoft.com/office/drawing/2014/main" id="{C636C117-5856-D9B3-1834-655BE36D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</a:p>
          </p:txBody>
        </p:sp>
        <p:sp>
          <p:nvSpPr>
            <p:cNvPr id="1474610" name="Line 50">
              <a:extLst>
                <a:ext uri="{FF2B5EF4-FFF2-40B4-BE49-F238E27FC236}">
                  <a16:creationId xmlns:a16="http://schemas.microsoft.com/office/drawing/2014/main" id="{DABB895E-A816-DFB2-82E6-2A9A3195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11" name="Line 51">
              <a:extLst>
                <a:ext uri="{FF2B5EF4-FFF2-40B4-BE49-F238E27FC236}">
                  <a16:creationId xmlns:a16="http://schemas.microsoft.com/office/drawing/2014/main" id="{92BB0B4E-E9B1-8D42-B151-D01D5963D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12" name="Line 52">
              <a:extLst>
                <a:ext uri="{FF2B5EF4-FFF2-40B4-BE49-F238E27FC236}">
                  <a16:creationId xmlns:a16="http://schemas.microsoft.com/office/drawing/2014/main" id="{75800BDC-7909-667D-1528-DF0C4C981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13" name="Line 53">
              <a:extLst>
                <a:ext uri="{FF2B5EF4-FFF2-40B4-BE49-F238E27FC236}">
                  <a16:creationId xmlns:a16="http://schemas.microsoft.com/office/drawing/2014/main" id="{F1B7A532-0861-D475-65EE-3858CADAA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14" name="Line 54">
              <a:extLst>
                <a:ext uri="{FF2B5EF4-FFF2-40B4-BE49-F238E27FC236}">
                  <a16:creationId xmlns:a16="http://schemas.microsoft.com/office/drawing/2014/main" id="{5F012685-B3AD-AD10-ADE9-6CA43139C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15" name="Line 55">
              <a:extLst>
                <a:ext uri="{FF2B5EF4-FFF2-40B4-BE49-F238E27FC236}">
                  <a16:creationId xmlns:a16="http://schemas.microsoft.com/office/drawing/2014/main" id="{A66AE11F-9ABA-0FD7-6A14-CBED80157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16" name="Line 56">
              <a:extLst>
                <a:ext uri="{FF2B5EF4-FFF2-40B4-BE49-F238E27FC236}">
                  <a16:creationId xmlns:a16="http://schemas.microsoft.com/office/drawing/2014/main" id="{8B1337AD-6F66-CC99-54ED-2870B4638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17" name="Line 57">
              <a:extLst>
                <a:ext uri="{FF2B5EF4-FFF2-40B4-BE49-F238E27FC236}">
                  <a16:creationId xmlns:a16="http://schemas.microsoft.com/office/drawing/2014/main" id="{A10D7645-FC6B-E512-C749-038927A02F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74618" name="Text Box 58">
              <a:extLst>
                <a:ext uri="{FF2B5EF4-FFF2-40B4-BE49-F238E27FC236}">
                  <a16:creationId xmlns:a16="http://schemas.microsoft.com/office/drawing/2014/main" id="{D5F12209-6A38-3E62-C26D-045F0B390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1824"/>
              <a:ext cx="99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pPr eaLnBrk="0" hangingPunct="0"/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1474619" name="Text Box 59">
              <a:extLst>
                <a:ext uri="{FF2B5EF4-FFF2-40B4-BE49-F238E27FC236}">
                  <a16:creationId xmlns:a16="http://schemas.microsoft.com/office/drawing/2014/main" id="{E304AA92-7B14-B631-DDFE-BC0B5053F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3552"/>
              <a:ext cx="69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pPr eaLnBrk="0" hangingPunct="0"/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5AF184-9A07-61DA-ECF8-24E3DB8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9DFB-5EC0-4D2C-8982-777582C71AC8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C61DD1-A116-92A7-F27F-195499D5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54AF8A-024B-05FB-6B6A-D23D8AAE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7612-ACF9-4D21-BCEA-59F00A00BA4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506306" name="Rectangle 2">
            <a:extLst>
              <a:ext uri="{FF2B5EF4-FFF2-40B4-BE49-F238E27FC236}">
                <a16:creationId xmlns:a16="http://schemas.microsoft.com/office/drawing/2014/main" id="{70CCB427-A8F7-B567-8342-C6F0BF11F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229600" cy="495300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Uses grid cells but only keeps information about grid cells that do actually contain data points and manages these cells in a tree-based access structure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Influence function: describes the impact of a data point within its neighborhood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Overall density of the data space can be calculated as the sum of the influence function of all data points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Clusters can be determined mathematically by identifying density attractors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Density attractors are local maximal of the overall density function</a:t>
            </a:r>
          </a:p>
        </p:txBody>
      </p:sp>
      <p:sp>
        <p:nvSpPr>
          <p:cNvPr id="1506307" name="Rectangle 3">
            <a:extLst>
              <a:ext uri="{FF2B5EF4-FFF2-40B4-BE49-F238E27FC236}">
                <a16:creationId xmlns:a16="http://schemas.microsoft.com/office/drawing/2014/main" id="{03395B06-BC0B-7402-AF1C-747F71066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Denclue: Technical Essence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888CFC0-995E-19EF-9B64-F004EE2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2179-E1D8-4321-A0E2-E74FECC61641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743F81-4331-1D68-2602-64A923D7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2D0A35-F3F5-DD22-28A2-0C5FB1F5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B93D-9F1E-4EBA-B689-C11EFD0989C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08354" name="Rectangle 2">
            <a:extLst>
              <a:ext uri="{FF2B5EF4-FFF2-40B4-BE49-F238E27FC236}">
                <a16:creationId xmlns:a16="http://schemas.microsoft.com/office/drawing/2014/main" id="{450621E7-7F90-79B1-C06F-39E61AD68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Density Attractor</a:t>
            </a:r>
            <a:endParaRPr lang="en-US" altLang="zh-CN" sz="2800">
              <a:ea typeface="SimSun" panose="02010600030101010101" pitchFamily="2" charset="-122"/>
            </a:endParaRPr>
          </a:p>
        </p:txBody>
      </p:sp>
      <p:pic>
        <p:nvPicPr>
          <p:cNvPr id="1508355" name="Picture 3">
            <a:extLst>
              <a:ext uri="{FF2B5EF4-FFF2-40B4-BE49-F238E27FC236}">
                <a16:creationId xmlns:a16="http://schemas.microsoft.com/office/drawing/2014/main" id="{68294D7D-AA8C-8B1F-D8F9-A2F000A3B99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2743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8356" name="Picture 4">
            <a:extLst>
              <a:ext uri="{FF2B5EF4-FFF2-40B4-BE49-F238E27FC236}">
                <a16:creationId xmlns:a16="http://schemas.microsoft.com/office/drawing/2014/main" id="{C2D887B5-4B49-AB7B-C198-3EF8643E552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0201"/>
            <a:ext cx="25082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8357" name="Picture 5">
            <a:extLst>
              <a:ext uri="{FF2B5EF4-FFF2-40B4-BE49-F238E27FC236}">
                <a16:creationId xmlns:a16="http://schemas.microsoft.com/office/drawing/2014/main" id="{ACF07F13-DA4D-BBB2-E879-CEFEF74810F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4191001"/>
            <a:ext cx="3121025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DEC7B3-BB38-401C-7D7B-66CFBEB5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4508-19EB-4A0F-AEEA-E4DD3CC256BF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0EBC16-F89E-9A0D-EC33-EFB4323C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23C142-C2BF-04D1-AAD5-337B6B81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7377D-586C-4DE4-B925-69CFABFB885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09378" name="Rectangle 1026">
            <a:extLst>
              <a:ext uri="{FF2B5EF4-FFF2-40B4-BE49-F238E27FC236}">
                <a16:creationId xmlns:a16="http://schemas.microsoft.com/office/drawing/2014/main" id="{8D567954-C32D-24B7-9DA7-43F4976DA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zh-CN">
                <a:ea typeface="SimSun" panose="02010600030101010101" pitchFamily="2" charset="-122"/>
              </a:rPr>
              <a:t>Center-Defined and Arbitrary</a:t>
            </a:r>
            <a:endParaRPr lang="en-US" altLang="zh-CN" sz="2800">
              <a:ea typeface="SimSun" panose="02010600030101010101" pitchFamily="2" charset="-122"/>
            </a:endParaRPr>
          </a:p>
        </p:txBody>
      </p:sp>
      <p:pic>
        <p:nvPicPr>
          <p:cNvPr id="1509379" name="Picture 1027">
            <a:extLst>
              <a:ext uri="{FF2B5EF4-FFF2-40B4-BE49-F238E27FC236}">
                <a16:creationId xmlns:a16="http://schemas.microsoft.com/office/drawing/2014/main" id="{426C748A-0549-DCFF-7752-D719F921A3B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1"/>
            <a:ext cx="8991600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concept of DBSCAN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dirty="0"/>
              <a:t>Discuss the concept of </a:t>
            </a:r>
            <a:r>
              <a:rPr lang="en-US"/>
              <a:t>Agglomerative clustering</a:t>
            </a:r>
            <a:r>
              <a:rPr lang="en-US" altLang="en-US" sz="2800">
                <a:solidFill>
                  <a:schemeClr val="accent2"/>
                </a:solidFill>
              </a:rPr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C233E49-D276-A173-3842-4BE769FB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739D-4005-4A7F-B1D7-2D155759A5A4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1CE5D42-C66C-9FFF-628C-62A149A3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B74CBB-F104-7E97-9223-BDFFA24F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D636-B390-4A5B-8674-44D41BE51AD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75586" name="Rectangle 2">
            <a:extLst>
              <a:ext uri="{FF2B5EF4-FFF2-40B4-BE49-F238E27FC236}">
                <a16:creationId xmlns:a16="http://schemas.microsoft.com/office/drawing/2014/main" id="{30E9266C-2C0E-C15F-F047-22DD638E4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7162800" cy="7620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AGNES (Agglomerative Nesting)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475587" name="Rectangle 3">
            <a:extLst>
              <a:ext uri="{FF2B5EF4-FFF2-40B4-BE49-F238E27FC236}">
                <a16:creationId xmlns:a16="http://schemas.microsoft.com/office/drawing/2014/main" id="{E5EE8B39-AF38-61FF-9A78-71C7AB8EE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Introduced in Kaufmann and Rousseeuw (1990)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Implemented in statistical analysis packages, e.g., Splus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Use the Single-Link method and the dissimilarity matrix.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Merge nodes that have the least dissimilarity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Go on in a non-descending fashion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Eventually all nodes belong to the same cluster</a:t>
            </a:r>
          </a:p>
        </p:txBody>
      </p:sp>
      <p:grpSp>
        <p:nvGrpSpPr>
          <p:cNvPr id="1475588" name="Group 4">
            <a:extLst>
              <a:ext uri="{FF2B5EF4-FFF2-40B4-BE49-F238E27FC236}">
                <a16:creationId xmlns:a16="http://schemas.microsoft.com/office/drawing/2014/main" id="{99EE795A-FB85-1BED-F8AF-2F8A5068DC2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343401"/>
            <a:ext cx="2209800" cy="2017713"/>
            <a:chOff x="384" y="2496"/>
            <a:chExt cx="1392" cy="1271"/>
          </a:xfrm>
        </p:grpSpPr>
        <p:graphicFrame>
          <p:nvGraphicFramePr>
            <p:cNvPr id="1475589" name="Object 5">
              <a:extLst>
                <a:ext uri="{FF2B5EF4-FFF2-40B4-BE49-F238E27FC236}">
                  <a16:creationId xmlns:a16="http://schemas.microsoft.com/office/drawing/2014/main" id="{3EC0D533-0F04-23A7-D727-6A35820B9C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200656" imgH="2076907" progId="Excel.Sheet.8">
                    <p:embed/>
                  </p:oleObj>
                </mc:Choice>
                <mc:Fallback>
                  <p:oleObj name="Worksheet" r:id="rId2" imgW="2200656" imgH="2076907" progId="Excel.Sheet.8">
                    <p:embed/>
                    <p:pic>
                      <p:nvPicPr>
                        <p:cNvPr id="1475589" name="Object 5">
                          <a:extLst>
                            <a:ext uri="{FF2B5EF4-FFF2-40B4-BE49-F238E27FC236}">
                              <a16:creationId xmlns:a16="http://schemas.microsoft.com/office/drawing/2014/main" id="{3EC0D533-0F04-23A7-D727-6A35820B9C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5590" name="Oval 6">
              <a:extLst>
                <a:ext uri="{FF2B5EF4-FFF2-40B4-BE49-F238E27FC236}">
                  <a16:creationId xmlns:a16="http://schemas.microsoft.com/office/drawing/2014/main" id="{1DC5C119-CCCC-54B8-0C08-65E81C50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16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75591" name="Oval 7">
              <a:extLst>
                <a:ext uri="{FF2B5EF4-FFF2-40B4-BE49-F238E27FC236}">
                  <a16:creationId xmlns:a16="http://schemas.microsoft.com/office/drawing/2014/main" id="{B477FB26-DEEE-DCC6-955C-552A9EDD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0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75592" name="Oval 8">
              <a:extLst>
                <a:ext uri="{FF2B5EF4-FFF2-40B4-BE49-F238E27FC236}">
                  <a16:creationId xmlns:a16="http://schemas.microsoft.com/office/drawing/2014/main" id="{8AD4DCFF-993A-D152-96DB-F014E8A49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04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475593" name="Group 9">
            <a:extLst>
              <a:ext uri="{FF2B5EF4-FFF2-40B4-BE49-F238E27FC236}">
                <a16:creationId xmlns:a16="http://schemas.microsoft.com/office/drawing/2014/main" id="{2F445D1D-8E73-400D-C03A-8D1DF1DECC7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343401"/>
            <a:ext cx="2209800" cy="2017713"/>
            <a:chOff x="1968" y="2496"/>
            <a:chExt cx="1392" cy="1271"/>
          </a:xfrm>
        </p:grpSpPr>
        <p:graphicFrame>
          <p:nvGraphicFramePr>
            <p:cNvPr id="1475594" name="Object 10">
              <a:extLst>
                <a:ext uri="{FF2B5EF4-FFF2-40B4-BE49-F238E27FC236}">
                  <a16:creationId xmlns:a16="http://schemas.microsoft.com/office/drawing/2014/main" id="{712382E7-5CC9-CE4C-7249-C1C7BA295F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1475594" name="Object 10">
                          <a:extLst>
                            <a:ext uri="{FF2B5EF4-FFF2-40B4-BE49-F238E27FC236}">
                              <a16:creationId xmlns:a16="http://schemas.microsoft.com/office/drawing/2014/main" id="{712382E7-5CC9-CE4C-7249-C1C7BA295F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5595" name="Oval 11">
              <a:extLst>
                <a:ext uri="{FF2B5EF4-FFF2-40B4-BE49-F238E27FC236}">
                  <a16:creationId xmlns:a16="http://schemas.microsoft.com/office/drawing/2014/main" id="{A04C25B2-1ADE-BE30-5B36-AD07DCD6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75596" name="Oval 12">
              <a:extLst>
                <a:ext uri="{FF2B5EF4-FFF2-40B4-BE49-F238E27FC236}">
                  <a16:creationId xmlns:a16="http://schemas.microsoft.com/office/drawing/2014/main" id="{88603B2E-4D67-00D5-7C19-EB49A6B28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5597" name="Oval 13">
              <a:extLst>
                <a:ext uri="{FF2B5EF4-FFF2-40B4-BE49-F238E27FC236}">
                  <a16:creationId xmlns:a16="http://schemas.microsoft.com/office/drawing/2014/main" id="{715D1899-1ECE-91A1-157B-4BC414025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5598" name="Oval 14">
              <a:extLst>
                <a:ext uri="{FF2B5EF4-FFF2-40B4-BE49-F238E27FC236}">
                  <a16:creationId xmlns:a16="http://schemas.microsoft.com/office/drawing/2014/main" id="{9A5C3A01-A459-6D0B-9055-EC5D28AD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475599" name="Group 15">
            <a:extLst>
              <a:ext uri="{FF2B5EF4-FFF2-40B4-BE49-F238E27FC236}">
                <a16:creationId xmlns:a16="http://schemas.microsoft.com/office/drawing/2014/main" id="{4C7AA889-626E-7F81-D392-D688637FB7B5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4343401"/>
            <a:ext cx="2209800" cy="2017713"/>
            <a:chOff x="3552" y="2496"/>
            <a:chExt cx="1392" cy="1271"/>
          </a:xfrm>
        </p:grpSpPr>
        <p:graphicFrame>
          <p:nvGraphicFramePr>
            <p:cNvPr id="1475600" name="Object 16">
              <a:extLst>
                <a:ext uri="{FF2B5EF4-FFF2-40B4-BE49-F238E27FC236}">
                  <a16:creationId xmlns:a16="http://schemas.microsoft.com/office/drawing/2014/main" id="{0309CF64-5919-9451-5D72-F3A1C5CA2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1475600" name="Object 16">
                          <a:extLst>
                            <a:ext uri="{FF2B5EF4-FFF2-40B4-BE49-F238E27FC236}">
                              <a16:creationId xmlns:a16="http://schemas.microsoft.com/office/drawing/2014/main" id="{0309CF64-5919-9451-5D72-F3A1C5CA20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5601" name="Oval 17">
              <a:extLst>
                <a:ext uri="{FF2B5EF4-FFF2-40B4-BE49-F238E27FC236}">
                  <a16:creationId xmlns:a16="http://schemas.microsoft.com/office/drawing/2014/main" id="{60F1BB0F-E4F2-4546-5786-8A7EB7461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5602" name="Oval 18">
              <a:extLst>
                <a:ext uri="{FF2B5EF4-FFF2-40B4-BE49-F238E27FC236}">
                  <a16:creationId xmlns:a16="http://schemas.microsoft.com/office/drawing/2014/main" id="{0CEF5CAE-E6BD-777F-356A-EEDE1FFC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1475603" name="Line 19">
            <a:extLst>
              <a:ext uri="{FF2B5EF4-FFF2-40B4-BE49-F238E27FC236}">
                <a16:creationId xmlns:a16="http://schemas.microsoft.com/office/drawing/2014/main" id="{D25D426D-2DE4-F4E3-DCF3-8A6988268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75604" name="Line 20">
            <a:extLst>
              <a:ext uri="{FF2B5EF4-FFF2-40B4-BE49-F238E27FC236}">
                <a16:creationId xmlns:a16="http://schemas.microsoft.com/office/drawing/2014/main" id="{64BCBE4E-A4F4-9CF9-64D8-3EDC03871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821D3-69DC-7AF9-2E64-DABCD31D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D3EA-31D3-4977-BF0D-6920E2BD9F5B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98104-AB2C-8693-D664-1B80E264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4FC9-7BDC-C5A0-7824-603809BF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EF87-3F02-4B2E-B8A4-3CC33B80D0E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76610" name="Oval 2">
            <a:extLst>
              <a:ext uri="{FF2B5EF4-FFF2-40B4-BE49-F238E27FC236}">
                <a16:creationId xmlns:a16="http://schemas.microsoft.com/office/drawing/2014/main" id="{A5E6DF62-0916-A14E-1E14-4C790217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1" name="Oval 3">
            <a:extLst>
              <a:ext uri="{FF2B5EF4-FFF2-40B4-BE49-F238E27FC236}">
                <a16:creationId xmlns:a16="http://schemas.microsoft.com/office/drawing/2014/main" id="{288B6AE8-2C13-11DD-5B28-31DDF8D0A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2" name="Oval 4">
            <a:extLst>
              <a:ext uri="{FF2B5EF4-FFF2-40B4-BE49-F238E27FC236}">
                <a16:creationId xmlns:a16="http://schemas.microsoft.com/office/drawing/2014/main" id="{AAB300BE-2CC7-9ED0-5D9D-8EA33F83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3" name="Oval 5">
            <a:extLst>
              <a:ext uri="{FF2B5EF4-FFF2-40B4-BE49-F238E27FC236}">
                <a16:creationId xmlns:a16="http://schemas.microsoft.com/office/drawing/2014/main" id="{C3CD9B7B-9225-433F-E566-4DD3A9A8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4" name="Oval 6">
            <a:extLst>
              <a:ext uri="{FF2B5EF4-FFF2-40B4-BE49-F238E27FC236}">
                <a16:creationId xmlns:a16="http://schemas.microsoft.com/office/drawing/2014/main" id="{DCB03657-A790-4EAB-8217-702FC5C7C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5" name="Oval 7">
            <a:extLst>
              <a:ext uri="{FF2B5EF4-FFF2-40B4-BE49-F238E27FC236}">
                <a16:creationId xmlns:a16="http://schemas.microsoft.com/office/drawing/2014/main" id="{71A04EBC-9A78-812F-0CCF-C81D5BAB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6" name="Oval 8">
            <a:extLst>
              <a:ext uri="{FF2B5EF4-FFF2-40B4-BE49-F238E27FC236}">
                <a16:creationId xmlns:a16="http://schemas.microsoft.com/office/drawing/2014/main" id="{EA70FB72-199B-BD66-89BA-D19CEAD73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7" name="Oval 9">
            <a:extLst>
              <a:ext uri="{FF2B5EF4-FFF2-40B4-BE49-F238E27FC236}">
                <a16:creationId xmlns:a16="http://schemas.microsoft.com/office/drawing/2014/main" id="{F840CE0A-0162-FEDA-2876-11FD2A8E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8" name="Oval 10">
            <a:extLst>
              <a:ext uri="{FF2B5EF4-FFF2-40B4-BE49-F238E27FC236}">
                <a16:creationId xmlns:a16="http://schemas.microsoft.com/office/drawing/2014/main" id="{6DF2466D-B188-9C6E-7025-EAB3DE2C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19" name="Line 11">
            <a:extLst>
              <a:ext uri="{FF2B5EF4-FFF2-40B4-BE49-F238E27FC236}">
                <a16:creationId xmlns:a16="http://schemas.microsoft.com/office/drawing/2014/main" id="{3D6DE0E0-8BDD-5B9B-632C-812C49ADF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0" name="Line 12">
            <a:extLst>
              <a:ext uri="{FF2B5EF4-FFF2-40B4-BE49-F238E27FC236}">
                <a16:creationId xmlns:a16="http://schemas.microsoft.com/office/drawing/2014/main" id="{BFD5C096-020C-E2EA-16D9-5237C62B1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1" name="Line 13">
            <a:extLst>
              <a:ext uri="{FF2B5EF4-FFF2-40B4-BE49-F238E27FC236}">
                <a16:creationId xmlns:a16="http://schemas.microsoft.com/office/drawing/2014/main" id="{B4A32B91-B88E-F41E-C446-67E1B7126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2" name="Line 14">
            <a:extLst>
              <a:ext uri="{FF2B5EF4-FFF2-40B4-BE49-F238E27FC236}">
                <a16:creationId xmlns:a16="http://schemas.microsoft.com/office/drawing/2014/main" id="{00AA6174-C282-F17D-0213-4D33AE7C0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3" name="Line 15">
            <a:extLst>
              <a:ext uri="{FF2B5EF4-FFF2-40B4-BE49-F238E27FC236}">
                <a16:creationId xmlns:a16="http://schemas.microsoft.com/office/drawing/2014/main" id="{EA3EC283-3D23-EA97-E79C-625AF41F7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4" name="Line 16">
            <a:extLst>
              <a:ext uri="{FF2B5EF4-FFF2-40B4-BE49-F238E27FC236}">
                <a16:creationId xmlns:a16="http://schemas.microsoft.com/office/drawing/2014/main" id="{CAD18689-4C88-6AE1-F5FF-747CD31D7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5" name="Line 17">
            <a:extLst>
              <a:ext uri="{FF2B5EF4-FFF2-40B4-BE49-F238E27FC236}">
                <a16:creationId xmlns:a16="http://schemas.microsoft.com/office/drawing/2014/main" id="{FE369D64-DB29-3859-7DE3-DD7C3C8FA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10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6" name="Line 18">
            <a:extLst>
              <a:ext uri="{FF2B5EF4-FFF2-40B4-BE49-F238E27FC236}">
                <a16:creationId xmlns:a16="http://schemas.microsoft.com/office/drawing/2014/main" id="{BF51F162-5FFD-8466-4ACE-9EDF00544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7" name="Line 19">
            <a:extLst>
              <a:ext uri="{FF2B5EF4-FFF2-40B4-BE49-F238E27FC236}">
                <a16:creationId xmlns:a16="http://schemas.microsoft.com/office/drawing/2014/main" id="{110DDDA1-BCEC-53A5-AFAF-F524B370C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8" name="Line 20">
            <a:extLst>
              <a:ext uri="{FF2B5EF4-FFF2-40B4-BE49-F238E27FC236}">
                <a16:creationId xmlns:a16="http://schemas.microsoft.com/office/drawing/2014/main" id="{07B3C551-307A-C468-0137-F9E2602D5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29" name="Line 21">
            <a:extLst>
              <a:ext uri="{FF2B5EF4-FFF2-40B4-BE49-F238E27FC236}">
                <a16:creationId xmlns:a16="http://schemas.microsoft.com/office/drawing/2014/main" id="{9C3A2376-DF5B-9E3C-9FDD-53A5271F6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0" name="Line 22">
            <a:extLst>
              <a:ext uri="{FF2B5EF4-FFF2-40B4-BE49-F238E27FC236}">
                <a16:creationId xmlns:a16="http://schemas.microsoft.com/office/drawing/2014/main" id="{BC15B7DB-DF6F-D7E7-E961-CCCE399A6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1" name="Line 23">
            <a:extLst>
              <a:ext uri="{FF2B5EF4-FFF2-40B4-BE49-F238E27FC236}">
                <a16:creationId xmlns:a16="http://schemas.microsoft.com/office/drawing/2014/main" id="{DC7ADEC7-F780-64F0-C32C-6FF2EB56A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2" name="Line 24">
            <a:extLst>
              <a:ext uri="{FF2B5EF4-FFF2-40B4-BE49-F238E27FC236}">
                <a16:creationId xmlns:a16="http://schemas.microsoft.com/office/drawing/2014/main" id="{880EB028-5F7B-322F-A952-F1912C9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3" name="Line 25">
            <a:extLst>
              <a:ext uri="{FF2B5EF4-FFF2-40B4-BE49-F238E27FC236}">
                <a16:creationId xmlns:a16="http://schemas.microsoft.com/office/drawing/2014/main" id="{7A06EEE2-4B4A-A316-21F6-A89589E93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4" name="Line 26">
            <a:extLst>
              <a:ext uri="{FF2B5EF4-FFF2-40B4-BE49-F238E27FC236}">
                <a16:creationId xmlns:a16="http://schemas.microsoft.com/office/drawing/2014/main" id="{23E2E90C-1B4A-6805-33AB-A4D42587E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5" name="Line 27">
            <a:extLst>
              <a:ext uri="{FF2B5EF4-FFF2-40B4-BE49-F238E27FC236}">
                <a16:creationId xmlns:a16="http://schemas.microsoft.com/office/drawing/2014/main" id="{9B718A88-F316-90D9-1880-5E8B5BABA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6" name="Line 28">
            <a:extLst>
              <a:ext uri="{FF2B5EF4-FFF2-40B4-BE49-F238E27FC236}">
                <a16:creationId xmlns:a16="http://schemas.microsoft.com/office/drawing/2014/main" id="{715C9B60-9EF9-FACA-A6EF-7789A26B76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34290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7" name="Line 29">
            <a:extLst>
              <a:ext uri="{FF2B5EF4-FFF2-40B4-BE49-F238E27FC236}">
                <a16:creationId xmlns:a16="http://schemas.microsoft.com/office/drawing/2014/main" id="{460EFB4B-7DFE-40F2-F492-F7555161E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8" name="Line 30">
            <a:extLst>
              <a:ext uri="{FF2B5EF4-FFF2-40B4-BE49-F238E27FC236}">
                <a16:creationId xmlns:a16="http://schemas.microsoft.com/office/drawing/2014/main" id="{B1A48215-0046-9681-9D69-B1F0E1328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39" name="Line 31">
            <a:extLst>
              <a:ext uri="{FF2B5EF4-FFF2-40B4-BE49-F238E27FC236}">
                <a16:creationId xmlns:a16="http://schemas.microsoft.com/office/drawing/2014/main" id="{DCFFEF33-E772-C5F4-4522-C9D2544AC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0" name="Line 32">
            <a:extLst>
              <a:ext uri="{FF2B5EF4-FFF2-40B4-BE49-F238E27FC236}">
                <a16:creationId xmlns:a16="http://schemas.microsoft.com/office/drawing/2014/main" id="{070BADE4-14BE-9EDA-966C-FC4D357B08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1" name="Line 33">
            <a:extLst>
              <a:ext uri="{FF2B5EF4-FFF2-40B4-BE49-F238E27FC236}">
                <a16:creationId xmlns:a16="http://schemas.microsoft.com/office/drawing/2014/main" id="{92CB8632-AFC3-6602-93E8-A46A52DFF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51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2" name="Line 34">
            <a:extLst>
              <a:ext uri="{FF2B5EF4-FFF2-40B4-BE49-F238E27FC236}">
                <a16:creationId xmlns:a16="http://schemas.microsoft.com/office/drawing/2014/main" id="{A1D516AA-2DB1-3558-AFA9-D11E0AC19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3" name="Line 35">
            <a:extLst>
              <a:ext uri="{FF2B5EF4-FFF2-40B4-BE49-F238E27FC236}">
                <a16:creationId xmlns:a16="http://schemas.microsoft.com/office/drawing/2014/main" id="{1D9CED0D-C6B8-4D1B-4972-F209180357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6002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4" name="Line 36">
            <a:extLst>
              <a:ext uri="{FF2B5EF4-FFF2-40B4-BE49-F238E27FC236}">
                <a16:creationId xmlns:a16="http://schemas.microsoft.com/office/drawing/2014/main" id="{6142FBBC-D706-5B05-02BE-DC266E9D3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600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5" name="Line 37">
            <a:extLst>
              <a:ext uri="{FF2B5EF4-FFF2-40B4-BE49-F238E27FC236}">
                <a16:creationId xmlns:a16="http://schemas.microsoft.com/office/drawing/2014/main" id="{E9F640CE-EB5A-F71D-FD7E-5A38D6FAD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600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6" name="Line 38">
            <a:extLst>
              <a:ext uri="{FF2B5EF4-FFF2-40B4-BE49-F238E27FC236}">
                <a16:creationId xmlns:a16="http://schemas.microsoft.com/office/drawing/2014/main" id="{D0EB9A45-0B1B-C7AF-5B84-EED7CD9045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160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7" name="Line 39">
            <a:extLst>
              <a:ext uri="{FF2B5EF4-FFF2-40B4-BE49-F238E27FC236}">
                <a16:creationId xmlns:a16="http://schemas.microsoft.com/office/drawing/2014/main" id="{49B8352D-B9C2-6462-8817-272904C05E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14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48" name="Text Box 40">
            <a:extLst>
              <a:ext uri="{FF2B5EF4-FFF2-40B4-BE49-F238E27FC236}">
                <a16:creationId xmlns:a16="http://schemas.microsoft.com/office/drawing/2014/main" id="{CA57EEC0-9B4E-FEA1-23A4-448D73DA4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48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 b="1" i="1">
                <a:solidFill>
                  <a:srgbClr val="17098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Dendrogram:</a:t>
            </a:r>
            <a:r>
              <a:rPr lang="en-US" altLang="zh-CN" sz="3200" b="1">
                <a:solidFill>
                  <a:srgbClr val="17098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Shows How the Clusters are Merged</a:t>
            </a:r>
            <a:endParaRPr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76649" name="Line 41">
            <a:extLst>
              <a:ext uri="{FF2B5EF4-FFF2-40B4-BE49-F238E27FC236}">
                <a16:creationId xmlns:a16="http://schemas.microsoft.com/office/drawing/2014/main" id="{7AF61543-27AC-B963-BA3E-3DCD4C4B3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6650" name="Rectangle 42">
            <a:extLst>
              <a:ext uri="{FF2B5EF4-FFF2-40B4-BE49-F238E27FC236}">
                <a16:creationId xmlns:a16="http://schemas.microsoft.com/office/drawing/2014/main" id="{568043E7-5CCA-B078-234D-AF39FA8A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8229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 eaLnBrk="0" hangingPunct="0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Decompose data objects into a several levels of nested partitioning (</a:t>
            </a:r>
            <a:r>
              <a:rPr lang="en-US" altLang="zh-CN" b="1" u="sng">
                <a:latin typeface="Times New Roman" panose="02020603050405020304" pitchFamily="18" charset="0"/>
                <a:ea typeface="SimSun" panose="02010600030101010101" pitchFamily="2" charset="-122"/>
              </a:rPr>
              <a:t>tree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 of clusters), called a </a:t>
            </a:r>
            <a:r>
              <a:rPr lang="en-US" altLang="zh-CN" b="1" u="sng">
                <a:latin typeface="Times New Roman" panose="02020603050405020304" pitchFamily="18" charset="0"/>
                <a:ea typeface="SimSun" panose="02010600030101010101" pitchFamily="2" charset="-122"/>
              </a:rPr>
              <a:t>dendrogram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lvl="1" algn="l" eaLnBrk="0" hangingPunct="0">
              <a:lnSpc>
                <a:spcPct val="90000"/>
              </a:lnSpc>
            </a:pPr>
            <a:endParaRPr lang="en-US" altLang="zh-CN" b="1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 algn="l" eaLnBrk="0" hangingPunct="0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altLang="zh-CN" b="1" u="sng">
                <a:latin typeface="Times New Roman" panose="02020603050405020304" pitchFamily="18" charset="0"/>
                <a:ea typeface="SimSun" panose="02010600030101010101" pitchFamily="2" charset="-122"/>
              </a:rPr>
              <a:t>clustering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 of the data objects is obtained by </a:t>
            </a:r>
            <a:r>
              <a:rPr lang="en-US" altLang="zh-CN" b="1" u="sng">
                <a:latin typeface="Times New Roman" panose="02020603050405020304" pitchFamily="18" charset="0"/>
                <a:ea typeface="SimSun" panose="02010600030101010101" pitchFamily="2" charset="-122"/>
              </a:rPr>
              <a:t>cutting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 the dendrogram at the desired level, then each </a:t>
            </a:r>
            <a:r>
              <a:rPr lang="en-US" altLang="zh-CN" b="1" u="sng">
                <a:latin typeface="Times New Roman" panose="02020603050405020304" pitchFamily="18" charset="0"/>
                <a:ea typeface="SimSun" panose="02010600030101010101" pitchFamily="2" charset="-122"/>
              </a:rPr>
              <a:t>connected component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 forms a cluster.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AFD1BB-1540-8665-47E8-455869B2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9CD0-4D00-49FA-81B9-DF109150A201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219DA7-367B-9DD7-0121-21DD1F7E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7AF5EF-71D7-9699-2945-285BBA0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8172-9124-4650-B4D3-B2441F0526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77634" name="Rectangle 2">
            <a:extLst>
              <a:ext uri="{FF2B5EF4-FFF2-40B4-BE49-F238E27FC236}">
                <a16:creationId xmlns:a16="http://schemas.microsoft.com/office/drawing/2014/main" id="{48823B64-C0DB-E9AF-841D-4B59C34D2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924800" cy="7620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DIANA (Divisive Analysis)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477635" name="Rectangle 3">
            <a:extLst>
              <a:ext uri="{FF2B5EF4-FFF2-40B4-BE49-F238E27FC236}">
                <a16:creationId xmlns:a16="http://schemas.microsoft.com/office/drawing/2014/main" id="{1703D3F4-EFD6-B499-5ABB-FE504EA21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2667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Introduced in Kaufmann and Rousseeuw (1990)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Implemented in statistical analysis packages, e.g., Splus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Inverse order of AGNES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ea typeface="SimSun" panose="02010600030101010101" pitchFamily="2" charset="-122"/>
              </a:rPr>
              <a:t>Eventually each node forms a cluster on its own</a:t>
            </a:r>
          </a:p>
        </p:txBody>
      </p:sp>
      <p:grpSp>
        <p:nvGrpSpPr>
          <p:cNvPr id="1477636" name="Group 4">
            <a:extLst>
              <a:ext uri="{FF2B5EF4-FFF2-40B4-BE49-F238E27FC236}">
                <a16:creationId xmlns:a16="http://schemas.microsoft.com/office/drawing/2014/main" id="{13F4F0BC-5D7B-6B4E-6AAA-66FCCB86EFF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495801"/>
            <a:ext cx="2209800" cy="2017713"/>
            <a:chOff x="3552" y="2496"/>
            <a:chExt cx="1392" cy="1271"/>
          </a:xfrm>
        </p:grpSpPr>
        <p:graphicFrame>
          <p:nvGraphicFramePr>
            <p:cNvPr id="1477637" name="Object 5">
              <a:extLst>
                <a:ext uri="{FF2B5EF4-FFF2-40B4-BE49-F238E27FC236}">
                  <a16:creationId xmlns:a16="http://schemas.microsoft.com/office/drawing/2014/main" id="{A4E8573A-D844-1557-7EEA-A56A224CF6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200656" imgH="2076907" progId="Excel.Sheet.8">
                    <p:embed/>
                  </p:oleObj>
                </mc:Choice>
                <mc:Fallback>
                  <p:oleObj name="Worksheet" r:id="rId2" imgW="2200656" imgH="2076907" progId="Excel.Sheet.8">
                    <p:embed/>
                    <p:pic>
                      <p:nvPicPr>
                        <p:cNvPr id="1477637" name="Object 5">
                          <a:extLst>
                            <a:ext uri="{FF2B5EF4-FFF2-40B4-BE49-F238E27FC236}">
                              <a16:creationId xmlns:a16="http://schemas.microsoft.com/office/drawing/2014/main" id="{A4E8573A-D844-1557-7EEA-A56A224CF6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7638" name="Oval 6">
              <a:extLst>
                <a:ext uri="{FF2B5EF4-FFF2-40B4-BE49-F238E27FC236}">
                  <a16:creationId xmlns:a16="http://schemas.microsoft.com/office/drawing/2014/main" id="{3B4DC8DD-7435-D43C-0A14-5526B0C7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7639" name="Oval 7">
              <a:extLst>
                <a:ext uri="{FF2B5EF4-FFF2-40B4-BE49-F238E27FC236}">
                  <a16:creationId xmlns:a16="http://schemas.microsoft.com/office/drawing/2014/main" id="{8499596C-7B8D-408B-A01E-0A73BC8A5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477640" name="Group 8">
            <a:extLst>
              <a:ext uri="{FF2B5EF4-FFF2-40B4-BE49-F238E27FC236}">
                <a16:creationId xmlns:a16="http://schemas.microsoft.com/office/drawing/2014/main" id="{4325BEB3-961E-470E-7C95-A4152CC69B6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532313"/>
            <a:ext cx="2209800" cy="2017712"/>
            <a:chOff x="1968" y="2496"/>
            <a:chExt cx="1392" cy="1271"/>
          </a:xfrm>
        </p:grpSpPr>
        <p:graphicFrame>
          <p:nvGraphicFramePr>
            <p:cNvPr id="1477641" name="Object 9">
              <a:extLst>
                <a:ext uri="{FF2B5EF4-FFF2-40B4-BE49-F238E27FC236}">
                  <a16:creationId xmlns:a16="http://schemas.microsoft.com/office/drawing/2014/main" id="{F48FE693-F628-CAF1-6419-6C1A3B3EC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1477641" name="Object 9">
                          <a:extLst>
                            <a:ext uri="{FF2B5EF4-FFF2-40B4-BE49-F238E27FC236}">
                              <a16:creationId xmlns:a16="http://schemas.microsoft.com/office/drawing/2014/main" id="{F48FE693-F628-CAF1-6419-6C1A3B3EC3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7642" name="Oval 10">
              <a:extLst>
                <a:ext uri="{FF2B5EF4-FFF2-40B4-BE49-F238E27FC236}">
                  <a16:creationId xmlns:a16="http://schemas.microsoft.com/office/drawing/2014/main" id="{F1C3D746-F8C0-8761-94AF-3C7CE175B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77643" name="Oval 11">
              <a:extLst>
                <a:ext uri="{FF2B5EF4-FFF2-40B4-BE49-F238E27FC236}">
                  <a16:creationId xmlns:a16="http://schemas.microsoft.com/office/drawing/2014/main" id="{886B52AC-61E9-6851-F2AE-AC40BAAA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7644" name="Oval 12">
              <a:extLst>
                <a:ext uri="{FF2B5EF4-FFF2-40B4-BE49-F238E27FC236}">
                  <a16:creationId xmlns:a16="http://schemas.microsoft.com/office/drawing/2014/main" id="{B98CEA6C-422F-F746-12EE-2267ADED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7645" name="Oval 13">
              <a:extLst>
                <a:ext uri="{FF2B5EF4-FFF2-40B4-BE49-F238E27FC236}">
                  <a16:creationId xmlns:a16="http://schemas.microsoft.com/office/drawing/2014/main" id="{B19D2285-B0EF-01C4-3758-0A51CE9E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477646" name="Group 14">
            <a:extLst>
              <a:ext uri="{FF2B5EF4-FFF2-40B4-BE49-F238E27FC236}">
                <a16:creationId xmlns:a16="http://schemas.microsoft.com/office/drawing/2014/main" id="{539E2F18-8FBE-4215-9B54-336C96DFE88C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4495801"/>
            <a:ext cx="2209800" cy="2017713"/>
            <a:chOff x="3792" y="2473"/>
            <a:chExt cx="1392" cy="1271"/>
          </a:xfrm>
        </p:grpSpPr>
        <p:graphicFrame>
          <p:nvGraphicFramePr>
            <p:cNvPr id="1477647" name="Object 15">
              <a:extLst>
                <a:ext uri="{FF2B5EF4-FFF2-40B4-BE49-F238E27FC236}">
                  <a16:creationId xmlns:a16="http://schemas.microsoft.com/office/drawing/2014/main" id="{DC518BCD-C03C-95C6-D25A-D7DAFAFF0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1477647" name="Object 15">
                          <a:extLst>
                            <a:ext uri="{FF2B5EF4-FFF2-40B4-BE49-F238E27FC236}">
                              <a16:creationId xmlns:a16="http://schemas.microsoft.com/office/drawing/2014/main" id="{DC518BCD-C03C-95C6-D25A-D7DAFAFF0F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7648" name="Oval 16">
              <a:extLst>
                <a:ext uri="{FF2B5EF4-FFF2-40B4-BE49-F238E27FC236}">
                  <a16:creationId xmlns:a16="http://schemas.microsoft.com/office/drawing/2014/main" id="{0AB0B19C-4508-23CD-BE00-FA4D2DCB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93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77649" name="Oval 17">
              <a:extLst>
                <a:ext uri="{FF2B5EF4-FFF2-40B4-BE49-F238E27FC236}">
                  <a16:creationId xmlns:a16="http://schemas.microsoft.com/office/drawing/2014/main" id="{0DDFF7E4-632A-E444-AD83-415E0F9A0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81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  <p:sp>
          <p:nvSpPr>
            <p:cNvPr id="1477650" name="Oval 18">
              <a:extLst>
                <a:ext uri="{FF2B5EF4-FFF2-40B4-BE49-F238E27FC236}">
                  <a16:creationId xmlns:a16="http://schemas.microsoft.com/office/drawing/2014/main" id="{69D931FF-D79D-FD6B-A3B1-7DB6EBEB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981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7651" name="Oval 19">
              <a:extLst>
                <a:ext uri="{FF2B5EF4-FFF2-40B4-BE49-F238E27FC236}">
                  <a16:creationId xmlns:a16="http://schemas.microsoft.com/office/drawing/2014/main" id="{7DB432C2-E91E-7038-B909-E48CB793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12"/>
              <a:ext cx="96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7652" name="Oval 20">
              <a:extLst>
                <a:ext uri="{FF2B5EF4-FFF2-40B4-BE49-F238E27FC236}">
                  <a16:creationId xmlns:a16="http://schemas.microsoft.com/office/drawing/2014/main" id="{29E36F5E-980B-6190-35DC-8FA87853C4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08" y="3196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77653" name="Oval 21">
              <a:extLst>
                <a:ext uri="{FF2B5EF4-FFF2-40B4-BE49-F238E27FC236}">
                  <a16:creationId xmlns:a16="http://schemas.microsoft.com/office/drawing/2014/main" id="{4F10DC92-9A62-CA9B-B8A4-E921449D61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704" y="3004"/>
              <a:ext cx="96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1477654" name="Line 22">
            <a:extLst>
              <a:ext uri="{FF2B5EF4-FFF2-40B4-BE49-F238E27FC236}">
                <a16:creationId xmlns:a16="http://schemas.microsoft.com/office/drawing/2014/main" id="{4D1136A2-F3E3-A5A0-B016-2FC01AA45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4467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77655" name="Line 23">
            <a:extLst>
              <a:ext uri="{FF2B5EF4-FFF2-40B4-BE49-F238E27FC236}">
                <a16:creationId xmlns:a16="http://schemas.microsoft.com/office/drawing/2014/main" id="{3F564D73-2A4C-159A-6AC8-789E9AEBD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5229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A52786E-D8C4-3C97-FA84-0700DF97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8E50-FF86-47D8-A6FA-08B31C51CBF0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652618D-EE40-3628-41AB-83E3A36D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18238B-6555-9323-70E5-DC847099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EDAF-568B-4EF9-8AF3-C1130004B3E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78658" name="Rectangle 2">
            <a:extLst>
              <a:ext uri="{FF2B5EF4-FFF2-40B4-BE49-F238E27FC236}">
                <a16:creationId xmlns:a16="http://schemas.microsoft.com/office/drawing/2014/main" id="{7974CDDB-D037-B2A1-5562-72688036C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685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Recent Hierarchical Clustering Methods</a:t>
            </a:r>
          </a:p>
        </p:txBody>
      </p:sp>
      <p:sp>
        <p:nvSpPr>
          <p:cNvPr id="1478659" name="Rectangle 3">
            <a:extLst>
              <a:ext uri="{FF2B5EF4-FFF2-40B4-BE49-F238E27FC236}">
                <a16:creationId xmlns:a16="http://schemas.microsoft.com/office/drawing/2014/main" id="{74CF2491-8860-61F8-EB42-F75162696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534400" cy="5029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Major weakness of agglomerative clustering methods</a:t>
            </a:r>
          </a:p>
          <a:p>
            <a:pPr lvl="1">
              <a:lnSpc>
                <a:spcPct val="110000"/>
              </a:lnSpc>
            </a:pPr>
            <a:r>
              <a:rPr lang="en-US" altLang="zh-CN" u="sng">
                <a:ea typeface="SimSun" panose="02010600030101010101" pitchFamily="2" charset="-122"/>
              </a:rPr>
              <a:t>do not scale</a:t>
            </a:r>
            <a:r>
              <a:rPr lang="en-US" altLang="zh-CN">
                <a:ea typeface="SimSun" panose="02010600030101010101" pitchFamily="2" charset="-122"/>
              </a:rPr>
              <a:t> well: time complexity of at least </a:t>
            </a:r>
            <a:r>
              <a:rPr lang="en-US" altLang="zh-CN" i="1">
                <a:ea typeface="SimSun" panose="02010600030101010101" pitchFamily="2" charset="-122"/>
              </a:rPr>
              <a:t>O</a:t>
            </a:r>
            <a:r>
              <a:rPr lang="en-US" altLang="zh-CN">
                <a:ea typeface="SimSun" panose="02010600030101010101" pitchFamily="2" charset="-122"/>
              </a:rPr>
              <a:t>(</a:t>
            </a:r>
            <a:r>
              <a:rPr lang="en-US" altLang="zh-CN" i="1">
                <a:ea typeface="SimSun" panose="02010600030101010101" pitchFamily="2" charset="-122"/>
              </a:rPr>
              <a:t>n</a:t>
            </a:r>
            <a:r>
              <a:rPr lang="en-US" altLang="zh-CN" i="1" baseline="30000">
                <a:ea typeface="SimSun" panose="02010600030101010101" pitchFamily="2" charset="-122"/>
              </a:rPr>
              <a:t>2</a:t>
            </a:r>
            <a:r>
              <a:rPr lang="en-US" altLang="zh-CN">
                <a:ea typeface="SimSun" panose="02010600030101010101" pitchFamily="2" charset="-122"/>
              </a:rPr>
              <a:t>), where </a:t>
            </a:r>
            <a:r>
              <a:rPr lang="en-US" altLang="zh-CN" i="1">
                <a:ea typeface="SimSun" panose="02010600030101010101" pitchFamily="2" charset="-122"/>
              </a:rPr>
              <a:t>n</a:t>
            </a:r>
            <a:r>
              <a:rPr lang="en-US" altLang="zh-CN">
                <a:ea typeface="SimSun" panose="02010600030101010101" pitchFamily="2" charset="-122"/>
              </a:rPr>
              <a:t> is the number of total objects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SimSun" panose="02010600030101010101" pitchFamily="2" charset="-122"/>
              </a:rPr>
              <a:t>can never undo what was done previously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ea typeface="SimSun" panose="02010600030101010101" pitchFamily="2" charset="-122"/>
              </a:rPr>
              <a:t>Integration of hierarchical with distance-based clustering</a:t>
            </a:r>
          </a:p>
          <a:p>
            <a:pPr lvl="1">
              <a:lnSpc>
                <a:spcPct val="110000"/>
              </a:lnSpc>
            </a:pPr>
            <a:r>
              <a:rPr lang="en-US" altLang="zh-CN" u="sng">
                <a:ea typeface="SimSun" panose="02010600030101010101" pitchFamily="2" charset="-122"/>
              </a:rPr>
              <a:t>BIRCH (1996)</a:t>
            </a:r>
            <a:r>
              <a:rPr lang="en-US" altLang="zh-CN">
                <a:ea typeface="SimSun" panose="02010600030101010101" pitchFamily="2" charset="-122"/>
              </a:rPr>
              <a:t>: uses CF-tree and incrementally adjusts the quality of sub-clusters</a:t>
            </a:r>
            <a:endParaRPr lang="en-US" altLang="zh-CN" u="sng">
              <a:ea typeface="SimSun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u="sng">
                <a:ea typeface="SimSun" panose="02010600030101010101" pitchFamily="2" charset="-122"/>
              </a:rPr>
              <a:t>ROCK (1999</a:t>
            </a:r>
            <a:r>
              <a:rPr lang="en-US" altLang="zh-CN">
                <a:ea typeface="SimSun" panose="02010600030101010101" pitchFamily="2" charset="-122"/>
              </a:rPr>
              <a:t>): clustering categorical data by neighbor and link analysis</a:t>
            </a:r>
          </a:p>
          <a:p>
            <a:pPr lvl="1">
              <a:lnSpc>
                <a:spcPct val="110000"/>
              </a:lnSpc>
            </a:pPr>
            <a:r>
              <a:rPr lang="en-US" altLang="zh-CN" u="sng">
                <a:ea typeface="SimSun" panose="02010600030101010101" pitchFamily="2" charset="-122"/>
              </a:rPr>
              <a:t>CHAMELEON (1999)</a:t>
            </a:r>
            <a:r>
              <a:rPr lang="en-US" altLang="zh-CN">
                <a:ea typeface="SimSun" panose="02010600030101010101" pitchFamily="2" charset="-122"/>
              </a:rPr>
              <a:t>: hierarchical clustering using dynamic modeling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1DC0A8F-DC0C-A35C-5A89-C7E8E639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8B67-537B-4603-9FAE-E1378BCCFE89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DAE6C3-8F00-FD8E-C2DF-42384B7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CC6422-6EE1-76A2-9E4C-9882A807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81B4-720D-4D49-A937-BA0517E37C7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80706" name="Rectangle 2">
            <a:extLst>
              <a:ext uri="{FF2B5EF4-FFF2-40B4-BE49-F238E27FC236}">
                <a16:creationId xmlns:a16="http://schemas.microsoft.com/office/drawing/2014/main" id="{9899B20A-7519-5A4D-2ECB-64D150D61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7763" y="304800"/>
            <a:ext cx="7224712" cy="6096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BIRCH (1996)</a:t>
            </a:r>
            <a:endParaRPr lang="en-US" altLang="zh-CN" sz="1800">
              <a:ea typeface="SimSun" panose="02010600030101010101" pitchFamily="2" charset="-122"/>
            </a:endParaRPr>
          </a:p>
        </p:txBody>
      </p:sp>
      <p:sp>
        <p:nvSpPr>
          <p:cNvPr id="1480707" name="Rectangle 3">
            <a:extLst>
              <a:ext uri="{FF2B5EF4-FFF2-40B4-BE49-F238E27FC236}">
                <a16:creationId xmlns:a16="http://schemas.microsoft.com/office/drawing/2014/main" id="{39EB38D2-7421-622C-88E3-C07E5E75A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610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Birch: Balanced Iterative Reducing and Clustering using Hierarchies (Zhang, Ramakrishnan &amp; Livny, SIGMOD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96)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Incrementally construct a CF (Clustering Feature) tree, a hierarchical data structure for multiphase clustering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Phase 1: scan DB to build an initial in-memory CF tree (a multi-level compression of the data that tries to preserve the inherent clustering structure of the data)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ea typeface="SimSun" panose="02010600030101010101" pitchFamily="2" charset="-122"/>
              </a:rPr>
              <a:t>Phase 2: use an arbitrary clustering algorithm to cluster the leaf nodes of the CF-tree </a:t>
            </a:r>
            <a:endParaRPr lang="en-US" altLang="zh-CN" i="1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>
                <a:ea typeface="SimSun" panose="02010600030101010101" pitchFamily="2" charset="-122"/>
              </a:rPr>
              <a:t>Scales linearly</a:t>
            </a:r>
            <a:r>
              <a:rPr lang="en-US" altLang="zh-CN" sz="2400">
                <a:ea typeface="SimSun" panose="02010600030101010101" pitchFamily="2" charset="-122"/>
              </a:rPr>
              <a:t>: finds a good clustering with a single scan and improves the quality with a few additional scans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>
                <a:ea typeface="SimSun" panose="02010600030101010101" pitchFamily="2" charset="-122"/>
              </a:rPr>
              <a:t>Weakness:</a:t>
            </a:r>
            <a:r>
              <a:rPr lang="en-US" altLang="zh-CN" sz="2400">
                <a:ea typeface="SimSun" panose="02010600030101010101" pitchFamily="2" charset="-122"/>
              </a:rPr>
              <a:t> handles only numeric data, and sensitive to the order of the data record.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0EFFB-D172-78CB-F99E-71E0B2AF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49DC-F672-4582-9084-1956CD3DE915}" type="datetime4">
              <a:rPr lang="en-US" altLang="en-US"/>
              <a:pPr/>
              <a:t>October 21, 2022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751BE-0C27-41A6-53B2-94B3077F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AA3A-A4EC-A8A6-C586-CC9AFF20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98F7-8FB6-4139-A37E-4AC403F95E1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81730" name="Rectangle 2">
            <a:extLst>
              <a:ext uri="{FF2B5EF4-FFF2-40B4-BE49-F238E27FC236}">
                <a16:creationId xmlns:a16="http://schemas.microsoft.com/office/drawing/2014/main" id="{E1CB6E0F-043F-F400-F049-6BA0E49DA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3200">
                <a:ea typeface="SimSun" panose="02010600030101010101" pitchFamily="2" charset="-122"/>
              </a:rPr>
              <a:t>Clustering Feature Vector in BIRCH</a:t>
            </a:r>
            <a:endParaRPr lang="en-US" altLang="zh-CN" sz="2000" b="1">
              <a:ea typeface="SimSun" panose="02010600030101010101" pitchFamily="2" charset="-122"/>
            </a:endParaRPr>
          </a:p>
        </p:txBody>
      </p:sp>
      <p:grpSp>
        <p:nvGrpSpPr>
          <p:cNvPr id="1481731" name="Group 3">
            <a:extLst>
              <a:ext uri="{FF2B5EF4-FFF2-40B4-BE49-F238E27FC236}">
                <a16:creationId xmlns:a16="http://schemas.microsoft.com/office/drawing/2014/main" id="{E47C3F6A-36DF-6848-1935-CCC3D7D4FA1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524001"/>
            <a:ext cx="5943600" cy="1890765"/>
            <a:chOff x="672" y="1566"/>
            <a:chExt cx="3648" cy="1074"/>
          </a:xfrm>
        </p:grpSpPr>
        <p:sp>
          <p:nvSpPr>
            <p:cNvPr id="1481732" name="Text Box 4">
              <a:extLst>
                <a:ext uri="{FF2B5EF4-FFF2-40B4-BE49-F238E27FC236}">
                  <a16:creationId xmlns:a16="http://schemas.microsoft.com/office/drawing/2014/main" id="{D64275AB-2FD7-1F1B-5EE2-D7BBC0530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566"/>
              <a:ext cx="3648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Clustering Feature:</a:t>
              </a: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  </a:t>
              </a: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CF = (N, LS, SS)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: </a:t>
              </a:r>
              <a:r>
                <a:rPr lang="en-US" altLang="zh-CN" b="1">
                  <a:latin typeface="Times New Roman" panose="02020603050405020304" pitchFamily="18" charset="0"/>
                  <a:ea typeface="SimSun" panose="02010600030101010101" pitchFamily="2" charset="-122"/>
                </a:rPr>
                <a:t>Number of data points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</a:rPr>
                <a:t>LS: </a:t>
              </a:r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zh-CN" i="1" baseline="300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i="1" baseline="-250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i=1</a:t>
              </a:r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=X</a:t>
              </a:r>
              <a:r>
                <a:rPr lang="en-US" altLang="zh-CN" i="1" baseline="-250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i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</a:rPr>
                <a:t>SS: </a:t>
              </a:r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</a:t>
              </a:r>
              <a:r>
                <a:rPr lang="en-US" altLang="zh-CN" i="1" baseline="300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i="1" baseline="-250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i=1</a:t>
              </a:r>
              <a:r>
                <a:rPr lang="en-US" altLang="zh-CN" i="1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=X</a:t>
              </a:r>
              <a:r>
                <a:rPr lang="en-US" altLang="zh-CN" i="1" baseline="-250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i="1" baseline="30000">
                  <a:latin typeface="Times New Roman" panose="02020603050405020304" pitchFamily="18" charset="0"/>
                  <a:ea typeface="SimSun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i="1" baseline="-2500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81733" name="Line 5">
              <a:extLst>
                <a:ext uri="{FF2B5EF4-FFF2-40B4-BE49-F238E27FC236}">
                  <a16:creationId xmlns:a16="http://schemas.microsoft.com/office/drawing/2014/main" id="{138B7416-99DD-38C3-CF25-91EE20A9E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81734" name="Line 6">
              <a:extLst>
                <a:ext uri="{FF2B5EF4-FFF2-40B4-BE49-F238E27FC236}">
                  <a16:creationId xmlns:a16="http://schemas.microsoft.com/office/drawing/2014/main" id="{14E6CD44-89C2-5342-9B77-64153E1EA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81735" name="Line 7">
              <a:extLst>
                <a:ext uri="{FF2B5EF4-FFF2-40B4-BE49-F238E27FC236}">
                  <a16:creationId xmlns:a16="http://schemas.microsoft.com/office/drawing/2014/main" id="{47AE09FE-54AC-4D0C-52A1-D17AD952A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aphicFrame>
        <p:nvGraphicFramePr>
          <p:cNvPr id="1481736" name="Object 8">
            <a:extLst>
              <a:ext uri="{FF2B5EF4-FFF2-40B4-BE49-F238E27FC236}">
                <a16:creationId xmlns:a16="http://schemas.microsoft.com/office/drawing/2014/main" id="{998BA644-2098-4E95-75ED-0A21DBA22E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078288"/>
          <a:ext cx="2209800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200656" imgH="2076907" progId="Excel.Sheet.8">
                  <p:embed/>
                </p:oleObj>
              </mc:Choice>
              <mc:Fallback>
                <p:oleObj name="Worksheet" r:id="rId2" imgW="2200656" imgH="2076907" progId="Excel.Sheet.8">
                  <p:embed/>
                  <p:pic>
                    <p:nvPicPr>
                      <p:cNvPr id="1481736" name="Object 8">
                        <a:extLst>
                          <a:ext uri="{FF2B5EF4-FFF2-40B4-BE49-F238E27FC236}">
                            <a16:creationId xmlns:a16="http://schemas.microsoft.com/office/drawing/2014/main" id="{998BA644-2098-4E95-75ED-0A21DBA22E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78288"/>
                        <a:ext cx="2209800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1737" name="Oval 9">
            <a:extLst>
              <a:ext uri="{FF2B5EF4-FFF2-40B4-BE49-F238E27FC236}">
                <a16:creationId xmlns:a16="http://schemas.microsoft.com/office/drawing/2014/main" id="{F6A42EBD-173C-3E2A-9077-A3021F23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18713"/>
            <a:ext cx="609600" cy="519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81738" name="Oval 10">
            <a:extLst>
              <a:ext uri="{FF2B5EF4-FFF2-40B4-BE49-F238E27FC236}">
                <a16:creationId xmlns:a16="http://schemas.microsoft.com/office/drawing/2014/main" id="{D9C3ADFC-1807-84A0-BCA7-D2587FB0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37813"/>
            <a:ext cx="762000" cy="519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81739" name="AutoShape 11">
            <a:extLst>
              <a:ext uri="{FF2B5EF4-FFF2-40B4-BE49-F238E27FC236}">
                <a16:creationId xmlns:a16="http://schemas.microsoft.com/office/drawing/2014/main" id="{D6DA909B-1187-75D4-E9EC-BB3B0CC9D72E}"/>
              </a:ext>
            </a:extLst>
          </p:cNvPr>
          <p:cNvSpPr>
            <a:spLocks/>
          </p:cNvSpPr>
          <p:nvPr/>
        </p:nvSpPr>
        <p:spPr bwMode="auto">
          <a:xfrm>
            <a:off x="7086600" y="3367088"/>
            <a:ext cx="3429000" cy="369332"/>
          </a:xfrm>
          <a:prstGeom prst="borderCallout2">
            <a:avLst>
              <a:gd name="adj1" fmla="val 23528"/>
              <a:gd name="adj2" fmla="val -2222"/>
              <a:gd name="adj3" fmla="val 23528"/>
              <a:gd name="adj4" fmla="val -20417"/>
              <a:gd name="adj5" fmla="val 212417"/>
              <a:gd name="adj6" fmla="val -3930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CF = (5, (16,30),(54,190))</a:t>
            </a:r>
          </a:p>
        </p:txBody>
      </p:sp>
      <p:sp>
        <p:nvSpPr>
          <p:cNvPr id="1481740" name="Text Box 12">
            <a:extLst>
              <a:ext uri="{FF2B5EF4-FFF2-40B4-BE49-F238E27FC236}">
                <a16:creationId xmlns:a16="http://schemas.microsoft.com/office/drawing/2014/main" id="{B4D1A495-BB62-8EA7-3CB0-51D32F9AE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178301"/>
            <a:ext cx="990600" cy="148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(3,4)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(2,6)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(4,5)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(4,7)</a:t>
            </a:r>
          </a:p>
          <a:p>
            <a:pPr algn="l"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</a:rPr>
              <a:t>(3,8)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2925</TotalTime>
  <Words>2450</Words>
  <Application>Microsoft Office PowerPoint</Application>
  <PresentationFormat>Widescreen</PresentationFormat>
  <Paragraphs>391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</vt:lpstr>
      <vt:lpstr>Calibri</vt:lpstr>
      <vt:lpstr>Calibri Light</vt:lpstr>
      <vt:lpstr>Casper</vt:lpstr>
      <vt:lpstr>Casper Bold</vt:lpstr>
      <vt:lpstr>Symbol</vt:lpstr>
      <vt:lpstr>Tahoma</vt:lpstr>
      <vt:lpstr>Times New Roman</vt:lpstr>
      <vt:lpstr>Wingdings</vt:lpstr>
      <vt:lpstr>1_Office Theme</vt:lpstr>
      <vt:lpstr>Contents Slide Master</vt:lpstr>
      <vt:lpstr>CorelDRAW</vt:lpstr>
      <vt:lpstr>Microsoft Excel Worksheet</vt:lpstr>
      <vt:lpstr>Microsoft Equation 3.0</vt:lpstr>
      <vt:lpstr>Document</vt:lpstr>
      <vt:lpstr>Equation</vt:lpstr>
      <vt:lpstr>PowerPoint Presentation</vt:lpstr>
      <vt:lpstr>Contents to be Covered</vt:lpstr>
      <vt:lpstr>Hierarchical Clustering</vt:lpstr>
      <vt:lpstr>AGNES (Agglomerative Nesting)</vt:lpstr>
      <vt:lpstr>PowerPoint Presentation</vt:lpstr>
      <vt:lpstr>DIANA (Divisive Analysis)</vt:lpstr>
      <vt:lpstr>Recent Hierarchical Clustering Methods</vt:lpstr>
      <vt:lpstr>BIRCH (1996)</vt:lpstr>
      <vt:lpstr>PowerPoint Presentation</vt:lpstr>
      <vt:lpstr>CF-Tree in BIRCH</vt:lpstr>
      <vt:lpstr>The CF Tree Structure</vt:lpstr>
      <vt:lpstr>Clustering Categorical Data: The ROCK Algorithm</vt:lpstr>
      <vt:lpstr>Similarity Measure in ROCK</vt:lpstr>
      <vt:lpstr>Link Measure in ROCK</vt:lpstr>
      <vt:lpstr>CHAMELEON: Hierarchical Clustering Using Dynamic Modeling (1999)</vt:lpstr>
      <vt:lpstr>Overall Framework of CHAMELEON</vt:lpstr>
      <vt:lpstr>CHAMELEON (Clustering Complex Objects)</vt:lpstr>
      <vt:lpstr>Density-Based Clustering Methods</vt:lpstr>
      <vt:lpstr>Density-Based Clustering: Basic Concepts</vt:lpstr>
      <vt:lpstr>Density-Reachable and Density-Connected</vt:lpstr>
      <vt:lpstr>DBSCAN: Density Based Spatial Clustering of Applications with Noise</vt:lpstr>
      <vt:lpstr>DBSCAN: The Algorithm</vt:lpstr>
      <vt:lpstr>DBSCAN: Sensitive to Parameters</vt:lpstr>
      <vt:lpstr>CHAMELEON (Clustering Complex Objects)</vt:lpstr>
      <vt:lpstr>OPTICS:  A Cluster-Ordering Method (1999)</vt:lpstr>
      <vt:lpstr>OPTICS: Some Extension from DBSCAN</vt:lpstr>
      <vt:lpstr>PowerPoint Presentation</vt:lpstr>
      <vt:lpstr>Density-Based Clustering: OPTICS &amp; Its Applications</vt:lpstr>
      <vt:lpstr>DENCLUE: Using Statistical Density Functions</vt:lpstr>
      <vt:lpstr>Denclue: Technical Essence</vt:lpstr>
      <vt:lpstr>Density Attractor</vt:lpstr>
      <vt:lpstr>Center-Defined and Arbitrary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280</cp:revision>
  <dcterms:created xsi:type="dcterms:W3CDTF">2019-01-09T10:33:58Z</dcterms:created>
  <dcterms:modified xsi:type="dcterms:W3CDTF">2022-10-21T07:17:03Z</dcterms:modified>
</cp:coreProperties>
</file>