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277" r:id="rId3"/>
    <p:sldId id="307" r:id="rId4"/>
    <p:sldId id="1068" r:id="rId5"/>
    <p:sldId id="1069" r:id="rId6"/>
    <p:sldId id="1115" r:id="rId7"/>
    <p:sldId id="1116" r:id="rId8"/>
    <p:sldId id="1074" r:id="rId9"/>
    <p:sldId id="1171" r:id="rId10"/>
    <p:sldId id="1076" r:id="rId11"/>
    <p:sldId id="1078" r:id="rId12"/>
    <p:sldId id="1117" r:id="rId13"/>
    <p:sldId id="1215" r:id="rId14"/>
    <p:sldId id="1217" r:id="rId15"/>
    <p:sldId id="1216" r:id="rId16"/>
    <p:sldId id="1118" r:id="rId17"/>
    <p:sldId id="1119" r:id="rId18"/>
    <p:sldId id="1120" r:id="rId19"/>
    <p:sldId id="1122" r:id="rId20"/>
    <p:sldId id="1219" r:id="rId21"/>
    <p:sldId id="1093" r:id="rId22"/>
    <p:sldId id="1094" r:id="rId23"/>
    <p:sldId id="1126" r:id="rId24"/>
    <p:sldId id="1232" r:id="rId25"/>
    <p:sldId id="1233" r:id="rId26"/>
    <p:sldId id="618" r:id="rId27"/>
    <p:sldId id="371" r:id="rId28"/>
    <p:sldId id="3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E21C35-06C1-C5E4-14EC-3714BA5518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7394A-B23C-43D1-BA5B-179E540D73C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17570" name="Rectangle 2">
            <a:extLst>
              <a:ext uri="{FF2B5EF4-FFF2-40B4-BE49-F238E27FC236}">
                <a16:creationId xmlns:a16="http://schemas.microsoft.com/office/drawing/2014/main" id="{D38E411C-50E6-E761-D63B-1CD01F69729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5063" y="682625"/>
            <a:ext cx="455930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7571" name="Rectangle 3">
            <a:extLst>
              <a:ext uri="{FF2B5EF4-FFF2-40B4-BE49-F238E27FC236}">
                <a16:creationId xmlns:a16="http://schemas.microsoft.com/office/drawing/2014/main" id="{7595177D-5E26-83C3-962B-69BC5E515A7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922B36-E7E8-98C6-3795-A903BEA15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14CB3-51C5-4F55-882D-37BAA7D7308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20642" name="Rectangle 2">
            <a:extLst>
              <a:ext uri="{FF2B5EF4-FFF2-40B4-BE49-F238E27FC236}">
                <a16:creationId xmlns:a16="http://schemas.microsoft.com/office/drawing/2014/main" id="{2BA06180-A2ED-C966-7F3A-021B9A11186E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5063" y="682625"/>
            <a:ext cx="455930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0643" name="Rectangle 3">
            <a:extLst>
              <a:ext uri="{FF2B5EF4-FFF2-40B4-BE49-F238E27FC236}">
                <a16:creationId xmlns:a16="http://schemas.microsoft.com/office/drawing/2014/main" id="{E140E0E1-626C-FF9A-B2FE-084E1C2B1DE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D90-A452-BFBA-8FE8-10839D45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D134-5C7A-2FFF-F7A4-F64A7795D9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F1AA-0D7E-FF7B-601C-39C55E6E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734EF-A5F2-D37E-3AC7-9178DE5D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6436B233-8592-4C8A-B2CE-040DCBC8E5A6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E1228-C99D-AD9A-E8D5-031BD4CA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4006F-E541-C26C-CD27-BB07470F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61491AEE-AB0D-4A57-8872-4FD48859B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33502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3AB6085-F7C7-3016-242E-7C0A0EE3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EB43-7EBF-4A1E-9372-3EBCB9D580D6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8428D9-3A78-3F6E-410B-9422188E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09642C-7976-180B-6E21-3612C5F4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483-0F8D-4703-AE8C-36C1DFC3FE87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1522712" name="Picture 24">
            <a:extLst>
              <a:ext uri="{FF2B5EF4-FFF2-40B4-BE49-F238E27FC236}">
                <a16:creationId xmlns:a16="http://schemas.microsoft.com/office/drawing/2014/main" id="{B13BEEEC-8F83-482B-C61C-0AE9F9D911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900364"/>
            <a:ext cx="9142413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2690" name="Rectangle 2">
            <a:extLst>
              <a:ext uri="{FF2B5EF4-FFF2-40B4-BE49-F238E27FC236}">
                <a16:creationId xmlns:a16="http://schemas.microsoft.com/office/drawing/2014/main" id="{FE571280-35A5-79D4-06DF-77538E513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47244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Quantization</a:t>
            </a:r>
            <a:br>
              <a:rPr lang="en-US" altLang="en-US" sz="3200"/>
            </a:br>
            <a:r>
              <a:rPr lang="en-US" altLang="en-US" sz="3200"/>
              <a:t>&amp; Transformation</a:t>
            </a:r>
          </a:p>
        </p:txBody>
      </p:sp>
      <p:sp>
        <p:nvSpPr>
          <p:cNvPr id="1522701" name="Rectangle 13">
            <a:extLst>
              <a:ext uri="{FF2B5EF4-FFF2-40B4-BE49-F238E27FC236}">
                <a16:creationId xmlns:a16="http://schemas.microsoft.com/office/drawing/2014/main" id="{29EB8EB2-B572-0A7C-38A3-C8F82B39D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5029200" cy="1981200"/>
          </a:xfrm>
        </p:spPr>
        <p:txBody>
          <a:bodyPr/>
          <a:lstStyle/>
          <a:p>
            <a:r>
              <a:rPr lang="en-US" altLang="en-US" sz="2000"/>
              <a:t>First, quantize data into m-D grid structure, then wavelet transform</a:t>
            </a:r>
          </a:p>
          <a:p>
            <a:pPr lvl="1"/>
            <a:r>
              <a:rPr lang="en-US" altLang="en-US" sz="2000"/>
              <a:t>a) scale 1: high resolution</a:t>
            </a:r>
          </a:p>
          <a:p>
            <a:pPr lvl="1"/>
            <a:r>
              <a:rPr lang="en-US" altLang="en-US" sz="2000"/>
              <a:t>b) scale 2: medium resolution</a:t>
            </a:r>
          </a:p>
          <a:p>
            <a:pPr lvl="1"/>
            <a:r>
              <a:rPr lang="en-US" altLang="en-US" sz="2000"/>
              <a:t>c) scale 3: low resolution</a:t>
            </a:r>
          </a:p>
        </p:txBody>
      </p:sp>
      <p:grpSp>
        <p:nvGrpSpPr>
          <p:cNvPr id="1522702" name="Group 14">
            <a:extLst>
              <a:ext uri="{FF2B5EF4-FFF2-40B4-BE49-F238E27FC236}">
                <a16:creationId xmlns:a16="http://schemas.microsoft.com/office/drawing/2014/main" id="{FDA45F1F-743C-6F60-EA5B-CC4A063AD01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0"/>
            <a:ext cx="4648200" cy="3200400"/>
            <a:chOff x="960" y="1152"/>
            <a:chExt cx="3807" cy="2750"/>
          </a:xfrm>
        </p:grpSpPr>
        <p:pic>
          <p:nvPicPr>
            <p:cNvPr id="1522703" name="Picture 15">
              <a:extLst>
                <a:ext uri="{FF2B5EF4-FFF2-40B4-BE49-F238E27FC236}">
                  <a16:creationId xmlns:a16="http://schemas.microsoft.com/office/drawing/2014/main" id="{086EE20F-270D-899C-633C-A026360FFC1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3807" cy="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22704" name="Group 16">
              <a:extLst>
                <a:ext uri="{FF2B5EF4-FFF2-40B4-BE49-F238E27FC236}">
                  <a16:creationId xmlns:a16="http://schemas.microsoft.com/office/drawing/2014/main" id="{1C631774-0340-17E4-2175-892C9BD10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392"/>
              <a:ext cx="2016" cy="2064"/>
              <a:chOff x="1728" y="1392"/>
              <a:chExt cx="2016" cy="2064"/>
            </a:xfrm>
          </p:grpSpPr>
          <p:sp>
            <p:nvSpPr>
              <p:cNvPr id="1522705" name="Line 17">
                <a:extLst>
                  <a:ext uri="{FF2B5EF4-FFF2-40B4-BE49-F238E27FC236}">
                    <a16:creationId xmlns:a16="http://schemas.microsoft.com/office/drawing/2014/main" id="{B325CD01-5589-C096-6018-F96045E7B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8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22706" name="Line 18">
                <a:extLst>
                  <a:ext uri="{FF2B5EF4-FFF2-40B4-BE49-F238E27FC236}">
                    <a16:creationId xmlns:a16="http://schemas.microsoft.com/office/drawing/2014/main" id="{7745D0AB-853B-7A52-9385-015DE8CFC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22707" name="Line 19">
                <a:extLst>
                  <a:ext uri="{FF2B5EF4-FFF2-40B4-BE49-F238E27FC236}">
                    <a16:creationId xmlns:a16="http://schemas.microsoft.com/office/drawing/2014/main" id="{0A2E5A55-48A5-95D5-54D7-F2CF61BEE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976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22708" name="Line 20">
                <a:extLst>
                  <a:ext uri="{FF2B5EF4-FFF2-40B4-BE49-F238E27FC236}">
                    <a16:creationId xmlns:a16="http://schemas.microsoft.com/office/drawing/2014/main" id="{3BB80B9F-D47D-48D0-C1CF-466AD0C11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22709" name="Line 21">
                <a:extLst>
                  <a:ext uri="{FF2B5EF4-FFF2-40B4-BE49-F238E27FC236}">
                    <a16:creationId xmlns:a16="http://schemas.microsoft.com/office/drawing/2014/main" id="{1B957121-93CC-D654-6E58-B98094BDF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22710" name="Line 22">
                <a:extLst>
                  <a:ext uri="{FF2B5EF4-FFF2-40B4-BE49-F238E27FC236}">
                    <a16:creationId xmlns:a16="http://schemas.microsoft.com/office/drawing/2014/main" id="{D73E02A2-21BF-5DC5-74F3-252C99BC9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B314693-0AC8-065F-24D5-BA6D6ABD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7F21-F4CD-4905-9E74-3F9C6DC30019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0538897-C9C0-AC4C-68DC-193BFD9F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909658-30D9-8619-4FBB-326FE15E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9ED-017C-4CC0-8F6D-6F79DBA8B18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69794" name="Rectangle 2">
            <a:extLst>
              <a:ext uri="{FF2B5EF4-FFF2-40B4-BE49-F238E27FC236}">
                <a16:creationId xmlns:a16="http://schemas.microsoft.com/office/drawing/2014/main" id="{2658490A-4227-B2B2-5B11-293F1A8C2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1" y="381000"/>
            <a:ext cx="7504113" cy="554038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Model-Based Clustering</a:t>
            </a:r>
          </a:p>
        </p:txBody>
      </p:sp>
      <p:sp>
        <p:nvSpPr>
          <p:cNvPr id="1569795" name="Rectangle 3">
            <a:extLst>
              <a:ext uri="{FF2B5EF4-FFF2-40B4-BE49-F238E27FC236}">
                <a16:creationId xmlns:a16="http://schemas.microsoft.com/office/drawing/2014/main" id="{B3FC0745-B9AC-D52C-722A-E9CA7808E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610600" cy="5105400"/>
          </a:xfrm>
        </p:spPr>
        <p:txBody>
          <a:bodyPr/>
          <a:lstStyle/>
          <a:p>
            <a:r>
              <a:rPr lang="en-US" altLang="en-US" sz="2400"/>
              <a:t>What is model-based clustering?</a:t>
            </a:r>
          </a:p>
          <a:p>
            <a:pPr lvl="1"/>
            <a:r>
              <a:rPr lang="en-US" altLang="en-US"/>
              <a:t>Attempt to optimize the fit between the given data and some mathematical model </a:t>
            </a:r>
          </a:p>
          <a:p>
            <a:pPr lvl="1"/>
            <a:r>
              <a:rPr lang="en-US" altLang="en-US"/>
              <a:t>Based on the assumption: Data are generated by a mixture of underlying probability distribution</a:t>
            </a:r>
          </a:p>
          <a:p>
            <a:r>
              <a:rPr lang="en-US" altLang="en-US" sz="2400"/>
              <a:t>Typical methods</a:t>
            </a:r>
          </a:p>
          <a:p>
            <a:pPr lvl="1"/>
            <a:r>
              <a:rPr lang="en-US" altLang="en-US"/>
              <a:t>Statistical approach</a:t>
            </a:r>
          </a:p>
          <a:p>
            <a:pPr lvl="2"/>
            <a:r>
              <a:rPr lang="en-US" altLang="en-US"/>
              <a:t>EM (Expectation maximization), AutoClass</a:t>
            </a:r>
          </a:p>
          <a:p>
            <a:pPr lvl="1"/>
            <a:r>
              <a:rPr lang="en-US" altLang="en-US"/>
              <a:t>Machine learning approach</a:t>
            </a:r>
          </a:p>
          <a:p>
            <a:pPr lvl="2"/>
            <a:r>
              <a:rPr lang="en-US" altLang="en-US"/>
              <a:t>COBWEB, CLASSIT</a:t>
            </a:r>
          </a:p>
          <a:p>
            <a:pPr lvl="1"/>
            <a:r>
              <a:rPr lang="en-US" altLang="en-US"/>
              <a:t>Neural network approach</a:t>
            </a:r>
          </a:p>
          <a:p>
            <a:pPr lvl="2"/>
            <a:r>
              <a:rPr lang="en-US" altLang="en-US"/>
              <a:t>SOM (Self-Organizing Feature Map)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9CAEB11-CDAD-E5E9-5A04-889361BF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093-3FB8-4139-A0C6-5776D8E58E36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35BBDB-CC57-450E-23EF-E66B24B9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38B9BF-B7F6-E01E-B6D8-5CA1994F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DD3-6A34-493A-BDCC-28172969BA3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03938" name="Rectangle 2">
            <a:extLst>
              <a:ext uri="{FF2B5EF4-FFF2-40B4-BE49-F238E27FC236}">
                <a16:creationId xmlns:a16="http://schemas.microsoft.com/office/drawing/2014/main" id="{139B7D47-B435-5670-6598-35693ACD8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10600" cy="554038"/>
          </a:xfrm>
        </p:spPr>
        <p:txBody>
          <a:bodyPr/>
          <a:lstStyle/>
          <a:p>
            <a:r>
              <a:rPr lang="en-US" altLang="en-US" sz="3200"/>
              <a:t>EM </a:t>
            </a:r>
            <a:r>
              <a:rPr lang="en-US" altLang="en-US" sz="3200">
                <a:cs typeface="Tahoma" panose="020B0604030504040204" pitchFamily="34" charset="0"/>
              </a:rPr>
              <a:t>— </a:t>
            </a:r>
            <a:r>
              <a:rPr lang="en-US" altLang="en-US" sz="3200"/>
              <a:t>Expectation Maximization</a:t>
            </a:r>
          </a:p>
        </p:txBody>
      </p:sp>
      <p:sp>
        <p:nvSpPr>
          <p:cNvPr id="1703939" name="Rectangle 3">
            <a:extLst>
              <a:ext uri="{FF2B5EF4-FFF2-40B4-BE49-F238E27FC236}">
                <a16:creationId xmlns:a16="http://schemas.microsoft.com/office/drawing/2014/main" id="{9128CCDC-5DE1-21C9-F43C-57DB393EB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/>
              <a:t>EM </a:t>
            </a:r>
            <a:r>
              <a:rPr lang="en-US" altLang="en-US" sz="2000">
                <a:cs typeface="Tahoma" panose="020B0604030504040204" pitchFamily="34" charset="0"/>
              </a:rPr>
              <a:t>— </a:t>
            </a:r>
            <a:r>
              <a:rPr lang="en-US" altLang="en-US" sz="2000"/>
              <a:t>A popular iterative refinement algorithm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An extension to k-means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Assign each object to a cluster according to a weight (prob. distribution)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New means are computed based on weighted measures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General idea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Starts with an initial estimate of the parameter vector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Iteratively rescores the patterns against the mixture density produced by the parameter vector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The rescored patterns are used to update the parameter updates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Patterns belonging to the same cluster, if they are placed by their scores in a particular component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Algorithm converges fast but may not be in global optima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6FB958E-C482-2FDE-BA2A-5431FB0E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25E3-CA75-45E6-8108-8FCB075D40F9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E9EF57-F09C-064D-FE59-1B10BA55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C94E7B-58F4-C097-D1EE-B99F759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96C-B37B-4DD1-A0FF-E29086F023C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05986" name="Rectangle 2">
            <a:extLst>
              <a:ext uri="{FF2B5EF4-FFF2-40B4-BE49-F238E27FC236}">
                <a16:creationId xmlns:a16="http://schemas.microsoft.com/office/drawing/2014/main" id="{4B7E9327-309D-1FFB-44B4-D2DDD6B0E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10600" cy="554038"/>
          </a:xfrm>
        </p:spPr>
        <p:txBody>
          <a:bodyPr/>
          <a:lstStyle/>
          <a:p>
            <a:r>
              <a:rPr lang="en-US" altLang="en-US" sz="3200"/>
              <a:t>The EM (Expectation Maximization) Algorithm</a:t>
            </a:r>
          </a:p>
        </p:txBody>
      </p:sp>
      <p:sp>
        <p:nvSpPr>
          <p:cNvPr id="1705987" name="Rectangle 3">
            <a:extLst>
              <a:ext uri="{FF2B5EF4-FFF2-40B4-BE49-F238E27FC236}">
                <a16:creationId xmlns:a16="http://schemas.microsoft.com/office/drawing/2014/main" id="{71D3976A-ACE5-F4DB-738C-672AB9FCD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610600" cy="5105400"/>
          </a:xfrm>
        </p:spPr>
        <p:txBody>
          <a:bodyPr/>
          <a:lstStyle/>
          <a:p>
            <a:r>
              <a:rPr lang="en-US" altLang="en-US" sz="2400"/>
              <a:t>Initially, randomly assign k cluster centers</a:t>
            </a:r>
          </a:p>
          <a:p>
            <a:r>
              <a:rPr lang="en-US" altLang="en-US" sz="2400"/>
              <a:t>Iteratively refine the clusters based on two steps </a:t>
            </a:r>
          </a:p>
          <a:p>
            <a:pPr lvl="1"/>
            <a:r>
              <a:rPr lang="en-US" altLang="en-US"/>
              <a:t>Expectation step: assign each data point X</a:t>
            </a:r>
            <a:r>
              <a:rPr lang="en-US" altLang="en-US" baseline="-25000"/>
              <a:t>i </a:t>
            </a:r>
            <a:r>
              <a:rPr lang="en-US" altLang="en-US"/>
              <a:t>to cluster C</a:t>
            </a:r>
            <a:r>
              <a:rPr lang="en-US" altLang="en-US" baseline="-25000"/>
              <a:t>i</a:t>
            </a:r>
            <a:r>
              <a:rPr lang="en-US" altLang="en-US"/>
              <a:t> with the following probability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Maximization step: </a:t>
            </a:r>
          </a:p>
          <a:p>
            <a:pPr lvl="2"/>
            <a:r>
              <a:rPr lang="en-US" altLang="en-US"/>
              <a:t>Estimation of model parameters</a:t>
            </a:r>
          </a:p>
          <a:p>
            <a:endParaRPr lang="en-US" altLang="en-US" sz="2400"/>
          </a:p>
        </p:txBody>
      </p:sp>
      <p:pic>
        <p:nvPicPr>
          <p:cNvPr id="1705988" name="Picture 4">
            <a:extLst>
              <a:ext uri="{FF2B5EF4-FFF2-40B4-BE49-F238E27FC236}">
                <a16:creationId xmlns:a16="http://schemas.microsoft.com/office/drawing/2014/main" id="{2B817BF2-796B-F079-B388-D8DAFA25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1"/>
            <a:ext cx="59436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5989" name="Picture 5">
            <a:extLst>
              <a:ext uri="{FF2B5EF4-FFF2-40B4-BE49-F238E27FC236}">
                <a16:creationId xmlns:a16="http://schemas.microsoft.com/office/drawing/2014/main" id="{228E8C46-7234-0793-207B-3E60EBC9E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29201"/>
            <a:ext cx="3581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A1A807C-8FA7-B681-3B04-FEDF941D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6735-2184-45DC-9A21-643CAA1962FC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8C1FC8-543B-CA3F-A1B6-9F1DF2C2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7DD6DD-95FF-AB29-A8FA-ED2FF38E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2FB-56A4-49A3-ADBC-30A6E7296E0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04962" name="Rectangle 2">
            <a:extLst>
              <a:ext uri="{FF2B5EF4-FFF2-40B4-BE49-F238E27FC236}">
                <a16:creationId xmlns:a16="http://schemas.microsoft.com/office/drawing/2014/main" id="{D2D5404C-988E-BEDC-B15E-C0B6AA9F1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1" y="381000"/>
            <a:ext cx="7504113" cy="554038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Conceptual Clustering</a:t>
            </a:r>
          </a:p>
        </p:txBody>
      </p:sp>
      <p:sp>
        <p:nvSpPr>
          <p:cNvPr id="1704963" name="Rectangle 3">
            <a:extLst>
              <a:ext uri="{FF2B5EF4-FFF2-40B4-BE49-F238E27FC236}">
                <a16:creationId xmlns:a16="http://schemas.microsoft.com/office/drawing/2014/main" id="{F62905B2-0EF2-172D-63F1-6A010A675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610600" cy="5105400"/>
          </a:xfrm>
        </p:spPr>
        <p:txBody>
          <a:bodyPr/>
          <a:lstStyle/>
          <a:p>
            <a:r>
              <a:rPr lang="en-US" altLang="en-US" sz="2400"/>
              <a:t>Conceptual clustering</a:t>
            </a:r>
          </a:p>
          <a:p>
            <a:pPr lvl="1"/>
            <a:r>
              <a:rPr lang="en-US" altLang="en-US"/>
              <a:t>A form of clustering in machine learning</a:t>
            </a:r>
          </a:p>
          <a:p>
            <a:pPr lvl="1"/>
            <a:r>
              <a:rPr lang="en-US" altLang="en-US"/>
              <a:t>Produces a classification scheme for a set of unlabeled objects</a:t>
            </a:r>
          </a:p>
          <a:p>
            <a:pPr lvl="1"/>
            <a:r>
              <a:rPr lang="en-US" altLang="en-US"/>
              <a:t>Finds characteristic description for each concept (class)</a:t>
            </a:r>
          </a:p>
          <a:p>
            <a:r>
              <a:rPr lang="en-US" altLang="en-US" sz="2400"/>
              <a:t>COBWEB (Fisher’87)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/>
              <a:t>A popular a simple method of incremental conceptual learning</a:t>
            </a:r>
          </a:p>
          <a:p>
            <a:pPr lvl="1"/>
            <a:r>
              <a:rPr lang="en-US" altLang="en-US"/>
              <a:t>Creates a hierarchical clustering in the form of a </a:t>
            </a:r>
            <a:r>
              <a:rPr lang="en-US" altLang="en-US">
                <a:solidFill>
                  <a:schemeClr val="hlink"/>
                </a:solidFill>
              </a:rPr>
              <a:t>classification tree</a:t>
            </a:r>
          </a:p>
          <a:p>
            <a:pPr lvl="1"/>
            <a:r>
              <a:rPr lang="en-US" altLang="en-US"/>
              <a:t>Each node refers to a concept and contains a probabilistic description of that concept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7F0DB1D-1854-F37D-B09E-89338A9D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C563-AF57-4CFA-A50A-53485D50641A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458DD7-986E-EEFE-AD1F-1F7A27EC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17AF03-E6B8-436F-ABB3-91B7A780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AD60-47B7-408D-B37A-40D02BC28B2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70818" name="Rectangle 2">
            <a:extLst>
              <a:ext uri="{FF2B5EF4-FFF2-40B4-BE49-F238E27FC236}">
                <a16:creationId xmlns:a16="http://schemas.microsoft.com/office/drawing/2014/main" id="{41F45517-1585-4054-388F-213BCEAED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6364" y="381000"/>
            <a:ext cx="6497637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COBWEB Clustering Method</a:t>
            </a:r>
          </a:p>
        </p:txBody>
      </p:sp>
      <p:pic>
        <p:nvPicPr>
          <p:cNvPr id="1570819" name="Picture 3">
            <a:extLst>
              <a:ext uri="{FF2B5EF4-FFF2-40B4-BE49-F238E27FC236}">
                <a16:creationId xmlns:a16="http://schemas.microsoft.com/office/drawing/2014/main" id="{2E56BF02-DD83-EADF-A3EE-98A8B4D89034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752600"/>
            <a:ext cx="7543800" cy="4724400"/>
          </a:xfrm>
        </p:spPr>
      </p:pic>
      <p:sp>
        <p:nvSpPr>
          <p:cNvPr id="1570820" name="Text Box 4">
            <a:extLst>
              <a:ext uri="{FF2B5EF4-FFF2-40B4-BE49-F238E27FC236}">
                <a16:creationId xmlns:a16="http://schemas.microsoft.com/office/drawing/2014/main" id="{D4D596F2-5E38-30D7-8597-618685E8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371600"/>
            <a:ext cx="2104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>
                <a:latin typeface="Times New Roman" panose="02020603050405020304" pitchFamily="18" charset="0"/>
              </a:rPr>
              <a:t>A classification tree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54EDC9C-D64A-05F8-7E93-AF615CA5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7C60-4D24-4534-AF98-4E1FF195D17D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1223AA9-85DD-5895-B966-7EC65E0F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A52D8C-978F-17D3-2D2D-EFB61CAF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54C-5F9F-4715-9242-5AD837A3D8D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71842" name="Rectangle 2">
            <a:extLst>
              <a:ext uri="{FF2B5EF4-FFF2-40B4-BE49-F238E27FC236}">
                <a16:creationId xmlns:a16="http://schemas.microsoft.com/office/drawing/2014/main" id="{67E0BBF2-8649-3006-BFD6-63601617C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Conceptual Clustering</a:t>
            </a:r>
          </a:p>
        </p:txBody>
      </p:sp>
      <p:sp>
        <p:nvSpPr>
          <p:cNvPr id="1571843" name="Rectangle 3">
            <a:extLst>
              <a:ext uri="{FF2B5EF4-FFF2-40B4-BE49-F238E27FC236}">
                <a16:creationId xmlns:a16="http://schemas.microsoft.com/office/drawing/2014/main" id="{98A8AE28-9ECC-1736-8A19-FD865ACED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610600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/>
              <a:t>Limitations of COBWEB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The assumption that the attributes are independent of each other is often too strong because correlation may exist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Not suitable for clustering large database data – skewed tree and expensive probability distributions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CLASSIT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an extension of COBWEB for incremental clustering of continuous data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suffers similar problems as COBWEB 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AutoClass (Cheeseman and Stutz, 1996)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Uses Bayesian statistical analysis to estimate the number of clusters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Popular in industry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B759A4B-19CE-CC8C-7050-8E082352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0A8-4AEE-49A3-A8A2-BA704C6B82BF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FAA12D4-F417-C17E-B901-0E234456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ECB61F-5DDE-4B2B-F51C-D3184F5D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67F1-562E-4754-8E46-A36BF3494C6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72866" name="Rectangle 2">
            <a:extLst>
              <a:ext uri="{FF2B5EF4-FFF2-40B4-BE49-F238E27FC236}">
                <a16:creationId xmlns:a16="http://schemas.microsoft.com/office/drawing/2014/main" id="{FDDA79B3-4A7C-A58A-5219-167D2499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Neural Network Approach</a:t>
            </a:r>
          </a:p>
        </p:txBody>
      </p:sp>
      <p:sp>
        <p:nvSpPr>
          <p:cNvPr id="1572867" name="Rectangle 3">
            <a:extLst>
              <a:ext uri="{FF2B5EF4-FFF2-40B4-BE49-F238E27FC236}">
                <a16:creationId xmlns:a16="http://schemas.microsoft.com/office/drawing/2014/main" id="{3FE1884A-51B4-1FC1-125B-AD1C5ECDC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Neural network approaches</a:t>
            </a:r>
          </a:p>
          <a:p>
            <a:pPr lvl="1"/>
            <a:r>
              <a:rPr lang="en-US" altLang="en-US"/>
              <a:t>Represent each cluster as an exemplar, acting as a “prototype” of the cluster</a:t>
            </a:r>
          </a:p>
          <a:p>
            <a:pPr lvl="1"/>
            <a:r>
              <a:rPr lang="en-US" altLang="en-US"/>
              <a:t>New objects are distributed to the cluster whose exemplar is the most similar according to some distance measure</a:t>
            </a:r>
          </a:p>
          <a:p>
            <a:r>
              <a:rPr lang="en-US" altLang="en-US" sz="2400"/>
              <a:t>Typical methods</a:t>
            </a:r>
          </a:p>
          <a:p>
            <a:pPr lvl="1"/>
            <a:r>
              <a:rPr lang="en-US" altLang="en-US"/>
              <a:t>SOM (Soft-Organizing feature Map)</a:t>
            </a:r>
          </a:p>
          <a:p>
            <a:pPr lvl="1"/>
            <a:r>
              <a:rPr lang="en-US" altLang="en-US"/>
              <a:t>Competitive learning</a:t>
            </a:r>
          </a:p>
          <a:p>
            <a:pPr lvl="2"/>
            <a:r>
              <a:rPr lang="en-US" altLang="en-US"/>
              <a:t>Involves a hierarchical architecture of several units (neurons)</a:t>
            </a:r>
          </a:p>
          <a:p>
            <a:pPr lvl="2"/>
            <a:r>
              <a:rPr lang="en-US" altLang="en-US"/>
              <a:t>Neurons compete in  a “winner-takes-all” fashion for the object currently being presented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330CA2-55A7-807E-614E-ABB815D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1245-F558-4635-B491-5E5F8937B16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531B0C-1E99-E1EA-7921-C68EE28F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1D0608-3048-BC87-CB83-959AF173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9E85-3EF2-4BB1-AC3C-29E58A1A279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74914" name="Rectangle 2">
            <a:extLst>
              <a:ext uri="{FF2B5EF4-FFF2-40B4-BE49-F238E27FC236}">
                <a16:creationId xmlns:a16="http://schemas.microsoft.com/office/drawing/2014/main" id="{27BB8479-168A-C784-CE9B-6DF939383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Self-Organizing Feature Map (SOM)</a:t>
            </a:r>
          </a:p>
        </p:txBody>
      </p:sp>
      <p:sp>
        <p:nvSpPr>
          <p:cNvPr id="1574915" name="Rectangle 3">
            <a:extLst>
              <a:ext uri="{FF2B5EF4-FFF2-40B4-BE49-F238E27FC236}">
                <a16:creationId xmlns:a16="http://schemas.microsoft.com/office/drawing/2014/main" id="{8B8C939B-1769-84FE-E7A8-DD5F40CA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6868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/>
              <a:t>SOMs, also called topological ordered maps, or Kohonen Self-Organizing Feature Map (KSOMs) 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It maps all the points in a high-dimensional source space into a 2 to 3-d target space, s.t., the distance and proximity relationship (i.e., topology) are preserved as much as possible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Similar to k-means: cluster centers tend to lie in a low-dimensional manifold in the feature space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Clustering is performed by having several units competing for the current object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The unit whose weight vector is closest to the current object wins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The winner and its neighbors learn by having their weights adjusted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SOMs are believed to resemble processing that can occur in the brain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Useful for visualizing high-dimensional data in 2- or 3-D space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1259FFEE-8EE8-1D88-84A8-4635FCD4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42AC-82A8-4079-977E-EE0A273A1FB3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D09DCCD5-D70D-FA80-65F9-494B8DC1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2BC3E08-B3E9-34B2-DAD4-E127F201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A20A-685C-4015-B8C8-D5553A634E4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709058" name="Rectangle 2">
            <a:extLst>
              <a:ext uri="{FF2B5EF4-FFF2-40B4-BE49-F238E27FC236}">
                <a16:creationId xmlns:a16="http://schemas.microsoft.com/office/drawing/2014/main" id="{EAC2EB44-64A1-6FB1-808D-2E7D5BD30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Web Document Clustering Using SOM</a:t>
            </a:r>
          </a:p>
        </p:txBody>
      </p:sp>
      <p:sp>
        <p:nvSpPr>
          <p:cNvPr id="1709059" name="Rectangle 3">
            <a:extLst>
              <a:ext uri="{FF2B5EF4-FFF2-40B4-BE49-F238E27FC236}">
                <a16:creationId xmlns:a16="http://schemas.microsoft.com/office/drawing/2014/main" id="{5EEE3E03-5D51-90AD-59BA-BFE9B1464A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371600"/>
            <a:ext cx="24384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000"/>
              <a:t>The result of SOM clustering of 12088 Web articles</a:t>
            </a:r>
          </a:p>
          <a:p>
            <a:pPr>
              <a:lnSpc>
                <a:spcPct val="130000"/>
              </a:lnSpc>
            </a:pPr>
            <a:r>
              <a:rPr lang="en-US" altLang="en-US" sz="2000"/>
              <a:t>The picture on the right: drilling down on the keyword “mining”</a:t>
            </a:r>
          </a:p>
          <a:p>
            <a:pPr>
              <a:lnSpc>
                <a:spcPct val="130000"/>
              </a:lnSpc>
            </a:pPr>
            <a:r>
              <a:rPr lang="en-US" altLang="en-US" sz="2000"/>
              <a:t>Based on websom.hut.fi Web page</a:t>
            </a:r>
          </a:p>
        </p:txBody>
      </p:sp>
      <p:pic>
        <p:nvPicPr>
          <p:cNvPr id="1709060" name="Picture 4">
            <a:extLst>
              <a:ext uri="{FF2B5EF4-FFF2-40B4-BE49-F238E27FC236}">
                <a16:creationId xmlns:a16="http://schemas.microsoft.com/office/drawing/2014/main" id="{B6F4CFC4-C0F9-CF88-DD8E-B7D6D0C2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14400"/>
            <a:ext cx="3835400" cy="56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09061" name="Object 5">
            <a:extLst>
              <a:ext uri="{FF2B5EF4-FFF2-40B4-BE49-F238E27FC236}">
                <a16:creationId xmlns:a16="http://schemas.microsoft.com/office/drawing/2014/main" id="{5897AF7B-C0B2-24F5-830C-26114A8A59C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848601" y="1851026"/>
          <a:ext cx="283527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834640" imgH="4169520" progId="SmartDraw.2">
                  <p:embed/>
                </p:oleObj>
              </mc:Choice>
              <mc:Fallback>
                <p:oleObj name="SmartDraw" r:id="rId3" imgW="2834640" imgH="4169520" progId="SmartDraw.2">
                  <p:embed/>
                  <p:pic>
                    <p:nvPicPr>
                      <p:cNvPr id="1709061" name="Object 5">
                        <a:extLst>
                          <a:ext uri="{FF2B5EF4-FFF2-40B4-BE49-F238E27FC236}">
                            <a16:creationId xmlns:a16="http://schemas.microsoft.com/office/drawing/2014/main" id="{5897AF7B-C0B2-24F5-830C-26114A8A5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1851026"/>
                        <a:ext cx="2835275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dirty="0"/>
              <a:t>Grid Based clustering</a:t>
            </a:r>
          </a:p>
          <a:p>
            <a:r>
              <a:rPr lang="en-IN" dirty="0"/>
              <a:t>Model based clustering</a:t>
            </a:r>
          </a:p>
          <a:p>
            <a:r>
              <a:rPr lang="en-IN" dirty="0"/>
              <a:t>Outlier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113C80-0E75-278E-6365-E510F57E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3A33-DE34-41E5-9C69-24BDDA7F09C6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917AF4-FD36-7EB1-0797-0164912A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C769C5-E7DE-AE8B-4D55-9615228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19F1-EF21-4860-9108-8260BC159A2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41122" name="Rectangle 2">
            <a:extLst>
              <a:ext uri="{FF2B5EF4-FFF2-40B4-BE49-F238E27FC236}">
                <a16:creationId xmlns:a16="http://schemas.microsoft.com/office/drawing/2014/main" id="{88DFEA47-6C41-7668-2368-512278053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Outlier Discovery?</a:t>
            </a:r>
          </a:p>
        </p:txBody>
      </p:sp>
      <p:sp>
        <p:nvSpPr>
          <p:cNvPr id="1541123" name="Rectangle 3">
            <a:extLst>
              <a:ext uri="{FF2B5EF4-FFF2-40B4-BE49-F238E27FC236}">
                <a16:creationId xmlns:a16="http://schemas.microsoft.com/office/drawing/2014/main" id="{52C8F86D-07AF-F97B-4B43-57E863206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2000" cy="5029200"/>
          </a:xfrm>
        </p:spPr>
        <p:txBody>
          <a:bodyPr/>
          <a:lstStyle/>
          <a:p>
            <a:r>
              <a:rPr lang="en-US" altLang="en-US" sz="2400"/>
              <a:t>What are outliers?</a:t>
            </a:r>
          </a:p>
          <a:p>
            <a:pPr lvl="1"/>
            <a:r>
              <a:rPr lang="en-US" altLang="en-US"/>
              <a:t>The set of objects are considerably dissimilar from the remainder of the data</a:t>
            </a:r>
          </a:p>
          <a:p>
            <a:pPr lvl="1"/>
            <a:r>
              <a:rPr lang="en-US" altLang="en-US"/>
              <a:t>Example:  Sports: Michael Jordon, Wayne Gretzky, ...</a:t>
            </a:r>
          </a:p>
          <a:p>
            <a:r>
              <a:rPr lang="en-US" altLang="en-US" sz="2400"/>
              <a:t>Problem: Define and find outliers in large data sets</a:t>
            </a:r>
          </a:p>
          <a:p>
            <a:r>
              <a:rPr lang="en-US" altLang="en-US" sz="2400"/>
              <a:t>Applications:</a:t>
            </a:r>
          </a:p>
          <a:p>
            <a:pPr lvl="1"/>
            <a:r>
              <a:rPr lang="en-US" altLang="en-US"/>
              <a:t>Credit card fraud detection</a:t>
            </a:r>
          </a:p>
          <a:p>
            <a:pPr lvl="1"/>
            <a:r>
              <a:rPr lang="en-US" altLang="en-US"/>
              <a:t>Telecom fraud detection</a:t>
            </a:r>
          </a:p>
          <a:p>
            <a:pPr lvl="1"/>
            <a:r>
              <a:rPr lang="en-US" altLang="en-US"/>
              <a:t>Customer segmentation</a:t>
            </a:r>
          </a:p>
          <a:p>
            <a:pPr lvl="1"/>
            <a:r>
              <a:rPr lang="en-US" altLang="en-US"/>
              <a:t>Medical 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3B235D6-D401-BA0C-B455-358E6BC4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4387-3123-469C-85DE-1FB3B936FB97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DC545-DC39-0812-9206-13811756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8333F-4AA5-4B21-C01B-F36433BE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497A-8F6E-4473-8D02-7E3A9963B7CB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1542148" name="Picture 4">
            <a:extLst>
              <a:ext uri="{FF2B5EF4-FFF2-40B4-BE49-F238E27FC236}">
                <a16:creationId xmlns:a16="http://schemas.microsoft.com/office/drawing/2014/main" id="{A8FD2463-8269-936C-E37A-0F1EA9FDBB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572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2146" name="Rectangle 2">
            <a:extLst>
              <a:ext uri="{FF2B5EF4-FFF2-40B4-BE49-F238E27FC236}">
                <a16:creationId xmlns:a16="http://schemas.microsoft.com/office/drawing/2014/main" id="{92A818B9-8AEA-74DC-B043-F61EDB84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4648200" cy="990600"/>
          </a:xfrm>
        </p:spPr>
        <p:txBody>
          <a:bodyPr/>
          <a:lstStyle/>
          <a:p>
            <a:r>
              <a:rPr lang="en-US" altLang="en-US" sz="3200"/>
              <a:t>Outlier Discovery: Statistical Approaches</a:t>
            </a:r>
          </a:p>
        </p:txBody>
      </p:sp>
      <p:sp>
        <p:nvSpPr>
          <p:cNvPr id="1542147" name="Rectangle 3">
            <a:extLst>
              <a:ext uri="{FF2B5EF4-FFF2-40B4-BE49-F238E27FC236}">
                <a16:creationId xmlns:a16="http://schemas.microsoft.com/office/drawing/2014/main" id="{4DCB13CA-C363-AD49-DD7E-061C0A5AA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8305800" cy="3962400"/>
          </a:xfrm>
        </p:spPr>
        <p:txBody>
          <a:bodyPr/>
          <a:lstStyle/>
          <a:p>
            <a:pPr>
              <a:buFont typeface="Monotype Sorts" pitchFamily="2" charset="2"/>
              <a:buChar char="f"/>
            </a:pPr>
            <a:r>
              <a:rPr lang="en-US" altLang="en-US" sz="2400">
                <a:solidFill>
                  <a:srgbClr val="170981"/>
                </a:solidFill>
              </a:rPr>
              <a:t>Assume a model underlying distribution that generates data set (e.g. normal distribution) </a:t>
            </a:r>
          </a:p>
          <a:p>
            <a:r>
              <a:rPr lang="en-US" altLang="en-US" sz="2400"/>
              <a:t>Use discordancy tests depending on </a:t>
            </a:r>
          </a:p>
          <a:p>
            <a:pPr lvl="1"/>
            <a:r>
              <a:rPr lang="en-US" altLang="en-US"/>
              <a:t>data distribution</a:t>
            </a:r>
          </a:p>
          <a:p>
            <a:pPr lvl="1"/>
            <a:r>
              <a:rPr lang="en-US" altLang="en-US"/>
              <a:t>distribution parameter (e.g., mean, variance)</a:t>
            </a:r>
          </a:p>
          <a:p>
            <a:pPr lvl="1"/>
            <a:r>
              <a:rPr lang="en-US" altLang="en-US"/>
              <a:t>number of expected outliers</a:t>
            </a:r>
          </a:p>
          <a:p>
            <a:r>
              <a:rPr lang="en-US" altLang="en-US" sz="2400"/>
              <a:t>Drawbacks</a:t>
            </a:r>
          </a:p>
          <a:p>
            <a:pPr lvl="1"/>
            <a:r>
              <a:rPr lang="en-US" altLang="en-US"/>
              <a:t>most tests are for single attribute</a:t>
            </a:r>
          </a:p>
          <a:p>
            <a:pPr lvl="1"/>
            <a:r>
              <a:rPr lang="en-US" altLang="en-US"/>
              <a:t>In many cases, data distribution may not be known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0549E5-BC73-3311-7025-14507280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FA4-4B96-47FD-B095-06664D4D5EB9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E7D5F93-E201-02B4-1715-CA6F05F9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92F6CA-726C-5153-792E-9F6584BF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00E-E49E-4BC1-AED9-AA126EE4C61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79010" name="Rectangle 2">
            <a:extLst>
              <a:ext uri="{FF2B5EF4-FFF2-40B4-BE49-F238E27FC236}">
                <a16:creationId xmlns:a16="http://schemas.microsoft.com/office/drawing/2014/main" id="{78DA7C8E-9E20-F635-70B1-B6C4D44CB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077200" cy="609600"/>
          </a:xfrm>
        </p:spPr>
        <p:txBody>
          <a:bodyPr/>
          <a:lstStyle/>
          <a:p>
            <a:r>
              <a:rPr lang="en-US" altLang="en-US" sz="3200"/>
              <a:t>Outlier Discovery: Distance-Based Approach</a:t>
            </a:r>
          </a:p>
        </p:txBody>
      </p:sp>
      <p:sp>
        <p:nvSpPr>
          <p:cNvPr id="1579011" name="Rectangle 3">
            <a:extLst>
              <a:ext uri="{FF2B5EF4-FFF2-40B4-BE49-F238E27FC236}">
                <a16:creationId xmlns:a16="http://schemas.microsoft.com/office/drawing/2014/main" id="{9BB5156E-4037-F926-86FD-8E8CA1FF0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4953000"/>
          </a:xfrm>
        </p:spPr>
        <p:txBody>
          <a:bodyPr/>
          <a:lstStyle/>
          <a:p>
            <a:r>
              <a:rPr lang="en-US" altLang="en-US" sz="2400"/>
              <a:t>Introduced to counter the main limitations imposed by statistical methods</a:t>
            </a:r>
          </a:p>
          <a:p>
            <a:pPr lvl="1"/>
            <a:r>
              <a:rPr lang="en-US" altLang="en-US"/>
              <a:t>We need multi-dimensional analysis without knowing data distribution</a:t>
            </a:r>
          </a:p>
          <a:p>
            <a:r>
              <a:rPr lang="en-US" altLang="en-US" sz="2400"/>
              <a:t>Distance-based outlier: A DB(p, D)-outlier is an object O in a dataset T such that at least a fraction p of the objects in T lies at a distance greater than D from O</a:t>
            </a:r>
          </a:p>
          <a:p>
            <a:r>
              <a:rPr lang="en-US" altLang="en-US" sz="2400"/>
              <a:t>Algorithms for mining distance-based outliers  </a:t>
            </a:r>
          </a:p>
          <a:p>
            <a:pPr lvl="1"/>
            <a:r>
              <a:rPr lang="en-US" altLang="en-US"/>
              <a:t>Index-based algorithm</a:t>
            </a:r>
          </a:p>
          <a:p>
            <a:pPr lvl="1"/>
            <a:r>
              <a:rPr lang="en-US" altLang="en-US"/>
              <a:t>Nested-loop algorithm </a:t>
            </a:r>
          </a:p>
          <a:p>
            <a:pPr lvl="1"/>
            <a:r>
              <a:rPr lang="en-US" altLang="en-US"/>
              <a:t>Cell-based algorithm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4688713-B9A3-9A36-B0CB-A5A0CBA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077B-7607-43EF-84F0-55D531F137BA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54FF046-696D-E17A-E15B-EC9F298B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C1AF77-304B-1615-C327-2FDEAAC1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8E9-EFF9-426E-8E3B-096851C6D2BE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1729540" name="Picture 4">
            <a:extLst>
              <a:ext uri="{FF2B5EF4-FFF2-40B4-BE49-F238E27FC236}">
                <a16:creationId xmlns:a16="http://schemas.microsoft.com/office/drawing/2014/main" id="{D7CF3B36-1581-84CA-37E7-FE1D38E69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"/>
            <a:ext cx="39624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9538" name="Rectangle 2">
            <a:extLst>
              <a:ext uri="{FF2B5EF4-FFF2-40B4-BE49-F238E27FC236}">
                <a16:creationId xmlns:a16="http://schemas.microsoft.com/office/drawing/2014/main" id="{D2BAB734-4DD2-E689-504D-2E591C42B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4800600" cy="990600"/>
          </a:xfrm>
        </p:spPr>
        <p:txBody>
          <a:bodyPr/>
          <a:lstStyle/>
          <a:p>
            <a:r>
              <a:rPr lang="en-US" altLang="en-US" sz="3200"/>
              <a:t>Density-Based Local Outlier Detection</a:t>
            </a:r>
          </a:p>
        </p:txBody>
      </p:sp>
      <p:sp>
        <p:nvSpPr>
          <p:cNvPr id="1729539" name="Rectangle 3">
            <a:extLst>
              <a:ext uri="{FF2B5EF4-FFF2-40B4-BE49-F238E27FC236}">
                <a16:creationId xmlns:a16="http://schemas.microsoft.com/office/drawing/2014/main" id="{5EB2F327-5149-6A11-D142-CB8889542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495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Distance-based outlier detection is based on global distance distribution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It encounters difficulties to identify outliers if data is not uniformly distributed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Ex. C</a:t>
            </a:r>
            <a:r>
              <a:rPr lang="en-US" altLang="en-US" sz="2400" baseline="-25000"/>
              <a:t>1</a:t>
            </a:r>
            <a:r>
              <a:rPr lang="en-US" altLang="en-US" sz="2400"/>
              <a:t> contains 400 loosely distributed points, C</a:t>
            </a:r>
            <a:r>
              <a:rPr lang="en-US" altLang="en-US" sz="2400" baseline="-25000"/>
              <a:t>2</a:t>
            </a:r>
            <a:r>
              <a:rPr lang="en-US" altLang="en-US" sz="2400"/>
              <a:t> has 100 tightly condensed points, 2 outlier points o</a:t>
            </a:r>
            <a:r>
              <a:rPr lang="en-US" altLang="en-US" sz="2400" baseline="-25000"/>
              <a:t>1</a:t>
            </a:r>
            <a:r>
              <a:rPr lang="en-US" altLang="en-US" sz="2400"/>
              <a:t>, o</a:t>
            </a:r>
            <a:r>
              <a:rPr lang="en-US" altLang="en-US" sz="2400" baseline="-25000"/>
              <a:t>2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Distance-based method cannot identify o</a:t>
            </a:r>
            <a:r>
              <a:rPr lang="en-US" altLang="en-US" sz="2400" baseline="-25000"/>
              <a:t>2</a:t>
            </a:r>
            <a:r>
              <a:rPr lang="en-US" altLang="en-US" sz="2400"/>
              <a:t> as an outlier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Need the concept of local outlier</a:t>
            </a:r>
          </a:p>
        </p:txBody>
      </p:sp>
      <p:sp>
        <p:nvSpPr>
          <p:cNvPr id="1729541" name="Rectangle 5">
            <a:extLst>
              <a:ext uri="{FF2B5EF4-FFF2-40B4-BE49-F238E27FC236}">
                <a16:creationId xmlns:a16="http://schemas.microsoft.com/office/drawing/2014/main" id="{ECC1F969-8E53-D14A-CA09-B2F614639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3657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/>
              <a:t>Local outlier factor (LOF)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Assume outlier is not crisp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Each point has a LOF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0403D8-11CC-737B-ECEF-5EE58E7C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C135-FE12-4EF6-A3E6-B01D1CC625B9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D5B2B2-DC9E-2CFC-F108-F918BC5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8DFBAB-15AE-DA72-C5AC-2683E0E2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74A-6BF0-4CC4-ACBE-3396831494B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30562" name="Rectangle 2">
            <a:extLst>
              <a:ext uri="{FF2B5EF4-FFF2-40B4-BE49-F238E27FC236}">
                <a16:creationId xmlns:a16="http://schemas.microsoft.com/office/drawing/2014/main" id="{DA6F723F-872F-006C-2B19-CF6CEE4C4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58200" cy="533400"/>
          </a:xfrm>
        </p:spPr>
        <p:txBody>
          <a:bodyPr/>
          <a:lstStyle/>
          <a:p>
            <a:r>
              <a:rPr lang="en-US" altLang="en-US" sz="3200"/>
              <a:t>Outlier Discovery: Deviation-Based Approach</a:t>
            </a:r>
          </a:p>
        </p:txBody>
      </p:sp>
      <p:sp>
        <p:nvSpPr>
          <p:cNvPr id="1730563" name="Rectangle 3">
            <a:extLst>
              <a:ext uri="{FF2B5EF4-FFF2-40B4-BE49-F238E27FC236}">
                <a16:creationId xmlns:a16="http://schemas.microsoft.com/office/drawing/2014/main" id="{A90BAEA1-93D4-5608-59E9-4693502F9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305800" cy="49530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Identifies outliers by examining the main characteristics of objects in a group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Objects that “deviate” from this description are considered outliers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Sequential exception technique 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en-US"/>
              <a:t>simulates the way in which humans can distinguish unusual objects from among a series of supposedly like objects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OLAP data cube technique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en-US"/>
              <a:t>uses data cubes to identify regions of anomalies in large multidimensional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</a:t>
            </a:r>
            <a:r>
              <a:rPr lang="en-US" dirty="0">
                <a:solidFill>
                  <a:schemeClr val="accent2"/>
                </a:solidFill>
              </a:rPr>
              <a:t>concept of outlier analysis</a:t>
            </a:r>
            <a:r>
              <a:rPr lang="en-US" altLang="en-US" sz="2800" dirty="0">
                <a:solidFill>
                  <a:schemeClr val="hlink"/>
                </a:solidFill>
              </a:rPr>
              <a:t>.</a:t>
            </a:r>
            <a:endParaRPr 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Discuss Grid </a:t>
            </a:r>
            <a:r>
              <a:rPr lang="en-US" altLang="en-US">
                <a:solidFill>
                  <a:schemeClr val="accent2"/>
                </a:solidFill>
              </a:rPr>
              <a:t>based clustering.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https://www.sciencedirect.com/science/article/pii/B9780323857086000084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786D80C-2A8E-89E9-B63E-91F91E26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940A-FBB5-4431-A4CE-BE3CEBCA18A0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C4AD154-37C7-A1E2-E2F7-B8734CC2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4E8B0E-A5CE-B495-1DAE-878452DB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23D9-254E-46E4-89F9-211E8CD385C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10402" name="Rectangle 2">
            <a:extLst>
              <a:ext uri="{FF2B5EF4-FFF2-40B4-BE49-F238E27FC236}">
                <a16:creationId xmlns:a16="http://schemas.microsoft.com/office/drawing/2014/main" id="{5EA6E78D-BE77-99DA-E64B-1B4DF602C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Grid-Based Clustering Method </a:t>
            </a:r>
          </a:p>
        </p:txBody>
      </p:sp>
      <p:sp>
        <p:nvSpPr>
          <p:cNvPr id="1510403" name="Rectangle 3">
            <a:extLst>
              <a:ext uri="{FF2B5EF4-FFF2-40B4-BE49-F238E27FC236}">
                <a16:creationId xmlns:a16="http://schemas.microsoft.com/office/drawing/2014/main" id="{BF95640D-F723-4927-7373-A659CD29C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066088" cy="4876800"/>
          </a:xfrm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/>
              <a:t>Using multi-resolution grid data structure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Several interesting methods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STING </a:t>
            </a:r>
            <a:r>
              <a:rPr lang="en-US" altLang="en-US" sz="2000"/>
              <a:t>(a STatistical INformation Grid approach) by Wang, Yang and Muntz (1997)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en-US" sz="2000">
                <a:solidFill>
                  <a:schemeClr val="hlink"/>
                </a:solidFill>
              </a:rPr>
              <a:t>WaveCluster</a:t>
            </a:r>
            <a:r>
              <a:rPr lang="en-US" altLang="en-US" sz="2000"/>
              <a:t> by Sheikholeslami, Chatterjee, and Zhang (VLDB’98)</a:t>
            </a:r>
          </a:p>
          <a:p>
            <a:pPr lvl="2">
              <a:lnSpc>
                <a:spcPct val="110000"/>
              </a:lnSpc>
              <a:spcBef>
                <a:spcPct val="40000"/>
              </a:spcBef>
            </a:pPr>
            <a:r>
              <a:rPr lang="en-US" altLang="en-US"/>
              <a:t>A multi-resolution clustering approach using wavelet method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>
                <a:solidFill>
                  <a:schemeClr val="hlink"/>
                </a:solidFill>
                <a:ea typeface="SimSun" panose="02010600030101010101" pitchFamily="2" charset="-122"/>
              </a:rPr>
              <a:t>CLIQUE</a:t>
            </a:r>
            <a:r>
              <a:rPr lang="en-US" altLang="zh-CN" sz="2000">
                <a:ea typeface="SimSun" panose="02010600030101010101" pitchFamily="2" charset="-122"/>
              </a:rPr>
              <a:t>: Agrawal, et al. (SIGMOD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000">
                <a:ea typeface="SimSun" panose="02010600030101010101" pitchFamily="2" charset="-122"/>
              </a:rPr>
              <a:t>98)</a:t>
            </a:r>
          </a:p>
          <a:p>
            <a:pPr lvl="2">
              <a:lnSpc>
                <a:spcPct val="110000"/>
              </a:lnSpc>
              <a:spcBef>
                <a:spcPct val="40000"/>
              </a:spcBef>
            </a:pPr>
            <a:r>
              <a:rPr lang="en-US" altLang="zh-CN" sz="1800">
                <a:ea typeface="SimSun" panose="02010600030101010101" pitchFamily="2" charset="-122"/>
              </a:rPr>
              <a:t>On high-dimensional data (thus put in the section of clustering high-dimensional data</a:t>
            </a:r>
          </a:p>
          <a:p>
            <a:pPr lvl="1">
              <a:lnSpc>
                <a:spcPct val="12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97AFD85-D420-A90B-88B3-7640862F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BCD9-17A5-4FC3-9D96-BC162D30E0F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2C59B5-81FF-9955-4FDF-88E91276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B2B4D5-1F48-ECF0-A644-400A70C2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4DAE-99CA-4045-95F9-C0E1F17DC58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11426" name="Rectangle 1026">
            <a:extLst>
              <a:ext uri="{FF2B5EF4-FFF2-40B4-BE49-F238E27FC236}">
                <a16:creationId xmlns:a16="http://schemas.microsoft.com/office/drawing/2014/main" id="{EB7DD30E-9BBF-DEE7-8237-276B4CA8F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914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STING: A Statistical Information Grid Approach</a:t>
            </a:r>
            <a:endParaRPr lang="en-US" altLang="en-US"/>
          </a:p>
        </p:txBody>
      </p:sp>
      <p:sp>
        <p:nvSpPr>
          <p:cNvPr id="1511427" name="Rectangle 1027">
            <a:extLst>
              <a:ext uri="{FF2B5EF4-FFF2-40B4-BE49-F238E27FC236}">
                <a16:creationId xmlns:a16="http://schemas.microsoft.com/office/drawing/2014/main" id="{296A5EFE-F8B8-B172-8AB0-63C7BF162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458200" cy="4267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Wang, Yang and Muntz (VLDB’97)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spatial area area is divided into rectangular cells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There are several levels of cells corresponding to different levels of resolution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511428" name="Line 1028">
            <a:extLst>
              <a:ext uri="{FF2B5EF4-FFF2-40B4-BE49-F238E27FC236}">
                <a16:creationId xmlns:a16="http://schemas.microsoft.com/office/drawing/2014/main" id="{9D53DBF3-F275-6A65-0D6C-E5B7E3EE6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8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511429" name="Picture 1029">
            <a:extLst>
              <a:ext uri="{FF2B5EF4-FFF2-40B4-BE49-F238E27FC236}">
                <a16:creationId xmlns:a16="http://schemas.microsoft.com/office/drawing/2014/main" id="{3D744B42-271C-D879-C6B0-005E45056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9" y="3200400"/>
            <a:ext cx="54197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BC65263-29DB-EA50-CBDE-7ED59F4C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5858-BE1B-4427-BCD9-DB06AFEF9CC9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938D0C-890C-2AD0-3FB8-AC70DF71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280F56-D299-DE1C-CC32-9E64DD7B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D3FE-A5E2-4F52-859E-360257A7DE4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64674" name="Rectangle 2">
            <a:extLst>
              <a:ext uri="{FF2B5EF4-FFF2-40B4-BE49-F238E27FC236}">
                <a16:creationId xmlns:a16="http://schemas.microsoft.com/office/drawing/2014/main" id="{236F8269-ABF9-9DD2-BCD6-3E0F33843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477000" cy="914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The STING Clustering Method</a:t>
            </a:r>
          </a:p>
        </p:txBody>
      </p:sp>
      <p:sp>
        <p:nvSpPr>
          <p:cNvPr id="1564675" name="Rectangle 3">
            <a:extLst>
              <a:ext uri="{FF2B5EF4-FFF2-40B4-BE49-F238E27FC236}">
                <a16:creationId xmlns:a16="http://schemas.microsoft.com/office/drawing/2014/main" id="{2420214D-FF52-334A-22B3-8BBEE62D2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9144000" cy="5334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/>
              <a:t>Each cell at a high level is partitioned into a number of smaller cells in the next lower level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Statistical info of each cell  is calculated and stored beforehand and is used to answer queries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Parameters of higher level cells can be easily calculated from parameters of lower level cell</a:t>
            </a:r>
          </a:p>
          <a:p>
            <a:pPr lvl="2">
              <a:lnSpc>
                <a:spcPct val="90000"/>
              </a:lnSpc>
            </a:pPr>
            <a:r>
              <a:rPr lang="en-US" altLang="en-US" i="1"/>
              <a:t>count</a:t>
            </a:r>
            <a:r>
              <a:rPr lang="en-US" altLang="en-US"/>
              <a:t>, </a:t>
            </a:r>
            <a:r>
              <a:rPr lang="en-US" altLang="en-US" i="1"/>
              <a:t>mean</a:t>
            </a:r>
            <a:r>
              <a:rPr lang="en-US" altLang="en-US"/>
              <a:t>, </a:t>
            </a:r>
            <a:r>
              <a:rPr lang="en-US" altLang="en-US" i="1"/>
              <a:t>s</a:t>
            </a:r>
            <a:r>
              <a:rPr lang="en-US" altLang="en-US"/>
              <a:t>, </a:t>
            </a:r>
            <a:r>
              <a:rPr lang="en-US" altLang="en-US" i="1"/>
              <a:t>min</a:t>
            </a:r>
            <a:r>
              <a:rPr lang="en-US" altLang="en-US"/>
              <a:t>, </a:t>
            </a:r>
            <a:r>
              <a:rPr lang="en-US" altLang="en-US" i="1"/>
              <a:t>max</a:t>
            </a:r>
            <a:r>
              <a:rPr lang="en-US" altLang="en-US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type of distribution—normal, </a:t>
            </a:r>
            <a:r>
              <a:rPr lang="en-US" altLang="en-US" i="1"/>
              <a:t>uniform</a:t>
            </a:r>
            <a:r>
              <a:rPr lang="en-US" altLang="en-US"/>
              <a:t>, etc.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a top-down approach to answer spatial data queries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Start from a pre-selected layer—typically with a small number of cells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each cell in the current level compute the confidence interval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</a:t>
            </a:r>
          </a:p>
        </p:txBody>
      </p:sp>
      <p:sp>
        <p:nvSpPr>
          <p:cNvPr id="1564676" name="Line 4">
            <a:extLst>
              <a:ext uri="{FF2B5EF4-FFF2-40B4-BE49-F238E27FC236}">
                <a16:creationId xmlns:a16="http://schemas.microsoft.com/office/drawing/2014/main" id="{3AE73964-67B6-1E90-3C94-FB2B9A7C6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8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4677" name="Line 5">
            <a:extLst>
              <a:ext uri="{FF2B5EF4-FFF2-40B4-BE49-F238E27FC236}">
                <a16:creationId xmlns:a16="http://schemas.microsoft.com/office/drawing/2014/main" id="{20EC42F4-0A64-8A6C-AF0F-CC0F8D58B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8950" y="624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4678" name="Line 6">
            <a:extLst>
              <a:ext uri="{FF2B5EF4-FFF2-40B4-BE49-F238E27FC236}">
                <a16:creationId xmlns:a16="http://schemas.microsoft.com/office/drawing/2014/main" id="{7EA80380-65F3-D924-56EF-294A139EE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8950" y="563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BCBADD-FE7A-C04A-22D7-36012274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D157-8724-4994-89FC-659F3D925354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3751B6-B214-1B05-5E83-3A00B7A3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628649-BEE7-B3E3-5C07-402BED49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75F-3746-4AF2-80CA-EF58877AF0F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65698" name="Rectangle 2">
            <a:extLst>
              <a:ext uri="{FF2B5EF4-FFF2-40B4-BE49-F238E27FC236}">
                <a16:creationId xmlns:a16="http://schemas.microsoft.com/office/drawing/2014/main" id="{15D42200-835C-A52C-7CF3-FAEA0A1B3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106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Comments on STING</a:t>
            </a:r>
          </a:p>
        </p:txBody>
      </p:sp>
      <p:sp>
        <p:nvSpPr>
          <p:cNvPr id="1565699" name="Rectangle 3">
            <a:extLst>
              <a:ext uri="{FF2B5EF4-FFF2-40B4-BE49-F238E27FC236}">
                <a16:creationId xmlns:a16="http://schemas.microsoft.com/office/drawing/2014/main" id="{FC6813DE-A90A-3002-DF2A-AD55884D4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05800" cy="4953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25000"/>
              </a:spcBef>
            </a:pPr>
            <a:r>
              <a:rPr lang="en-US" altLang="en-US" sz="2400"/>
              <a:t>Remove the irrelevant cells from further consideration</a:t>
            </a:r>
          </a:p>
          <a:p>
            <a:pPr>
              <a:spcBef>
                <a:spcPct val="25000"/>
              </a:spcBef>
            </a:pPr>
            <a:r>
              <a:rPr lang="en-US" altLang="en-US" sz="2400"/>
              <a:t>When finish examining the current layer, proceed to the next lower level </a:t>
            </a:r>
          </a:p>
          <a:p>
            <a:pPr>
              <a:spcBef>
                <a:spcPct val="25000"/>
              </a:spcBef>
            </a:pPr>
            <a:r>
              <a:rPr lang="en-US" altLang="en-US" sz="2400"/>
              <a:t>Repeat this process until the bottom layer is reached</a:t>
            </a:r>
          </a:p>
          <a:p>
            <a:pPr>
              <a:spcBef>
                <a:spcPct val="25000"/>
              </a:spcBef>
            </a:pPr>
            <a:r>
              <a:rPr lang="en-US" altLang="en-US" sz="2400"/>
              <a:t>Advantages: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Query-independent, easy to parallelize, incremental update</a:t>
            </a:r>
          </a:p>
          <a:p>
            <a:pPr lvl="1">
              <a:spcBef>
                <a:spcPct val="25000"/>
              </a:spcBef>
            </a:pPr>
            <a:r>
              <a:rPr lang="en-US" altLang="en-US" i="1"/>
              <a:t>O(K),</a:t>
            </a:r>
            <a:r>
              <a:rPr lang="en-US" altLang="en-US"/>
              <a:t> where </a:t>
            </a:r>
            <a:r>
              <a:rPr lang="en-US" altLang="en-US" i="1"/>
              <a:t>K</a:t>
            </a:r>
            <a:r>
              <a:rPr lang="en-US" altLang="en-US"/>
              <a:t> is the number of grid cells at the lowest level </a:t>
            </a:r>
          </a:p>
          <a:p>
            <a:pPr>
              <a:spcBef>
                <a:spcPct val="25000"/>
              </a:spcBef>
            </a:pPr>
            <a:r>
              <a:rPr lang="en-US" altLang="en-US" sz="2400"/>
              <a:t>Disadvantages: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All the cluster boundaries are either horizontal or vertical, and no diagonal boundary is detected</a:t>
            </a:r>
          </a:p>
        </p:txBody>
      </p:sp>
      <p:sp>
        <p:nvSpPr>
          <p:cNvPr id="1565700" name="Line 4">
            <a:extLst>
              <a:ext uri="{FF2B5EF4-FFF2-40B4-BE49-F238E27FC236}">
                <a16:creationId xmlns:a16="http://schemas.microsoft.com/office/drawing/2014/main" id="{D9BE2283-DC7B-4C86-76B1-59A3D8C7B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8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F13EBD2-216B-4284-3CC7-87452D10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6D45-B56F-4E06-839D-36A2B454921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224111A-FD1E-CECF-E608-3528F2F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469E22-C5A2-4022-4A1E-06DE76C7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16D0-9FC5-4AFC-9A93-B2259E80269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16546" name="Rectangle 2">
            <a:extLst>
              <a:ext uri="{FF2B5EF4-FFF2-40B4-BE49-F238E27FC236}">
                <a16:creationId xmlns:a16="http://schemas.microsoft.com/office/drawing/2014/main" id="{E801C5CA-7FB0-69FF-A4FA-4F7F832A1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763000" cy="762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2800"/>
              <a:t>WaveCluster: Clustering by Wavelet Analysis (1998)</a:t>
            </a:r>
          </a:p>
        </p:txBody>
      </p:sp>
      <p:sp>
        <p:nvSpPr>
          <p:cNvPr id="1516547" name="Rectangle 3">
            <a:extLst>
              <a:ext uri="{FF2B5EF4-FFF2-40B4-BE49-F238E27FC236}">
                <a16:creationId xmlns:a16="http://schemas.microsoft.com/office/drawing/2014/main" id="{058002DA-7B64-245E-6C3E-9EF354AD2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305800" cy="5105400"/>
          </a:xfrm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/>
              <a:t>Sheikholeslami, Chatterjee, and Zhang (VLDB’98) 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A multi-resolution clustering approach which applies wavelet transform to the feature space</a:t>
            </a:r>
          </a:p>
          <a:p>
            <a:pPr>
              <a:lnSpc>
                <a:spcPct val="130000"/>
              </a:lnSpc>
            </a:pPr>
            <a:r>
              <a:rPr lang="en-US" altLang="en-US" sz="2000"/>
              <a:t>How to apply wavelet transform to find clusters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Summarizes the data by imposing a multidimensional grid structure onto data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These multidimensional spatial data objects are represented in a n-dimensional feature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Apply wavelet transform on feature space to find the dense regions in the feature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Apply wavelet transform multiple times which result in clusters at different scales from fine to coarse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A533E1-A34B-6186-7A09-0E378020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A1A3-714C-48A5-BA24-3AD47B2FA543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F315DBD-ABC8-ED80-1327-2BAA2EB2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76884B-2129-4BAA-9FF4-DA5B80D9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3EC1-956F-4281-A262-993B5061F61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32258" name="Rectangle 2">
            <a:extLst>
              <a:ext uri="{FF2B5EF4-FFF2-40B4-BE49-F238E27FC236}">
                <a16:creationId xmlns:a16="http://schemas.microsoft.com/office/drawing/2014/main" id="{8F6FEBE7-30D6-2A78-AE55-78DA43447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Wavelet Transform</a:t>
            </a:r>
          </a:p>
        </p:txBody>
      </p:sp>
      <p:sp>
        <p:nvSpPr>
          <p:cNvPr id="1632259" name="Rectangle 3">
            <a:extLst>
              <a:ext uri="{FF2B5EF4-FFF2-40B4-BE49-F238E27FC236}">
                <a16:creationId xmlns:a16="http://schemas.microsoft.com/office/drawing/2014/main" id="{80E64B5E-11B9-8071-01C5-8CFA44B53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2438400"/>
          </a:xfrm>
        </p:spPr>
        <p:txBody>
          <a:bodyPr/>
          <a:lstStyle/>
          <a:p>
            <a:r>
              <a:rPr lang="en-US" altLang="en-US" sz="2400"/>
              <a:t>Wavelet transform: A signal processing technique that decomposes a signal into different frequency sub-band (can be applied to n-dimensional signals)</a:t>
            </a:r>
          </a:p>
          <a:p>
            <a:r>
              <a:rPr lang="en-US" altLang="en-US" sz="2400"/>
              <a:t>Data are transformed to preserve relative distance between objects at different levels of resolution</a:t>
            </a:r>
          </a:p>
          <a:p>
            <a:r>
              <a:rPr lang="en-US" altLang="en-US" sz="2400"/>
              <a:t>Allows natural clusters to become more distinguishable</a:t>
            </a:r>
          </a:p>
        </p:txBody>
      </p:sp>
      <p:pic>
        <p:nvPicPr>
          <p:cNvPr id="1632260" name="Picture 4">
            <a:extLst>
              <a:ext uri="{FF2B5EF4-FFF2-40B4-BE49-F238E27FC236}">
                <a16:creationId xmlns:a16="http://schemas.microsoft.com/office/drawing/2014/main" id="{2F2D75AF-23C3-5265-CAA2-BF3F1CA15A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876676"/>
            <a:ext cx="37957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2261" name="Picture 5">
            <a:extLst>
              <a:ext uri="{FF2B5EF4-FFF2-40B4-BE49-F238E27FC236}">
                <a16:creationId xmlns:a16="http://schemas.microsoft.com/office/drawing/2014/main" id="{C3CBB6A1-04CC-6356-1425-70D247B9F0E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3854450"/>
            <a:ext cx="3852863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760078-B9B3-B972-33FB-4D217FC6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21A1-9CB9-4D8E-8F35-E399A470B1DB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D29B65F-6091-90CB-3093-61B3B414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F057C7-2F9F-E2DA-B65C-332366A7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F69-B3AE-4453-86AD-1B84829D3F7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19618" name="Rectangle 2">
            <a:extLst>
              <a:ext uri="{FF2B5EF4-FFF2-40B4-BE49-F238E27FC236}">
                <a16:creationId xmlns:a16="http://schemas.microsoft.com/office/drawing/2014/main" id="{B8D02DF8-5E58-1316-BA6D-78B20E2C6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6" y="381000"/>
            <a:ext cx="7580313" cy="6096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The WaveCluster Algorithm</a:t>
            </a:r>
          </a:p>
        </p:txBody>
      </p:sp>
      <p:sp>
        <p:nvSpPr>
          <p:cNvPr id="1519619" name="Rectangle 3">
            <a:extLst>
              <a:ext uri="{FF2B5EF4-FFF2-40B4-BE49-F238E27FC236}">
                <a16:creationId xmlns:a16="http://schemas.microsoft.com/office/drawing/2014/main" id="{044E36DC-DBD4-54E2-93AB-7D9247A66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305800" cy="5181600"/>
          </a:xfrm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000"/>
              <a:t>Input parameters</a:t>
            </a:r>
          </a:p>
          <a:p>
            <a:pPr lvl="1"/>
            <a:r>
              <a:rPr lang="en-US" altLang="en-US" sz="2000"/>
              <a:t># of grid cells for each dimension</a:t>
            </a:r>
          </a:p>
          <a:p>
            <a:pPr lvl="1"/>
            <a:r>
              <a:rPr lang="en-US" altLang="en-US" sz="2000"/>
              <a:t>the wavelet, and the # of applications of wavelet transform</a:t>
            </a:r>
          </a:p>
          <a:p>
            <a:r>
              <a:rPr lang="en-US" altLang="en-US" sz="2000"/>
              <a:t>Why is wavelet transformation useful for clustering?</a:t>
            </a:r>
          </a:p>
          <a:p>
            <a:pPr lvl="1"/>
            <a:r>
              <a:rPr lang="en-US" altLang="en-US" sz="2000"/>
              <a:t>Use hat-shape filters to emphasize region where points cluster, but simultaneously suppress weaker information in their boundary  </a:t>
            </a:r>
          </a:p>
          <a:p>
            <a:pPr lvl="1"/>
            <a:r>
              <a:rPr lang="en-US" altLang="en-US" sz="2000"/>
              <a:t>Effective removal of outliers, multi-resolution, cost effective</a:t>
            </a:r>
          </a:p>
          <a:p>
            <a:r>
              <a:rPr lang="en-US" altLang="en-US" sz="2000"/>
              <a:t>Major features:</a:t>
            </a:r>
          </a:p>
          <a:p>
            <a:pPr lvl="1"/>
            <a:r>
              <a:rPr lang="en-US" altLang="en-US" sz="2000"/>
              <a:t>Complexity O(N)</a:t>
            </a:r>
          </a:p>
          <a:p>
            <a:pPr lvl="1"/>
            <a:r>
              <a:rPr lang="en-US" altLang="en-US" sz="2000"/>
              <a:t>Detect arbitrary shaped clusters at different scales</a:t>
            </a:r>
          </a:p>
          <a:p>
            <a:pPr lvl="1"/>
            <a:r>
              <a:rPr lang="en-US" altLang="en-US" sz="2000"/>
              <a:t>Not sensitive to noise, not sensitive to input order</a:t>
            </a:r>
          </a:p>
          <a:p>
            <a:pPr lvl="1"/>
            <a:r>
              <a:rPr lang="en-US" altLang="en-US" sz="2000"/>
              <a:t>Only applicable to low dimensional data</a:t>
            </a:r>
          </a:p>
          <a:p>
            <a:r>
              <a:rPr lang="en-US" altLang="en-US" sz="2000"/>
              <a:t>Both grid-based and density-based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2921</TotalTime>
  <Words>1803</Words>
  <Application>Microsoft Office PowerPoint</Application>
  <PresentationFormat>Widescreen</PresentationFormat>
  <Paragraphs>278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Calibri Light</vt:lpstr>
      <vt:lpstr>Casper</vt:lpstr>
      <vt:lpstr>Casper Bold</vt:lpstr>
      <vt:lpstr>Monotype Sorts</vt:lpstr>
      <vt:lpstr>Tahoma</vt:lpstr>
      <vt:lpstr>Times New Roman</vt:lpstr>
      <vt:lpstr>Wingdings</vt:lpstr>
      <vt:lpstr>1_Office Theme</vt:lpstr>
      <vt:lpstr>Contents Slide Master</vt:lpstr>
      <vt:lpstr>CorelDRAW</vt:lpstr>
      <vt:lpstr>SmartDraw Drawing</vt:lpstr>
      <vt:lpstr>PowerPoint Presentation</vt:lpstr>
      <vt:lpstr>Contents to be Covered</vt:lpstr>
      <vt:lpstr>Grid-Based Clustering Method </vt:lpstr>
      <vt:lpstr>STING: A Statistical Information Grid Approach</vt:lpstr>
      <vt:lpstr>The STING Clustering Method</vt:lpstr>
      <vt:lpstr>Comments on STING</vt:lpstr>
      <vt:lpstr>WaveCluster: Clustering by Wavelet Analysis (1998)</vt:lpstr>
      <vt:lpstr>Wavelet Transform</vt:lpstr>
      <vt:lpstr>The WaveCluster Algorithm</vt:lpstr>
      <vt:lpstr>Quantization &amp; Transformation</vt:lpstr>
      <vt:lpstr>Model-Based Clustering</vt:lpstr>
      <vt:lpstr>EM — Expectation Maximization</vt:lpstr>
      <vt:lpstr>The EM (Expectation Maximization) Algorithm</vt:lpstr>
      <vt:lpstr>Conceptual Clustering</vt:lpstr>
      <vt:lpstr>COBWEB Clustering Method</vt:lpstr>
      <vt:lpstr>More on Conceptual Clustering</vt:lpstr>
      <vt:lpstr>Neural Network Approach</vt:lpstr>
      <vt:lpstr>Self-Organizing Feature Map (SOM)</vt:lpstr>
      <vt:lpstr>Web Document Clustering Using SOM</vt:lpstr>
      <vt:lpstr>What Is Outlier Discovery?</vt:lpstr>
      <vt:lpstr>Outlier Discovery: Statistical Approaches</vt:lpstr>
      <vt:lpstr>Outlier Discovery: Distance-Based Approach</vt:lpstr>
      <vt:lpstr>Density-Based Local Outlier Detection</vt:lpstr>
      <vt:lpstr>Outlier Discovery: Deviation-Based Approach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280</cp:revision>
  <dcterms:created xsi:type="dcterms:W3CDTF">2019-01-09T10:33:58Z</dcterms:created>
  <dcterms:modified xsi:type="dcterms:W3CDTF">2022-10-21T07:19:05Z</dcterms:modified>
</cp:coreProperties>
</file>