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86" r:id="rId2"/>
    <p:sldId id="284" r:id="rId3"/>
    <p:sldId id="285" r:id="rId4"/>
    <p:sldId id="499" r:id="rId5"/>
    <p:sldId id="500" r:id="rId6"/>
    <p:sldId id="501" r:id="rId7"/>
    <p:sldId id="502" r:id="rId8"/>
    <p:sldId id="503" r:id="rId9"/>
    <p:sldId id="504" r:id="rId10"/>
    <p:sldId id="505" r:id="rId11"/>
    <p:sldId id="506" r:id="rId12"/>
    <p:sldId id="498" r:id="rId13"/>
    <p:sldId id="28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28-06-2022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12</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28-Jun-22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a:t>
            </a:r>
            <a:r>
              <a:rPr lang="en-IN" sz="2400" b="1" spc="-5" dirty="0" smtClean="0">
                <a:solidFill>
                  <a:schemeClr val="tx1">
                    <a:lumMod val="85000"/>
                    <a:lumOff val="15000"/>
                  </a:schemeClr>
                </a:solidFill>
                <a:latin typeface="Times New Roman"/>
                <a:cs typeface="Times New Roman"/>
              </a:rPr>
              <a:t>1.1: </a:t>
            </a:r>
            <a:r>
              <a:rPr lang="en-IN" sz="2400" b="1" spc="-5" dirty="0">
                <a:solidFill>
                  <a:schemeClr val="tx1">
                    <a:lumMod val="85000"/>
                    <a:lumOff val="15000"/>
                  </a:schemeClr>
                </a:solidFill>
                <a:latin typeface="Times New Roman"/>
                <a:cs typeface="Times New Roman"/>
              </a:rPr>
              <a:t>Linear Regression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1 &amp; </a:t>
            </a:r>
            <a:r>
              <a:rPr lang="en-IN" sz="2400" b="1" spc="-5" dirty="0" smtClean="0">
                <a:solidFill>
                  <a:schemeClr val="tx1">
                    <a:lumMod val="85000"/>
                    <a:lumOff val="15000"/>
                  </a:schemeClr>
                </a:solidFill>
                <a:latin typeface="Times New Roman"/>
                <a:cs typeface="Times New Roman"/>
              </a:rPr>
              <a:t>2: </a:t>
            </a:r>
            <a:r>
              <a:rPr lang="en-IN" sz="2400" b="1" spc="-5" dirty="0">
                <a:solidFill>
                  <a:schemeClr val="tx1">
                    <a:lumMod val="85000"/>
                    <a:lumOff val="15000"/>
                  </a:schemeClr>
                </a:solidFill>
                <a:latin typeface="Times New Roman"/>
                <a:cs typeface="Times New Roman"/>
              </a:rPr>
              <a:t>Simple Linear Regression &amp; Regression Line</a:t>
            </a:r>
          </a:p>
          <a:p>
            <a:pPr marL="12700">
              <a:lnSpc>
                <a:spcPct val="100000"/>
              </a:lnSpc>
              <a:spcBef>
                <a:spcPts val="100"/>
              </a:spcBef>
            </a:pPr>
            <a:r>
              <a:rPr lang="en-IN" sz="2400" b="1" spc="-5" dirty="0" smtClean="0">
                <a:solidFill>
                  <a:schemeClr val="tx1">
                    <a:lumMod val="85000"/>
                    <a:lumOff val="15000"/>
                  </a:schemeClr>
                </a:solidFill>
                <a:latin typeface="Times New Roman"/>
                <a:cs typeface="Times New Roman"/>
              </a:rPr>
              <a:t>By</a:t>
            </a:r>
            <a:r>
              <a:rPr lang="en-IN" sz="2400" b="1" spc="-5" dirty="0">
                <a:solidFill>
                  <a:schemeClr val="tx1">
                    <a:lumMod val="85000"/>
                    <a:lumOff val="15000"/>
                  </a:schemeClr>
                </a:solidFill>
                <a:latin typeface="Times New Roman"/>
                <a:cs typeface="Times New Roman"/>
              </a:rPr>
              <a:t>: </a:t>
            </a:r>
            <a:r>
              <a:rPr lang="en-IN" sz="2400" b="1" spc="-5" dirty="0" smtClean="0">
                <a:solidFill>
                  <a:schemeClr val="tx1">
                    <a:lumMod val="85000"/>
                    <a:lumOff val="15000"/>
                  </a:schemeClr>
                </a:solidFill>
                <a:latin typeface="Times New Roman"/>
                <a:cs typeface="Times New Roman"/>
              </a:rPr>
              <a:t>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smtClean="0">
                <a:latin typeface="Arial Black" panose="020B0A04020102020204" pitchFamily="34" charset="0"/>
                <a:cs typeface="Times New Roman"/>
              </a:rPr>
              <a:t>CSS21: B.E. CSE (H) with </a:t>
            </a:r>
            <a:r>
              <a:rPr lang="en-IN" sz="3200" dirty="0">
                <a:latin typeface="Arial Black" panose="020B0A04020102020204" pitchFamily="34" charset="0"/>
                <a:cs typeface="Times New Roman"/>
              </a:rPr>
              <a:t>specialization in </a:t>
            </a:r>
            <a:br>
              <a:rPr lang="en-IN" sz="3200" dirty="0">
                <a:latin typeface="Arial Black" panose="020B0A04020102020204" pitchFamily="34" charset="0"/>
                <a:cs typeface="Times New Roman"/>
              </a:rPr>
            </a:br>
            <a:r>
              <a:rPr lang="en-IN" sz="3200" dirty="0" smtClean="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a:t>
            </a:r>
            <a:r>
              <a:rPr lang="en-IN" sz="2800" dirty="0" smtClean="0">
                <a:latin typeface="Times New Roman" panose="02020603050405020304" pitchFamily="18" charset="0"/>
                <a:cs typeface="Times New Roman" panose="02020603050405020304" pitchFamily="18" charset="0"/>
              </a:rPr>
              <a:t>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Why Regression </a:t>
            </a:r>
            <a:r>
              <a:rPr lang="en-US" dirty="0" smtClean="0"/>
              <a:t>Lines are </a:t>
            </a:r>
            <a:r>
              <a:rPr lang="en-US" dirty="0"/>
              <a:t>important?</a:t>
            </a:r>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799" y="1143000"/>
            <a:ext cx="11564177" cy="1337289"/>
          </a:xfrm>
        </p:spPr>
        <p:txBody>
          <a:bodyPr/>
          <a:lstStyle/>
          <a:p>
            <a:pPr marL="342900" indent="-342900" algn="just">
              <a:lnSpc>
                <a:spcPct val="150000"/>
              </a:lnSpc>
              <a:buFont typeface="Wingdings" panose="05000000000000000000" pitchFamily="2" charset="2"/>
              <a:buChar char="Ø"/>
            </a:pPr>
            <a:r>
              <a:rPr lang="en-US" sz="2000" dirty="0" smtClean="0"/>
              <a:t>Regression </a:t>
            </a:r>
            <a:r>
              <a:rPr lang="en-US" sz="2000" dirty="0"/>
              <a:t>lines are useful in forecasting procedures. Its purpose is to describe the interrelation of the dependent variable(y variable) with one or many independent variables(x variable</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7424736" y="2250064"/>
            <a:ext cx="4477577" cy="3200400"/>
          </a:xfrm>
          <a:prstGeom prst="rect">
            <a:avLst/>
          </a:prstGeom>
        </p:spPr>
      </p:pic>
      <p:sp>
        <p:nvSpPr>
          <p:cNvPr id="6" name="Text Placeholder 2">
            <a:extLst>
              <a:ext uri="{FF2B5EF4-FFF2-40B4-BE49-F238E27FC236}">
                <a16:creationId xmlns="" xmlns:a16="http://schemas.microsoft.com/office/drawing/2014/main" id="{6D9C9C50-757E-4C24-88CD-6D83A57104F1}"/>
              </a:ext>
            </a:extLst>
          </p:cNvPr>
          <p:cNvSpPr txBox="1">
            <a:spLocks/>
          </p:cNvSpPr>
          <p:nvPr/>
        </p:nvSpPr>
        <p:spPr>
          <a:xfrm>
            <a:off x="321468" y="2123479"/>
            <a:ext cx="7086600" cy="4107278"/>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kern="0" dirty="0" smtClean="0"/>
              <a:t>Using the equation obtained from the regression line acts as an analyst who can forecast future behaviors of the dependent variables by inputting different values for the independent ones.</a:t>
            </a:r>
          </a:p>
          <a:p>
            <a:pPr marL="342900" indent="-342900" algn="just">
              <a:lnSpc>
                <a:spcPct val="150000"/>
              </a:lnSpc>
              <a:buFont typeface="Wingdings" panose="05000000000000000000" pitchFamily="2" charset="2"/>
              <a:buChar char="Ø"/>
            </a:pPr>
            <a:r>
              <a:rPr lang="en-US" sz="2000" kern="0" dirty="0" smtClean="0"/>
              <a:t>Regression lines are used in the financial sector and in business. Various financial analyst employs linear regressions to forecast stock prices, commodity prices and to perform valuations for many different securities. Various companies employ linear regressions for the purpose of forecasting sales, inventories, and many other variables.</a:t>
            </a:r>
          </a:p>
        </p:txBody>
      </p:sp>
      <p:sp>
        <p:nvSpPr>
          <p:cNvPr id="7" name="Text Placeholder 2">
            <a:extLst>
              <a:ext uri="{FF2B5EF4-FFF2-40B4-BE49-F238E27FC236}">
                <a16:creationId xmlns="" xmlns:a16="http://schemas.microsoft.com/office/drawing/2014/main" id="{6D9C9C50-757E-4C24-88CD-6D83A57104F1}"/>
              </a:ext>
            </a:extLst>
          </p:cNvPr>
          <p:cNvSpPr txBox="1">
            <a:spLocks/>
          </p:cNvSpPr>
          <p:nvPr/>
        </p:nvSpPr>
        <p:spPr>
          <a:xfrm>
            <a:off x="7408068" y="5455226"/>
            <a:ext cx="4494245" cy="307777"/>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000" b="1" kern="0" dirty="0" smtClean="0"/>
              <a:t>Regression Line</a:t>
            </a:r>
            <a:endParaRPr lang="en-US" sz="2000" b="1" kern="0" dirty="0"/>
          </a:p>
        </p:txBody>
      </p:sp>
    </p:spTree>
    <p:extLst>
      <p:ext uri="{BB962C8B-B14F-4D97-AF65-F5344CB8AC3E}">
        <p14:creationId xmlns:p14="http://schemas.microsoft.com/office/powerpoint/2010/main" val="314893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Some Important Properties of the Regression Line</a:t>
            </a:r>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799" y="1143000"/>
            <a:ext cx="11564177" cy="5539978"/>
          </a:xfrm>
        </p:spPr>
        <p:txBody>
          <a:bodyPr/>
          <a:lstStyle/>
          <a:p>
            <a:pPr marL="342900" indent="-342900" algn="just">
              <a:lnSpc>
                <a:spcPct val="150000"/>
              </a:lnSpc>
              <a:buFont typeface="Wingdings" panose="05000000000000000000" pitchFamily="2" charset="2"/>
              <a:buChar char="Ø"/>
            </a:pPr>
            <a:r>
              <a:rPr lang="en-US" sz="2000" dirty="0"/>
              <a:t>Regression coefficients values remain the same. Since shifting of origin takes place because of the change of scale</a:t>
            </a:r>
            <a:r>
              <a:rPr lang="en-US" sz="2000" dirty="0" smtClean="0"/>
              <a:t>.</a:t>
            </a:r>
          </a:p>
          <a:p>
            <a:pPr marL="342900" indent="-342900" algn="just">
              <a:lnSpc>
                <a:spcPct val="150000"/>
              </a:lnSpc>
              <a:buFont typeface="Wingdings" panose="05000000000000000000" pitchFamily="2" charset="2"/>
              <a:buChar char="Ø"/>
            </a:pPr>
            <a:r>
              <a:rPr lang="en-US" sz="2000" dirty="0"/>
              <a:t>If there are two lines of regression. Both of these lines intersect at a specific point [x’, y’]. Variables x and y are taken into consideration. According to the property, the intersection of both the lines of regression i.e. y on x and y is [x’, y’]. This is the solution for both of the equations of variables x and y</a:t>
            </a:r>
            <a:r>
              <a:rPr lang="en-US" sz="2000" dirty="0" smtClean="0"/>
              <a:t>.</a:t>
            </a:r>
          </a:p>
          <a:p>
            <a:pPr marL="342900" indent="-342900" algn="just">
              <a:lnSpc>
                <a:spcPct val="150000"/>
              </a:lnSpc>
              <a:buFont typeface="Wingdings" panose="05000000000000000000" pitchFamily="2" charset="2"/>
              <a:buChar char="Ø"/>
            </a:pPr>
            <a:r>
              <a:rPr lang="en-US" sz="2000" dirty="0"/>
              <a:t>You will find the correlation coefficient between the two variables x and y is the geometric mean of both the coefficients. Also, the sign over the values of correlation coefficients will be the common sign of both the coefficients. So, if according to the property regression coefficients are </a:t>
            </a:r>
            <a:r>
              <a:rPr lang="en-US" sz="2000" dirty="0" err="1"/>
              <a:t>b</a:t>
            </a:r>
            <a:r>
              <a:rPr lang="en-US" sz="2000" baseline="-25000" dirty="0" err="1"/>
              <a:t>yx</a:t>
            </a:r>
            <a:r>
              <a:rPr lang="en-US" sz="2000" dirty="0"/>
              <a:t>= (b) and </a:t>
            </a:r>
            <a:r>
              <a:rPr lang="en-US" sz="2000" dirty="0" err="1"/>
              <a:t>b</a:t>
            </a:r>
            <a:r>
              <a:rPr lang="en-US" sz="2000" baseline="-25000" dirty="0" err="1"/>
              <a:t>xy</a:t>
            </a:r>
            <a:r>
              <a:rPr lang="en-US" sz="2000" dirty="0"/>
              <a:t>= (b’) then the correlation coefficient is r=+-</a:t>
            </a:r>
            <a:r>
              <a:rPr lang="en-US" sz="2000" dirty="0" err="1"/>
              <a:t>sqrt</a:t>
            </a:r>
            <a:r>
              <a:rPr lang="en-US" sz="2000" dirty="0"/>
              <a:t> (</a:t>
            </a:r>
            <a:r>
              <a:rPr lang="en-US" sz="2000" dirty="0" err="1"/>
              <a:t>b</a:t>
            </a:r>
            <a:r>
              <a:rPr lang="en-US" sz="2000" baseline="-25000" dirty="0" err="1"/>
              <a:t>yx</a:t>
            </a:r>
            <a:r>
              <a:rPr lang="en-US" sz="2000" dirty="0"/>
              <a:t> + </a:t>
            </a:r>
            <a:r>
              <a:rPr lang="en-US" sz="2000" dirty="0" err="1"/>
              <a:t>b</a:t>
            </a:r>
            <a:r>
              <a:rPr lang="en-US" sz="2000" baseline="-25000" dirty="0" err="1"/>
              <a:t>xy</a:t>
            </a:r>
            <a:r>
              <a:rPr lang="en-US" sz="2000" dirty="0"/>
              <a:t>) so, in some cases, both the coefficients give a negative value and r is also negative. If both the values of coefficients are positive the r will be positive</a:t>
            </a:r>
            <a:r>
              <a:rPr lang="en-US" sz="2000" dirty="0" smtClean="0"/>
              <a:t>.</a:t>
            </a:r>
          </a:p>
          <a:p>
            <a:pPr marL="342900" indent="-342900" algn="just">
              <a:lnSpc>
                <a:spcPct val="150000"/>
              </a:lnSpc>
              <a:buFont typeface="Wingdings" panose="05000000000000000000" pitchFamily="2" charset="2"/>
              <a:buChar char="Ø"/>
            </a:pPr>
            <a:r>
              <a:rPr lang="en-US" sz="2000" dirty="0"/>
              <a:t>The regression constant (a</a:t>
            </a:r>
            <a:r>
              <a:rPr lang="en-US" sz="2000" baseline="-25000" dirty="0"/>
              <a:t>0</a:t>
            </a:r>
            <a:r>
              <a:rPr lang="en-US" sz="2000" dirty="0"/>
              <a:t>) is equal to the y-intercept of the regression line. Where a</a:t>
            </a:r>
            <a:r>
              <a:rPr lang="en-US" sz="2000" baseline="-25000" dirty="0"/>
              <a:t>0</a:t>
            </a:r>
            <a:r>
              <a:rPr lang="en-US" sz="2000" dirty="0"/>
              <a:t> and a</a:t>
            </a:r>
            <a:r>
              <a:rPr lang="en-US" sz="2000" baseline="-25000" dirty="0"/>
              <a:t>1</a:t>
            </a:r>
            <a:r>
              <a:rPr lang="en-US" sz="2000" dirty="0"/>
              <a:t> are the regression parameters</a:t>
            </a:r>
            <a:r>
              <a:rPr lang="en-US" sz="2000" dirty="0" smtClean="0"/>
              <a:t>.</a:t>
            </a:r>
            <a:endParaRPr lang="en-US" sz="2000" dirty="0"/>
          </a:p>
        </p:txBody>
      </p:sp>
    </p:spTree>
    <p:extLst>
      <p:ext uri="{BB962C8B-B14F-4D97-AF65-F5344CB8AC3E}">
        <p14:creationId xmlns:p14="http://schemas.microsoft.com/office/powerpoint/2010/main" val="348890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a:t>
            </a:r>
            <a:endParaRPr lang="en-IN" sz="4000" dirty="0"/>
          </a:p>
        </p:txBody>
      </p:sp>
      <p:graphicFrame>
        <p:nvGraphicFramePr>
          <p:cNvPr id="6" name="Table 6">
            <a:extLst>
              <a:ext uri="{FF2B5EF4-FFF2-40B4-BE49-F238E27FC236}">
                <a16:creationId xmlns=""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 xmlns:a16="http://schemas.microsoft.com/office/drawing/2014/main" val="3339205583"/>
                    </a:ext>
                  </a:extLst>
                </a:gridCol>
                <a:gridCol w="9493273">
                  <a:extLst>
                    <a:ext uri="{9D8B030D-6E8A-4147-A177-3AD203B41FA5}">
                      <a16:colId xmlns=""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implement various machine learning algorithms in a range of real-world applications.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smtClean="0">
                          <a:solidFill>
                            <a:schemeClr val="dk1"/>
                          </a:solidFill>
                          <a:effectLst/>
                          <a:latin typeface="+mj-lt"/>
                          <a:ea typeface="+mn-ea"/>
                          <a:cs typeface="Times New Roman" panose="02020603050405020304" pitchFamily="18" charset="0"/>
                        </a:rPr>
                        <a:t>Analyze and make use of machine learning algorithms-based applications using performance</a:t>
                      </a:r>
                      <a:endParaRPr lang="en-US" b="0" i="0" dirty="0">
                        <a:solidFill>
                          <a:schemeClr val="dk1"/>
                        </a:solidFill>
                        <a:effectLst/>
                        <a:latin typeface="+mj-lt"/>
                        <a:ea typeface="+mn-ea"/>
                        <a:cs typeface="Times New Roman" panose="02020603050405020304" pitchFamily="18" charset="0"/>
                      </a:endParaRPr>
                    </a:p>
                  </a:txBody>
                  <a:tcPr>
                    <a:solidFill>
                      <a:schemeClr val="tx2">
                        <a:lumMod val="20000"/>
                        <a:lumOff val="80000"/>
                      </a:schemeClr>
                    </a:solidFill>
                  </a:tcPr>
                </a:tc>
                <a:extLst>
                  <a:ext uri="{0D108BD9-81ED-4DB2-BD59-A6C34878D82A}">
                    <a16:rowId xmlns=""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a:t>
            </a:r>
            <a:r>
              <a:rPr lang="en-US" dirty="0" smtClean="0"/>
              <a:t>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632311"/>
          </a:xfrm>
        </p:spPr>
        <p:txBody>
          <a:bodyPr/>
          <a:lstStyle/>
          <a:p>
            <a:pPr marL="342900" indent="-342900" algn="just">
              <a:lnSpc>
                <a:spcPct val="150000"/>
              </a:lnSpc>
              <a:buFont typeface="Wingdings" panose="05000000000000000000" pitchFamily="2" charset="2"/>
              <a:buChar char="Ø"/>
            </a:pPr>
            <a:r>
              <a:rPr lang="en-US" sz="2000" dirty="0"/>
              <a:t>Linear regression is one of the easiest and most popular Machine Learning algorithms. It is a statistical method that is used for predictive analysis. Linear regression makes predictions for continuous/real or numeric variables such as sales, salary, age, product price, etc.</a:t>
            </a:r>
          </a:p>
          <a:p>
            <a:pPr marL="342900" indent="-342900" algn="just">
              <a:lnSpc>
                <a:spcPct val="150000"/>
              </a:lnSpc>
              <a:buFont typeface="Wingdings" panose="05000000000000000000" pitchFamily="2" charset="2"/>
              <a:buChar char="Ø"/>
            </a:pPr>
            <a:r>
              <a:rPr lang="en-US" sz="2000" dirty="0" smtClean="0"/>
              <a:t>Linear </a:t>
            </a:r>
            <a:r>
              <a:rPr lang="en-US" sz="2000" dirty="0"/>
              <a:t>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marL="342900" indent="-342900" algn="just">
              <a:lnSpc>
                <a:spcPct val="150000"/>
              </a:lnSpc>
              <a:buFont typeface="Wingdings" panose="05000000000000000000" pitchFamily="2" charset="2"/>
              <a:buChar char="Ø"/>
            </a:pPr>
            <a:r>
              <a:rPr lang="en-US" sz="2000" dirty="0" smtClean="0"/>
              <a:t>The </a:t>
            </a:r>
            <a:r>
              <a:rPr lang="en-US" sz="2000" dirty="0"/>
              <a:t>linear regression model provides a sloped straight line representing the relationship between the variables. </a:t>
            </a:r>
            <a:endParaRPr lang="en-US" sz="2000" dirty="0" smtClean="0"/>
          </a:p>
          <a:p>
            <a:pPr marL="342900" indent="-342900" algn="just">
              <a:lnSpc>
                <a:spcPct val="150000"/>
              </a:lnSpc>
              <a:buFont typeface="Wingdings" panose="05000000000000000000" pitchFamily="2" charset="2"/>
              <a:buChar char="Ø"/>
            </a:pPr>
            <a:r>
              <a:rPr lang="en-US" sz="2000" dirty="0"/>
              <a:t>Mathematically, we can represent a linear regression as</a:t>
            </a:r>
            <a:r>
              <a:rPr lang="en-US" sz="2000" dirty="0" smtClean="0"/>
              <a:t>:</a:t>
            </a:r>
          </a:p>
          <a:p>
            <a:pPr algn="ctr">
              <a:lnSpc>
                <a:spcPct val="150000"/>
              </a:lnSpc>
            </a:pPr>
            <a:r>
              <a:rPr lang="en-US" sz="2400" dirty="0"/>
              <a:t>y= a0+a1x+ </a:t>
            </a:r>
            <a:r>
              <a:rPr lang="el-GR" sz="2400" dirty="0" smtClean="0"/>
              <a:t>ε</a:t>
            </a:r>
            <a:endParaRPr lang="en-US" sz="2400" dirty="0" smtClean="0"/>
          </a:p>
          <a:p>
            <a:pPr algn="ctr">
              <a:lnSpc>
                <a:spcPct val="150000"/>
              </a:lnSpc>
            </a:pPr>
            <a:endParaRPr lang="en-US" sz="2000" dirty="0"/>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 </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b="1" dirty="0"/>
              <a:t>Here</a:t>
            </a:r>
            <a:r>
              <a:rPr lang="en-US" sz="2000" b="1" dirty="0" smtClean="0"/>
              <a:t>, </a:t>
            </a:r>
            <a:r>
              <a:rPr lang="en-US" sz="2000" dirty="0" smtClean="0"/>
              <a:t>Y</a:t>
            </a:r>
            <a:r>
              <a:rPr lang="en-US" sz="2000" dirty="0"/>
              <a:t>= Dependent Variable (Target Variable)</a:t>
            </a:r>
          </a:p>
          <a:p>
            <a:pPr marL="914400" algn="just">
              <a:lnSpc>
                <a:spcPct val="150000"/>
              </a:lnSpc>
            </a:pPr>
            <a:r>
              <a:rPr lang="en-US" sz="2000" dirty="0" smtClean="0"/>
              <a:t> X</a:t>
            </a:r>
            <a:r>
              <a:rPr lang="en-US" sz="2000" dirty="0"/>
              <a:t>= Independent Variable (predictor Variable)</a:t>
            </a:r>
          </a:p>
          <a:p>
            <a:pPr marL="914400" algn="just">
              <a:lnSpc>
                <a:spcPct val="150000"/>
              </a:lnSpc>
            </a:pPr>
            <a:r>
              <a:rPr lang="en-US" sz="2000" dirty="0" smtClean="0"/>
              <a:t> a0</a:t>
            </a:r>
            <a:r>
              <a:rPr lang="en-US" sz="2000" dirty="0"/>
              <a:t>= intercept of the line (Gives an additional degree of freedom)</a:t>
            </a:r>
          </a:p>
          <a:p>
            <a:pPr marL="914400" algn="just">
              <a:lnSpc>
                <a:spcPct val="150000"/>
              </a:lnSpc>
            </a:pPr>
            <a:r>
              <a:rPr lang="en-US" sz="2000" dirty="0" smtClean="0"/>
              <a:t> a1 </a:t>
            </a:r>
            <a:r>
              <a:rPr lang="en-US" sz="2000" dirty="0"/>
              <a:t>= Linear regression coefficient (scale factor to each input value).</a:t>
            </a:r>
          </a:p>
          <a:p>
            <a:pPr marL="914400" algn="just">
              <a:lnSpc>
                <a:spcPct val="150000"/>
              </a:lnSpc>
            </a:pPr>
            <a:r>
              <a:rPr lang="en-US" sz="2000" dirty="0" smtClean="0"/>
              <a:t> ε </a:t>
            </a:r>
            <a:r>
              <a:rPr lang="en-US" sz="2000" dirty="0"/>
              <a:t>= random error</a:t>
            </a:r>
          </a:p>
          <a:p>
            <a:pPr marL="342900" indent="-342900" algn="just">
              <a:lnSpc>
                <a:spcPct val="150000"/>
              </a:lnSpc>
              <a:buFont typeface="Wingdings" panose="05000000000000000000" pitchFamily="2" charset="2"/>
              <a:buChar char="Ø"/>
            </a:pPr>
            <a:r>
              <a:rPr lang="en-US" sz="2000" dirty="0" smtClean="0"/>
              <a:t>The </a:t>
            </a:r>
            <a:r>
              <a:rPr lang="en-US" sz="2000" dirty="0"/>
              <a:t>values for x and y variables are training datasets for Linear Regression model representation</a:t>
            </a:r>
            <a:r>
              <a:rPr lang="en-US" sz="2000" dirty="0" smtClean="0"/>
              <a:t>.</a:t>
            </a:r>
          </a:p>
          <a:p>
            <a:pPr algn="just">
              <a:lnSpc>
                <a:spcPct val="150000"/>
              </a:lnSpc>
            </a:pPr>
            <a:r>
              <a:rPr lang="en-US" sz="2000" b="1" dirty="0"/>
              <a:t>Types of Linear </a:t>
            </a:r>
            <a:r>
              <a:rPr lang="en-US" sz="2000" b="1" dirty="0" smtClean="0"/>
              <a:t>Regression: </a:t>
            </a:r>
            <a:r>
              <a:rPr lang="en-US" sz="2000" dirty="0" smtClean="0"/>
              <a:t>Linear </a:t>
            </a:r>
            <a:r>
              <a:rPr lang="en-US" sz="2000" dirty="0"/>
              <a:t>regression can be further divided into two types of the algorithm</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b="1" dirty="0"/>
              <a:t>Simple Linear </a:t>
            </a:r>
            <a:r>
              <a:rPr lang="en-US" sz="2000" b="1" dirty="0" smtClean="0"/>
              <a:t>Regression: </a:t>
            </a:r>
            <a:r>
              <a:rPr lang="en-US" sz="2000" dirty="0" smtClean="0"/>
              <a:t>If </a:t>
            </a:r>
            <a:r>
              <a:rPr lang="en-US" sz="2000" dirty="0"/>
              <a:t>a single independent variable is used to predict the value of a numerical dependent variable, then such a Linear Regression algorithm is called Simple Linear Regression.</a:t>
            </a:r>
          </a:p>
          <a:p>
            <a:pPr marL="342900" indent="-342900" algn="just">
              <a:lnSpc>
                <a:spcPct val="150000"/>
              </a:lnSpc>
              <a:buFont typeface="Wingdings" panose="05000000000000000000" pitchFamily="2" charset="2"/>
              <a:buChar char="Ø"/>
            </a:pPr>
            <a:r>
              <a:rPr lang="en-US" sz="2000" b="1" dirty="0"/>
              <a:t>Multiple Linear </a:t>
            </a:r>
            <a:r>
              <a:rPr lang="en-US" sz="2000" b="1" dirty="0" smtClean="0"/>
              <a:t>regression: </a:t>
            </a:r>
            <a:r>
              <a:rPr lang="en-US" sz="2000" dirty="0" smtClean="0"/>
              <a:t>If </a:t>
            </a:r>
            <a:r>
              <a:rPr lang="en-US" sz="2000" dirty="0"/>
              <a:t>more than one independent variable is used to predict the value of a numerical dependent variable, then such a Linear Regression algorithm is called Multiple Linear Regression.</a:t>
            </a:r>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a:t>
            </a:r>
            <a:r>
              <a:rPr lang="en-US" dirty="0" smtClean="0"/>
              <a:t>Simple 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262979"/>
          </a:xfrm>
        </p:spPr>
        <p:txBody>
          <a:bodyPr/>
          <a:lstStyle/>
          <a:p>
            <a:pPr marL="342900" indent="-342900" algn="just">
              <a:lnSpc>
                <a:spcPct val="150000"/>
              </a:lnSpc>
              <a:buFont typeface="Wingdings" panose="05000000000000000000" pitchFamily="2" charset="2"/>
              <a:buChar char="Ø"/>
            </a:pPr>
            <a:r>
              <a:rPr lang="en-US" sz="2000" dirty="0" smtClean="0"/>
              <a:t>Regression </a:t>
            </a:r>
            <a:r>
              <a:rPr lang="en-US" sz="2000" dirty="0"/>
              <a:t>models describe the relationship between variables by fitting a line to the observed data. Linear regression models use a straight line, while logistic and nonlinear regression models use a curved line. Regression allows you to estimate how a dependent variable changes as the independent variable(s) change</a:t>
            </a:r>
            <a:r>
              <a:rPr lang="en-US" sz="2000" dirty="0" smtClean="0"/>
              <a:t>.</a:t>
            </a:r>
            <a:endParaRPr lang="en-US" sz="2000" dirty="0"/>
          </a:p>
          <a:p>
            <a:pPr marL="342900" indent="-342900" algn="just">
              <a:lnSpc>
                <a:spcPct val="150000"/>
              </a:lnSpc>
              <a:buFont typeface="Wingdings" panose="05000000000000000000" pitchFamily="2" charset="2"/>
              <a:buChar char="Ø"/>
            </a:pPr>
            <a:r>
              <a:rPr lang="en-US" sz="2000" dirty="0"/>
              <a:t>Simple linear regression is used to estimate the relationship between two quantitative variables. You can use simple linear regression when you want to know</a:t>
            </a:r>
            <a:r>
              <a:rPr lang="en-US" sz="2000" dirty="0" smtClean="0"/>
              <a:t>:</a:t>
            </a:r>
            <a:endParaRPr lang="en-US" sz="2000" dirty="0"/>
          </a:p>
          <a:p>
            <a:pPr marL="800100" indent="-285750" algn="just">
              <a:lnSpc>
                <a:spcPct val="150000"/>
              </a:lnSpc>
              <a:buFont typeface="+mj-lt"/>
              <a:buAutoNum type="arabicPeriod"/>
              <a:tabLst>
                <a:tab pos="685800" algn="l"/>
              </a:tabLst>
            </a:pPr>
            <a:r>
              <a:rPr lang="en-US" sz="2000" dirty="0"/>
              <a:t>How strong the relationship is between two variables (e.g. the relationship between rainfall and soil erosion).</a:t>
            </a:r>
          </a:p>
          <a:p>
            <a:pPr marL="800100" indent="-285750" algn="just">
              <a:lnSpc>
                <a:spcPct val="150000"/>
              </a:lnSpc>
              <a:buFont typeface="+mj-lt"/>
              <a:buAutoNum type="arabicPeriod"/>
              <a:tabLst>
                <a:tab pos="685800" algn="l"/>
              </a:tabLst>
            </a:pPr>
            <a:r>
              <a:rPr lang="en-US" sz="2000" dirty="0"/>
              <a:t>The value of the dependent variable at a certain value of the independent variable (e.g. the amount of soil erosion at a certain level of rainfall</a:t>
            </a:r>
            <a:r>
              <a:rPr lang="en-US" sz="2000" dirty="0" smtClean="0"/>
              <a:t>).</a:t>
            </a:r>
          </a:p>
          <a:p>
            <a:pPr algn="just">
              <a:lnSpc>
                <a:spcPct val="150000"/>
              </a:lnSpc>
              <a:tabLst>
                <a:tab pos="685800" algn="l"/>
              </a:tabLst>
            </a:pPr>
            <a:endParaRPr lang="en-US" sz="800" b="1" dirty="0" smtClean="0"/>
          </a:p>
          <a:p>
            <a:pPr algn="just">
              <a:lnSpc>
                <a:spcPct val="150000"/>
              </a:lnSpc>
              <a:tabLst>
                <a:tab pos="685800" algn="l"/>
              </a:tabLst>
            </a:pPr>
            <a:r>
              <a:rPr lang="en-US" sz="2000" b="1" dirty="0" smtClean="0"/>
              <a:t>Note</a:t>
            </a:r>
            <a:r>
              <a:rPr lang="en-US" sz="2000" b="1" dirty="0"/>
              <a:t>: </a:t>
            </a:r>
            <a:r>
              <a:rPr lang="en-US" sz="2000" dirty="0"/>
              <a:t>If you have more than one independent variable, use multiple linear regression instead.</a:t>
            </a:r>
          </a:p>
        </p:txBody>
      </p:sp>
    </p:spTree>
    <p:extLst>
      <p:ext uri="{BB962C8B-B14F-4D97-AF65-F5344CB8AC3E}">
        <p14:creationId xmlns:p14="http://schemas.microsoft.com/office/powerpoint/2010/main" val="156393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smtClean="0"/>
              <a:t>Assumptions </a:t>
            </a:r>
            <a:r>
              <a:rPr lang="en-US" dirty="0"/>
              <a:t>of </a:t>
            </a:r>
            <a:r>
              <a:rPr lang="en-US" dirty="0" smtClean="0"/>
              <a:t>Simple 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539978"/>
          </a:xfrm>
        </p:spPr>
        <p:txBody>
          <a:bodyPr/>
          <a:lstStyle/>
          <a:p>
            <a:pPr marL="342900" indent="-342900" algn="just">
              <a:lnSpc>
                <a:spcPct val="150000"/>
              </a:lnSpc>
              <a:buFont typeface="Wingdings" panose="05000000000000000000" pitchFamily="2" charset="2"/>
              <a:buChar char="Ø"/>
            </a:pPr>
            <a:r>
              <a:rPr lang="en-US" sz="2000" dirty="0"/>
              <a:t>Simple linear regression is a parametric test, meaning that it makes certain assumptions about the data. These assumptions are:</a:t>
            </a:r>
          </a:p>
          <a:p>
            <a:pPr marL="628650" indent="-228600" algn="just">
              <a:lnSpc>
                <a:spcPct val="150000"/>
              </a:lnSpc>
              <a:buFont typeface="+mj-lt"/>
              <a:buAutoNum type="arabicPeriod"/>
            </a:pPr>
            <a:r>
              <a:rPr lang="en-US" sz="2000" dirty="0" smtClean="0"/>
              <a:t>Homogeneity </a:t>
            </a:r>
            <a:r>
              <a:rPr lang="en-US" sz="2000" dirty="0"/>
              <a:t>of variance (homoscedasticity): the size of the error in our prediction doesn’t change significantly across the values of the independent variable.</a:t>
            </a:r>
          </a:p>
          <a:p>
            <a:pPr marL="628650" indent="-228600" algn="just">
              <a:lnSpc>
                <a:spcPct val="150000"/>
              </a:lnSpc>
              <a:buFont typeface="+mj-lt"/>
              <a:buAutoNum type="arabicPeriod"/>
            </a:pPr>
            <a:r>
              <a:rPr lang="en-US" sz="2000" dirty="0"/>
              <a:t>Independence of observations: the observations in the dataset were collected using statistically valid sampling methods, and there are no hidden relationships among observations.</a:t>
            </a:r>
          </a:p>
          <a:p>
            <a:pPr marL="628650" indent="-228600" algn="just">
              <a:lnSpc>
                <a:spcPct val="150000"/>
              </a:lnSpc>
              <a:buFont typeface="+mj-lt"/>
              <a:buAutoNum type="arabicPeriod"/>
            </a:pPr>
            <a:r>
              <a:rPr lang="en-US" sz="2000" dirty="0"/>
              <a:t>Normality: The data follows a normal distribution.</a:t>
            </a:r>
          </a:p>
          <a:p>
            <a:pPr marL="342900" indent="-342900" algn="just">
              <a:lnSpc>
                <a:spcPct val="150000"/>
              </a:lnSpc>
              <a:buFont typeface="Wingdings" panose="05000000000000000000" pitchFamily="2" charset="2"/>
              <a:buChar char="Ø"/>
            </a:pPr>
            <a:r>
              <a:rPr lang="en-US" sz="2000" dirty="0"/>
              <a:t>Linear regression makes one additional assumption:</a:t>
            </a:r>
          </a:p>
          <a:p>
            <a:pPr marL="400050" algn="just">
              <a:lnSpc>
                <a:spcPct val="150000"/>
              </a:lnSpc>
            </a:pPr>
            <a:r>
              <a:rPr lang="en-US" sz="2000" dirty="0" smtClean="0"/>
              <a:t>4. The </a:t>
            </a:r>
            <a:r>
              <a:rPr lang="en-US" sz="2000" dirty="0"/>
              <a:t>relationship between the independent and dependent variable is linear: the line of best fit through the data points is a straight line (rather than a curve or some sort of grouping factor).</a:t>
            </a:r>
          </a:p>
          <a:p>
            <a:pPr algn="just">
              <a:lnSpc>
                <a:spcPct val="150000"/>
              </a:lnSpc>
            </a:pPr>
            <a:r>
              <a:rPr lang="en-US" sz="2000" dirty="0"/>
              <a:t>If your data do not meet the assumptions of homoscedasticity or normality, you may be able to use a nonparametric test instead, such as the Spearman rank test.</a:t>
            </a:r>
          </a:p>
        </p:txBody>
      </p:sp>
    </p:spTree>
    <p:extLst>
      <p:ext uri="{BB962C8B-B14F-4D97-AF65-F5344CB8AC3E}">
        <p14:creationId xmlns:p14="http://schemas.microsoft.com/office/powerpoint/2010/main" val="416570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How to perform a </a:t>
            </a:r>
            <a:r>
              <a:rPr lang="en-US" dirty="0" smtClean="0"/>
              <a:t>Simple Linear Regression</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4616648"/>
          </a:xfrm>
        </p:spPr>
        <p:txBody>
          <a:bodyPr/>
          <a:lstStyle/>
          <a:p>
            <a:pPr marL="342900" indent="-342900" algn="just">
              <a:lnSpc>
                <a:spcPct val="150000"/>
              </a:lnSpc>
              <a:buFont typeface="Wingdings" panose="05000000000000000000" pitchFamily="2" charset="2"/>
              <a:buChar char="Ø"/>
            </a:pPr>
            <a:r>
              <a:rPr lang="en-US" sz="2000" dirty="0" smtClean="0"/>
              <a:t>The </a:t>
            </a:r>
            <a:r>
              <a:rPr lang="en-US" sz="2000" dirty="0"/>
              <a:t>formula for a simple linear regression is</a:t>
            </a:r>
            <a:r>
              <a:rPr lang="en-US" sz="2000" dirty="0" smtClean="0"/>
              <a:t>:</a:t>
            </a:r>
            <a:endParaRPr lang="en-US" sz="2000" dirty="0"/>
          </a:p>
          <a:p>
            <a:pPr marL="342900" indent="-342900" algn="just">
              <a:lnSpc>
                <a:spcPct val="150000"/>
              </a:lnSpc>
              <a:buFont typeface="Wingdings" panose="05000000000000000000" pitchFamily="2" charset="2"/>
              <a:buChar char="Ø"/>
            </a:pPr>
            <a:endParaRPr lang="en-US" sz="2000" dirty="0" smtClean="0"/>
          </a:p>
          <a:p>
            <a:pPr marL="571500" indent="-171450" algn="just">
              <a:lnSpc>
                <a:spcPct val="150000"/>
              </a:lnSpc>
              <a:buFont typeface="Arial" panose="020B0604020202020204" pitchFamily="34" charset="0"/>
              <a:buChar char="•"/>
            </a:pPr>
            <a:r>
              <a:rPr lang="en-US" sz="2000" dirty="0" smtClean="0"/>
              <a:t>y </a:t>
            </a:r>
            <a:r>
              <a:rPr lang="en-US" sz="2000" dirty="0"/>
              <a:t>is the predicted value of the dependent variable (y) for any given value of the independent variable (x).</a:t>
            </a:r>
          </a:p>
          <a:p>
            <a:pPr marL="571500" indent="-171450" algn="just">
              <a:lnSpc>
                <a:spcPct val="150000"/>
              </a:lnSpc>
              <a:buFont typeface="Arial" panose="020B0604020202020204" pitchFamily="34" charset="0"/>
              <a:buChar char="•"/>
            </a:pPr>
            <a:r>
              <a:rPr lang="en-US" sz="2000" dirty="0"/>
              <a:t>B0 is the intercept, the predicted value of y when the x is 0.</a:t>
            </a:r>
          </a:p>
          <a:p>
            <a:pPr marL="571500" indent="-171450" algn="just">
              <a:lnSpc>
                <a:spcPct val="150000"/>
              </a:lnSpc>
              <a:buFont typeface="Arial" panose="020B0604020202020204" pitchFamily="34" charset="0"/>
              <a:buChar char="•"/>
            </a:pPr>
            <a:r>
              <a:rPr lang="en-US" sz="2000" dirty="0"/>
              <a:t>B1 is the regression coefficient – how much we expect y to change as x increases.</a:t>
            </a:r>
          </a:p>
          <a:p>
            <a:pPr marL="571500" indent="-171450" algn="just">
              <a:lnSpc>
                <a:spcPct val="150000"/>
              </a:lnSpc>
              <a:buFont typeface="Arial" panose="020B0604020202020204" pitchFamily="34" charset="0"/>
              <a:buChar char="•"/>
            </a:pPr>
            <a:r>
              <a:rPr lang="en-US" sz="2000" dirty="0"/>
              <a:t>x is the independent variable ( the variable we expect is influencing y).</a:t>
            </a:r>
          </a:p>
          <a:p>
            <a:pPr marL="571500" indent="-171450" algn="just">
              <a:lnSpc>
                <a:spcPct val="150000"/>
              </a:lnSpc>
              <a:buFont typeface="Arial" panose="020B0604020202020204" pitchFamily="34" charset="0"/>
              <a:buChar char="•"/>
            </a:pPr>
            <a:r>
              <a:rPr lang="en-US" sz="2000" dirty="0"/>
              <a:t>e is the error of the estimate, or how much variation there is in our estimate of the regression coefficient</a:t>
            </a:r>
            <a:r>
              <a:rPr lang="en-US" sz="2000" dirty="0" smtClean="0"/>
              <a:t>.</a:t>
            </a:r>
          </a:p>
          <a:p>
            <a:pPr marL="342900" indent="-342900" algn="just">
              <a:lnSpc>
                <a:spcPct val="150000"/>
              </a:lnSpc>
              <a:buFont typeface="Wingdings" panose="05000000000000000000" pitchFamily="2" charset="2"/>
              <a:buChar char="Ø"/>
            </a:pPr>
            <a:r>
              <a:rPr lang="en-US" sz="2000" dirty="0"/>
              <a:t>Linear regression finds the line of best fit line through your data by searching for the regression coefficient (B</a:t>
            </a:r>
            <a:r>
              <a:rPr lang="en-US" sz="2000" baseline="-25000" dirty="0"/>
              <a:t>1</a:t>
            </a:r>
            <a:r>
              <a:rPr lang="en-US" sz="2000" dirty="0"/>
              <a:t>) that minimizes the total error (e) of the model.</a:t>
            </a:r>
          </a:p>
        </p:txBody>
      </p:sp>
      <p:pic>
        <p:nvPicPr>
          <p:cNvPr id="4" name="Picture 3"/>
          <p:cNvPicPr>
            <a:picLocks noChangeAspect="1"/>
          </p:cNvPicPr>
          <p:nvPr/>
        </p:nvPicPr>
        <p:blipFill>
          <a:blip r:embed="rId2"/>
          <a:stretch>
            <a:fillRect/>
          </a:stretch>
        </p:blipFill>
        <p:spPr>
          <a:xfrm>
            <a:off x="4191000" y="1676400"/>
            <a:ext cx="2895600" cy="457200"/>
          </a:xfrm>
          <a:prstGeom prst="rect">
            <a:avLst/>
          </a:prstGeom>
        </p:spPr>
      </p:pic>
    </p:spTree>
    <p:extLst>
      <p:ext uri="{BB962C8B-B14F-4D97-AF65-F5344CB8AC3E}">
        <p14:creationId xmlns:p14="http://schemas.microsoft.com/office/powerpoint/2010/main" val="181070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Regression </a:t>
            </a:r>
            <a:r>
              <a:rPr lang="en-US" dirty="0" smtClean="0"/>
              <a:t>Line?</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2308324"/>
          </a:xfrm>
        </p:spPr>
        <p:txBody>
          <a:bodyPr/>
          <a:lstStyle/>
          <a:p>
            <a:pPr marL="342900" indent="-342900" algn="just">
              <a:lnSpc>
                <a:spcPct val="150000"/>
              </a:lnSpc>
              <a:buFont typeface="Wingdings" panose="05000000000000000000" pitchFamily="2" charset="2"/>
              <a:buChar char="Ø"/>
            </a:pPr>
            <a:r>
              <a:rPr lang="en-US" sz="2000" dirty="0"/>
              <a:t>A regression line is a line which is used to describe the behavior of a set of data. In other words, it gives the best trend of the given data. In this article, we will learn more about Regression lines and why it is important</a:t>
            </a:r>
            <a:r>
              <a:rPr lang="en-US" sz="2000" dirty="0" smtClean="0"/>
              <a:t>.</a:t>
            </a:r>
          </a:p>
          <a:p>
            <a:pPr marL="342900" indent="-342900" algn="just">
              <a:lnSpc>
                <a:spcPct val="150000"/>
              </a:lnSpc>
              <a:buFont typeface="Wingdings" panose="05000000000000000000" pitchFamily="2" charset="2"/>
              <a:buChar char="Ø"/>
            </a:pPr>
            <a:r>
              <a:rPr lang="en-US" sz="2000" dirty="0"/>
              <a:t>In other words, </a:t>
            </a:r>
            <a:r>
              <a:rPr lang="en-US" sz="2000" dirty="0" smtClean="0"/>
              <a:t>a line </a:t>
            </a:r>
            <a:r>
              <a:rPr lang="en-US" sz="2000" dirty="0"/>
              <a:t>showing the relationship between the dependent and independent variables is called a regression line. A regression line can show two types of relationship</a:t>
            </a:r>
            <a:r>
              <a:rPr lang="en-US" sz="2000" dirty="0" smtClean="0"/>
              <a:t>:</a:t>
            </a:r>
          </a:p>
        </p:txBody>
      </p:sp>
      <p:sp>
        <p:nvSpPr>
          <p:cNvPr id="5" name="Text Placeholder 2">
            <a:extLst>
              <a:ext uri="{FF2B5EF4-FFF2-40B4-BE49-F238E27FC236}">
                <a16:creationId xmlns="" xmlns:a16="http://schemas.microsoft.com/office/drawing/2014/main" id="{6D9C9C50-757E-4C24-88CD-6D83A57104F1}"/>
              </a:ext>
            </a:extLst>
          </p:cNvPr>
          <p:cNvSpPr txBox="1">
            <a:spLocks/>
          </p:cNvSpPr>
          <p:nvPr/>
        </p:nvSpPr>
        <p:spPr>
          <a:xfrm>
            <a:off x="304800" y="3451324"/>
            <a:ext cx="7086600" cy="369331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lnSpc>
                <a:spcPct val="150000"/>
              </a:lnSpc>
              <a:buFont typeface="Wingdings" panose="05000000000000000000" pitchFamily="2" charset="2"/>
              <a:buChar char="Ø"/>
            </a:pPr>
            <a:r>
              <a:rPr lang="en-US" sz="2000" b="1" kern="0" dirty="0" smtClean="0"/>
              <a:t>Positive Linear Relationship: </a:t>
            </a:r>
            <a:r>
              <a:rPr lang="en-US" sz="2000" kern="0" dirty="0" smtClean="0"/>
              <a:t>If the dependent variable increases on the Y-axis and independent variable increases on X-axis, then such a relationship is termed as a Positive linear relationship.</a:t>
            </a:r>
          </a:p>
          <a:p>
            <a:pPr marL="342900" indent="-342900" algn="just">
              <a:lnSpc>
                <a:spcPct val="150000"/>
              </a:lnSpc>
              <a:buFont typeface="Wingdings" panose="05000000000000000000" pitchFamily="2" charset="2"/>
              <a:buChar char="Ø"/>
            </a:pPr>
            <a:r>
              <a:rPr lang="en-US" sz="2000" b="1" kern="0" dirty="0" smtClean="0"/>
              <a:t>Negative Linear Relationship: </a:t>
            </a:r>
            <a:r>
              <a:rPr lang="en-US" sz="2000" kern="0" dirty="0" smtClean="0"/>
              <a:t>If the dependent variable decreases on the Y-axis and independent variable increases on the X-axis, then such a relationship is called a negative linear relationship.</a:t>
            </a:r>
          </a:p>
          <a:p>
            <a:pPr marL="342900" indent="-342900" algn="just">
              <a:lnSpc>
                <a:spcPct val="150000"/>
              </a:lnSpc>
              <a:buFont typeface="Wingdings" panose="05000000000000000000" pitchFamily="2" charset="2"/>
              <a:buChar char="Ø"/>
            </a:pPr>
            <a:endParaRPr lang="en-US" sz="2000" kern="0" dirty="0"/>
          </a:p>
        </p:txBody>
      </p:sp>
      <p:pic>
        <p:nvPicPr>
          <p:cNvPr id="6" name="Picture 5"/>
          <p:cNvPicPr>
            <a:picLocks noChangeAspect="1"/>
          </p:cNvPicPr>
          <p:nvPr/>
        </p:nvPicPr>
        <p:blipFill>
          <a:blip r:embed="rId2"/>
          <a:stretch>
            <a:fillRect/>
          </a:stretch>
        </p:blipFill>
        <p:spPr>
          <a:xfrm>
            <a:off x="8153400" y="2971800"/>
            <a:ext cx="3276600" cy="1752600"/>
          </a:xfrm>
          <a:prstGeom prst="rect">
            <a:avLst/>
          </a:prstGeom>
        </p:spPr>
      </p:pic>
      <p:pic>
        <p:nvPicPr>
          <p:cNvPr id="7" name="Picture 6"/>
          <p:cNvPicPr>
            <a:picLocks noChangeAspect="1"/>
          </p:cNvPicPr>
          <p:nvPr/>
        </p:nvPicPr>
        <p:blipFill>
          <a:blip r:embed="rId3"/>
          <a:stretch>
            <a:fillRect/>
          </a:stretch>
        </p:blipFill>
        <p:spPr>
          <a:xfrm>
            <a:off x="8138918" y="4724400"/>
            <a:ext cx="3291081" cy="1828800"/>
          </a:xfrm>
          <a:prstGeom prst="rect">
            <a:avLst/>
          </a:prstGeom>
        </p:spPr>
      </p:pic>
    </p:spTree>
    <p:extLst>
      <p:ext uri="{BB962C8B-B14F-4D97-AF65-F5344CB8AC3E}">
        <p14:creationId xmlns:p14="http://schemas.microsoft.com/office/powerpoint/2010/main" val="2463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Finding the </a:t>
            </a:r>
            <a:r>
              <a:rPr lang="en-US" dirty="0" smtClean="0"/>
              <a:t>Best Fit Line</a:t>
            </a:r>
            <a:endParaRPr lang="en-IN" dirty="0"/>
          </a:p>
        </p:txBody>
      </p:sp>
      <p:sp>
        <p:nvSpPr>
          <p:cNvPr id="3" name="Text Placeholder 2">
            <a:extLst>
              <a:ext uri="{FF2B5EF4-FFF2-40B4-BE49-F238E27FC236}">
                <a16:creationId xmlns="" xmlns:a16="http://schemas.microsoft.com/office/drawing/2014/main" id="{6D9C9C50-757E-4C24-88CD-6D83A57104F1}"/>
              </a:ext>
            </a:extLst>
          </p:cNvPr>
          <p:cNvSpPr>
            <a:spLocks noGrp="1"/>
          </p:cNvSpPr>
          <p:nvPr>
            <p:ph type="body" idx="1"/>
          </p:nvPr>
        </p:nvSpPr>
        <p:spPr>
          <a:xfrm>
            <a:off x="304800" y="1143000"/>
            <a:ext cx="11430000" cy="5078313"/>
          </a:xfrm>
        </p:spPr>
        <p:txBody>
          <a:bodyPr/>
          <a:lstStyle/>
          <a:p>
            <a:pPr marL="342900" indent="-342900" algn="just">
              <a:lnSpc>
                <a:spcPct val="150000"/>
              </a:lnSpc>
              <a:buFont typeface="Wingdings" panose="05000000000000000000" pitchFamily="2" charset="2"/>
              <a:buChar char="Ø"/>
            </a:pPr>
            <a:r>
              <a:rPr lang="en-US" sz="2000" dirty="0" smtClean="0"/>
              <a:t>When </a:t>
            </a:r>
            <a:r>
              <a:rPr lang="en-US" sz="2000" dirty="0"/>
              <a:t>working with linear regression, our main goal is to find the best fit line that means the error between predicted values and actual values should be minimized. The best fit line will have the least error.</a:t>
            </a:r>
          </a:p>
          <a:p>
            <a:pPr marL="342900" indent="-342900" algn="just">
              <a:lnSpc>
                <a:spcPct val="150000"/>
              </a:lnSpc>
              <a:buFont typeface="Wingdings" panose="05000000000000000000" pitchFamily="2" charset="2"/>
              <a:buChar char="Ø"/>
            </a:pPr>
            <a:r>
              <a:rPr lang="en-US" sz="2000" dirty="0" smtClean="0"/>
              <a:t>The </a:t>
            </a:r>
            <a:r>
              <a:rPr lang="en-US" sz="2000" dirty="0"/>
              <a:t>different values for weights or the coefficient of lines (a0, a1) gives a different line of regression, so we need to calculate the best values for a0 and a1 to find the best fit line, so to calculate this we use cost function</a:t>
            </a:r>
            <a:r>
              <a:rPr lang="en-US" sz="2000" dirty="0" smtClean="0"/>
              <a:t>.</a:t>
            </a:r>
          </a:p>
          <a:p>
            <a:pPr marL="342900" indent="-342900" algn="just">
              <a:lnSpc>
                <a:spcPct val="150000"/>
              </a:lnSpc>
              <a:buFont typeface="Wingdings" panose="05000000000000000000" pitchFamily="2" charset="2"/>
              <a:buChar char="Ø"/>
            </a:pPr>
            <a:r>
              <a:rPr lang="en-US" sz="2000" dirty="0"/>
              <a:t>For Linear Regression, we use the Mean Squared Error (MSE) cost function, which is the average of squared error occurred between the predicted values and actual values. It can be written as</a:t>
            </a:r>
            <a:r>
              <a:rPr lang="en-US" sz="2000" dirty="0" smtClean="0"/>
              <a:t>:</a:t>
            </a:r>
          </a:p>
          <a:p>
            <a:pPr marL="342900" indent="-342900" algn="just">
              <a:lnSpc>
                <a:spcPct val="150000"/>
              </a:lnSpc>
              <a:buFont typeface="Wingdings" panose="05000000000000000000" pitchFamily="2" charset="2"/>
              <a:buChar char="Ø"/>
            </a:pPr>
            <a:endParaRPr lang="en-US" sz="2000" dirty="0" smtClean="0"/>
          </a:p>
          <a:p>
            <a:pPr marL="342900" indent="-342900" algn="just">
              <a:lnSpc>
                <a:spcPct val="150000"/>
              </a:lnSpc>
              <a:buFont typeface="Wingdings" panose="05000000000000000000" pitchFamily="2" charset="2"/>
              <a:buChar char="Ø"/>
            </a:pPr>
            <a:r>
              <a:rPr lang="en-US" sz="2000" dirty="0" smtClean="0"/>
              <a:t>Where, N=Total </a:t>
            </a:r>
            <a:r>
              <a:rPr lang="en-US" sz="2000" dirty="0"/>
              <a:t>number of observation</a:t>
            </a:r>
          </a:p>
          <a:p>
            <a:pPr marL="1143000" algn="just">
              <a:lnSpc>
                <a:spcPct val="150000"/>
              </a:lnSpc>
            </a:pPr>
            <a:r>
              <a:rPr lang="en-US" sz="2000" dirty="0"/>
              <a:t>Yi = Actual value</a:t>
            </a:r>
          </a:p>
          <a:p>
            <a:pPr marL="1143000" algn="just">
              <a:lnSpc>
                <a:spcPct val="150000"/>
              </a:lnSpc>
            </a:pPr>
            <a:r>
              <a:rPr lang="en-US" sz="2000" dirty="0"/>
              <a:t>(a1xi+a0)= Predicted </a:t>
            </a:r>
            <a:r>
              <a:rPr lang="en-US" sz="2000" dirty="0" smtClean="0"/>
              <a:t>value</a:t>
            </a:r>
          </a:p>
        </p:txBody>
      </p:sp>
      <p:pic>
        <p:nvPicPr>
          <p:cNvPr id="4" name="Picture 3"/>
          <p:cNvPicPr>
            <a:picLocks noChangeAspect="1"/>
          </p:cNvPicPr>
          <p:nvPr/>
        </p:nvPicPr>
        <p:blipFill>
          <a:blip r:embed="rId2"/>
          <a:stretch>
            <a:fillRect/>
          </a:stretch>
        </p:blipFill>
        <p:spPr>
          <a:xfrm>
            <a:off x="4343400" y="4343400"/>
            <a:ext cx="3378758" cy="492919"/>
          </a:xfrm>
          <a:prstGeom prst="rect">
            <a:avLst/>
          </a:prstGeom>
        </p:spPr>
      </p:pic>
    </p:spTree>
    <p:extLst>
      <p:ext uri="{BB962C8B-B14F-4D97-AF65-F5344CB8AC3E}">
        <p14:creationId xmlns:p14="http://schemas.microsoft.com/office/powerpoint/2010/main" val="1599799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TotalTime>
  <Words>1576</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Linear Regression?</vt:lpstr>
      <vt:lpstr> </vt:lpstr>
      <vt:lpstr>What is Simple Linear Regression?</vt:lpstr>
      <vt:lpstr>Assumptions of Simple Linear Regression</vt:lpstr>
      <vt:lpstr>How to perform a Simple Linear Regression</vt:lpstr>
      <vt:lpstr>What is Regression Line?</vt:lpstr>
      <vt:lpstr>Finding the Best Fit Line</vt:lpstr>
      <vt:lpstr>Why Regression Lines are important?</vt:lpstr>
      <vt:lpstr>Some Important Properties of the Regression Line</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cp:lastModifiedBy>
  <cp:revision>80</cp:revision>
  <dcterms:created xsi:type="dcterms:W3CDTF">2020-06-24T06:19:43Z</dcterms:created>
  <dcterms:modified xsi:type="dcterms:W3CDTF">2022-06-28T05:17:04Z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