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86" r:id="rId2"/>
    <p:sldId id="284" r:id="rId3"/>
    <p:sldId id="285" r:id="rId4"/>
    <p:sldId id="510" r:id="rId5"/>
    <p:sldId id="499" r:id="rId6"/>
    <p:sldId id="507" r:id="rId7"/>
    <p:sldId id="502" r:id="rId8"/>
    <p:sldId id="503" r:id="rId9"/>
    <p:sldId id="498" r:id="rId10"/>
    <p:sldId id="283"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9</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14646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1.2: </a:t>
            </a:r>
            <a:r>
              <a:rPr lang="en-IN" sz="2400" b="1" spc="-5" dirty="0">
                <a:solidFill>
                  <a:schemeClr val="tx1">
                    <a:lumMod val="85000"/>
                    <a:lumOff val="15000"/>
                  </a:schemeClr>
                </a:solidFill>
                <a:latin typeface="Times New Roman"/>
                <a:cs typeface="Times New Roman"/>
              </a:rPr>
              <a:t>Logistic Regression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a:t>
            </a:r>
            <a:r>
              <a:rPr lang="en-IN" sz="2400" b="1" spc="-5" dirty="0" smtClean="0">
                <a:solidFill>
                  <a:schemeClr val="tx1">
                    <a:lumMod val="85000"/>
                    <a:lumOff val="15000"/>
                  </a:schemeClr>
                </a:solidFill>
                <a:latin typeface="Times New Roman"/>
                <a:cs typeface="Times New Roman"/>
              </a:rPr>
              <a:t>11: </a:t>
            </a:r>
            <a:r>
              <a:rPr lang="en-US" sz="2400" b="1" spc="-5" dirty="0">
                <a:solidFill>
                  <a:schemeClr val="tx1">
                    <a:lumMod val="85000"/>
                    <a:lumOff val="15000"/>
                  </a:schemeClr>
                </a:solidFill>
                <a:latin typeface="Times New Roman"/>
                <a:cs typeface="Times New Roman"/>
              </a:rPr>
              <a:t>Model Evaluation</a:t>
            </a:r>
            <a:endParaRPr lang="en-US" sz="2400" b="1" spc="-5" dirty="0" smtClean="0">
              <a:solidFill>
                <a:schemeClr val="tx1">
                  <a:lumMod val="85000"/>
                  <a:lumOff val="15000"/>
                </a:schemeClr>
              </a:solidFill>
              <a:latin typeface="Times New Roman"/>
              <a:cs typeface="Times New Roman"/>
            </a:endParaRP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 xmlns:a16="http://schemas.microsoft.com/office/drawing/2014/main" val="3339205583"/>
                    </a:ext>
                  </a:extLst>
                </a:gridCol>
                <a:gridCol w="9493273">
                  <a:extLst>
                    <a:ext uri="{9D8B030D-6E8A-4147-A177-3AD203B41FA5}">
                      <a16:colId xmlns=""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Problem Statement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0"/>
            <a:ext cx="11430000" cy="2769989"/>
          </a:xfrm>
        </p:spPr>
        <p:txBody>
          <a:bodyPr/>
          <a:lstStyle/>
          <a:p>
            <a:pPr marL="342900" indent="-342900" algn="just">
              <a:lnSpc>
                <a:spcPct val="150000"/>
              </a:lnSpc>
              <a:buFont typeface="Wingdings" panose="05000000000000000000" pitchFamily="2" charset="2"/>
              <a:buChar char="Ø"/>
            </a:pPr>
            <a:r>
              <a:rPr lang="en-US" sz="2000" dirty="0"/>
              <a:t>To understand the working of </a:t>
            </a:r>
            <a:r>
              <a:rPr lang="en-US" sz="2000" dirty="0" smtClean="0"/>
              <a:t>regression-based model, we </a:t>
            </a:r>
            <a:r>
              <a:rPr lang="en-US" sz="2000" dirty="0"/>
              <a:t>consider a problem statement from an online education platform where </a:t>
            </a:r>
            <a:r>
              <a:rPr lang="en-US" sz="2000" dirty="0" smtClean="0"/>
              <a:t>we </a:t>
            </a:r>
            <a:r>
              <a:rPr lang="en-US" sz="2000" dirty="0"/>
              <a:t>look at factors that help us select the most promising leads, i.e. the leads that are most likely to convert into paying customers</a:t>
            </a:r>
            <a:r>
              <a:rPr lang="en-US" sz="2000" dirty="0" smtClean="0"/>
              <a:t>.</a:t>
            </a:r>
          </a:p>
          <a:p>
            <a:pPr marL="342900" indent="-342900" algn="just">
              <a:lnSpc>
                <a:spcPct val="150000"/>
              </a:lnSpc>
              <a:buFont typeface="Wingdings" panose="05000000000000000000" pitchFamily="2" charset="2"/>
              <a:buChar char="Ø"/>
            </a:pPr>
            <a:r>
              <a:rPr lang="en-US" sz="2000" b="1" dirty="0"/>
              <a:t>Data Cleaning &amp; </a:t>
            </a:r>
            <a:r>
              <a:rPr lang="en-US" sz="2000" b="1" dirty="0" smtClean="0"/>
              <a:t>Preparation: </a:t>
            </a:r>
            <a:r>
              <a:rPr lang="en-US" sz="2000" dirty="0" smtClean="0"/>
              <a:t>Once </a:t>
            </a:r>
            <a:r>
              <a:rPr lang="en-US" sz="2000" dirty="0"/>
              <a:t>you load the necessary libraries and the dataset, let’s have a look at the first few entries using the head() command.</a:t>
            </a:r>
          </a:p>
          <a:p>
            <a:pPr marL="342900" indent="-342900" algn="just">
              <a:lnSpc>
                <a:spcPct val="150000"/>
              </a:lnSpc>
              <a:buFont typeface="Wingdings" panose="05000000000000000000" pitchFamily="2" charset="2"/>
              <a:buChar char="Ø"/>
            </a:pPr>
            <a:endParaRPr lang="en-US" sz="2000" dirty="0"/>
          </a:p>
        </p:txBody>
      </p:sp>
      <p:pic>
        <p:nvPicPr>
          <p:cNvPr id="1026" name="Picture 2" descr="https://miro.medium.com/max/700/1*ivJpAAiwcnMYGPb11ywe1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76600"/>
            <a:ext cx="111252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875624"/>
          </a:xfrm>
        </p:spPr>
        <p:txBody>
          <a:bodyPr/>
          <a:lstStyle/>
          <a:p>
            <a:pPr marL="342900" indent="-342900" algn="just">
              <a:lnSpc>
                <a:spcPct val="150000"/>
              </a:lnSpc>
              <a:buFont typeface="Wingdings" panose="05000000000000000000" pitchFamily="2" charset="2"/>
              <a:buChar char="Ø"/>
            </a:pPr>
            <a:r>
              <a:rPr lang="en-US" sz="2000" dirty="0"/>
              <a:t>The shape commands tells us the dataset has a total of 9240 data points and 37 columns. Below listed are the name of the columns present in this dataset:</a:t>
            </a:r>
          </a:p>
        </p:txBody>
      </p:sp>
      <p:pic>
        <p:nvPicPr>
          <p:cNvPr id="4" name="Picture 3"/>
          <p:cNvPicPr>
            <a:picLocks noChangeAspect="1"/>
          </p:cNvPicPr>
          <p:nvPr/>
        </p:nvPicPr>
        <p:blipFill>
          <a:blip r:embed="rId2"/>
          <a:stretch>
            <a:fillRect/>
          </a:stretch>
        </p:blipFill>
        <p:spPr>
          <a:xfrm>
            <a:off x="800100" y="2133600"/>
            <a:ext cx="10706100" cy="4191000"/>
          </a:xfrm>
          <a:prstGeom prst="rect">
            <a:avLst/>
          </a:prstGeom>
        </p:spPr>
      </p:pic>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295400"/>
            <a:ext cx="11430000" cy="5539978"/>
          </a:xfrm>
        </p:spPr>
        <p:txBody>
          <a:bodyPr/>
          <a:lstStyle/>
          <a:p>
            <a:pPr marL="342900" indent="-342900" algn="just">
              <a:lnSpc>
                <a:spcPct val="150000"/>
              </a:lnSpc>
              <a:buFont typeface="Wingdings" panose="05000000000000000000" pitchFamily="2" charset="2"/>
              <a:buChar char="Ø"/>
            </a:pPr>
            <a:r>
              <a:rPr lang="en-US" sz="2000" dirty="0"/>
              <a:t>As you can see, most of the feature variables listed are quite intuitive. Please refer to the data dictionary to understand them better</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Further analysis reveals the presence of categorical variables in the dataset for which we would need to create dummy variables. Before that, we treat the dataset to remove null value columns and rows and variables that we think won’t be necessary for this analysis (</a:t>
            </a:r>
            <a:r>
              <a:rPr lang="en-US" sz="2000" dirty="0" err="1"/>
              <a:t>eg</a:t>
            </a:r>
            <a:r>
              <a:rPr lang="en-US" sz="2000" dirty="0"/>
              <a:t>, city, country) A quick check for the percentage of retained rows tells us that 69% of the rows have been retained which seems good enough</a:t>
            </a:r>
            <a:r>
              <a:rPr lang="en-US" sz="2000" dirty="0" smtClean="0"/>
              <a:t>.</a:t>
            </a:r>
          </a:p>
          <a:p>
            <a:pPr marL="342900" indent="-342900" algn="just">
              <a:lnSpc>
                <a:spcPct val="150000"/>
              </a:lnSpc>
              <a:buFont typeface="Wingdings" panose="05000000000000000000" pitchFamily="2" charset="2"/>
              <a:buChar char="Ø"/>
            </a:pPr>
            <a:r>
              <a:rPr lang="en-US" sz="2000" dirty="0"/>
              <a:t>Test-Train </a:t>
            </a:r>
            <a:r>
              <a:rPr lang="en-US" sz="2000" dirty="0" smtClean="0"/>
              <a:t>Split: The </a:t>
            </a:r>
            <a:r>
              <a:rPr lang="en-US" sz="2000" dirty="0"/>
              <a:t>target variable for this dataset is ‘Converted’ which tells us if a past lead was converted or not, wherein 1 means it was converted and 0 means it wasn’t </a:t>
            </a:r>
            <a:r>
              <a:rPr lang="en-US" sz="2000" dirty="0" smtClean="0"/>
              <a:t>converted. Import </a:t>
            </a:r>
            <a:r>
              <a:rPr lang="en-US" sz="2000" dirty="0"/>
              <a:t>the </a:t>
            </a:r>
            <a:r>
              <a:rPr lang="en-US" sz="2000" dirty="0" smtClean="0"/>
              <a:t>test-train-split </a:t>
            </a:r>
            <a:r>
              <a:rPr lang="en-US" sz="2000" dirty="0"/>
              <a:t>library and make a 70% train and 30% test split on the dataset</a:t>
            </a:r>
            <a:r>
              <a:rPr lang="en-US" sz="2000" dirty="0" smtClean="0"/>
              <a:t>.</a:t>
            </a:r>
          </a:p>
          <a:p>
            <a:pPr marL="342900" indent="-342900" algn="just">
              <a:lnSpc>
                <a:spcPct val="150000"/>
              </a:lnSpc>
              <a:buFont typeface="Wingdings" panose="05000000000000000000" pitchFamily="2" charset="2"/>
              <a:buChar char="Ø"/>
            </a:pPr>
            <a:r>
              <a:rPr lang="en-US" sz="2000" dirty="0"/>
              <a:t>Few numeric variables in the dataset have different scales, so scale these variables using the </a:t>
            </a:r>
            <a:r>
              <a:rPr lang="en-US" sz="2000" dirty="0" err="1"/>
              <a:t>MinMax</a:t>
            </a:r>
            <a:r>
              <a:rPr lang="en-US" sz="2000" dirty="0"/>
              <a:t> scaler. The variables will be scaled in such a way that all the values will lie between zero and one using the maximum and the minimum values in the data.</a:t>
            </a:r>
            <a:endParaRPr lang="en-US" sz="2000" dirty="0" smtClean="0"/>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2308324"/>
          </a:xfrm>
        </p:spPr>
        <p:txBody>
          <a:bodyPr/>
          <a:lstStyle/>
          <a:p>
            <a:pPr marL="342900" indent="-342900" algn="just">
              <a:lnSpc>
                <a:spcPct val="150000"/>
              </a:lnSpc>
              <a:buFont typeface="Wingdings" panose="05000000000000000000" pitchFamily="2" charset="2"/>
              <a:buChar char="Ø"/>
              <a:tabLst>
                <a:tab pos="685800" algn="l"/>
              </a:tabLst>
            </a:pPr>
            <a:r>
              <a:rPr lang="en-US" sz="2000" dirty="0"/>
              <a:t>Model </a:t>
            </a:r>
            <a:r>
              <a:rPr lang="en-US" sz="2000" dirty="0" smtClean="0"/>
              <a:t>Building: Moving </a:t>
            </a:r>
            <a:r>
              <a:rPr lang="en-US" sz="2000" dirty="0"/>
              <a:t>on to the model building part, we see there are a lot of variables in this dataset that we cannot deal with. Hence, we’ll use RFE to select a small set of features from this pool. </a:t>
            </a:r>
            <a:endParaRPr lang="en-US" sz="2000" dirty="0" smtClean="0"/>
          </a:p>
          <a:p>
            <a:pPr marL="342900" indent="-342900" algn="just">
              <a:lnSpc>
                <a:spcPct val="150000"/>
              </a:lnSpc>
              <a:buFont typeface="Wingdings" panose="05000000000000000000" pitchFamily="2" charset="2"/>
              <a:buChar char="Ø"/>
              <a:tabLst>
                <a:tab pos="685800" algn="l"/>
              </a:tabLst>
            </a:pPr>
            <a:r>
              <a:rPr lang="en-US" sz="2000" dirty="0"/>
              <a:t>We’ll now use </a:t>
            </a:r>
            <a:r>
              <a:rPr lang="en-US" sz="2000" dirty="0" err="1"/>
              <a:t>statsmodels</a:t>
            </a:r>
            <a:r>
              <a:rPr lang="en-US" sz="2000" dirty="0"/>
              <a:t> to create a logistic regression models based on p-values and VIFs. To begin with we’ll create a model on the train set after adding a constant and output the summary. This is how the generalized model regression results would look like:</a:t>
            </a:r>
          </a:p>
        </p:txBody>
      </p:sp>
      <p:pic>
        <p:nvPicPr>
          <p:cNvPr id="2050" name="Picture 2" descr="https://miro.medium.com/max/700/1*QTrFY8nawJrwE2KGp6cId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08461"/>
            <a:ext cx="6172200" cy="314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7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0"/>
            <a:ext cx="11430000" cy="5078313"/>
          </a:xfrm>
        </p:spPr>
        <p:txBody>
          <a:bodyPr/>
          <a:lstStyle/>
          <a:p>
            <a:pPr marL="342900" indent="-342900" algn="just">
              <a:lnSpc>
                <a:spcPct val="150000"/>
              </a:lnSpc>
              <a:buFont typeface="Wingdings" panose="05000000000000000000" pitchFamily="2" charset="2"/>
              <a:buChar char="Ø"/>
            </a:pPr>
            <a:r>
              <a:rPr lang="en-US" sz="2000" dirty="0"/>
              <a:t>We’ll also compute the VIFs of all features in a similar fashion and drop variables with a high p-value and a high VIF. </a:t>
            </a:r>
            <a:endParaRPr lang="en-US" sz="2000" dirty="0" smtClean="0"/>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r>
              <a:rPr lang="en-US" sz="2000" dirty="0" smtClean="0"/>
              <a:t>After </a:t>
            </a:r>
            <a:r>
              <a:rPr lang="en-US" sz="2000" dirty="0"/>
              <a:t>re-fitting the model with the new set of features, we’ll once again check for the range in which the p-values and VIFs lie. If appropriate, we’ll proceed with model evaluation as the next step.</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Model </a:t>
            </a:r>
            <a:r>
              <a:rPr lang="en-US" sz="2000" dirty="0" smtClean="0"/>
              <a:t>Evaluation: We’ll </a:t>
            </a:r>
            <a:r>
              <a:rPr lang="en-US" sz="2000" dirty="0"/>
              <a:t>now predict the probabilities on the train set and create a new </a:t>
            </a:r>
            <a:r>
              <a:rPr lang="en-US" sz="2000" dirty="0" smtClean="0"/>
              <a:t>data-frame </a:t>
            </a:r>
            <a:r>
              <a:rPr lang="en-US" sz="2000" dirty="0"/>
              <a:t>containing the actual conversion flag and the probabilities predicted by the model. </a:t>
            </a:r>
            <a:endParaRPr lang="en-US" sz="2000" dirty="0" smtClean="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smtClean="0"/>
              <a:t>Add </a:t>
            </a:r>
            <a:r>
              <a:rPr lang="en-US" sz="2000" dirty="0"/>
              <a:t>a column to capture the predicted values with a condition of being equal to 1 (in case value for paid probability is greater than 0.5) or else 0.</a:t>
            </a:r>
          </a:p>
        </p:txBody>
      </p:sp>
    </p:spTree>
    <p:extLst>
      <p:ext uri="{BB962C8B-B14F-4D97-AF65-F5344CB8AC3E}">
        <p14:creationId xmlns:p14="http://schemas.microsoft.com/office/powerpoint/2010/main" val="181070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1"/>
            <a:ext cx="11430000" cy="5492273"/>
          </a:xfrm>
        </p:spPr>
        <p:txBody>
          <a:bodyPr/>
          <a:lstStyle/>
          <a:p>
            <a:pPr marL="342900" indent="-342900" algn="just">
              <a:lnSpc>
                <a:spcPct val="150000"/>
              </a:lnSpc>
              <a:buFont typeface="Wingdings" panose="05000000000000000000" pitchFamily="2" charset="2"/>
              <a:buChar char="Ø"/>
            </a:pPr>
            <a:r>
              <a:rPr lang="en-US" sz="2000" dirty="0"/>
              <a:t>You are now familiar with the basics of building and evaluating logistic regression models using Python. Generally, it is a straightforward approach:</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a:t>
            </a:r>
            <a:r>
              <a:rPr lang="en-US" sz="2000" dirty="0" err="1"/>
              <a:t>i</a:t>
            </a:r>
            <a:r>
              <a:rPr lang="en-US" sz="2000" dirty="0"/>
              <a:t>) Import the necessary packages and libraries</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(ii) Data cleaning, transformation</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(iii) Classification model to be created and trained with the existing data</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(iv) Evaluate and check for model performance</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(v) Make predictions on the test sets</a:t>
            </a:r>
            <a:endParaRPr lang="en-US" sz="2000" dirty="0" smtClean="0"/>
          </a:p>
        </p:txBody>
      </p:sp>
    </p:spTree>
    <p:extLst>
      <p:ext uri="{BB962C8B-B14F-4D97-AF65-F5344CB8AC3E}">
        <p14:creationId xmlns:p14="http://schemas.microsoft.com/office/powerpoint/2010/main" val="24639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1780</TotalTime>
  <Words>791</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Problem Statement </vt:lpstr>
      <vt:lpstr> </vt:lpstr>
      <vt:lpstr> </vt:lpstr>
      <vt:lpstr> </vt:lpstr>
      <vt:lpstr> </vt:lpstr>
      <vt:lpstr>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120</cp:revision>
  <dcterms:created xsi:type="dcterms:W3CDTF">2020-06-24T06:19:43Z</dcterms:created>
  <dcterms:modified xsi:type="dcterms:W3CDTF">2022-06-28T07:32:40Z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