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486" r:id="rId2"/>
    <p:sldId id="284" r:id="rId3"/>
    <p:sldId id="285" r:id="rId4"/>
    <p:sldId id="510" r:id="rId5"/>
    <p:sldId id="499" r:id="rId6"/>
    <p:sldId id="507" r:id="rId7"/>
    <p:sldId id="498" r:id="rId8"/>
    <p:sldId id="283" r:id="rId9"/>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756"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6592DD9E-9956-4488-BDBF-96C3760C3C4E}" type="datetimeFigureOut">
              <a:rPr lang="en-IN" smtClean="0"/>
              <a:t>28-06-2022</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820A3422-3DF1-4CD9-BB1F-E2952380BC8B}" type="slidenum">
              <a:rPr lang="en-IN" smtClean="0"/>
              <a:t>‹#›</a:t>
            </a:fld>
            <a:endParaRPr lang="en-IN"/>
          </a:p>
        </p:txBody>
      </p:sp>
    </p:spTree>
    <p:extLst>
      <p:ext uri="{BB962C8B-B14F-4D97-AF65-F5344CB8AC3E}">
        <p14:creationId xmlns:p14="http://schemas.microsoft.com/office/powerpoint/2010/main" val="1325807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simplilearn.com/introduction-to-cyber-security-article"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Introduction to Cyber Security (simplilearn.com)</a:t>
            </a:r>
            <a:endParaRPr lang="en-IN" dirty="0"/>
          </a:p>
        </p:txBody>
      </p:sp>
      <p:sp>
        <p:nvSpPr>
          <p:cNvPr id="4" name="Slide Number Placeholder 3"/>
          <p:cNvSpPr>
            <a:spLocks noGrp="1"/>
          </p:cNvSpPr>
          <p:nvPr>
            <p:ph type="sldNum" sz="quarter" idx="5"/>
          </p:nvPr>
        </p:nvSpPr>
        <p:spPr/>
        <p:txBody>
          <a:bodyPr/>
          <a:lstStyle/>
          <a:p>
            <a:fld id="{820A3422-3DF1-4CD9-BB1F-E2952380BC8B}" type="slidenum">
              <a:rPr lang="en-IN" smtClean="0"/>
              <a:t>7</a:t>
            </a:fld>
            <a:endParaRPr lang="en-IN"/>
          </a:p>
        </p:txBody>
      </p:sp>
    </p:spTree>
    <p:extLst>
      <p:ext uri="{BB962C8B-B14F-4D97-AF65-F5344CB8AC3E}">
        <p14:creationId xmlns:p14="http://schemas.microsoft.com/office/powerpoint/2010/main" val="2531312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28-Jun-22</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28-Jun-22</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28-Jun-22</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28-Jun-22</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28-Jun-22</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21920" y="0"/>
            <a:ext cx="11948160" cy="6857996"/>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4955285" y="95504"/>
            <a:ext cx="2496184" cy="636270"/>
          </a:xfrm>
          <a:prstGeom prst="rect">
            <a:avLst/>
          </a:prstGeom>
        </p:spPr>
        <p:txBody>
          <a:bodyPr wrap="square" lIns="0" tIns="0" rIns="0" bIns="0">
            <a:spAutoFit/>
          </a:bodyPr>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946696" y="1861311"/>
            <a:ext cx="10322560" cy="427418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28-Jun-22</a:t>
            </a:fld>
            <a:endParaRPr lang="en-US"/>
          </a:p>
        </p:txBody>
      </p:sp>
      <p:sp>
        <p:nvSpPr>
          <p:cNvPr id="6" name="Holder 6"/>
          <p:cNvSpPr>
            <a:spLocks noGrp="1"/>
          </p:cNvSpPr>
          <p:nvPr>
            <p:ph type="sldNum" sz="quarter" idx="7"/>
          </p:nvPr>
        </p:nvSpPr>
        <p:spPr>
          <a:xfrm>
            <a:off x="11074654" y="6466738"/>
            <a:ext cx="228600" cy="177800"/>
          </a:xfrm>
          <a:prstGeom prst="rect">
            <a:avLst/>
          </a:prstGeom>
        </p:spPr>
        <p:txBody>
          <a:bodyPr wrap="square" lIns="0" tIns="0" rIns="0" bIns="0">
            <a:spAutoFit/>
          </a:bodyPr>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28488"/>
            <a:ext cx="12192000" cy="1430020"/>
          </a:xfrm>
          <a:custGeom>
            <a:avLst/>
            <a:gdLst/>
            <a:ahLst/>
            <a:cxnLst/>
            <a:rect l="l" t="t" r="r" b="b"/>
            <a:pathLst>
              <a:path w="12192000" h="1430020">
                <a:moveTo>
                  <a:pt x="12191999" y="0"/>
                </a:moveTo>
                <a:lnTo>
                  <a:pt x="0" y="0"/>
                </a:lnTo>
                <a:lnTo>
                  <a:pt x="0" y="1429510"/>
                </a:lnTo>
                <a:lnTo>
                  <a:pt x="12191999" y="1429510"/>
                </a:lnTo>
                <a:lnTo>
                  <a:pt x="12191999" y="0"/>
                </a:lnTo>
                <a:close/>
              </a:path>
            </a:pathLst>
          </a:custGeom>
          <a:solidFill>
            <a:srgbClr val="FFFFFF"/>
          </a:solidFill>
        </p:spPr>
        <p:txBody>
          <a:bodyPr wrap="square" lIns="0" tIns="0" rIns="0" bIns="0" rtlCol="0"/>
          <a:lstStyle/>
          <a:p>
            <a:endParaRPr/>
          </a:p>
        </p:txBody>
      </p:sp>
      <p:sp>
        <p:nvSpPr>
          <p:cNvPr id="3" name="object 3"/>
          <p:cNvSpPr/>
          <p:nvPr/>
        </p:nvSpPr>
        <p:spPr>
          <a:xfrm>
            <a:off x="301752" y="5900928"/>
            <a:ext cx="45720" cy="615950"/>
          </a:xfrm>
          <a:custGeom>
            <a:avLst/>
            <a:gdLst/>
            <a:ahLst/>
            <a:cxnLst/>
            <a:rect l="l" t="t" r="r" b="b"/>
            <a:pathLst>
              <a:path w="45720" h="615950">
                <a:moveTo>
                  <a:pt x="45720" y="0"/>
                </a:moveTo>
                <a:lnTo>
                  <a:pt x="0" y="0"/>
                </a:lnTo>
                <a:lnTo>
                  <a:pt x="0" y="615696"/>
                </a:lnTo>
                <a:lnTo>
                  <a:pt x="45720" y="615696"/>
                </a:lnTo>
                <a:lnTo>
                  <a:pt x="45720" y="0"/>
                </a:lnTo>
                <a:close/>
              </a:path>
            </a:pathLst>
          </a:custGeom>
          <a:solidFill>
            <a:srgbClr val="C00000"/>
          </a:solidFill>
        </p:spPr>
        <p:txBody>
          <a:bodyPr wrap="square" lIns="0" tIns="0" rIns="0" bIns="0" rtlCol="0"/>
          <a:lstStyle/>
          <a:p>
            <a:endParaRPr/>
          </a:p>
        </p:txBody>
      </p:sp>
      <p:sp>
        <p:nvSpPr>
          <p:cNvPr id="4" name="object 4"/>
          <p:cNvSpPr/>
          <p:nvPr/>
        </p:nvSpPr>
        <p:spPr>
          <a:xfrm>
            <a:off x="9506711" y="5940552"/>
            <a:ext cx="1292860" cy="917575"/>
          </a:xfrm>
          <a:custGeom>
            <a:avLst/>
            <a:gdLst/>
            <a:ahLst/>
            <a:cxnLst/>
            <a:rect l="l" t="t" r="r" b="b"/>
            <a:pathLst>
              <a:path w="1292859" h="917575">
                <a:moveTo>
                  <a:pt x="1292352" y="0"/>
                </a:moveTo>
                <a:lnTo>
                  <a:pt x="0" y="0"/>
                </a:lnTo>
                <a:lnTo>
                  <a:pt x="0" y="917448"/>
                </a:lnTo>
                <a:lnTo>
                  <a:pt x="268673" y="917448"/>
                </a:lnTo>
                <a:lnTo>
                  <a:pt x="1292352" y="0"/>
                </a:lnTo>
                <a:close/>
              </a:path>
            </a:pathLst>
          </a:custGeom>
          <a:solidFill>
            <a:srgbClr val="F1F1F1">
              <a:alpha val="16862"/>
            </a:srgbClr>
          </a:solidFill>
        </p:spPr>
        <p:txBody>
          <a:bodyPr wrap="square" lIns="0" tIns="0" rIns="0" bIns="0" rtlCol="0"/>
          <a:lstStyle/>
          <a:p>
            <a:endParaRPr/>
          </a:p>
        </p:txBody>
      </p:sp>
      <p:sp>
        <p:nvSpPr>
          <p:cNvPr id="5" name="object 5"/>
          <p:cNvSpPr/>
          <p:nvPr/>
        </p:nvSpPr>
        <p:spPr>
          <a:xfrm>
            <a:off x="228600" y="3591814"/>
            <a:ext cx="3304032" cy="3148584"/>
          </a:xfrm>
          <a:prstGeom prst="rect">
            <a:avLst/>
          </a:prstGeom>
          <a:blipFill>
            <a:blip r:embed="rId2" cstate="print"/>
            <a:stretch>
              <a:fillRect/>
            </a:stretch>
          </a:blipFill>
        </p:spPr>
        <p:txBody>
          <a:bodyPr wrap="square" lIns="0" tIns="0" rIns="0" bIns="0" rtlCol="0"/>
          <a:lstStyle/>
          <a:p>
            <a:endParaRPr/>
          </a:p>
        </p:txBody>
      </p:sp>
      <p:grpSp>
        <p:nvGrpSpPr>
          <p:cNvPr id="6" name="object 6"/>
          <p:cNvGrpSpPr/>
          <p:nvPr/>
        </p:nvGrpSpPr>
        <p:grpSpPr>
          <a:xfrm>
            <a:off x="0" y="-53418"/>
            <a:ext cx="12179935" cy="6858000"/>
            <a:chOff x="12191" y="0"/>
            <a:chExt cx="12179935" cy="6858000"/>
          </a:xfrm>
        </p:grpSpPr>
        <p:sp>
          <p:nvSpPr>
            <p:cNvPr id="7" name="object 7"/>
            <p:cNvSpPr/>
            <p:nvPr/>
          </p:nvSpPr>
          <p:spPr>
            <a:xfrm>
              <a:off x="7043927" y="0"/>
              <a:ext cx="5148580" cy="5788660"/>
            </a:xfrm>
            <a:custGeom>
              <a:avLst/>
              <a:gdLst/>
              <a:ahLst/>
              <a:cxnLst/>
              <a:rect l="l" t="t" r="r" b="b"/>
              <a:pathLst>
                <a:path w="5148580" h="5788660">
                  <a:moveTo>
                    <a:pt x="5148072" y="0"/>
                  </a:moveTo>
                  <a:lnTo>
                    <a:pt x="5091764" y="0"/>
                  </a:lnTo>
                  <a:lnTo>
                    <a:pt x="0" y="5788152"/>
                  </a:lnTo>
                  <a:lnTo>
                    <a:pt x="5148072" y="5788152"/>
                  </a:lnTo>
                  <a:lnTo>
                    <a:pt x="5148072" y="0"/>
                  </a:lnTo>
                  <a:close/>
                </a:path>
              </a:pathLst>
            </a:custGeom>
            <a:solidFill>
              <a:srgbClr val="F1F1F1">
                <a:alpha val="16862"/>
              </a:srgbClr>
            </a:solidFill>
          </p:spPr>
          <p:txBody>
            <a:bodyPr wrap="square" lIns="0" tIns="0" rIns="0" bIns="0" rtlCol="0"/>
            <a:lstStyle/>
            <a:p>
              <a:endParaRPr/>
            </a:p>
          </p:txBody>
        </p:sp>
        <p:sp>
          <p:nvSpPr>
            <p:cNvPr id="8" name="object 8"/>
            <p:cNvSpPr/>
            <p:nvPr/>
          </p:nvSpPr>
          <p:spPr>
            <a:xfrm>
              <a:off x="2124456" y="2026920"/>
              <a:ext cx="6827520" cy="1578864"/>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12191" y="24383"/>
              <a:ext cx="3858767" cy="1539240"/>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9942433" y="5336062"/>
              <a:ext cx="2249805" cy="1522095"/>
            </a:xfrm>
            <a:custGeom>
              <a:avLst/>
              <a:gdLst/>
              <a:ahLst/>
              <a:cxnLst/>
              <a:rect l="l" t="t" r="r" b="b"/>
              <a:pathLst>
                <a:path w="2249804" h="1522095">
                  <a:moveTo>
                    <a:pt x="2249566" y="0"/>
                  </a:moveTo>
                  <a:lnTo>
                    <a:pt x="0" y="1521934"/>
                  </a:lnTo>
                  <a:lnTo>
                    <a:pt x="2249566" y="1521934"/>
                  </a:lnTo>
                  <a:lnTo>
                    <a:pt x="2249566" y="0"/>
                  </a:lnTo>
                  <a:close/>
                </a:path>
              </a:pathLst>
            </a:custGeom>
            <a:solidFill>
              <a:srgbClr val="C00000"/>
            </a:solidFill>
          </p:spPr>
          <p:txBody>
            <a:bodyPr wrap="square" lIns="0" tIns="0" rIns="0" bIns="0" rtlCol="0"/>
            <a:lstStyle/>
            <a:p>
              <a:endParaRPr/>
            </a:p>
          </p:txBody>
        </p:sp>
      </p:grpSp>
      <p:sp>
        <p:nvSpPr>
          <p:cNvPr id="11" name="object 11"/>
          <p:cNvSpPr txBox="1"/>
          <p:nvPr/>
        </p:nvSpPr>
        <p:spPr>
          <a:xfrm>
            <a:off x="3657600" y="6049467"/>
            <a:ext cx="2945130" cy="329565"/>
          </a:xfrm>
          <a:prstGeom prst="rect">
            <a:avLst/>
          </a:prstGeom>
        </p:spPr>
        <p:txBody>
          <a:bodyPr vert="horz" wrap="square" lIns="0" tIns="11430" rIns="0" bIns="0" rtlCol="0">
            <a:spAutoFit/>
          </a:bodyPr>
          <a:lstStyle/>
          <a:p>
            <a:pPr marL="12700">
              <a:lnSpc>
                <a:spcPct val="100000"/>
              </a:lnSpc>
              <a:spcBef>
                <a:spcPts val="90"/>
              </a:spcBef>
            </a:pPr>
            <a:r>
              <a:rPr sz="2000" b="1" spc="-340" dirty="0">
                <a:solidFill>
                  <a:srgbClr val="585858"/>
                </a:solidFill>
                <a:latin typeface="Arial"/>
                <a:cs typeface="Arial"/>
              </a:rPr>
              <a:t>DISCOVER </a:t>
            </a:r>
            <a:r>
              <a:rPr sz="2000" b="1" spc="-80" dirty="0">
                <a:solidFill>
                  <a:srgbClr val="585858"/>
                </a:solidFill>
                <a:latin typeface="Arial"/>
                <a:cs typeface="Arial"/>
              </a:rPr>
              <a:t>. </a:t>
            </a:r>
            <a:r>
              <a:rPr sz="2000" b="1" spc="-385" dirty="0">
                <a:solidFill>
                  <a:srgbClr val="C00000"/>
                </a:solidFill>
                <a:latin typeface="Arial"/>
                <a:cs typeface="Arial"/>
              </a:rPr>
              <a:t>LEARN </a:t>
            </a:r>
            <a:r>
              <a:rPr sz="2000" b="1" spc="-80" dirty="0">
                <a:solidFill>
                  <a:srgbClr val="585858"/>
                </a:solidFill>
                <a:latin typeface="Arial"/>
                <a:cs typeface="Arial"/>
              </a:rPr>
              <a:t>.</a:t>
            </a:r>
            <a:r>
              <a:rPr sz="2000" b="1" spc="-250" dirty="0">
                <a:solidFill>
                  <a:srgbClr val="585858"/>
                </a:solidFill>
                <a:latin typeface="Arial"/>
                <a:cs typeface="Arial"/>
              </a:rPr>
              <a:t> </a:t>
            </a:r>
            <a:r>
              <a:rPr sz="2000" b="1" spc="-385" dirty="0">
                <a:solidFill>
                  <a:srgbClr val="585858"/>
                </a:solidFill>
                <a:latin typeface="Arial"/>
                <a:cs typeface="Arial"/>
              </a:rPr>
              <a:t>EMPOWER</a:t>
            </a:r>
            <a:endParaRPr sz="2000" dirty="0">
              <a:latin typeface="Arial"/>
              <a:cs typeface="Arial"/>
            </a:endParaRPr>
          </a:p>
        </p:txBody>
      </p:sp>
      <p:sp>
        <p:nvSpPr>
          <p:cNvPr id="12" name="object 12"/>
          <p:cNvSpPr/>
          <p:nvPr/>
        </p:nvSpPr>
        <p:spPr>
          <a:xfrm>
            <a:off x="6885431" y="6044184"/>
            <a:ext cx="45720" cy="368935"/>
          </a:xfrm>
          <a:custGeom>
            <a:avLst/>
            <a:gdLst/>
            <a:ahLst/>
            <a:cxnLst/>
            <a:rect l="l" t="t" r="r" b="b"/>
            <a:pathLst>
              <a:path w="45720" h="368935">
                <a:moveTo>
                  <a:pt x="45720" y="0"/>
                </a:moveTo>
                <a:lnTo>
                  <a:pt x="0" y="0"/>
                </a:lnTo>
                <a:lnTo>
                  <a:pt x="0" y="368807"/>
                </a:lnTo>
                <a:lnTo>
                  <a:pt x="45720" y="368807"/>
                </a:lnTo>
                <a:lnTo>
                  <a:pt x="45720" y="0"/>
                </a:lnTo>
                <a:close/>
              </a:path>
            </a:pathLst>
          </a:custGeom>
          <a:solidFill>
            <a:srgbClr val="C00000"/>
          </a:solidFill>
        </p:spPr>
        <p:txBody>
          <a:bodyPr wrap="square" lIns="0" tIns="0" rIns="0" bIns="0" rtlCol="0"/>
          <a:lstStyle/>
          <a:p>
            <a:endParaRPr/>
          </a:p>
        </p:txBody>
      </p:sp>
      <p:sp>
        <p:nvSpPr>
          <p:cNvPr id="13" name="object 13"/>
          <p:cNvSpPr txBox="1"/>
          <p:nvPr/>
        </p:nvSpPr>
        <p:spPr>
          <a:xfrm>
            <a:off x="7391400" y="4504000"/>
            <a:ext cx="4652773" cy="1872307"/>
          </a:xfrm>
          <a:prstGeom prst="rect">
            <a:avLst/>
          </a:prstGeom>
        </p:spPr>
        <p:txBody>
          <a:bodyPr vert="horz" wrap="square" lIns="0" tIns="12700" rIns="0" bIns="0" rtlCol="0">
            <a:spAutoFit/>
          </a:bodyPr>
          <a:lstStyle/>
          <a:p>
            <a:pPr marL="12700">
              <a:lnSpc>
                <a:spcPct val="100000"/>
              </a:lnSpc>
              <a:spcBef>
                <a:spcPts val="100"/>
              </a:spcBef>
            </a:pPr>
            <a:r>
              <a:rPr lang="en-IN" sz="2400" b="1" spc="-5" dirty="0">
                <a:solidFill>
                  <a:schemeClr val="tx1">
                    <a:lumMod val="85000"/>
                    <a:lumOff val="15000"/>
                  </a:schemeClr>
                </a:solidFill>
                <a:latin typeface="Times New Roman"/>
                <a:cs typeface="Times New Roman"/>
              </a:rPr>
              <a:t>Chapter </a:t>
            </a:r>
            <a:r>
              <a:rPr lang="en-IN" sz="2400" b="1" spc="-5" dirty="0" smtClean="0">
                <a:solidFill>
                  <a:schemeClr val="tx1">
                    <a:lumMod val="85000"/>
                    <a:lumOff val="15000"/>
                  </a:schemeClr>
                </a:solidFill>
                <a:latin typeface="Times New Roman"/>
                <a:cs typeface="Times New Roman"/>
              </a:rPr>
              <a:t>1.3</a:t>
            </a:r>
            <a:r>
              <a:rPr lang="en-IN" sz="2400" b="1" spc="-5" dirty="0">
                <a:solidFill>
                  <a:schemeClr val="tx1">
                    <a:lumMod val="85000"/>
                    <a:lumOff val="15000"/>
                  </a:schemeClr>
                </a:solidFill>
                <a:latin typeface="Times New Roman"/>
                <a:cs typeface="Times New Roman"/>
              </a:rPr>
              <a:t>: Advanced Regression </a:t>
            </a:r>
          </a:p>
          <a:p>
            <a:pPr marL="12700">
              <a:lnSpc>
                <a:spcPct val="100000"/>
              </a:lnSpc>
              <a:spcBef>
                <a:spcPts val="100"/>
              </a:spcBef>
            </a:pPr>
            <a:r>
              <a:rPr lang="en-IN" sz="2400" b="1" spc="-5" dirty="0">
                <a:solidFill>
                  <a:schemeClr val="tx1">
                    <a:lumMod val="85000"/>
                    <a:lumOff val="15000"/>
                  </a:schemeClr>
                </a:solidFill>
                <a:latin typeface="Times New Roman"/>
                <a:cs typeface="Times New Roman"/>
              </a:rPr>
              <a:t>Lecture </a:t>
            </a:r>
            <a:r>
              <a:rPr lang="en-IN" sz="2400" b="1" spc="-5" dirty="0" smtClean="0">
                <a:solidFill>
                  <a:schemeClr val="tx1">
                    <a:lumMod val="85000"/>
                    <a:lumOff val="15000"/>
                  </a:schemeClr>
                </a:solidFill>
                <a:latin typeface="Times New Roman"/>
                <a:cs typeface="Times New Roman"/>
              </a:rPr>
              <a:t>12: </a:t>
            </a:r>
            <a:r>
              <a:rPr lang="en-US" sz="2400" b="1" spc="-5" dirty="0">
                <a:solidFill>
                  <a:schemeClr val="tx1">
                    <a:lumMod val="85000"/>
                    <a:lumOff val="15000"/>
                  </a:schemeClr>
                </a:solidFill>
                <a:latin typeface="Times New Roman"/>
                <a:cs typeface="Times New Roman"/>
              </a:rPr>
              <a:t>Generalized Linear Regression and Regularized </a:t>
            </a:r>
            <a:r>
              <a:rPr lang="en-US" sz="2400" b="1" spc="-5" dirty="0" smtClean="0">
                <a:solidFill>
                  <a:schemeClr val="tx1">
                    <a:lumMod val="85000"/>
                    <a:lumOff val="15000"/>
                  </a:schemeClr>
                </a:solidFill>
                <a:latin typeface="Times New Roman"/>
                <a:cs typeface="Times New Roman"/>
              </a:rPr>
              <a:t>Regression</a:t>
            </a:r>
          </a:p>
          <a:p>
            <a:pPr marL="12700">
              <a:lnSpc>
                <a:spcPct val="100000"/>
              </a:lnSpc>
              <a:spcBef>
                <a:spcPts val="100"/>
              </a:spcBef>
            </a:pPr>
            <a:r>
              <a:rPr lang="en-IN" sz="2400" b="1" spc="-5" dirty="0" smtClean="0">
                <a:solidFill>
                  <a:schemeClr val="tx1">
                    <a:lumMod val="85000"/>
                    <a:lumOff val="15000"/>
                  </a:schemeClr>
                </a:solidFill>
                <a:latin typeface="Times New Roman"/>
                <a:cs typeface="Times New Roman"/>
              </a:rPr>
              <a:t>By</a:t>
            </a:r>
            <a:r>
              <a:rPr lang="en-IN" sz="2400" b="1" spc="-5" dirty="0">
                <a:solidFill>
                  <a:schemeClr val="tx1">
                    <a:lumMod val="85000"/>
                    <a:lumOff val="15000"/>
                  </a:schemeClr>
                </a:solidFill>
                <a:latin typeface="Times New Roman"/>
                <a:cs typeface="Times New Roman"/>
              </a:rPr>
              <a:t>: </a:t>
            </a:r>
            <a:r>
              <a:rPr lang="en-IN" sz="2400" b="1" spc="-5" dirty="0" smtClean="0">
                <a:solidFill>
                  <a:schemeClr val="tx1">
                    <a:lumMod val="85000"/>
                    <a:lumOff val="15000"/>
                  </a:schemeClr>
                </a:solidFill>
                <a:latin typeface="Times New Roman"/>
                <a:cs typeface="Times New Roman"/>
              </a:rPr>
              <a:t>Mr. Siddharth Kumar</a:t>
            </a:r>
            <a:endParaRPr sz="2400" dirty="0">
              <a:solidFill>
                <a:schemeClr val="tx1">
                  <a:lumMod val="85000"/>
                  <a:lumOff val="15000"/>
                </a:schemeClr>
              </a:solidFill>
              <a:latin typeface="Times New Roman"/>
              <a:cs typeface="Times New Roman"/>
            </a:endParaRPr>
          </a:p>
        </p:txBody>
      </p:sp>
      <p:sp>
        <p:nvSpPr>
          <p:cNvPr id="14" name="object 14"/>
          <p:cNvSpPr txBox="1">
            <a:spLocks noGrp="1"/>
          </p:cNvSpPr>
          <p:nvPr>
            <p:ph type="title"/>
          </p:nvPr>
        </p:nvSpPr>
        <p:spPr>
          <a:xfrm>
            <a:off x="2661921" y="1695147"/>
            <a:ext cx="7898130" cy="512445"/>
          </a:xfrm>
          <a:prstGeom prst="rect">
            <a:avLst/>
          </a:prstGeom>
        </p:spPr>
        <p:txBody>
          <a:bodyPr vert="horz" wrap="square" lIns="0" tIns="11430" rIns="0" bIns="0" rtlCol="0">
            <a:spAutoFit/>
          </a:bodyPr>
          <a:lstStyle/>
          <a:p>
            <a:pPr marL="12700">
              <a:lnSpc>
                <a:spcPct val="100000"/>
              </a:lnSpc>
              <a:spcBef>
                <a:spcPts val="90"/>
              </a:spcBef>
            </a:pPr>
            <a:r>
              <a:rPr sz="3200" b="0" spc="-10" dirty="0">
                <a:latin typeface="Arial Black"/>
                <a:cs typeface="Arial Black"/>
              </a:rPr>
              <a:t>INSTITUTE</a:t>
            </a:r>
            <a:r>
              <a:rPr lang="en-IN" sz="3200" b="0" spc="-10" dirty="0">
                <a:latin typeface="Arial Black"/>
                <a:cs typeface="Arial Black"/>
              </a:rPr>
              <a:t>: UIE (AIT-CSE)</a:t>
            </a:r>
            <a:endParaRPr sz="3200" dirty="0">
              <a:latin typeface="Arial Black"/>
              <a:cs typeface="Arial Black"/>
            </a:endParaRPr>
          </a:p>
        </p:txBody>
      </p:sp>
      <p:sp>
        <p:nvSpPr>
          <p:cNvPr id="15" name="object 15"/>
          <p:cNvSpPr txBox="1"/>
          <p:nvPr/>
        </p:nvSpPr>
        <p:spPr>
          <a:xfrm>
            <a:off x="918973" y="2307884"/>
            <a:ext cx="11125200" cy="1967077"/>
          </a:xfrm>
          <a:prstGeom prst="rect">
            <a:avLst/>
          </a:prstGeom>
        </p:spPr>
        <p:txBody>
          <a:bodyPr vert="horz" wrap="square" lIns="0" tIns="172720" rIns="0" bIns="0" rtlCol="0">
            <a:spAutoFit/>
          </a:bodyPr>
          <a:lstStyle/>
          <a:p>
            <a:pPr marL="12700" marR="5080" algn="ctr">
              <a:lnSpc>
                <a:spcPct val="122900"/>
              </a:lnSpc>
              <a:spcBef>
                <a:spcPts val="350"/>
              </a:spcBef>
            </a:pPr>
            <a:r>
              <a:rPr lang="en-IN" sz="3200" dirty="0" smtClean="0">
                <a:latin typeface="Arial Black" panose="020B0A04020102020204" pitchFamily="34" charset="0"/>
                <a:cs typeface="Times New Roman"/>
              </a:rPr>
              <a:t>CSS21: B.E. CSE (H) with </a:t>
            </a:r>
            <a:r>
              <a:rPr lang="en-IN" sz="3200" dirty="0">
                <a:latin typeface="Arial Black" panose="020B0A04020102020204" pitchFamily="34" charset="0"/>
                <a:cs typeface="Times New Roman"/>
              </a:rPr>
              <a:t>specialization in </a:t>
            </a:r>
            <a:br>
              <a:rPr lang="en-IN" sz="3200" dirty="0">
                <a:latin typeface="Arial Black" panose="020B0A04020102020204" pitchFamily="34" charset="0"/>
                <a:cs typeface="Times New Roman"/>
              </a:rPr>
            </a:br>
            <a:r>
              <a:rPr lang="en-IN" sz="3200" dirty="0" smtClean="0">
                <a:latin typeface="Arial Black" panose="020B0A04020102020204" pitchFamily="34" charset="0"/>
                <a:cs typeface="Times New Roman"/>
              </a:rPr>
              <a:t>Artificial Intelligence &amp; Machine Learning</a:t>
            </a:r>
          </a:p>
          <a:p>
            <a:pPr marL="12700" marR="5080" algn="ctr">
              <a:lnSpc>
                <a:spcPct val="122900"/>
              </a:lnSpc>
              <a:spcBef>
                <a:spcPts val="350"/>
              </a:spcBef>
            </a:pPr>
            <a:r>
              <a:rPr lang="en-IN" sz="2800" dirty="0">
                <a:latin typeface="Times New Roman" panose="02020603050405020304" pitchFamily="18" charset="0"/>
                <a:cs typeface="Times New Roman" panose="02020603050405020304" pitchFamily="18" charset="0"/>
              </a:rPr>
              <a:t>Advanced Machine </a:t>
            </a:r>
            <a:r>
              <a:rPr lang="en-IN" sz="2800" dirty="0" smtClean="0">
                <a:latin typeface="Times New Roman" panose="02020603050405020304" pitchFamily="18" charset="0"/>
                <a:cs typeface="Times New Roman" panose="02020603050405020304" pitchFamily="18" charset="0"/>
              </a:rPr>
              <a:t>Learning (20CSF-349)</a:t>
            </a: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45895B7C-7687-4927-9C17-73D030B97897}"/>
              </a:ext>
            </a:extLst>
          </p:cNvPr>
          <p:cNvSpPr>
            <a:spLocks noGrp="1"/>
          </p:cNvSpPr>
          <p:nvPr>
            <p:ph type="body" idx="1"/>
          </p:nvPr>
        </p:nvSpPr>
        <p:spPr>
          <a:xfrm>
            <a:off x="934708" y="1223096"/>
            <a:ext cx="3733184" cy="492443"/>
          </a:xfrm>
        </p:spPr>
        <p:txBody>
          <a:bodyPr/>
          <a:lstStyle/>
          <a:p>
            <a:r>
              <a:rPr lang="en-US" sz="3200" dirty="0"/>
              <a:t>Course Outcome</a:t>
            </a:r>
            <a:endParaRPr lang="en-IN" sz="3200" dirty="0"/>
          </a:p>
        </p:txBody>
      </p:sp>
      <p:sp>
        <p:nvSpPr>
          <p:cNvPr id="5" name="TextBox 4">
            <a:extLst>
              <a:ext uri="{FF2B5EF4-FFF2-40B4-BE49-F238E27FC236}">
                <a16:creationId xmlns:a16="http://schemas.microsoft.com/office/drawing/2014/main" xmlns="" id="{CD836566-D9E1-41D9-8F05-30E8CEC1EA3F}"/>
              </a:ext>
            </a:extLst>
          </p:cNvPr>
          <p:cNvSpPr txBox="1"/>
          <p:nvPr/>
        </p:nvSpPr>
        <p:spPr>
          <a:xfrm>
            <a:off x="2895600" y="353172"/>
            <a:ext cx="6705600" cy="707886"/>
          </a:xfrm>
          <a:prstGeom prst="rect">
            <a:avLst/>
          </a:prstGeom>
          <a:noFill/>
        </p:spPr>
        <p:txBody>
          <a:bodyPr wrap="square">
            <a:spAutoFit/>
          </a:bodyPr>
          <a:lstStyle/>
          <a:p>
            <a:r>
              <a:rPr lang="en-US" sz="4000" dirty="0">
                <a:latin typeface="Trebuchet MS"/>
                <a:cs typeface="Trebuchet MS"/>
              </a:rPr>
              <a:t>Advanced Machine Learning</a:t>
            </a:r>
            <a:endParaRPr lang="en-IN" sz="4000" dirty="0"/>
          </a:p>
        </p:txBody>
      </p:sp>
      <p:graphicFrame>
        <p:nvGraphicFramePr>
          <p:cNvPr id="6" name="Table 6">
            <a:extLst>
              <a:ext uri="{FF2B5EF4-FFF2-40B4-BE49-F238E27FC236}">
                <a16:creationId xmlns:a16="http://schemas.microsoft.com/office/drawing/2014/main" xmlns="" id="{3DF21EC0-2F39-4FA4-A8E2-FCDD8A43A9D2}"/>
              </a:ext>
            </a:extLst>
          </p:cNvPr>
          <p:cNvGraphicFramePr>
            <a:graphicFrameLocks noGrp="1"/>
          </p:cNvGraphicFramePr>
          <p:nvPr>
            <p:extLst>
              <p:ext uri="{D42A27DB-BD31-4B8C-83A1-F6EECF244321}">
                <p14:modId xmlns:p14="http://schemas.microsoft.com/office/powerpoint/2010/main" val="2647044696"/>
              </p:ext>
            </p:extLst>
          </p:nvPr>
        </p:nvGraphicFramePr>
        <p:xfrm>
          <a:off x="934708" y="1715538"/>
          <a:ext cx="10342891" cy="4395951"/>
        </p:xfrm>
        <a:graphic>
          <a:graphicData uri="http://schemas.openxmlformats.org/drawingml/2006/table">
            <a:tbl>
              <a:tblPr firstRow="1" bandRow="1">
                <a:tableStyleId>{5C22544A-7EE6-4342-B048-85BDC9FD1C3A}</a:tableStyleId>
              </a:tblPr>
              <a:tblGrid>
                <a:gridCol w="849618">
                  <a:extLst>
                    <a:ext uri="{9D8B030D-6E8A-4147-A177-3AD203B41FA5}">
                      <a16:colId xmlns:a16="http://schemas.microsoft.com/office/drawing/2014/main" xmlns="" val="3339205583"/>
                    </a:ext>
                  </a:extLst>
                </a:gridCol>
                <a:gridCol w="9493273">
                  <a:extLst>
                    <a:ext uri="{9D8B030D-6E8A-4147-A177-3AD203B41FA5}">
                      <a16:colId xmlns:a16="http://schemas.microsoft.com/office/drawing/2014/main" xmlns="" val="3982804983"/>
                    </a:ext>
                  </a:extLst>
                </a:gridCol>
              </a:tblGrid>
              <a:tr h="444467">
                <a:tc>
                  <a:txBody>
                    <a:bodyPr/>
                    <a:lstStyle/>
                    <a:p>
                      <a:pPr algn="ctr"/>
                      <a:r>
                        <a:rPr lang="en-US" dirty="0">
                          <a:latin typeface="+mj-lt"/>
                          <a:cs typeface="Times New Roman" panose="02020603050405020304" pitchFamily="18" charset="0"/>
                        </a:rPr>
                        <a:t>CO</a:t>
                      </a:r>
                      <a:endParaRPr lang="en-IN" dirty="0">
                        <a:latin typeface="+mj-lt"/>
                        <a:cs typeface="Times New Roman" panose="02020603050405020304" pitchFamily="18" charset="0"/>
                      </a:endParaRPr>
                    </a:p>
                  </a:txBody>
                  <a:tcPr/>
                </a:tc>
                <a:tc>
                  <a:txBody>
                    <a:bodyPr/>
                    <a:lstStyle/>
                    <a:p>
                      <a:pPr algn="ctr"/>
                      <a:r>
                        <a:rPr lang="en-US" dirty="0">
                          <a:latin typeface="+mj-lt"/>
                          <a:cs typeface="Times New Roman" panose="02020603050405020304" pitchFamily="18" charset="0"/>
                        </a:rPr>
                        <a:t>Title</a:t>
                      </a:r>
                      <a:endParaRPr lang="en-IN" dirty="0">
                        <a:latin typeface="+mj-lt"/>
                        <a:cs typeface="Times New Roman" panose="02020603050405020304" pitchFamily="18" charset="0"/>
                      </a:endParaRPr>
                    </a:p>
                  </a:txBody>
                  <a:tcPr/>
                </a:tc>
                <a:extLst>
                  <a:ext uri="{0D108BD9-81ED-4DB2-BD59-A6C34878D82A}">
                    <a16:rowId xmlns:a16="http://schemas.microsoft.com/office/drawing/2014/main" xmlns="" val="1764782345"/>
                  </a:ext>
                </a:extLst>
              </a:tr>
              <a:tr h="767163">
                <a:tc>
                  <a:txBody>
                    <a:bodyPr/>
                    <a:lstStyle/>
                    <a:p>
                      <a:pPr algn="ctr"/>
                      <a:r>
                        <a:rPr lang="en-US" dirty="0">
                          <a:latin typeface="+mj-lt"/>
                          <a:cs typeface="Times New Roman" panose="02020603050405020304" pitchFamily="18" charset="0"/>
                        </a:rPr>
                        <a:t>1</a:t>
                      </a:r>
                      <a:endParaRPr lang="en-IN" dirty="0">
                        <a:latin typeface="+mj-lt"/>
                        <a:cs typeface="Times New Roman" panose="02020603050405020304" pitchFamily="18" charset="0"/>
                      </a:endParaRP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smtClean="0">
                          <a:solidFill>
                            <a:schemeClr val="dk1"/>
                          </a:solidFill>
                          <a:effectLst/>
                          <a:latin typeface="+mj-lt"/>
                          <a:ea typeface="+mn-ea"/>
                          <a:cs typeface="Times New Roman" panose="02020603050405020304" pitchFamily="18" charset="0"/>
                        </a:rPr>
                        <a:t>Have a good understanding of the fundamental issues and challenges of machine learning: data, model selection, model complexity, etc.</a:t>
                      </a:r>
                      <a:endParaRPr lang="en-US" b="0" i="0" dirty="0">
                        <a:solidFill>
                          <a:schemeClr val="dk1"/>
                        </a:solidFill>
                        <a:effectLst/>
                        <a:latin typeface="+mj-lt"/>
                        <a:ea typeface="+mn-ea"/>
                        <a:cs typeface="Times New Roman" panose="02020603050405020304" pitchFamily="18" charset="0"/>
                      </a:endParaRPr>
                    </a:p>
                  </a:txBody>
                  <a:tcPr>
                    <a:solidFill>
                      <a:schemeClr val="tx2">
                        <a:lumMod val="20000"/>
                        <a:lumOff val="80000"/>
                      </a:schemeClr>
                    </a:solidFill>
                  </a:tcPr>
                </a:tc>
                <a:extLst>
                  <a:ext uri="{0D108BD9-81ED-4DB2-BD59-A6C34878D82A}">
                    <a16:rowId xmlns:a16="http://schemas.microsoft.com/office/drawing/2014/main" xmlns="" val="816710563"/>
                  </a:ext>
                </a:extLst>
              </a:tr>
              <a:tr h="882832">
                <a:tc>
                  <a:txBody>
                    <a:bodyPr/>
                    <a:lstStyle/>
                    <a:p>
                      <a:pPr algn="ctr"/>
                      <a:r>
                        <a:rPr lang="en-US" dirty="0">
                          <a:latin typeface="+mj-lt"/>
                          <a:cs typeface="Times New Roman" panose="02020603050405020304" pitchFamily="18" charset="0"/>
                        </a:rPr>
                        <a:t>2</a:t>
                      </a:r>
                      <a:endParaRPr lang="en-IN" dirty="0">
                        <a:latin typeface="+mj-lt"/>
                        <a:cs typeface="Times New Roman" panose="02020603050405020304" pitchFamily="18" charset="0"/>
                      </a:endParaRP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smtClean="0">
                          <a:solidFill>
                            <a:schemeClr val="dk1"/>
                          </a:solidFill>
                          <a:effectLst/>
                          <a:latin typeface="+mj-lt"/>
                          <a:ea typeface="+mn-ea"/>
                          <a:cs typeface="Times New Roman" panose="02020603050405020304" pitchFamily="18" charset="0"/>
                        </a:rPr>
                        <a:t>Appreciate the underlying mathematical relationships within and across Machine Learning algorithms and the paradigms of supervised and un-supervised learning</a:t>
                      </a:r>
                      <a:endParaRPr lang="en-US" b="0" i="0" dirty="0">
                        <a:solidFill>
                          <a:schemeClr val="dk1"/>
                        </a:solidFill>
                        <a:effectLst/>
                        <a:latin typeface="+mj-lt"/>
                        <a:ea typeface="+mn-ea"/>
                        <a:cs typeface="Times New Roman" panose="02020603050405020304" pitchFamily="18" charset="0"/>
                      </a:endParaRPr>
                    </a:p>
                  </a:txBody>
                  <a:tcPr>
                    <a:solidFill>
                      <a:schemeClr val="tx2">
                        <a:lumMod val="20000"/>
                        <a:lumOff val="80000"/>
                      </a:schemeClr>
                    </a:solidFill>
                  </a:tcPr>
                </a:tc>
                <a:extLst>
                  <a:ext uri="{0D108BD9-81ED-4DB2-BD59-A6C34878D82A}">
                    <a16:rowId xmlns:a16="http://schemas.microsoft.com/office/drawing/2014/main" xmlns="" val="514383862"/>
                  </a:ext>
                </a:extLst>
              </a:tr>
              <a:tr h="767163">
                <a:tc>
                  <a:txBody>
                    <a:bodyPr/>
                    <a:lstStyle/>
                    <a:p>
                      <a:pPr algn="ctr"/>
                      <a:r>
                        <a:rPr lang="en-US" dirty="0">
                          <a:latin typeface="+mj-lt"/>
                          <a:cs typeface="Times New Roman" panose="02020603050405020304" pitchFamily="18" charset="0"/>
                        </a:rPr>
                        <a:t>3</a:t>
                      </a:r>
                      <a:endParaRPr lang="en-IN" dirty="0">
                        <a:latin typeface="+mj-lt"/>
                        <a:cs typeface="Times New Roman" panose="02020603050405020304" pitchFamily="18" charset="0"/>
                      </a:endParaRP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smtClean="0">
                          <a:solidFill>
                            <a:schemeClr val="dk1"/>
                          </a:solidFill>
                          <a:effectLst/>
                          <a:latin typeface="+mj-lt"/>
                          <a:ea typeface="+mn-ea"/>
                          <a:cs typeface="Times New Roman" panose="02020603050405020304" pitchFamily="18" charset="0"/>
                        </a:rPr>
                        <a:t>Design and implement various machine learning algorithms in a range of real-world applications.</a:t>
                      </a:r>
                      <a:endParaRPr lang="en-US" b="0" i="0" dirty="0">
                        <a:solidFill>
                          <a:schemeClr val="dk1"/>
                        </a:solidFill>
                        <a:effectLst/>
                        <a:latin typeface="+mj-lt"/>
                        <a:ea typeface="+mn-ea"/>
                        <a:cs typeface="Times New Roman" panose="02020603050405020304" pitchFamily="18" charset="0"/>
                      </a:endParaRPr>
                    </a:p>
                  </a:txBody>
                  <a:tcPr>
                    <a:solidFill>
                      <a:schemeClr val="tx2">
                        <a:lumMod val="20000"/>
                        <a:lumOff val="80000"/>
                      </a:schemeClr>
                    </a:solidFill>
                  </a:tcPr>
                </a:tc>
                <a:extLst>
                  <a:ext uri="{0D108BD9-81ED-4DB2-BD59-A6C34878D82A}">
                    <a16:rowId xmlns:a16="http://schemas.microsoft.com/office/drawing/2014/main" xmlns="" val="4211054048"/>
                  </a:ext>
                </a:extLst>
              </a:tr>
              <a:tr h="767163">
                <a:tc>
                  <a:txBody>
                    <a:bodyPr/>
                    <a:lstStyle/>
                    <a:p>
                      <a:pPr algn="ctr"/>
                      <a:r>
                        <a:rPr lang="en-IN" dirty="0">
                          <a:latin typeface="+mj-lt"/>
                          <a:cs typeface="Times New Roman" panose="02020603050405020304" pitchFamily="18" charset="0"/>
                        </a:rPr>
                        <a:t>4</a:t>
                      </a: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smtClean="0">
                          <a:solidFill>
                            <a:schemeClr val="dk1"/>
                          </a:solidFill>
                          <a:effectLst/>
                          <a:latin typeface="+mj-lt"/>
                          <a:ea typeface="+mn-ea"/>
                          <a:cs typeface="Times New Roman" panose="02020603050405020304" pitchFamily="18" charset="0"/>
                        </a:rPr>
                        <a:t>Design and evaluate intelligent expert models for perception and prediction using machine learning algorithms</a:t>
                      </a:r>
                      <a:endParaRPr lang="en-US" b="0" i="0" dirty="0">
                        <a:solidFill>
                          <a:schemeClr val="dk1"/>
                        </a:solidFill>
                        <a:effectLst/>
                        <a:latin typeface="+mj-lt"/>
                        <a:ea typeface="+mn-ea"/>
                        <a:cs typeface="Times New Roman" panose="02020603050405020304" pitchFamily="18" charset="0"/>
                      </a:endParaRPr>
                    </a:p>
                  </a:txBody>
                  <a:tcPr>
                    <a:solidFill>
                      <a:schemeClr val="tx2">
                        <a:lumMod val="20000"/>
                        <a:lumOff val="80000"/>
                      </a:schemeClr>
                    </a:solidFill>
                  </a:tcPr>
                </a:tc>
                <a:extLst>
                  <a:ext uri="{0D108BD9-81ED-4DB2-BD59-A6C34878D82A}">
                    <a16:rowId xmlns:a16="http://schemas.microsoft.com/office/drawing/2014/main" xmlns="" val="1285729091"/>
                  </a:ext>
                </a:extLst>
              </a:tr>
              <a:tr h="767163">
                <a:tc>
                  <a:txBody>
                    <a:bodyPr/>
                    <a:lstStyle/>
                    <a:p>
                      <a:pPr algn="ctr"/>
                      <a:r>
                        <a:rPr lang="en-IN" dirty="0">
                          <a:latin typeface="+mj-lt"/>
                          <a:cs typeface="Times New Roman" panose="02020603050405020304" pitchFamily="18" charset="0"/>
                        </a:rPr>
                        <a:t>5</a:t>
                      </a:r>
                    </a:p>
                  </a:txBody>
                  <a:tcPr>
                    <a:solidFill>
                      <a:schemeClr val="tx2">
                        <a:lumMod val="20000"/>
                        <a:lumOff val="80000"/>
                      </a:schemeClr>
                    </a:solidFill>
                  </a:tcPr>
                </a:tc>
                <a:tc>
                  <a:txBody>
                    <a:bodyPr/>
                    <a:lstStyle/>
                    <a:p>
                      <a:pPr rtl="0"/>
                      <a:r>
                        <a:rPr lang="en-US" b="0" i="0" dirty="0" smtClean="0">
                          <a:solidFill>
                            <a:schemeClr val="dk1"/>
                          </a:solidFill>
                          <a:effectLst/>
                          <a:latin typeface="+mj-lt"/>
                          <a:ea typeface="+mn-ea"/>
                          <a:cs typeface="Times New Roman" panose="02020603050405020304" pitchFamily="18" charset="0"/>
                        </a:rPr>
                        <a:t>Analyze and make use of machine learning algorithms-based applications using performance</a:t>
                      </a:r>
                      <a:endParaRPr lang="en-US" b="0" i="0" dirty="0">
                        <a:solidFill>
                          <a:schemeClr val="dk1"/>
                        </a:solidFill>
                        <a:effectLst/>
                        <a:latin typeface="+mj-lt"/>
                        <a:ea typeface="+mn-ea"/>
                        <a:cs typeface="Times New Roman" panose="02020603050405020304" pitchFamily="18" charset="0"/>
                      </a:endParaRPr>
                    </a:p>
                  </a:txBody>
                  <a:tcPr>
                    <a:solidFill>
                      <a:schemeClr val="tx2">
                        <a:lumMod val="20000"/>
                        <a:lumOff val="80000"/>
                      </a:schemeClr>
                    </a:solidFill>
                  </a:tcPr>
                </a:tc>
                <a:extLst>
                  <a:ext uri="{0D108BD9-81ED-4DB2-BD59-A6C34878D82A}">
                    <a16:rowId xmlns:a16="http://schemas.microsoft.com/office/drawing/2014/main" xmlns="" val="3581519426"/>
                  </a:ext>
                </a:extLst>
              </a:tr>
            </a:tbl>
          </a:graphicData>
        </a:graphic>
      </p:graphicFrame>
    </p:spTree>
    <p:extLst>
      <p:ext uri="{BB962C8B-B14F-4D97-AF65-F5344CB8AC3E}">
        <p14:creationId xmlns:p14="http://schemas.microsoft.com/office/powerpoint/2010/main" val="1553670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563DD2-5A24-46DC-9437-398A7211F060}"/>
              </a:ext>
            </a:extLst>
          </p:cNvPr>
          <p:cNvSpPr>
            <a:spLocks noGrp="1"/>
          </p:cNvSpPr>
          <p:nvPr>
            <p:ph type="title"/>
          </p:nvPr>
        </p:nvSpPr>
        <p:spPr>
          <a:xfrm>
            <a:off x="800100" y="152400"/>
            <a:ext cx="11239500" cy="615553"/>
          </a:xfrm>
        </p:spPr>
        <p:txBody>
          <a:bodyPr/>
          <a:lstStyle/>
          <a:p>
            <a:pPr algn="ctr"/>
            <a:r>
              <a:rPr lang="en-US" dirty="0"/>
              <a:t>Generalized Linear Regression </a:t>
            </a:r>
            <a:endParaRPr lang="en-IN" dirty="0"/>
          </a:p>
        </p:txBody>
      </p:sp>
      <p:sp>
        <p:nvSpPr>
          <p:cNvPr id="3" name="Text Placeholder 2">
            <a:extLst>
              <a:ext uri="{FF2B5EF4-FFF2-40B4-BE49-F238E27FC236}">
                <a16:creationId xmlns:a16="http://schemas.microsoft.com/office/drawing/2014/main" xmlns="" id="{6D9C9C50-757E-4C24-88CD-6D83A57104F1}"/>
              </a:ext>
            </a:extLst>
          </p:cNvPr>
          <p:cNvSpPr>
            <a:spLocks noGrp="1"/>
          </p:cNvSpPr>
          <p:nvPr>
            <p:ph type="body" idx="1"/>
          </p:nvPr>
        </p:nvSpPr>
        <p:spPr>
          <a:xfrm>
            <a:off x="304800" y="1066800"/>
            <a:ext cx="11430000" cy="3693319"/>
          </a:xfrm>
        </p:spPr>
        <p:txBody>
          <a:bodyPr/>
          <a:lstStyle/>
          <a:p>
            <a:pPr marL="342900" indent="-342900" algn="just">
              <a:lnSpc>
                <a:spcPct val="150000"/>
              </a:lnSpc>
              <a:buFont typeface="Wingdings" panose="05000000000000000000" pitchFamily="2" charset="2"/>
              <a:buChar char="Ø"/>
            </a:pPr>
            <a:r>
              <a:rPr lang="en-US" sz="2000" dirty="0"/>
              <a:t>The generalized linear model (GLM) generalizes linear regression by allowing the linear model to be related to the response variable via a link function and allowing the magnitude of the variance of each measurement to be a function of its predicted value. </a:t>
            </a:r>
            <a:endParaRPr lang="en-US" sz="2000" dirty="0" smtClean="0"/>
          </a:p>
          <a:p>
            <a:pPr marL="342900" indent="-342900" algn="just">
              <a:lnSpc>
                <a:spcPct val="150000"/>
              </a:lnSpc>
              <a:buFont typeface="Wingdings" panose="05000000000000000000" pitchFamily="2" charset="2"/>
              <a:buChar char="Ø"/>
            </a:pPr>
            <a:r>
              <a:rPr lang="en-US" sz="2000" dirty="0" smtClean="0"/>
              <a:t>It </a:t>
            </a:r>
            <a:r>
              <a:rPr lang="en-US" sz="2000" dirty="0"/>
              <a:t>unifies various other statistical models, including linear regression, logistic regression, and Poisson regression. </a:t>
            </a:r>
            <a:endParaRPr lang="en-US" sz="2000" dirty="0" smtClean="0"/>
          </a:p>
          <a:p>
            <a:pPr marL="342900" indent="-342900" algn="just">
              <a:lnSpc>
                <a:spcPct val="150000"/>
              </a:lnSpc>
              <a:buFont typeface="Wingdings" panose="05000000000000000000" pitchFamily="2" charset="2"/>
              <a:buChar char="Ø"/>
            </a:pPr>
            <a:r>
              <a:rPr lang="en-US" sz="2000" dirty="0" smtClean="0"/>
              <a:t>Function </a:t>
            </a:r>
            <a:r>
              <a:rPr lang="en-US" sz="2000" dirty="0" err="1"/>
              <a:t>glm</a:t>
            </a:r>
            <a:r>
              <a:rPr lang="en-US" sz="2000" dirty="0"/>
              <a:t>() is used to fit generalized linear models, specified by giving a symbolic description of the linear predictor and a description of the error distribution</a:t>
            </a:r>
            <a:r>
              <a:rPr lang="en-US" sz="2000" dirty="0" smtClean="0"/>
              <a:t>.</a:t>
            </a:r>
          </a:p>
          <a:p>
            <a:pPr marL="342900" indent="-342900" algn="just">
              <a:lnSpc>
                <a:spcPct val="150000"/>
              </a:lnSpc>
              <a:buFont typeface="Wingdings" panose="05000000000000000000" pitchFamily="2" charset="2"/>
              <a:buChar char="Ø"/>
            </a:pPr>
            <a:r>
              <a:rPr lang="en-US" sz="2000" dirty="0"/>
              <a:t>The GLM suite includes</a:t>
            </a:r>
            <a:r>
              <a:rPr lang="en-US" sz="2000" dirty="0" smtClean="0"/>
              <a:t>:</a:t>
            </a: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2001464829"/>
              </p:ext>
            </p:extLst>
          </p:nvPr>
        </p:nvGraphicFramePr>
        <p:xfrm>
          <a:off x="3200400" y="4422934"/>
          <a:ext cx="8128000" cy="2423160"/>
        </p:xfrm>
        <a:graphic>
          <a:graphicData uri="http://schemas.openxmlformats.org/drawingml/2006/table">
            <a:tbl>
              <a:tblPr firstRow="1" bandRow="1">
                <a:tableStyleId>{5C22544A-7EE6-4342-B048-85BDC9FD1C3A}</a:tableStyleId>
              </a:tblPr>
              <a:tblGrid>
                <a:gridCol w="4064000"/>
                <a:gridCol w="4064000"/>
              </a:tblGrid>
              <a:tr h="2209800">
                <a:tc>
                  <a:txBody>
                    <a:bodyPr/>
                    <a:lstStyle/>
                    <a:p>
                      <a:pPr marL="342900" indent="-342900" algn="just">
                        <a:lnSpc>
                          <a:spcPct val="150000"/>
                        </a:lnSpc>
                        <a:buFont typeface="Wingdings" panose="05000000000000000000" pitchFamily="2" charset="2"/>
                        <a:buChar char="Ø"/>
                      </a:pPr>
                      <a:r>
                        <a:rPr lang="en-US" sz="1800" dirty="0" smtClean="0"/>
                        <a:t>Gaussian regression</a:t>
                      </a:r>
                    </a:p>
                    <a:p>
                      <a:pPr marL="342900" indent="-342900" algn="just">
                        <a:lnSpc>
                          <a:spcPct val="150000"/>
                        </a:lnSpc>
                        <a:buFont typeface="Wingdings" panose="05000000000000000000" pitchFamily="2" charset="2"/>
                        <a:buChar char="Ø"/>
                      </a:pPr>
                      <a:r>
                        <a:rPr lang="en-US" sz="1800" dirty="0" smtClean="0"/>
                        <a:t>Poisson regression</a:t>
                      </a:r>
                    </a:p>
                    <a:p>
                      <a:pPr marL="342900" indent="-342900" algn="just">
                        <a:lnSpc>
                          <a:spcPct val="150000"/>
                        </a:lnSpc>
                        <a:buFont typeface="Wingdings" panose="05000000000000000000" pitchFamily="2" charset="2"/>
                        <a:buChar char="Ø"/>
                      </a:pPr>
                      <a:r>
                        <a:rPr lang="en-US" sz="1800" dirty="0" smtClean="0"/>
                        <a:t>Binomial regression (classification)</a:t>
                      </a:r>
                    </a:p>
                    <a:p>
                      <a:pPr marL="342900" indent="-342900" algn="just">
                        <a:lnSpc>
                          <a:spcPct val="150000"/>
                        </a:lnSpc>
                        <a:buFont typeface="Wingdings" panose="05000000000000000000" pitchFamily="2" charset="2"/>
                        <a:buChar char="Ø"/>
                      </a:pPr>
                      <a:r>
                        <a:rPr lang="en-US" sz="1800" dirty="0" smtClean="0"/>
                        <a:t>Fractional binomial regression</a:t>
                      </a:r>
                    </a:p>
                    <a:p>
                      <a:pPr marL="342900" marR="0" lvl="0" indent="-342900" algn="just" defTabSz="914400" eaLnBrk="1" fontAlgn="auto" latinLnBrk="0" hangingPunct="1">
                        <a:lnSpc>
                          <a:spcPct val="150000"/>
                        </a:lnSpc>
                        <a:spcBef>
                          <a:spcPts val="0"/>
                        </a:spcBef>
                        <a:spcAft>
                          <a:spcPts val="0"/>
                        </a:spcAft>
                        <a:buClrTx/>
                        <a:buSzTx/>
                        <a:buFont typeface="Wingdings" panose="05000000000000000000" pitchFamily="2" charset="2"/>
                        <a:buChar char="Ø"/>
                        <a:tabLst/>
                        <a:defRPr/>
                      </a:pPr>
                      <a:r>
                        <a:rPr lang="en-US" sz="1800" dirty="0" err="1" smtClean="0"/>
                        <a:t>Quasibi-nomial</a:t>
                      </a:r>
                      <a:r>
                        <a:rPr lang="en-US" sz="1800" dirty="0" smtClean="0"/>
                        <a:t> regression</a:t>
                      </a:r>
                    </a:p>
                    <a:p>
                      <a:endParaRPr lang="en-US" dirty="0"/>
                    </a:p>
                  </a:txBody>
                  <a:tcPr/>
                </a:tc>
                <a:tc>
                  <a:txBody>
                    <a:bodyPr/>
                    <a:lstStyle/>
                    <a:p>
                      <a:pPr marL="342900" indent="-342900" algn="just">
                        <a:lnSpc>
                          <a:spcPct val="150000"/>
                        </a:lnSpc>
                        <a:buFont typeface="Wingdings" panose="05000000000000000000" pitchFamily="2" charset="2"/>
                        <a:buChar char="Ø"/>
                      </a:pPr>
                      <a:r>
                        <a:rPr lang="en-US" sz="1800" dirty="0" smtClean="0"/>
                        <a:t>Multinomial classification</a:t>
                      </a:r>
                    </a:p>
                    <a:p>
                      <a:pPr marL="342900" indent="-342900" algn="just">
                        <a:lnSpc>
                          <a:spcPct val="150000"/>
                        </a:lnSpc>
                        <a:buFont typeface="Wingdings" panose="05000000000000000000" pitchFamily="2" charset="2"/>
                        <a:buChar char="Ø"/>
                      </a:pPr>
                      <a:r>
                        <a:rPr lang="en-US" sz="1800" dirty="0" smtClean="0"/>
                        <a:t>Gamma regression</a:t>
                      </a:r>
                    </a:p>
                    <a:p>
                      <a:pPr marL="342900" indent="-342900" algn="just">
                        <a:lnSpc>
                          <a:spcPct val="150000"/>
                        </a:lnSpc>
                        <a:buFont typeface="Wingdings" panose="05000000000000000000" pitchFamily="2" charset="2"/>
                        <a:buChar char="Ø"/>
                      </a:pPr>
                      <a:r>
                        <a:rPr lang="en-US" sz="1800" dirty="0" smtClean="0"/>
                        <a:t>Ordinal regression</a:t>
                      </a:r>
                    </a:p>
                    <a:p>
                      <a:pPr marL="342900" indent="-342900" algn="just">
                        <a:lnSpc>
                          <a:spcPct val="150000"/>
                        </a:lnSpc>
                        <a:buFont typeface="Wingdings" panose="05000000000000000000" pitchFamily="2" charset="2"/>
                        <a:buChar char="Ø"/>
                      </a:pPr>
                      <a:r>
                        <a:rPr lang="en-US" sz="1800" dirty="0" smtClean="0"/>
                        <a:t>Negative Binomial regression</a:t>
                      </a:r>
                    </a:p>
                    <a:p>
                      <a:pPr marL="342900" indent="-342900" algn="just">
                        <a:lnSpc>
                          <a:spcPct val="150000"/>
                        </a:lnSpc>
                        <a:buFont typeface="Wingdings" panose="05000000000000000000" pitchFamily="2" charset="2"/>
                        <a:buChar char="Ø"/>
                      </a:pPr>
                      <a:r>
                        <a:rPr lang="en-US" sz="1800" dirty="0" smtClean="0"/>
                        <a:t>Tweedie distribution</a:t>
                      </a:r>
                    </a:p>
                    <a:p>
                      <a:endParaRPr lang="en-US" dirty="0"/>
                    </a:p>
                  </a:txBody>
                  <a:tcPr/>
                </a:tc>
              </a:tr>
            </a:tbl>
          </a:graphicData>
        </a:graphic>
      </p:graphicFrame>
    </p:spTree>
    <p:extLst>
      <p:ext uri="{BB962C8B-B14F-4D97-AF65-F5344CB8AC3E}">
        <p14:creationId xmlns:p14="http://schemas.microsoft.com/office/powerpoint/2010/main" val="966639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563DD2-5A24-46DC-9437-398A7211F060}"/>
              </a:ext>
            </a:extLst>
          </p:cNvPr>
          <p:cNvSpPr>
            <a:spLocks noGrp="1"/>
          </p:cNvSpPr>
          <p:nvPr>
            <p:ph type="title"/>
          </p:nvPr>
        </p:nvSpPr>
        <p:spPr>
          <a:xfrm>
            <a:off x="800100" y="152400"/>
            <a:ext cx="11239500" cy="615553"/>
          </a:xfrm>
        </p:spPr>
        <p:txBody>
          <a:bodyPr/>
          <a:lstStyle/>
          <a:p>
            <a:pPr algn="ctr"/>
            <a:r>
              <a:rPr lang="en-US" dirty="0" smtClean="0"/>
              <a:t> </a:t>
            </a:r>
            <a:endParaRPr lang="en-IN" dirty="0"/>
          </a:p>
        </p:txBody>
      </p:sp>
      <p:sp>
        <p:nvSpPr>
          <p:cNvPr id="3" name="Text Placeholder 2">
            <a:extLst>
              <a:ext uri="{FF2B5EF4-FFF2-40B4-BE49-F238E27FC236}">
                <a16:creationId xmlns:a16="http://schemas.microsoft.com/office/drawing/2014/main" xmlns="" id="{6D9C9C50-757E-4C24-88CD-6D83A57104F1}"/>
              </a:ext>
            </a:extLst>
          </p:cNvPr>
          <p:cNvSpPr>
            <a:spLocks noGrp="1"/>
          </p:cNvSpPr>
          <p:nvPr>
            <p:ph type="body" idx="1"/>
          </p:nvPr>
        </p:nvSpPr>
        <p:spPr>
          <a:xfrm>
            <a:off x="304800" y="1143000"/>
            <a:ext cx="11430000" cy="5078313"/>
          </a:xfrm>
        </p:spPr>
        <p:txBody>
          <a:bodyPr/>
          <a:lstStyle/>
          <a:p>
            <a:pPr marL="342900" indent="-342900" algn="just">
              <a:lnSpc>
                <a:spcPct val="150000"/>
              </a:lnSpc>
              <a:buFont typeface="Wingdings" panose="05000000000000000000" pitchFamily="2" charset="2"/>
              <a:buChar char="Ø"/>
            </a:pPr>
            <a:r>
              <a:rPr lang="en-US" sz="2000" dirty="0"/>
              <a:t>GLM can produce two categories of models: classification and regression. Logistic regression is the GLM performing binary classification</a:t>
            </a:r>
            <a:r>
              <a:rPr lang="en-US" sz="2000" dirty="0" smtClean="0"/>
              <a:t>.</a:t>
            </a:r>
          </a:p>
          <a:p>
            <a:pPr marL="342900" indent="-342900" algn="just">
              <a:lnSpc>
                <a:spcPct val="150000"/>
              </a:lnSpc>
              <a:buFont typeface="Wingdings" panose="05000000000000000000" pitchFamily="2" charset="2"/>
              <a:buChar char="Ø"/>
            </a:pPr>
            <a:r>
              <a:rPr lang="en-US" sz="2000" dirty="0"/>
              <a:t>GLM supports both binary and multinomial classification. For binary classification, the response column can only have two levels; for multinomial classification, the response column will have more than two levels. </a:t>
            </a:r>
            <a:endParaRPr lang="en-US" sz="2000" dirty="0" smtClean="0"/>
          </a:p>
          <a:p>
            <a:pPr marL="342900" indent="-342900" algn="just">
              <a:lnSpc>
                <a:spcPct val="150000"/>
              </a:lnSpc>
              <a:buFont typeface="Wingdings" panose="05000000000000000000" pitchFamily="2" charset="2"/>
              <a:buChar char="Ø"/>
            </a:pPr>
            <a:r>
              <a:rPr lang="en-US" sz="2000" dirty="0" smtClean="0"/>
              <a:t>We </a:t>
            </a:r>
            <a:r>
              <a:rPr lang="en-US" sz="2000" dirty="0"/>
              <a:t>recommend letting GLM handle categorical columns, as it can take advantage of the categorical column for better performance and memory utilization</a:t>
            </a:r>
            <a:r>
              <a:rPr lang="en-US" sz="2000" dirty="0" smtClean="0"/>
              <a:t>.</a:t>
            </a:r>
            <a:endParaRPr lang="en-US" sz="2000" dirty="0"/>
          </a:p>
          <a:p>
            <a:pPr marL="342900" indent="-342900" algn="just">
              <a:lnSpc>
                <a:spcPct val="150000"/>
              </a:lnSpc>
              <a:buFont typeface="Wingdings" panose="05000000000000000000" pitchFamily="2" charset="2"/>
              <a:buChar char="Ø"/>
            </a:pPr>
            <a:r>
              <a:rPr lang="en-US" sz="2000" dirty="0"/>
              <a:t>We strongly recommend avoiding one-hot encoding categorical columns with any levels into many binary columns, as this is very inefficient. </a:t>
            </a:r>
            <a:endParaRPr lang="en-US" sz="2000" dirty="0" smtClean="0"/>
          </a:p>
          <a:p>
            <a:pPr marL="342900" indent="-342900" algn="just">
              <a:lnSpc>
                <a:spcPct val="150000"/>
              </a:lnSpc>
              <a:buFont typeface="Wingdings" panose="05000000000000000000" pitchFamily="2" charset="2"/>
              <a:buChar char="Ø"/>
            </a:pPr>
            <a:r>
              <a:rPr lang="en-US" sz="2000" dirty="0" smtClean="0"/>
              <a:t>This </a:t>
            </a:r>
            <a:r>
              <a:rPr lang="en-US" sz="2000" dirty="0"/>
              <a:t>is especially true for Python users who are used to expanding their categorical variables manually for other frameworks.</a:t>
            </a:r>
          </a:p>
        </p:txBody>
      </p:sp>
    </p:spTree>
    <p:extLst>
      <p:ext uri="{BB962C8B-B14F-4D97-AF65-F5344CB8AC3E}">
        <p14:creationId xmlns:p14="http://schemas.microsoft.com/office/powerpoint/2010/main" val="415715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563DD2-5A24-46DC-9437-398A7211F060}"/>
              </a:ext>
            </a:extLst>
          </p:cNvPr>
          <p:cNvSpPr>
            <a:spLocks noGrp="1"/>
          </p:cNvSpPr>
          <p:nvPr>
            <p:ph type="title"/>
          </p:nvPr>
        </p:nvSpPr>
        <p:spPr>
          <a:xfrm>
            <a:off x="800100" y="152400"/>
            <a:ext cx="11239500" cy="615553"/>
          </a:xfrm>
        </p:spPr>
        <p:txBody>
          <a:bodyPr/>
          <a:lstStyle/>
          <a:p>
            <a:pPr algn="ctr"/>
            <a:r>
              <a:rPr lang="en-US" dirty="0" smtClean="0"/>
              <a:t> </a:t>
            </a:r>
            <a:endParaRPr lang="en-IN" dirty="0"/>
          </a:p>
        </p:txBody>
      </p:sp>
      <p:sp>
        <p:nvSpPr>
          <p:cNvPr id="3" name="Text Placeholder 2">
            <a:extLst>
              <a:ext uri="{FF2B5EF4-FFF2-40B4-BE49-F238E27FC236}">
                <a16:creationId xmlns:a16="http://schemas.microsoft.com/office/drawing/2014/main" xmlns="" id="{6D9C9C50-757E-4C24-88CD-6D83A57104F1}"/>
              </a:ext>
            </a:extLst>
          </p:cNvPr>
          <p:cNvSpPr>
            <a:spLocks noGrp="1"/>
          </p:cNvSpPr>
          <p:nvPr>
            <p:ph type="body" idx="1"/>
          </p:nvPr>
        </p:nvSpPr>
        <p:spPr>
          <a:xfrm>
            <a:off x="304800" y="1295400"/>
            <a:ext cx="11430000" cy="5539978"/>
          </a:xfrm>
        </p:spPr>
        <p:txBody>
          <a:bodyPr/>
          <a:lstStyle/>
          <a:p>
            <a:pPr marL="342900" indent="-342900" algn="just">
              <a:lnSpc>
                <a:spcPct val="150000"/>
              </a:lnSpc>
              <a:buFont typeface="Wingdings" panose="05000000000000000000" pitchFamily="2" charset="2"/>
              <a:buChar char="Ø"/>
            </a:pPr>
            <a:r>
              <a:rPr lang="en-US" sz="2000" b="1" dirty="0"/>
              <a:t>Handling of Numeric </a:t>
            </a:r>
            <a:r>
              <a:rPr lang="en-US" sz="2000" b="1" dirty="0" smtClean="0"/>
              <a:t>Variables: </a:t>
            </a:r>
            <a:r>
              <a:rPr lang="en-US" sz="2000" dirty="0" smtClean="0"/>
              <a:t>When </a:t>
            </a:r>
            <a:r>
              <a:rPr lang="en-US" sz="2000" dirty="0"/>
              <a:t>GLM performs regression (with factor columns), one category can be left out to avoid multicollinearity. If regularization is disabled (lambda = 0), then one category is left out. However, when using a the default lambda parameter, all categories are included</a:t>
            </a:r>
            <a:r>
              <a:rPr lang="en-US" sz="2000" dirty="0" smtClean="0"/>
              <a:t>.</a:t>
            </a:r>
            <a:endParaRPr lang="en-US" sz="2000" dirty="0"/>
          </a:p>
          <a:p>
            <a:pPr marL="342900" indent="-342900" algn="just">
              <a:lnSpc>
                <a:spcPct val="150000"/>
              </a:lnSpc>
              <a:buFont typeface="Wingdings" panose="05000000000000000000" pitchFamily="2" charset="2"/>
              <a:buChar char="Ø"/>
            </a:pPr>
            <a:r>
              <a:rPr lang="en-US" sz="2000" dirty="0"/>
              <a:t>The reason for the different behavior with regularization is that collinearity is not a problem with regularization. And it’s better to leave regularization to find out which level to ignore (or how to distribute the coefficients between the levels</a:t>
            </a:r>
            <a:r>
              <a:rPr lang="en-US" sz="2000" dirty="0" smtClean="0"/>
              <a:t>).</a:t>
            </a:r>
          </a:p>
          <a:p>
            <a:pPr marL="342900" indent="-342900" algn="just">
              <a:lnSpc>
                <a:spcPct val="150000"/>
              </a:lnSpc>
              <a:buFont typeface="Wingdings" panose="05000000000000000000" pitchFamily="2" charset="2"/>
              <a:buChar char="Ø"/>
            </a:pPr>
            <a:r>
              <a:rPr lang="en-US" sz="2000" dirty="0"/>
              <a:t>Hierarchical GLM (HGLM) fits generalized linear models with random effects, where the random effect can come from a conjugate exponential-family distribution (for example, Gaussian). HGLM allows you to specify both fixed and random effects, which allows fitting correlated to random effects as well as random regression models. HGLM can be used for linear mixed models and for generalized linear mixed models with random effects for a variety of links and a variety of distributions for both the outcomes and the random effects.</a:t>
            </a:r>
            <a:endParaRPr lang="en-US" sz="2000" dirty="0" smtClean="0"/>
          </a:p>
        </p:txBody>
      </p:sp>
    </p:spTree>
    <p:extLst>
      <p:ext uri="{BB962C8B-B14F-4D97-AF65-F5344CB8AC3E}">
        <p14:creationId xmlns:p14="http://schemas.microsoft.com/office/powerpoint/2010/main" val="1626810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563DD2-5A24-46DC-9437-398A7211F060}"/>
              </a:ext>
            </a:extLst>
          </p:cNvPr>
          <p:cNvSpPr>
            <a:spLocks noGrp="1"/>
          </p:cNvSpPr>
          <p:nvPr>
            <p:ph type="title"/>
          </p:nvPr>
        </p:nvSpPr>
        <p:spPr>
          <a:xfrm>
            <a:off x="952500" y="152400"/>
            <a:ext cx="11239500" cy="615553"/>
          </a:xfrm>
        </p:spPr>
        <p:txBody>
          <a:bodyPr/>
          <a:lstStyle/>
          <a:p>
            <a:pPr algn="ctr"/>
            <a:r>
              <a:rPr lang="en-US"/>
              <a:t>Regularized Regression</a:t>
            </a:r>
            <a:endParaRPr lang="en-IN" dirty="0"/>
          </a:p>
        </p:txBody>
      </p:sp>
      <p:sp>
        <p:nvSpPr>
          <p:cNvPr id="3" name="Text Placeholder 2">
            <a:extLst>
              <a:ext uri="{FF2B5EF4-FFF2-40B4-BE49-F238E27FC236}">
                <a16:creationId xmlns:a16="http://schemas.microsoft.com/office/drawing/2014/main" xmlns="" id="{6D9C9C50-757E-4C24-88CD-6D83A57104F1}"/>
              </a:ext>
            </a:extLst>
          </p:cNvPr>
          <p:cNvSpPr>
            <a:spLocks noGrp="1"/>
          </p:cNvSpPr>
          <p:nvPr>
            <p:ph type="body" idx="1"/>
          </p:nvPr>
        </p:nvSpPr>
        <p:spPr>
          <a:xfrm>
            <a:off x="304800" y="1143000"/>
            <a:ext cx="11430000" cy="5539978"/>
          </a:xfrm>
        </p:spPr>
        <p:txBody>
          <a:bodyPr/>
          <a:lstStyle/>
          <a:p>
            <a:pPr marL="342900" indent="-342900" algn="just">
              <a:lnSpc>
                <a:spcPct val="150000"/>
              </a:lnSpc>
              <a:buFont typeface="Wingdings" panose="05000000000000000000" pitchFamily="2" charset="2"/>
              <a:buChar char="Ø"/>
              <a:tabLst>
                <a:tab pos="685800" algn="l"/>
              </a:tabLst>
            </a:pPr>
            <a:r>
              <a:rPr lang="en-US" sz="2000" dirty="0"/>
              <a:t>Regularized regression is a type of regression where the coefficient estimates are constrained to zero. The magnitude (size) of coefficients, as well as the magnitude of the error term, are penalized. Complex models are discouraged, primarily to avoid </a:t>
            </a:r>
            <a:r>
              <a:rPr lang="en-US" sz="2000" dirty="0" smtClean="0"/>
              <a:t>overfitting. Regularization </a:t>
            </a:r>
            <a:r>
              <a:rPr lang="en-US" sz="2000" dirty="0"/>
              <a:t>is a way to give a penalty to certain </a:t>
            </a:r>
            <a:r>
              <a:rPr lang="en-US" sz="2000" dirty="0" smtClean="0"/>
              <a:t>models. </a:t>
            </a:r>
          </a:p>
          <a:p>
            <a:pPr marL="342900" indent="-342900" algn="just">
              <a:lnSpc>
                <a:spcPct val="150000"/>
              </a:lnSpc>
              <a:buFont typeface="Wingdings" panose="05000000000000000000" pitchFamily="2" charset="2"/>
              <a:buChar char="Ø"/>
              <a:tabLst>
                <a:tab pos="685800" algn="l"/>
              </a:tabLst>
            </a:pPr>
            <a:r>
              <a:rPr lang="en-US" sz="2000" b="1" dirty="0"/>
              <a:t>Types of Regularized </a:t>
            </a:r>
            <a:r>
              <a:rPr lang="en-US" sz="2000" b="1" dirty="0" smtClean="0"/>
              <a:t>Regression: </a:t>
            </a:r>
            <a:r>
              <a:rPr lang="en-US" sz="2000" dirty="0" smtClean="0"/>
              <a:t>Two </a:t>
            </a:r>
            <a:r>
              <a:rPr lang="en-US" sz="2000" dirty="0"/>
              <a:t>commonly used types of regularized regression methods are ridge regression and lasso regression</a:t>
            </a:r>
            <a:r>
              <a:rPr lang="en-US" sz="2000" dirty="0" smtClean="0"/>
              <a:t>.</a:t>
            </a:r>
          </a:p>
          <a:p>
            <a:pPr marL="571500" indent="-171450" algn="just">
              <a:lnSpc>
                <a:spcPct val="150000"/>
              </a:lnSpc>
              <a:buFont typeface="Arial" panose="020B0604020202020204" pitchFamily="34" charset="0"/>
              <a:buChar char="•"/>
              <a:tabLst>
                <a:tab pos="685800" algn="l"/>
              </a:tabLst>
            </a:pPr>
            <a:r>
              <a:rPr lang="en-US" sz="2000" dirty="0"/>
              <a:t>Ridge regression is a way to create a parsimonious model when the number of predictor variables in a set exceeds the number of observations, or when a data set has multicollinearity (correlations between predictor variables</a:t>
            </a:r>
            <a:r>
              <a:rPr lang="en-US" sz="2000" dirty="0" smtClean="0"/>
              <a:t>).</a:t>
            </a:r>
          </a:p>
          <a:p>
            <a:pPr marL="571500" indent="-171450" algn="just">
              <a:lnSpc>
                <a:spcPct val="150000"/>
              </a:lnSpc>
              <a:buFont typeface="Arial" panose="020B0604020202020204" pitchFamily="34" charset="0"/>
              <a:buChar char="•"/>
              <a:tabLst>
                <a:tab pos="685800" algn="l"/>
              </a:tabLst>
            </a:pPr>
            <a:r>
              <a:rPr lang="en-US" sz="2000" dirty="0" smtClean="0"/>
              <a:t>Lasso </a:t>
            </a:r>
            <a:r>
              <a:rPr lang="en-US" sz="2000" dirty="0"/>
              <a:t>regression is a type of linear regression that uses shrinkage. Shrinkage is where data values are shrunk towards a central point, like the mean. This type is very useful when you have high levels of </a:t>
            </a:r>
            <a:r>
              <a:rPr lang="en-US" sz="2000" dirty="0" smtClean="0"/>
              <a:t>multicollinearity </a:t>
            </a:r>
            <a:r>
              <a:rPr lang="en-US" sz="2000" dirty="0"/>
              <a:t>or when you want to automate certain parts of model selection, like variable selection/parameter elimination.</a:t>
            </a:r>
          </a:p>
        </p:txBody>
      </p:sp>
    </p:spTree>
    <p:extLst>
      <p:ext uri="{BB962C8B-B14F-4D97-AF65-F5344CB8AC3E}">
        <p14:creationId xmlns:p14="http://schemas.microsoft.com/office/powerpoint/2010/main" val="4080578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6D9C9C50-757E-4C24-88CD-6D83A57104F1}"/>
              </a:ext>
            </a:extLst>
          </p:cNvPr>
          <p:cNvSpPr>
            <a:spLocks noGrp="1"/>
          </p:cNvSpPr>
          <p:nvPr>
            <p:ph type="body" idx="1"/>
          </p:nvPr>
        </p:nvSpPr>
        <p:spPr>
          <a:xfrm>
            <a:off x="723900" y="1295400"/>
            <a:ext cx="10591800" cy="1604735"/>
          </a:xfrm>
        </p:spPr>
        <p:txBody>
          <a:bodyPr/>
          <a:lstStyle/>
          <a:p>
            <a:pPr marL="342900" indent="-342900" algn="just">
              <a:lnSpc>
                <a:spcPct val="150000"/>
              </a:lnSpc>
              <a:buFont typeface="Wingdings" panose="05000000000000000000" pitchFamily="2" charset="2"/>
              <a:buChar char="Ø"/>
            </a:pPr>
            <a:r>
              <a:rPr lang="en-US" sz="2400" dirty="0"/>
              <a:t>T1: Mitchell T.M., Machine Learning, McGraw Hill (1997).  </a:t>
            </a:r>
          </a:p>
          <a:p>
            <a:pPr marL="342900" indent="-342900" algn="just">
              <a:lnSpc>
                <a:spcPct val="150000"/>
              </a:lnSpc>
              <a:buFont typeface="Wingdings" panose="05000000000000000000" pitchFamily="2" charset="2"/>
              <a:buChar char="Ø"/>
            </a:pPr>
            <a:r>
              <a:rPr lang="en-US" sz="2400" dirty="0"/>
              <a:t>T2: Andreas C. Miller, Sarah Guido, Introduction to Machine Learning with Python, O’REILLY (2001). </a:t>
            </a:r>
          </a:p>
        </p:txBody>
      </p:sp>
      <p:sp>
        <p:nvSpPr>
          <p:cNvPr id="4" name="Title 1">
            <a:extLst>
              <a:ext uri="{FF2B5EF4-FFF2-40B4-BE49-F238E27FC236}">
                <a16:creationId xmlns:a16="http://schemas.microsoft.com/office/drawing/2014/main" xmlns="" id="{D4563DD2-5A24-46DC-9437-398A7211F060}"/>
              </a:ext>
            </a:extLst>
          </p:cNvPr>
          <p:cNvSpPr txBox="1">
            <a:spLocks/>
          </p:cNvSpPr>
          <p:nvPr/>
        </p:nvSpPr>
        <p:spPr>
          <a:xfrm>
            <a:off x="800100" y="152400"/>
            <a:ext cx="11239500" cy="615553"/>
          </a:xfrm>
          <a:prstGeom prst="rect">
            <a:avLst/>
          </a:prstGeom>
        </p:spPr>
        <p:txBody>
          <a:bodyPr wrap="square" lIns="0" tIns="0" rIns="0" bIns="0">
            <a:spAutoFit/>
          </a:bodyPr>
          <a:lstStyle>
            <a:lvl1pPr>
              <a:defRPr sz="4000" b="1" i="0">
                <a:solidFill>
                  <a:schemeClr val="tx1"/>
                </a:solidFill>
                <a:latin typeface="Times New Roman"/>
                <a:ea typeface="+mj-ea"/>
                <a:cs typeface="Times New Roman"/>
              </a:defRPr>
            </a:lvl1pPr>
          </a:lstStyle>
          <a:p>
            <a:pPr algn="ctr"/>
            <a:r>
              <a:rPr lang="en-US" kern="0" dirty="0"/>
              <a:t>References</a:t>
            </a:r>
          </a:p>
        </p:txBody>
      </p:sp>
    </p:spTree>
    <p:extLst>
      <p:ext uri="{BB962C8B-B14F-4D97-AF65-F5344CB8AC3E}">
        <p14:creationId xmlns:p14="http://schemas.microsoft.com/office/powerpoint/2010/main" val="1806366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4691380"/>
            <a:chOff x="0" y="0"/>
            <a:chExt cx="12192000" cy="4691380"/>
          </a:xfrm>
        </p:grpSpPr>
        <p:sp>
          <p:nvSpPr>
            <p:cNvPr id="3" name="object 3"/>
            <p:cNvSpPr/>
            <p:nvPr/>
          </p:nvSpPr>
          <p:spPr>
            <a:xfrm>
              <a:off x="0" y="0"/>
              <a:ext cx="12192000" cy="4688205"/>
            </a:xfrm>
            <a:custGeom>
              <a:avLst/>
              <a:gdLst/>
              <a:ahLst/>
              <a:cxnLst/>
              <a:rect l="l" t="t" r="r" b="b"/>
              <a:pathLst>
                <a:path w="12192000" h="4688205">
                  <a:moveTo>
                    <a:pt x="12192000" y="0"/>
                  </a:moveTo>
                  <a:lnTo>
                    <a:pt x="0" y="0"/>
                  </a:lnTo>
                  <a:lnTo>
                    <a:pt x="0" y="4687824"/>
                  </a:lnTo>
                  <a:lnTo>
                    <a:pt x="12192000" y="4687824"/>
                  </a:lnTo>
                  <a:lnTo>
                    <a:pt x="12192000" y="0"/>
                  </a:lnTo>
                  <a:close/>
                </a:path>
              </a:pathLst>
            </a:custGeom>
            <a:solidFill>
              <a:srgbClr val="385622">
                <a:alpha val="59999"/>
              </a:srgbClr>
            </a:solidFill>
          </p:spPr>
          <p:txBody>
            <a:bodyPr wrap="square" lIns="0" tIns="0" rIns="0" bIns="0" rtlCol="0"/>
            <a:lstStyle/>
            <a:p>
              <a:endParaRPr/>
            </a:p>
          </p:txBody>
        </p:sp>
        <p:sp>
          <p:nvSpPr>
            <p:cNvPr id="4" name="object 4"/>
            <p:cNvSpPr/>
            <p:nvPr/>
          </p:nvSpPr>
          <p:spPr>
            <a:xfrm>
              <a:off x="9348216" y="0"/>
              <a:ext cx="1828800" cy="1828800"/>
            </a:xfrm>
            <a:custGeom>
              <a:avLst/>
              <a:gdLst/>
              <a:ahLst/>
              <a:cxnLst/>
              <a:rect l="l" t="t" r="r" b="b"/>
              <a:pathLst>
                <a:path w="1828800" h="1828800">
                  <a:moveTo>
                    <a:pt x="0" y="0"/>
                  </a:moveTo>
                  <a:lnTo>
                    <a:pt x="1828800" y="1828800"/>
                  </a:lnTo>
                </a:path>
                <a:path w="1828800" h="1828800">
                  <a:moveTo>
                    <a:pt x="819911" y="0"/>
                  </a:moveTo>
                  <a:lnTo>
                    <a:pt x="1483867" y="663955"/>
                  </a:lnTo>
                </a:path>
              </a:pathLst>
            </a:custGeom>
            <a:ln w="6096">
              <a:solidFill>
                <a:srgbClr val="EC7C30"/>
              </a:solidFill>
            </a:ln>
          </p:spPr>
          <p:txBody>
            <a:bodyPr wrap="square" lIns="0" tIns="0" rIns="0" bIns="0" rtlCol="0"/>
            <a:lstStyle/>
            <a:p>
              <a:endParaRPr/>
            </a:p>
          </p:txBody>
        </p:sp>
      </p:grpSp>
      <p:grpSp>
        <p:nvGrpSpPr>
          <p:cNvPr id="5" name="object 5"/>
          <p:cNvGrpSpPr/>
          <p:nvPr/>
        </p:nvGrpSpPr>
        <p:grpSpPr>
          <a:xfrm>
            <a:off x="387095" y="5126735"/>
            <a:ext cx="1734820" cy="1734820"/>
            <a:chOff x="387095" y="5126735"/>
            <a:chExt cx="1734820" cy="1734820"/>
          </a:xfrm>
        </p:grpSpPr>
        <p:sp>
          <p:nvSpPr>
            <p:cNvPr id="6" name="object 6"/>
            <p:cNvSpPr/>
            <p:nvPr/>
          </p:nvSpPr>
          <p:spPr>
            <a:xfrm>
              <a:off x="734568" y="6294119"/>
              <a:ext cx="558800" cy="558800"/>
            </a:xfrm>
            <a:custGeom>
              <a:avLst/>
              <a:gdLst/>
              <a:ahLst/>
              <a:cxnLst/>
              <a:rect l="l" t="t" r="r" b="b"/>
              <a:pathLst>
                <a:path w="558800" h="558800">
                  <a:moveTo>
                    <a:pt x="0" y="0"/>
                  </a:moveTo>
                  <a:lnTo>
                    <a:pt x="558291" y="558344"/>
                  </a:lnTo>
                </a:path>
              </a:pathLst>
            </a:custGeom>
            <a:ln w="6096">
              <a:solidFill>
                <a:srgbClr val="EC7C30"/>
              </a:solidFill>
            </a:ln>
          </p:spPr>
          <p:txBody>
            <a:bodyPr wrap="square" lIns="0" tIns="0" rIns="0" bIns="0" rtlCol="0"/>
            <a:lstStyle/>
            <a:p>
              <a:endParaRPr/>
            </a:p>
          </p:txBody>
        </p:sp>
        <p:sp>
          <p:nvSpPr>
            <p:cNvPr id="7" name="object 7"/>
            <p:cNvSpPr/>
            <p:nvPr/>
          </p:nvSpPr>
          <p:spPr>
            <a:xfrm>
              <a:off x="390143" y="5129783"/>
              <a:ext cx="1728470" cy="1728470"/>
            </a:xfrm>
            <a:custGeom>
              <a:avLst/>
              <a:gdLst/>
              <a:ahLst/>
              <a:cxnLst/>
              <a:rect l="l" t="t" r="r" b="b"/>
              <a:pathLst>
                <a:path w="1728470" h="1728470">
                  <a:moveTo>
                    <a:pt x="0" y="0"/>
                  </a:moveTo>
                  <a:lnTo>
                    <a:pt x="1728343" y="1728310"/>
                  </a:lnTo>
                </a:path>
              </a:pathLst>
            </a:custGeom>
            <a:ln w="6095">
              <a:solidFill>
                <a:srgbClr val="EC7C30"/>
              </a:solidFill>
            </a:ln>
          </p:spPr>
          <p:txBody>
            <a:bodyPr wrap="square" lIns="0" tIns="0" rIns="0" bIns="0" rtlCol="0"/>
            <a:lstStyle/>
            <a:p>
              <a:endParaRPr/>
            </a:p>
          </p:txBody>
        </p:sp>
      </p:grpSp>
      <p:sp>
        <p:nvSpPr>
          <p:cNvPr id="8" name="object 8"/>
          <p:cNvSpPr txBox="1">
            <a:spLocks noGrp="1"/>
          </p:cNvSpPr>
          <p:nvPr>
            <p:ph type="title"/>
          </p:nvPr>
        </p:nvSpPr>
        <p:spPr>
          <a:xfrm>
            <a:off x="4715002" y="2212619"/>
            <a:ext cx="4274820" cy="1244600"/>
          </a:xfrm>
          <a:prstGeom prst="rect">
            <a:avLst/>
          </a:prstGeom>
        </p:spPr>
        <p:txBody>
          <a:bodyPr vert="horz" wrap="square" lIns="0" tIns="12065" rIns="0" bIns="0" rtlCol="0">
            <a:spAutoFit/>
          </a:bodyPr>
          <a:lstStyle/>
          <a:p>
            <a:pPr marL="12700">
              <a:lnSpc>
                <a:spcPct val="100000"/>
              </a:lnSpc>
              <a:spcBef>
                <a:spcPts val="95"/>
              </a:spcBef>
            </a:pPr>
            <a:r>
              <a:rPr sz="8000" b="0" spc="-1445" dirty="0">
                <a:solidFill>
                  <a:srgbClr val="FFFFFF"/>
                </a:solidFill>
                <a:latin typeface="Arial"/>
                <a:cs typeface="Arial"/>
              </a:rPr>
              <a:t>THANK</a:t>
            </a:r>
            <a:r>
              <a:rPr sz="8000" b="0" spc="-819" dirty="0">
                <a:solidFill>
                  <a:srgbClr val="FFFFFF"/>
                </a:solidFill>
                <a:latin typeface="Arial"/>
                <a:cs typeface="Arial"/>
              </a:rPr>
              <a:t> </a:t>
            </a:r>
            <a:r>
              <a:rPr sz="8000" b="0" spc="-1760" dirty="0">
                <a:solidFill>
                  <a:srgbClr val="FFFFFF"/>
                </a:solidFill>
                <a:latin typeface="Arial"/>
                <a:cs typeface="Arial"/>
              </a:rPr>
              <a:t>YOU</a:t>
            </a:r>
            <a:endParaRPr sz="8000">
              <a:latin typeface="Arial"/>
              <a:cs typeface="Arial"/>
            </a:endParaRPr>
          </a:p>
        </p:txBody>
      </p:sp>
      <p:sp>
        <p:nvSpPr>
          <p:cNvPr id="9" name="object 9"/>
          <p:cNvSpPr/>
          <p:nvPr/>
        </p:nvSpPr>
        <p:spPr>
          <a:xfrm>
            <a:off x="2644139" y="1214627"/>
            <a:ext cx="2685415" cy="3228340"/>
          </a:xfrm>
          <a:custGeom>
            <a:avLst/>
            <a:gdLst/>
            <a:ahLst/>
            <a:cxnLst/>
            <a:rect l="l" t="t" r="r" b="b"/>
            <a:pathLst>
              <a:path w="2685415" h="3228340">
                <a:moveTo>
                  <a:pt x="2429256" y="2414524"/>
                </a:moveTo>
                <a:lnTo>
                  <a:pt x="1612138" y="3227832"/>
                </a:lnTo>
                <a:lnTo>
                  <a:pt x="0" y="1613916"/>
                </a:lnTo>
                <a:lnTo>
                  <a:pt x="1612138" y="0"/>
                </a:lnTo>
                <a:lnTo>
                  <a:pt x="2429256" y="818134"/>
                </a:lnTo>
              </a:path>
              <a:path w="2685415" h="3228340">
                <a:moveTo>
                  <a:pt x="2685288" y="2414524"/>
                </a:moveTo>
                <a:lnTo>
                  <a:pt x="1868170" y="3227832"/>
                </a:lnTo>
                <a:lnTo>
                  <a:pt x="256032" y="1613916"/>
                </a:lnTo>
                <a:lnTo>
                  <a:pt x="1868170" y="0"/>
                </a:lnTo>
                <a:lnTo>
                  <a:pt x="2685288" y="818134"/>
                </a:lnTo>
              </a:path>
            </a:pathLst>
          </a:custGeom>
          <a:ln w="39624">
            <a:solidFill>
              <a:srgbClr val="FFFFFF"/>
            </a:solidFill>
          </a:ln>
        </p:spPr>
        <p:txBody>
          <a:bodyPr wrap="square" lIns="0" tIns="0" rIns="0" bIns="0" rtlCol="0"/>
          <a:lstStyle/>
          <a:p>
            <a:endParaRPr/>
          </a:p>
        </p:txBody>
      </p:sp>
      <p:sp>
        <p:nvSpPr>
          <p:cNvPr id="10" name="object 10"/>
          <p:cNvSpPr/>
          <p:nvPr/>
        </p:nvSpPr>
        <p:spPr>
          <a:xfrm>
            <a:off x="237743" y="152400"/>
            <a:ext cx="411480" cy="1612391"/>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1795</TotalTime>
  <Words>794</Words>
  <Application>Microsoft Office PowerPoint</Application>
  <PresentationFormat>Widescreen</PresentationFormat>
  <Paragraphs>57</Paragraphs>
  <Slides>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Arial Black</vt:lpstr>
      <vt:lpstr>Calibri</vt:lpstr>
      <vt:lpstr>Carlito</vt:lpstr>
      <vt:lpstr>Times New Roman</vt:lpstr>
      <vt:lpstr>Trebuchet MS</vt:lpstr>
      <vt:lpstr>Wingdings</vt:lpstr>
      <vt:lpstr>Office Theme</vt:lpstr>
      <vt:lpstr>INSTITUTE: UIE (AIT-CSE)</vt:lpstr>
      <vt:lpstr>PowerPoint Presentation</vt:lpstr>
      <vt:lpstr>Generalized Linear Regression </vt:lpstr>
      <vt:lpstr> </vt:lpstr>
      <vt:lpstr> </vt:lpstr>
      <vt:lpstr>Regularized Regression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APEX INSTITUTE OF TECHNOLOGY</dc:title>
  <dc:creator>Neha Sharma</dc:creator>
  <cp:lastModifiedBy>SID</cp:lastModifiedBy>
  <cp:revision>129</cp:revision>
  <dcterms:created xsi:type="dcterms:W3CDTF">2020-06-24T06:19:43Z</dcterms:created>
  <dcterms:modified xsi:type="dcterms:W3CDTF">2022-06-28T07:49:33Z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2019-06-25T00:00:00Z</vt:filetime>
  </property>
  <property fmtid="{D5CDD505-2E9C-101B-9397-08002B2CF9AE}" pid="3" name="Creator">
    <vt:lpwstr>Microsoft® PowerPoint® 2016</vt:lpwstr>
  </property>
  <property fmtid="{D5CDD505-2E9C-101B-9397-08002B2CF9AE}" pid="4" name="LastSaved">
    <vt:filetime>2020-06-24T00:00:00Z</vt:filetime>
  </property>
</Properties>
</file>