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486" r:id="rId2"/>
    <p:sldId id="284" r:id="rId3"/>
    <p:sldId id="285" r:id="rId4"/>
    <p:sldId id="510" r:id="rId5"/>
    <p:sldId id="499" r:id="rId6"/>
    <p:sldId id="507" r:id="rId7"/>
    <p:sldId id="512" r:id="rId8"/>
    <p:sldId id="511" r:id="rId9"/>
    <p:sldId id="513" r:id="rId10"/>
    <p:sldId id="514" r:id="rId11"/>
    <p:sldId id="515" r:id="rId12"/>
    <p:sldId id="516" r:id="rId13"/>
    <p:sldId id="498" r:id="rId14"/>
    <p:sldId id="28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28-06-2022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13</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a:t>
            </a:r>
            <a:r>
              <a:rPr lang="en-IN" sz="2400" b="1" spc="-5" dirty="0" smtClean="0">
                <a:solidFill>
                  <a:schemeClr val="tx1">
                    <a:lumMod val="85000"/>
                    <a:lumOff val="15000"/>
                  </a:schemeClr>
                </a:solidFill>
                <a:latin typeface="Times New Roman"/>
                <a:cs typeface="Times New Roman"/>
              </a:rPr>
              <a:t>1.3</a:t>
            </a:r>
            <a:r>
              <a:rPr lang="en-IN" sz="2400" b="1" spc="-5" dirty="0">
                <a:solidFill>
                  <a:schemeClr val="tx1">
                    <a:lumMod val="85000"/>
                    <a:lumOff val="15000"/>
                  </a:schemeClr>
                </a:solidFill>
                <a:latin typeface="Times New Roman"/>
                <a:cs typeface="Times New Roman"/>
              </a:rPr>
              <a:t>: Advanced Regression </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a:t>
            </a:r>
            <a:r>
              <a:rPr lang="en-IN" sz="2400" b="1" spc="-5" dirty="0" smtClean="0">
                <a:solidFill>
                  <a:schemeClr val="tx1">
                    <a:lumMod val="85000"/>
                    <a:lumOff val="15000"/>
                  </a:schemeClr>
                </a:solidFill>
                <a:latin typeface="Times New Roman"/>
                <a:cs typeface="Times New Roman"/>
              </a:rPr>
              <a:t>13 &amp; 14: </a:t>
            </a:r>
            <a:r>
              <a:rPr lang="en-US" sz="2400" b="1" spc="-5" dirty="0">
                <a:solidFill>
                  <a:schemeClr val="tx1">
                    <a:lumMod val="85000"/>
                    <a:lumOff val="15000"/>
                  </a:schemeClr>
                </a:solidFill>
                <a:latin typeface="Times New Roman"/>
                <a:cs typeface="Times New Roman"/>
              </a:rPr>
              <a:t>Ridge and Lasso Regression &amp; Feature Selection</a:t>
            </a:r>
            <a:endParaRPr lang="en-US" sz="2400" b="1" spc="-5" dirty="0" smtClean="0">
              <a:solidFill>
                <a:schemeClr val="tx1">
                  <a:lumMod val="85000"/>
                  <a:lumOff val="15000"/>
                </a:schemeClr>
              </a:solidFill>
              <a:latin typeface="Times New Roman"/>
              <a:cs typeface="Times New Roman"/>
            </a:endParaRPr>
          </a:p>
          <a:p>
            <a:pPr marL="12700">
              <a:lnSpc>
                <a:spcPct val="100000"/>
              </a:lnSpc>
              <a:spcBef>
                <a:spcPts val="100"/>
              </a:spcBef>
            </a:pPr>
            <a:r>
              <a:rPr lang="en-IN" sz="2400" b="1" spc="-5" dirty="0" smtClean="0">
                <a:solidFill>
                  <a:schemeClr val="tx1">
                    <a:lumMod val="85000"/>
                    <a:lumOff val="15000"/>
                  </a:schemeClr>
                </a:solidFill>
                <a:latin typeface="Times New Roman"/>
                <a:cs typeface="Times New Roman"/>
              </a:rPr>
              <a:t>By</a:t>
            </a:r>
            <a:r>
              <a:rPr lang="en-IN" sz="2400" b="1" spc="-5" dirty="0">
                <a:solidFill>
                  <a:schemeClr val="tx1">
                    <a:lumMod val="85000"/>
                    <a:lumOff val="15000"/>
                  </a:schemeClr>
                </a:solidFill>
                <a:latin typeface="Times New Roman"/>
                <a:cs typeface="Times New Roman"/>
              </a:rPr>
              <a:t>: </a:t>
            </a:r>
            <a:r>
              <a:rPr lang="en-IN" sz="2400" b="1" spc="-5" dirty="0" smtClean="0">
                <a:solidFill>
                  <a:schemeClr val="tx1">
                    <a:lumMod val="85000"/>
                    <a:lumOff val="15000"/>
                  </a:schemeClr>
                </a:solidFill>
                <a:latin typeface="Times New Roman"/>
                <a:cs typeface="Times New Roman"/>
              </a:rPr>
              <a:t>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smtClean="0">
                <a:latin typeface="Arial Black" panose="020B0A04020102020204" pitchFamily="34" charset="0"/>
                <a:cs typeface="Times New Roman"/>
              </a:rPr>
              <a:t>CSS21: B.E. CSE (H) with </a:t>
            </a:r>
            <a:r>
              <a:rPr lang="en-IN" sz="3200" dirty="0">
                <a:latin typeface="Arial Black" panose="020B0A04020102020204" pitchFamily="34" charset="0"/>
                <a:cs typeface="Times New Roman"/>
              </a:rPr>
              <a:t>specialization in </a:t>
            </a:r>
            <a:br>
              <a:rPr lang="en-IN" sz="3200" dirty="0">
                <a:latin typeface="Arial Black" panose="020B0A04020102020204" pitchFamily="34" charset="0"/>
                <a:cs typeface="Times New Roman"/>
              </a:rPr>
            </a:br>
            <a:r>
              <a:rPr lang="en-IN" sz="3200" dirty="0" smtClean="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a:t>
            </a:r>
            <a:r>
              <a:rPr lang="en-IN" sz="2800" dirty="0" smtClean="0">
                <a:latin typeface="Times New Roman" panose="02020603050405020304" pitchFamily="18" charset="0"/>
                <a:cs typeface="Times New Roman" panose="02020603050405020304" pitchFamily="18" charset="0"/>
              </a:rPr>
              <a:t>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952500" y="152400"/>
            <a:ext cx="11239500" cy="615553"/>
          </a:xfrm>
        </p:spPr>
        <p:txBody>
          <a:bodyPr/>
          <a:lstStyle/>
          <a:p>
            <a:pPr algn="ctr"/>
            <a:r>
              <a:rPr lang="en-US" dirty="0"/>
              <a:t>Feature </a:t>
            </a:r>
            <a:r>
              <a:rPr lang="en-US" dirty="0" smtClean="0"/>
              <a:t>Selection Methods</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tabLst>
                <a:tab pos="685800" algn="l"/>
              </a:tabLst>
            </a:pPr>
            <a:r>
              <a:rPr lang="en-US" sz="2000" dirty="0"/>
              <a:t>Feature selection algorithms are categorized as either supervised, which can be used for labeled data; or unsupervised, which can be used for unlabeled data. Unsupervised techniques are classified as filter methods, wrapper methods, embedded methods, or hybrid methods:</a:t>
            </a:r>
          </a:p>
          <a:p>
            <a:pPr marL="342900" indent="-342900" algn="just">
              <a:lnSpc>
                <a:spcPct val="150000"/>
              </a:lnSpc>
              <a:buFont typeface="Wingdings" panose="05000000000000000000" pitchFamily="2" charset="2"/>
              <a:buChar char="Ø"/>
              <a:tabLst>
                <a:tab pos="685800" algn="l"/>
              </a:tabLst>
            </a:pPr>
            <a:r>
              <a:rPr lang="en-US" sz="2000" b="1" dirty="0" smtClean="0"/>
              <a:t>Filter </a:t>
            </a:r>
            <a:r>
              <a:rPr lang="en-US" sz="2000" b="1" dirty="0"/>
              <a:t>methods: </a:t>
            </a:r>
            <a:r>
              <a:rPr lang="en-US" sz="2000" dirty="0"/>
              <a:t>Filter methods select features based on statistics rather than feature selection cross-validation performance. A selected metric is applied to identify irrelevant attributes and perform recursive feature selection. Filter methods are either univariate, in which an ordered ranking list of features is established to inform the final selection of feature subset; or multivariate, which evaluates the relevance of the features as a whole, identifying redundant and irrelevant features.</a:t>
            </a:r>
          </a:p>
          <a:p>
            <a:pPr marL="342900" indent="-342900" algn="just">
              <a:lnSpc>
                <a:spcPct val="150000"/>
              </a:lnSpc>
              <a:buFont typeface="Wingdings" panose="05000000000000000000" pitchFamily="2" charset="2"/>
              <a:buChar char="Ø"/>
              <a:tabLst>
                <a:tab pos="685800" algn="l"/>
              </a:tabLst>
            </a:pPr>
            <a:r>
              <a:rPr lang="en-US" sz="2000" b="1" dirty="0"/>
              <a:t>Wrapper methods: </a:t>
            </a:r>
            <a:r>
              <a:rPr lang="en-US" sz="2000" dirty="0"/>
              <a:t>Wrapper feature selection methods consider the selection of a set of features as a search problem, whereby their quality is assessed with the preparation, evaluation, and comparison of a combination of features to other combinations of features. This method facilitates the detection of possible interactions amongst variables. </a:t>
            </a:r>
          </a:p>
        </p:txBody>
      </p:sp>
    </p:spTree>
    <p:extLst>
      <p:ext uri="{BB962C8B-B14F-4D97-AF65-F5344CB8AC3E}">
        <p14:creationId xmlns:p14="http://schemas.microsoft.com/office/powerpoint/2010/main" val="14717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9525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tabLst>
                <a:tab pos="685800" algn="l"/>
              </a:tabLst>
            </a:pPr>
            <a:r>
              <a:rPr lang="en-US" sz="2000" dirty="0"/>
              <a:t>Wrapper methods focus on feature subsets that will help improve the quality of the results of the clustering algorithm used for the </a:t>
            </a:r>
            <a:r>
              <a:rPr lang="en-US" sz="2000" dirty="0" smtClean="0"/>
              <a:t>selection</a:t>
            </a:r>
          </a:p>
          <a:p>
            <a:pPr marL="342900" indent="-342900" algn="just">
              <a:lnSpc>
                <a:spcPct val="150000"/>
              </a:lnSpc>
              <a:buFont typeface="Wingdings" panose="05000000000000000000" pitchFamily="2" charset="2"/>
              <a:buChar char="Ø"/>
              <a:tabLst>
                <a:tab pos="685800" algn="l"/>
              </a:tabLst>
            </a:pPr>
            <a:r>
              <a:rPr lang="en-US" sz="2000" b="1" dirty="0" smtClean="0"/>
              <a:t>Embedded </a:t>
            </a:r>
            <a:r>
              <a:rPr lang="en-US" sz="2000" b="1" dirty="0"/>
              <a:t>methods: </a:t>
            </a:r>
            <a:r>
              <a:rPr lang="en-US" sz="2000" dirty="0"/>
              <a:t>Embedded feature selection methods integrate the feature selection machine learning algorithm as part of the learning algorithm, in which classification and feature selection are performed simultaneously. The features that will contribute the most to each iteration of the model training process are carefully extracted. Random forest feature selection, decision tree feature selection, and LASSO feature selection are common embedded methods</a:t>
            </a:r>
            <a:r>
              <a:rPr lang="en-US" sz="2000" dirty="0" smtClean="0"/>
              <a:t>.</a:t>
            </a:r>
          </a:p>
          <a:p>
            <a:pPr algn="just">
              <a:lnSpc>
                <a:spcPct val="150000"/>
              </a:lnSpc>
              <a:tabLst>
                <a:tab pos="685800" algn="l"/>
              </a:tabLst>
            </a:pPr>
            <a:r>
              <a:rPr lang="en-US" sz="2000" b="1" dirty="0"/>
              <a:t>How to Choose a Feature Selection </a:t>
            </a:r>
            <a:r>
              <a:rPr lang="en-US" sz="2000" b="1" dirty="0" smtClean="0"/>
              <a:t>Method:</a:t>
            </a:r>
            <a:endParaRPr lang="en-US" sz="2000" b="1" dirty="0"/>
          </a:p>
          <a:p>
            <a:pPr marL="342900" indent="-342900" algn="just">
              <a:lnSpc>
                <a:spcPct val="150000"/>
              </a:lnSpc>
              <a:buFont typeface="Wingdings" panose="05000000000000000000" pitchFamily="2" charset="2"/>
              <a:buChar char="Ø"/>
              <a:tabLst>
                <a:tab pos="685800" algn="l"/>
              </a:tabLst>
            </a:pPr>
            <a:r>
              <a:rPr lang="en-US" sz="2000" dirty="0"/>
              <a:t>Choosing the best feature selection method depends on the input and output in consideration</a:t>
            </a:r>
            <a:r>
              <a:rPr lang="en-US" sz="2000" dirty="0" smtClean="0"/>
              <a:t>:</a:t>
            </a:r>
          </a:p>
          <a:p>
            <a:pPr marL="628650" indent="-228600" algn="just">
              <a:lnSpc>
                <a:spcPct val="150000"/>
              </a:lnSpc>
              <a:buFont typeface="Arial" panose="020B0604020202020204" pitchFamily="34" charset="0"/>
              <a:buChar char="•"/>
              <a:tabLst>
                <a:tab pos="685800" algn="l"/>
              </a:tabLst>
            </a:pPr>
            <a:r>
              <a:rPr lang="en-US" sz="2000" b="1" dirty="0"/>
              <a:t>Numerical Input, Numerical Output: </a:t>
            </a:r>
            <a:r>
              <a:rPr lang="en-US" sz="2000" dirty="0"/>
              <a:t>feature selection regression problem with numerical input variables - use a correlation coefficient, such as Pearson’s correlation coefficient (for linear regression feature selection) or Spearman’s rank coefficient (for nonlinear).</a:t>
            </a:r>
          </a:p>
        </p:txBody>
      </p:sp>
    </p:spTree>
    <p:extLst>
      <p:ext uri="{BB962C8B-B14F-4D97-AF65-F5344CB8AC3E}">
        <p14:creationId xmlns:p14="http://schemas.microsoft.com/office/powerpoint/2010/main" val="56030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9525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539978"/>
          </a:xfrm>
        </p:spPr>
        <p:txBody>
          <a:bodyPr/>
          <a:lstStyle/>
          <a:p>
            <a:pPr marL="628650" indent="-228600" algn="just">
              <a:lnSpc>
                <a:spcPct val="150000"/>
              </a:lnSpc>
              <a:buFont typeface="Arial" panose="020B0604020202020204" pitchFamily="34" charset="0"/>
              <a:buChar char="•"/>
              <a:tabLst>
                <a:tab pos="685800" algn="l"/>
              </a:tabLst>
            </a:pPr>
            <a:r>
              <a:rPr lang="en-US" sz="2000" b="1" dirty="0" smtClean="0"/>
              <a:t>Numerical </a:t>
            </a:r>
            <a:r>
              <a:rPr lang="en-US" sz="2000" b="1" dirty="0"/>
              <a:t>Input, Categorical Output: </a:t>
            </a:r>
            <a:r>
              <a:rPr lang="en-US" sz="2000" dirty="0"/>
              <a:t>feature selection classification problem with numerical input variables -  use a correlation coefficient, taking into account the categorical target, such as ANOVA correlation coefficient (for linear) or Kendall’s rank coefficient (nonlinear).</a:t>
            </a:r>
          </a:p>
          <a:p>
            <a:pPr marL="628650" indent="-228600" algn="just">
              <a:lnSpc>
                <a:spcPct val="150000"/>
              </a:lnSpc>
              <a:buFont typeface="Arial" panose="020B0604020202020204" pitchFamily="34" charset="0"/>
              <a:buChar char="•"/>
              <a:tabLst>
                <a:tab pos="685800" algn="l"/>
              </a:tabLst>
            </a:pPr>
            <a:r>
              <a:rPr lang="en-US" sz="2000" b="1" dirty="0"/>
              <a:t>Categorical Input, Numerical Output: </a:t>
            </a:r>
            <a:r>
              <a:rPr lang="en-US" sz="2000" dirty="0"/>
              <a:t>regression predictive modeling problem with categorical input variables (rare) - use a correlation coefficient, such as ANOVA correlation coefficient (for linear) or Kendall’s rank coefficient (nonlinear), but in reverse.‍</a:t>
            </a:r>
          </a:p>
          <a:p>
            <a:pPr marL="628650" indent="-228600" algn="just">
              <a:lnSpc>
                <a:spcPct val="150000"/>
              </a:lnSpc>
              <a:buFont typeface="Arial" panose="020B0604020202020204" pitchFamily="34" charset="0"/>
              <a:buChar char="•"/>
              <a:tabLst>
                <a:tab pos="685800" algn="l"/>
              </a:tabLst>
            </a:pPr>
            <a:r>
              <a:rPr lang="en-US" sz="2000" b="1" dirty="0"/>
              <a:t>Categorical Input, Categorical Output: </a:t>
            </a:r>
            <a:r>
              <a:rPr lang="en-US" sz="2000" dirty="0"/>
              <a:t>classification predictive modeling problem with categorical input variables - use a correlation coefficient, such as Chi-Squared test (contingency tables) or Mutual Information, which is a powerful method that is agnostic to data </a:t>
            </a:r>
            <a:r>
              <a:rPr lang="en-US" sz="2000" dirty="0" smtClean="0"/>
              <a:t>types.</a:t>
            </a:r>
          </a:p>
          <a:p>
            <a:pPr marL="400050" indent="-342900" algn="just">
              <a:lnSpc>
                <a:spcPct val="150000"/>
              </a:lnSpc>
              <a:buFont typeface="Wingdings" panose="05000000000000000000" pitchFamily="2" charset="2"/>
              <a:buChar char="Ø"/>
              <a:tabLst>
                <a:tab pos="457200" algn="l"/>
              </a:tabLst>
            </a:pPr>
            <a:r>
              <a:rPr lang="en-US" sz="2000" dirty="0" smtClean="0"/>
              <a:t>Understanding how to select important features in machine learning is crucial to the efficacy of the machine learning algorithm. Irrelevant, redundant, and noisy features can pollute an algorithm, negatively impacting learning performance, accuracy, and computational cost. </a:t>
            </a:r>
            <a:endParaRPr lang="en-US" sz="2000" dirty="0"/>
          </a:p>
        </p:txBody>
      </p:sp>
    </p:spTree>
    <p:extLst>
      <p:ext uri="{BB962C8B-B14F-4D97-AF65-F5344CB8AC3E}">
        <p14:creationId xmlns:p14="http://schemas.microsoft.com/office/powerpoint/2010/main" val="14075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a:t>
            </a:r>
            <a:endParaRPr lang="en-IN" sz="4000" dirty="0"/>
          </a:p>
        </p:txBody>
      </p:sp>
      <p:graphicFrame>
        <p:nvGraphicFramePr>
          <p:cNvPr id="6" name="Table 6">
            <a:extLst>
              <a:ext uri="{FF2B5EF4-FFF2-40B4-BE49-F238E27FC236}">
                <a16:creationId xmlns=""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 xmlns:a16="http://schemas.microsoft.com/office/drawing/2014/main" val="3339205583"/>
                    </a:ext>
                  </a:extLst>
                </a:gridCol>
                <a:gridCol w="9493273">
                  <a:extLst>
                    <a:ext uri="{9D8B030D-6E8A-4147-A177-3AD203B41FA5}">
                      <a16:colId xmlns=""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implement various machine learning algorithms in a range of real-world applications.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smtClean="0">
                          <a:solidFill>
                            <a:schemeClr val="dk1"/>
                          </a:solidFill>
                          <a:effectLst/>
                          <a:latin typeface="+mj-lt"/>
                          <a:ea typeface="+mn-ea"/>
                          <a:cs typeface="Times New Roman" panose="02020603050405020304" pitchFamily="18" charset="0"/>
                        </a:rPr>
                        <a:t>Analyze and make use of machine learning algorithms-based applications using performance</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Ridge and Lasso Regression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066800"/>
            <a:ext cx="11430000" cy="5539978"/>
          </a:xfrm>
        </p:spPr>
        <p:txBody>
          <a:bodyPr/>
          <a:lstStyle/>
          <a:p>
            <a:pPr marL="342900" indent="-342900" algn="just">
              <a:lnSpc>
                <a:spcPct val="150000"/>
              </a:lnSpc>
              <a:buFont typeface="Wingdings" panose="05000000000000000000" pitchFamily="2" charset="2"/>
              <a:buChar char="Ø"/>
            </a:pPr>
            <a:r>
              <a:rPr lang="en-US" sz="2000" dirty="0" smtClean="0"/>
              <a:t>There are two </a:t>
            </a:r>
            <a:r>
              <a:rPr lang="en-US" sz="2000" dirty="0"/>
              <a:t>commonly </a:t>
            </a:r>
            <a:r>
              <a:rPr lang="en-US" sz="2000" dirty="0" smtClean="0"/>
              <a:t>types </a:t>
            </a:r>
            <a:r>
              <a:rPr lang="en-US" sz="2000" dirty="0"/>
              <a:t>of regularized regression methods are ridge regression and lasso regression.</a:t>
            </a:r>
          </a:p>
          <a:p>
            <a:pPr marL="342900" indent="-342900" algn="just">
              <a:lnSpc>
                <a:spcPct val="150000"/>
              </a:lnSpc>
              <a:buFont typeface="Wingdings" panose="05000000000000000000" pitchFamily="2" charset="2"/>
              <a:buChar char="Ø"/>
            </a:pPr>
            <a:r>
              <a:rPr lang="en-US" sz="2000" b="1" dirty="0"/>
              <a:t>Ridge </a:t>
            </a:r>
            <a:r>
              <a:rPr lang="en-US" sz="2000" b="1" dirty="0" smtClean="0"/>
              <a:t>regression: </a:t>
            </a:r>
            <a:r>
              <a:rPr lang="en-US" sz="2000" dirty="0" smtClean="0"/>
              <a:t>It is </a:t>
            </a:r>
            <a:r>
              <a:rPr lang="en-US" sz="2000" dirty="0"/>
              <a:t>a way to create a parsimonious model when the number of predictor variables in a set exceeds the number of observations, or when a data set has multicollinearity (correlations between predictor variables).</a:t>
            </a:r>
          </a:p>
          <a:p>
            <a:pPr marL="342900" indent="-342900" algn="just">
              <a:lnSpc>
                <a:spcPct val="150000"/>
              </a:lnSpc>
              <a:buFont typeface="Wingdings" panose="05000000000000000000" pitchFamily="2" charset="2"/>
              <a:buChar char="Ø"/>
            </a:pPr>
            <a:r>
              <a:rPr lang="en-US" sz="2000" b="1" dirty="0"/>
              <a:t>Lasso </a:t>
            </a:r>
            <a:r>
              <a:rPr lang="en-US" sz="2000" b="1" dirty="0" smtClean="0"/>
              <a:t>regression: </a:t>
            </a:r>
            <a:r>
              <a:rPr lang="en-US" sz="2000" dirty="0" smtClean="0"/>
              <a:t>It </a:t>
            </a:r>
            <a:r>
              <a:rPr lang="en-US" sz="2000" dirty="0"/>
              <a:t>is a type of linear regression that uses shrinkage. Shrinkage is where data values are shrunk towards a central point, like the mean. This type is very useful when you have high levels of multicollinearity or when you want to automate certain parts of model selection, like variable selection/parameter elimination</a:t>
            </a:r>
            <a:r>
              <a:rPr lang="en-US" sz="2000" dirty="0" smtClean="0"/>
              <a:t>. </a:t>
            </a:r>
            <a:r>
              <a:rPr lang="en-US" sz="2000" dirty="0"/>
              <a:t>This is a regularization technique used in feature selection using a Shrinkage method also referred to as the penalized regression method. Lasso is short for Least Absolute Shrinkage and Selection Operator, which is used both for regularization and model selection. If a model uses the L1 regularization technique, then it is called lasso regression.</a:t>
            </a: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078313"/>
          </a:xfrm>
        </p:spPr>
        <p:txBody>
          <a:bodyPr/>
          <a:lstStyle/>
          <a:p>
            <a:pPr algn="just">
              <a:lnSpc>
                <a:spcPct val="150000"/>
              </a:lnSpc>
            </a:pPr>
            <a:r>
              <a:rPr lang="en-US" sz="2000" b="1" dirty="0"/>
              <a:t>Lasso Regression for </a:t>
            </a:r>
            <a:r>
              <a:rPr lang="en-US" sz="2000" b="1" dirty="0" smtClean="0"/>
              <a:t>Regularization:</a:t>
            </a:r>
            <a:endParaRPr lang="en-US" sz="2000" b="1" dirty="0"/>
          </a:p>
          <a:p>
            <a:pPr marL="342900" indent="-342900" algn="just">
              <a:lnSpc>
                <a:spcPct val="150000"/>
              </a:lnSpc>
              <a:buFont typeface="Wingdings" panose="05000000000000000000" pitchFamily="2" charset="2"/>
              <a:buChar char="Ø"/>
            </a:pPr>
            <a:r>
              <a:rPr lang="en-US" sz="2000" dirty="0"/>
              <a:t>In this shrinkage technique, the coefficients determined in the linear model from </a:t>
            </a:r>
            <a:r>
              <a:rPr lang="en-US" sz="2000" dirty="0" smtClean="0"/>
              <a:t>equation. </a:t>
            </a:r>
            <a:r>
              <a:rPr lang="en-US" sz="2000" dirty="0"/>
              <a:t>above are shrunk towards the central point as the mean by introducing a penalization factor called the alpha α (or sometimes </a:t>
            </a:r>
            <a:r>
              <a:rPr lang="en-US" sz="2000" dirty="0" err="1"/>
              <a:t>lamda</a:t>
            </a:r>
            <a:r>
              <a:rPr lang="en-US" sz="2000" dirty="0"/>
              <a:t>) values.</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smtClean="0"/>
              <a:t>Alpha </a:t>
            </a:r>
            <a:r>
              <a:rPr lang="en-US" sz="2000" dirty="0"/>
              <a:t>(α) is the penalty term that denotes the amount of shrinkage (or constraint) that will be implemented in the equation. With alpha set to zero, you will find that this is the equivalent of the linear regression model from equation 1.2, and a larger value penalizes the optimization function. Therefore, lasso regression shrinks the coefficients and helps to reduce the model complexity and multi-collinearity.</a:t>
            </a:r>
          </a:p>
          <a:p>
            <a:pPr marL="342900" indent="-342900" algn="just">
              <a:lnSpc>
                <a:spcPct val="150000"/>
              </a:lnSpc>
              <a:buFont typeface="Wingdings" panose="05000000000000000000" pitchFamily="2" charset="2"/>
              <a:buChar char="Ø"/>
            </a:pPr>
            <a:r>
              <a:rPr lang="en-US" sz="2000" dirty="0" smtClean="0"/>
              <a:t>Alpha </a:t>
            </a:r>
            <a:r>
              <a:rPr lang="en-US" sz="2000" dirty="0"/>
              <a:t>(α) can be any real-valued number between zero and infinity; the larger the value, the more aggressive the penalization is.</a:t>
            </a:r>
          </a:p>
        </p:txBody>
      </p:sp>
      <p:pic>
        <p:nvPicPr>
          <p:cNvPr id="1026" name="Picture 2" descr="https://res.cloudinary.com/dyd911kmh/image/upload/v1648205671/image17_ryqg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2743200"/>
            <a:ext cx="4525202"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295400"/>
            <a:ext cx="11430000" cy="5078313"/>
          </a:xfrm>
        </p:spPr>
        <p:txBody>
          <a:bodyPr/>
          <a:lstStyle/>
          <a:p>
            <a:pPr algn="just">
              <a:lnSpc>
                <a:spcPct val="150000"/>
              </a:lnSpc>
            </a:pPr>
            <a:r>
              <a:rPr lang="en-US" sz="2000" b="1" dirty="0"/>
              <a:t>Lasso Regression for Model </a:t>
            </a:r>
            <a:r>
              <a:rPr lang="en-US" sz="2000" b="1" dirty="0" smtClean="0"/>
              <a:t>Selection:</a:t>
            </a:r>
            <a:endParaRPr lang="en-US" sz="2000" b="1" dirty="0"/>
          </a:p>
          <a:p>
            <a:pPr marL="342900" indent="-342900" algn="just">
              <a:lnSpc>
                <a:spcPct val="150000"/>
              </a:lnSpc>
              <a:buFont typeface="Wingdings" panose="05000000000000000000" pitchFamily="2" charset="2"/>
              <a:buChar char="Ø"/>
            </a:pPr>
            <a:r>
              <a:rPr lang="en-US" sz="2000" dirty="0"/>
              <a:t>Due to the fact that coefficients will be shrunk towards a mean of zero, less important features in a dataset are eliminated when penalized. The shrinkage of these coefficients based on the alpha value provided leads to some form of automatic feature selection, as input variables are removed in an effective approach</a:t>
            </a:r>
            <a:r>
              <a:rPr lang="en-US" sz="2000" dirty="0" smtClean="0"/>
              <a:t>.</a:t>
            </a:r>
          </a:p>
          <a:p>
            <a:pPr marL="342900" indent="-342900" algn="just">
              <a:lnSpc>
                <a:spcPct val="150000"/>
              </a:lnSpc>
              <a:buFont typeface="Wingdings" panose="05000000000000000000" pitchFamily="2" charset="2"/>
              <a:buChar char="Ø"/>
            </a:pPr>
            <a:r>
              <a:rPr lang="en-US" sz="2000" dirty="0"/>
              <a:t>Similar to the lasso regression, ridge regression puts a similar constraint on the coefficients by introducing a penalty factor. However, while lasso regression takes the magnitude of the coefficients, ridge regression takes the square.</a:t>
            </a:r>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smtClean="0"/>
              <a:t>Ridge </a:t>
            </a:r>
            <a:r>
              <a:rPr lang="en-US" sz="2000" dirty="0"/>
              <a:t>regression is also referred to as L2 Regularization.</a:t>
            </a:r>
            <a:endParaRPr lang="en-US" sz="2000" dirty="0" smtClean="0"/>
          </a:p>
        </p:txBody>
      </p:sp>
      <p:pic>
        <p:nvPicPr>
          <p:cNvPr id="2050" name="Picture 2" descr="https://res.cloudinary.com/dyd911kmh/image/upload/v1648205671/image13_ftroy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029200"/>
            <a:ext cx="4343400" cy="80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952500" y="152400"/>
            <a:ext cx="11239500" cy="615553"/>
          </a:xfrm>
        </p:spPr>
        <p:txBody>
          <a:bodyPr/>
          <a:lstStyle/>
          <a:p>
            <a:pPr algn="ctr"/>
            <a:r>
              <a:rPr lang="en-US" dirty="0"/>
              <a:t>Why Lasso </a:t>
            </a:r>
            <a:r>
              <a:rPr lang="en-US" dirty="0" smtClean="0"/>
              <a:t>used for selection</a:t>
            </a:r>
            <a:r>
              <a:rPr lang="en-US" dirty="0"/>
              <a:t>, but not </a:t>
            </a:r>
            <a:r>
              <a:rPr lang="en-US" dirty="0" smtClean="0"/>
              <a:t>Ridge</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8610600" cy="4107278"/>
          </a:xfrm>
        </p:spPr>
        <p:txBody>
          <a:bodyPr/>
          <a:lstStyle/>
          <a:p>
            <a:pPr marL="342900" indent="-342900" algn="just">
              <a:lnSpc>
                <a:spcPct val="150000"/>
              </a:lnSpc>
              <a:buFont typeface="Wingdings" panose="05000000000000000000" pitchFamily="2" charset="2"/>
              <a:buChar char="Ø"/>
              <a:tabLst>
                <a:tab pos="685800" algn="l"/>
              </a:tabLst>
            </a:pPr>
            <a:r>
              <a:rPr lang="en-US" sz="2000" dirty="0"/>
              <a:t>Considering the geometry of both the lasso (left) and ridge (right) models, the elliptical contours (red circles) are the cost functions for each. Relaxing the constraints introduced by the penalty factor leads to an increase in the constrained region (diamond, circle). Doing this continually, we will hit the center of the ellipse, where the results of both lasso and ridge models are similar to a linear regression model.</a:t>
            </a:r>
          </a:p>
          <a:p>
            <a:pPr marL="342900" indent="-342900" algn="just">
              <a:lnSpc>
                <a:spcPct val="150000"/>
              </a:lnSpc>
              <a:buFont typeface="Wingdings" panose="05000000000000000000" pitchFamily="2" charset="2"/>
              <a:buChar char="Ø"/>
              <a:tabLst>
                <a:tab pos="685800" algn="l"/>
              </a:tabLst>
            </a:pPr>
            <a:r>
              <a:rPr lang="en-US" sz="2000" dirty="0" smtClean="0"/>
              <a:t>However</a:t>
            </a:r>
            <a:r>
              <a:rPr lang="en-US" sz="2000" dirty="0"/>
              <a:t>, both methods determine coefficients by finding the first point where the elliptical contours hit the region of constraints. Since lasso regression takes a diamond shape in the plot for the constrained region, each time the elliptical regions intersect with these corners, at least one of the coefficients becomes zero. This is impossible in the ridge regression model as it forms a circular shape and therefore values can be shrunk close to zero, but never equal to zero.</a:t>
            </a:r>
          </a:p>
        </p:txBody>
      </p:sp>
      <p:pic>
        <p:nvPicPr>
          <p:cNvPr id="4" name="Picture 3"/>
          <p:cNvPicPr>
            <a:picLocks noChangeAspect="1"/>
          </p:cNvPicPr>
          <p:nvPr/>
        </p:nvPicPr>
        <p:blipFill>
          <a:blip r:embed="rId2"/>
          <a:stretch>
            <a:fillRect/>
          </a:stretch>
        </p:blipFill>
        <p:spPr>
          <a:xfrm>
            <a:off x="8915400" y="1219925"/>
            <a:ext cx="3057952" cy="2590075"/>
          </a:xfrm>
          <a:prstGeom prst="rect">
            <a:avLst/>
          </a:prstGeom>
        </p:spPr>
      </p:pic>
      <p:pic>
        <p:nvPicPr>
          <p:cNvPr id="5" name="Picture 4"/>
          <p:cNvPicPr>
            <a:picLocks noChangeAspect="1"/>
          </p:cNvPicPr>
          <p:nvPr/>
        </p:nvPicPr>
        <p:blipFill>
          <a:blip r:embed="rId3"/>
          <a:stretch>
            <a:fillRect/>
          </a:stretch>
        </p:blipFill>
        <p:spPr>
          <a:xfrm>
            <a:off x="8915400" y="3810000"/>
            <a:ext cx="3115110" cy="2743200"/>
          </a:xfrm>
          <a:prstGeom prst="rect">
            <a:avLst/>
          </a:prstGeom>
        </p:spPr>
      </p:pic>
    </p:spTree>
    <p:extLst>
      <p:ext uri="{BB962C8B-B14F-4D97-AF65-F5344CB8AC3E}">
        <p14:creationId xmlns:p14="http://schemas.microsoft.com/office/powerpoint/2010/main" val="408057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9525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078313"/>
          </a:xfrm>
        </p:spPr>
        <p:txBody>
          <a:bodyPr/>
          <a:lstStyle/>
          <a:p>
            <a:pPr algn="just">
              <a:lnSpc>
                <a:spcPct val="150000"/>
              </a:lnSpc>
              <a:tabLst>
                <a:tab pos="685800" algn="l"/>
              </a:tabLst>
            </a:pPr>
            <a:r>
              <a:rPr lang="en-US" sz="2000" b="1" dirty="0"/>
              <a:t>Limitation of Lasso Regression:</a:t>
            </a:r>
          </a:p>
          <a:p>
            <a:pPr marL="342900" indent="-342900" algn="just">
              <a:lnSpc>
                <a:spcPct val="150000"/>
              </a:lnSpc>
              <a:buFont typeface="Wingdings" panose="05000000000000000000" pitchFamily="2" charset="2"/>
              <a:buChar char="Ø"/>
              <a:tabLst>
                <a:tab pos="685800" algn="l"/>
              </a:tabLst>
            </a:pPr>
            <a:r>
              <a:rPr lang="en-US" sz="2000" dirty="0"/>
              <a:t>Lasso sometimes struggles with some types of data. If the number of predictors (p) is greater than the number of observations (n), Lasso will pick at most n predictors as non-zero, even if all predictors are relevant (or may be used in the test set).</a:t>
            </a:r>
          </a:p>
          <a:p>
            <a:pPr marL="342900" indent="-342900" algn="just">
              <a:lnSpc>
                <a:spcPct val="150000"/>
              </a:lnSpc>
              <a:buFont typeface="Wingdings" panose="05000000000000000000" pitchFamily="2" charset="2"/>
              <a:buChar char="Ø"/>
              <a:tabLst>
                <a:tab pos="685800" algn="l"/>
              </a:tabLst>
            </a:pPr>
            <a:r>
              <a:rPr lang="en-US" sz="2000" dirty="0"/>
              <a:t>If there are two or more highly collinear variables then LASSO regression select one of them randomly which is not good for the interpretation of </a:t>
            </a:r>
            <a:r>
              <a:rPr lang="en-US" sz="2000" dirty="0" smtClean="0"/>
              <a:t>data.</a:t>
            </a:r>
          </a:p>
          <a:p>
            <a:pPr marL="342900" indent="-342900" algn="just">
              <a:lnSpc>
                <a:spcPct val="150000"/>
              </a:lnSpc>
              <a:buFont typeface="Wingdings" panose="05000000000000000000" pitchFamily="2" charset="2"/>
              <a:buChar char="Ø"/>
              <a:tabLst>
                <a:tab pos="685800" algn="l"/>
              </a:tabLst>
            </a:pPr>
            <a:endParaRPr lang="en-US" sz="2000" dirty="0" smtClean="0"/>
          </a:p>
          <a:p>
            <a:pPr algn="just">
              <a:lnSpc>
                <a:spcPct val="150000"/>
              </a:lnSpc>
              <a:tabLst>
                <a:tab pos="685800" algn="l"/>
              </a:tabLst>
            </a:pPr>
            <a:r>
              <a:rPr lang="en-US" sz="2000" b="1" dirty="0"/>
              <a:t>Limitation of Ridge Regression: </a:t>
            </a:r>
            <a:endParaRPr lang="en-US" sz="2000" b="1" dirty="0" smtClean="0"/>
          </a:p>
          <a:p>
            <a:pPr marL="342900" indent="-342900" algn="just">
              <a:lnSpc>
                <a:spcPct val="150000"/>
              </a:lnSpc>
              <a:buFont typeface="Wingdings" panose="05000000000000000000" pitchFamily="2" charset="2"/>
              <a:buChar char="Ø"/>
              <a:tabLst>
                <a:tab pos="685800" algn="l"/>
              </a:tabLst>
            </a:pPr>
            <a:r>
              <a:rPr lang="en-US" sz="2000" dirty="0" smtClean="0"/>
              <a:t>Ridge </a:t>
            </a:r>
            <a:r>
              <a:rPr lang="en-US" sz="2000" dirty="0"/>
              <a:t>regression decreases the complexity of a model but does not reduce the number of variables since it never leads to a coefficient been zero rather only minimizes it. Hence, this model is not good for feature reduction.</a:t>
            </a:r>
          </a:p>
        </p:txBody>
      </p:sp>
    </p:spTree>
    <p:extLst>
      <p:ext uri="{BB962C8B-B14F-4D97-AF65-F5344CB8AC3E}">
        <p14:creationId xmlns:p14="http://schemas.microsoft.com/office/powerpoint/2010/main" val="127574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952500" y="152400"/>
            <a:ext cx="11239500" cy="615553"/>
          </a:xfrm>
        </p:spPr>
        <p:txBody>
          <a:bodyPr/>
          <a:lstStyle/>
          <a:p>
            <a:pPr algn="ctr"/>
            <a:r>
              <a:rPr lang="en-US" dirty="0"/>
              <a:t>Feature Selection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tabLst>
                <a:tab pos="685800" algn="l"/>
              </a:tabLst>
            </a:pPr>
            <a:r>
              <a:rPr lang="en-US" sz="2000" dirty="0"/>
              <a:t>Feature selection is the process of isolating the most consistent, non-redundant, and relevant features to use in model construction. Methodically reducing the size of datasets is important as the size and variety of datasets continue to grow. The main goal of feature selection is to improve the performance of a predictive model and reduce the computational cost of modeling</a:t>
            </a:r>
            <a:r>
              <a:rPr lang="en-US" sz="2000" dirty="0" smtClean="0"/>
              <a:t>.</a:t>
            </a:r>
          </a:p>
          <a:p>
            <a:pPr marL="342900" indent="-342900" algn="just">
              <a:lnSpc>
                <a:spcPct val="150000"/>
              </a:lnSpc>
              <a:buFont typeface="Wingdings" panose="05000000000000000000" pitchFamily="2" charset="2"/>
              <a:buChar char="Ø"/>
              <a:tabLst>
                <a:tab pos="685800" algn="l"/>
              </a:tabLst>
            </a:pPr>
            <a:r>
              <a:rPr lang="en-US" sz="2000" dirty="0" smtClean="0"/>
              <a:t>Feature </a:t>
            </a:r>
            <a:r>
              <a:rPr lang="en-US" sz="2000" dirty="0"/>
              <a:t>selection, one of the main components of feature engineering, is the process of selecting the most important features to input in machine learning algorithms. Feature selection techniques are employed to reduce the number of input variables by eliminating redundant or irrelevant features and narrowing down the set of features to those most relevant to the machine learning model. </a:t>
            </a:r>
            <a:endParaRPr lang="en-US" sz="2000" dirty="0" smtClean="0"/>
          </a:p>
          <a:p>
            <a:pPr marL="342900" indent="-342900" algn="just">
              <a:lnSpc>
                <a:spcPct val="150000"/>
              </a:lnSpc>
              <a:buFont typeface="Wingdings" panose="05000000000000000000" pitchFamily="2" charset="2"/>
              <a:buChar char="Ø"/>
              <a:tabLst>
                <a:tab pos="685800" algn="l"/>
              </a:tabLst>
            </a:pPr>
            <a:r>
              <a:rPr lang="en-US" sz="2000" dirty="0"/>
              <a:t>The main benefits of performing feature selection in advance, rather than letting the machine learning model figure out which features are most important, include</a:t>
            </a:r>
            <a:r>
              <a:rPr lang="en-US" sz="2000" dirty="0" smtClean="0"/>
              <a:t>:</a:t>
            </a:r>
          </a:p>
          <a:p>
            <a:pPr marL="628650" indent="-228600" algn="just">
              <a:lnSpc>
                <a:spcPct val="150000"/>
              </a:lnSpc>
              <a:buFont typeface="Arial" panose="020B0604020202020204" pitchFamily="34" charset="0"/>
              <a:buChar char="•"/>
              <a:tabLst>
                <a:tab pos="685800" algn="l"/>
              </a:tabLst>
            </a:pPr>
            <a:r>
              <a:rPr lang="en-US" sz="2000" dirty="0"/>
              <a:t>simpler models: simple models are easy to explain - a model that is too complex and unexplainable is not </a:t>
            </a:r>
            <a:r>
              <a:rPr lang="en-US" sz="2000" dirty="0" smtClean="0"/>
              <a:t>valuable</a:t>
            </a:r>
            <a:endParaRPr lang="en-US" sz="2000" dirty="0"/>
          </a:p>
        </p:txBody>
      </p:sp>
    </p:spTree>
    <p:extLst>
      <p:ext uri="{BB962C8B-B14F-4D97-AF65-F5344CB8AC3E}">
        <p14:creationId xmlns:p14="http://schemas.microsoft.com/office/powerpoint/2010/main" val="342006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9525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6001643"/>
          </a:xfrm>
        </p:spPr>
        <p:txBody>
          <a:bodyPr/>
          <a:lstStyle/>
          <a:p>
            <a:pPr marL="628650" indent="-228600" algn="just">
              <a:lnSpc>
                <a:spcPct val="150000"/>
              </a:lnSpc>
              <a:buFont typeface="Arial" panose="020B0604020202020204" pitchFamily="34" charset="0"/>
              <a:buChar char="•"/>
              <a:tabLst>
                <a:tab pos="685800" algn="l"/>
              </a:tabLst>
            </a:pPr>
            <a:r>
              <a:rPr lang="en-US" sz="2000" dirty="0" smtClean="0"/>
              <a:t>Simpler models</a:t>
            </a:r>
            <a:r>
              <a:rPr lang="en-US" sz="2000" dirty="0"/>
              <a:t>: simple models are easy to explain - a model that is too complex and unexplainable is not </a:t>
            </a:r>
            <a:r>
              <a:rPr lang="en-US" sz="2000" dirty="0" smtClean="0"/>
              <a:t>valuable</a:t>
            </a:r>
          </a:p>
          <a:p>
            <a:pPr marL="628650" indent="-228600" algn="just">
              <a:lnSpc>
                <a:spcPct val="150000"/>
              </a:lnSpc>
              <a:buFont typeface="Arial" panose="020B0604020202020204" pitchFamily="34" charset="0"/>
              <a:buChar char="•"/>
              <a:tabLst>
                <a:tab pos="685800" algn="l"/>
              </a:tabLst>
            </a:pPr>
            <a:r>
              <a:rPr lang="en-US" sz="2000" dirty="0" smtClean="0"/>
              <a:t>Shorter training </a:t>
            </a:r>
            <a:r>
              <a:rPr lang="en-US" sz="2000" dirty="0"/>
              <a:t>times: a more precise subset of features decreases the amount of time needed to train a </a:t>
            </a:r>
            <a:r>
              <a:rPr lang="en-US" sz="2000" dirty="0" smtClean="0"/>
              <a:t>model</a:t>
            </a:r>
          </a:p>
          <a:p>
            <a:pPr marL="628650" indent="-228600" algn="just">
              <a:lnSpc>
                <a:spcPct val="150000"/>
              </a:lnSpc>
              <a:buFont typeface="Arial" panose="020B0604020202020204" pitchFamily="34" charset="0"/>
              <a:buChar char="•"/>
              <a:tabLst>
                <a:tab pos="685800" algn="l"/>
              </a:tabLst>
            </a:pPr>
            <a:r>
              <a:rPr lang="en-US" sz="2000" dirty="0" smtClean="0"/>
              <a:t>Variance reduction</a:t>
            </a:r>
            <a:r>
              <a:rPr lang="en-US" sz="2000" dirty="0"/>
              <a:t>: increase the precision of the estimates that can be obtained for a given simulation </a:t>
            </a:r>
            <a:endParaRPr lang="en-US" sz="2000" dirty="0" smtClean="0"/>
          </a:p>
          <a:p>
            <a:pPr marL="628650" indent="-228600" algn="just">
              <a:lnSpc>
                <a:spcPct val="150000"/>
              </a:lnSpc>
              <a:buFont typeface="Arial" panose="020B0604020202020204" pitchFamily="34" charset="0"/>
              <a:buChar char="•"/>
              <a:tabLst>
                <a:tab pos="685800" algn="l"/>
              </a:tabLst>
            </a:pPr>
            <a:r>
              <a:rPr lang="en-US" sz="2000" dirty="0" smtClean="0"/>
              <a:t>Avoid the </a:t>
            </a:r>
            <a:r>
              <a:rPr lang="en-US" sz="2000" dirty="0"/>
              <a:t>curse of high dimensionality: dimensionally cursed phenomena states that, as dimensionality and the number of features increases, the volume of space increases so fast that the available data become limited - PCA feature selection may be used to reduce </a:t>
            </a:r>
            <a:r>
              <a:rPr lang="en-US" sz="2000" dirty="0" smtClean="0"/>
              <a:t>dimensionality.</a:t>
            </a:r>
          </a:p>
          <a:p>
            <a:pPr marL="285750" indent="-285750" algn="just">
              <a:lnSpc>
                <a:spcPct val="150000"/>
              </a:lnSpc>
              <a:buFont typeface="Wingdings" panose="05000000000000000000" pitchFamily="2" charset="2"/>
              <a:buChar char="Ø"/>
              <a:tabLst>
                <a:tab pos="228600" algn="l"/>
              </a:tabLst>
            </a:pPr>
            <a:r>
              <a:rPr lang="en-US" sz="2000" dirty="0"/>
              <a:t>The most common input variable data types include: Numerical Variables, such as Integer Variables and Floating Point Variables; and Categorical Variables, such as Boolean Variables, Ordinal Variables, and Nominal Variables. Popular libraries for feature selection include </a:t>
            </a:r>
            <a:r>
              <a:rPr lang="en-US" sz="2000" dirty="0" err="1"/>
              <a:t>sklearn</a:t>
            </a:r>
            <a:r>
              <a:rPr lang="en-US" sz="2000" dirty="0"/>
              <a:t> feature selection, feature selection Python, and feature selection in R. </a:t>
            </a:r>
          </a:p>
          <a:p>
            <a:pPr marL="628650" indent="-228600" algn="just">
              <a:lnSpc>
                <a:spcPct val="150000"/>
              </a:lnSpc>
              <a:buFont typeface="Arial" panose="020B0604020202020204" pitchFamily="34" charset="0"/>
              <a:buChar char="•"/>
              <a:tabLst>
                <a:tab pos="685800" algn="l"/>
              </a:tabLst>
            </a:pPr>
            <a:endParaRPr lang="en-US" sz="2000" dirty="0"/>
          </a:p>
        </p:txBody>
      </p:sp>
    </p:spTree>
    <p:extLst>
      <p:ext uri="{BB962C8B-B14F-4D97-AF65-F5344CB8AC3E}">
        <p14:creationId xmlns:p14="http://schemas.microsoft.com/office/powerpoint/2010/main" val="262283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1815</TotalTime>
  <Words>1635</Words>
  <Application>Microsoft Office PowerPoint</Application>
  <PresentationFormat>Widescreen</PresentationFormat>
  <Paragraphs>80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Ridge and Lasso Regression</vt:lpstr>
      <vt:lpstr> </vt:lpstr>
      <vt:lpstr> </vt:lpstr>
      <vt:lpstr>Why Lasso used for selection, but not Ridge</vt:lpstr>
      <vt:lpstr> </vt:lpstr>
      <vt:lpstr>Feature Selection</vt:lpstr>
      <vt:lpstr> </vt:lpstr>
      <vt:lpstr>Feature Selection Methods</vt:lpstr>
      <vt:lpstr> </vt:lpstr>
      <vt:lpstr>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cp:lastModifiedBy>
  <cp:revision>137</cp:revision>
  <dcterms:created xsi:type="dcterms:W3CDTF">2020-06-24T06:19:43Z</dcterms:created>
  <dcterms:modified xsi:type="dcterms:W3CDTF">2022-06-28T08:00:55Z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