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86" r:id="rId2"/>
    <p:sldId id="284" r:id="rId3"/>
    <p:sldId id="285" r:id="rId4"/>
    <p:sldId id="510" r:id="rId5"/>
    <p:sldId id="499" r:id="rId6"/>
    <p:sldId id="507" r:id="rId7"/>
    <p:sldId id="511" r:id="rId8"/>
    <p:sldId id="498" r:id="rId9"/>
    <p:sldId id="283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2DD9E-9956-4488-BDBF-96C3760C3C4E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A3422-3DF1-4CD9-BB1F-E2952380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0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introduction-to-cyber-security-artic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Introduction to Cyber Security (simplilearn.com)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A3422-3DF1-4CD9-BB1F-E2952380BC8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1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1920" y="0"/>
            <a:ext cx="11948160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5285" y="95504"/>
            <a:ext cx="2496184" cy="63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696" y="1861311"/>
            <a:ext cx="10322560" cy="4274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28-Jun-22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4654" y="6466738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28488"/>
            <a:ext cx="12192000" cy="1430020"/>
          </a:xfrm>
          <a:custGeom>
            <a:avLst/>
            <a:gdLst/>
            <a:ahLst/>
            <a:cxnLst/>
            <a:rect l="l" t="t" r="r" b="b"/>
            <a:pathLst>
              <a:path w="12192000" h="1430020">
                <a:moveTo>
                  <a:pt x="12191999" y="0"/>
                </a:moveTo>
                <a:lnTo>
                  <a:pt x="0" y="0"/>
                </a:lnTo>
                <a:lnTo>
                  <a:pt x="0" y="1429510"/>
                </a:lnTo>
                <a:lnTo>
                  <a:pt x="12191999" y="1429510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752" y="5900928"/>
            <a:ext cx="45720" cy="615950"/>
          </a:xfrm>
          <a:custGeom>
            <a:avLst/>
            <a:gdLst/>
            <a:ahLst/>
            <a:cxnLst/>
            <a:rect l="l" t="t" r="r" b="b"/>
            <a:pathLst>
              <a:path w="45720" h="615950">
                <a:moveTo>
                  <a:pt x="45720" y="0"/>
                </a:moveTo>
                <a:lnTo>
                  <a:pt x="0" y="0"/>
                </a:lnTo>
                <a:lnTo>
                  <a:pt x="0" y="615696"/>
                </a:lnTo>
                <a:lnTo>
                  <a:pt x="45720" y="615696"/>
                </a:lnTo>
                <a:lnTo>
                  <a:pt x="457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6711" y="5940552"/>
            <a:ext cx="1292860" cy="917575"/>
          </a:xfrm>
          <a:custGeom>
            <a:avLst/>
            <a:gdLst/>
            <a:ahLst/>
            <a:cxnLst/>
            <a:rect l="l" t="t" r="r" b="b"/>
            <a:pathLst>
              <a:path w="1292859" h="917575">
                <a:moveTo>
                  <a:pt x="1292352" y="0"/>
                </a:moveTo>
                <a:lnTo>
                  <a:pt x="0" y="0"/>
                </a:lnTo>
                <a:lnTo>
                  <a:pt x="0" y="917448"/>
                </a:lnTo>
                <a:lnTo>
                  <a:pt x="268673" y="917448"/>
                </a:lnTo>
                <a:lnTo>
                  <a:pt x="1292352" y="0"/>
                </a:lnTo>
                <a:close/>
              </a:path>
            </a:pathLst>
          </a:custGeom>
          <a:solidFill>
            <a:srgbClr val="F1F1F1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591814"/>
            <a:ext cx="3304032" cy="314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-53418"/>
            <a:ext cx="12179935" cy="6858000"/>
            <a:chOff x="12191" y="0"/>
            <a:chExt cx="12179935" cy="6858000"/>
          </a:xfrm>
        </p:grpSpPr>
        <p:sp>
          <p:nvSpPr>
            <p:cNvPr id="7" name="object 7"/>
            <p:cNvSpPr/>
            <p:nvPr/>
          </p:nvSpPr>
          <p:spPr>
            <a:xfrm>
              <a:off x="7043927" y="0"/>
              <a:ext cx="5148580" cy="5788660"/>
            </a:xfrm>
            <a:custGeom>
              <a:avLst/>
              <a:gdLst/>
              <a:ahLst/>
              <a:cxnLst/>
              <a:rect l="l" t="t" r="r" b="b"/>
              <a:pathLst>
                <a:path w="5148580" h="5788660">
                  <a:moveTo>
                    <a:pt x="5148072" y="0"/>
                  </a:moveTo>
                  <a:lnTo>
                    <a:pt x="5091764" y="0"/>
                  </a:lnTo>
                  <a:lnTo>
                    <a:pt x="0" y="5788152"/>
                  </a:lnTo>
                  <a:lnTo>
                    <a:pt x="5148072" y="5788152"/>
                  </a:lnTo>
                  <a:lnTo>
                    <a:pt x="5148072" y="0"/>
                  </a:lnTo>
                  <a:close/>
                </a:path>
              </a:pathLst>
            </a:custGeom>
            <a:solidFill>
              <a:srgbClr val="F1F1F1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4456" y="2026920"/>
              <a:ext cx="6827520" cy="1578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91" y="24383"/>
              <a:ext cx="3858767" cy="15392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42433" y="5336062"/>
              <a:ext cx="2249805" cy="1522095"/>
            </a:xfrm>
            <a:custGeom>
              <a:avLst/>
              <a:gdLst/>
              <a:ahLst/>
              <a:cxnLst/>
              <a:rect l="l" t="t" r="r" b="b"/>
              <a:pathLst>
                <a:path w="2249804" h="1522095">
                  <a:moveTo>
                    <a:pt x="2249566" y="0"/>
                  </a:moveTo>
                  <a:lnTo>
                    <a:pt x="0" y="1521934"/>
                  </a:lnTo>
                  <a:lnTo>
                    <a:pt x="2249566" y="1521934"/>
                  </a:lnTo>
                  <a:lnTo>
                    <a:pt x="224956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57600" y="6049467"/>
            <a:ext cx="29451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340" dirty="0">
                <a:solidFill>
                  <a:srgbClr val="585858"/>
                </a:solidFill>
                <a:latin typeface="Arial"/>
                <a:cs typeface="Arial"/>
              </a:rPr>
              <a:t>DISCOVER </a:t>
            </a:r>
            <a:r>
              <a:rPr sz="2000" b="1" spc="-80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000" b="1" spc="-385" dirty="0">
                <a:solidFill>
                  <a:srgbClr val="C00000"/>
                </a:solidFill>
                <a:latin typeface="Arial"/>
                <a:cs typeface="Arial"/>
              </a:rPr>
              <a:t>LEARN </a:t>
            </a:r>
            <a:r>
              <a:rPr sz="2000" b="1" spc="-8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2000" b="1" spc="-2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spc="-385" dirty="0">
                <a:solidFill>
                  <a:srgbClr val="585858"/>
                </a:solidFill>
                <a:latin typeface="Arial"/>
                <a:cs typeface="Arial"/>
              </a:rPr>
              <a:t>EMPOWER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85431" y="6044184"/>
            <a:ext cx="45720" cy="368935"/>
          </a:xfrm>
          <a:custGeom>
            <a:avLst/>
            <a:gdLst/>
            <a:ahLst/>
            <a:cxnLst/>
            <a:rect l="l" t="t" r="r" b="b"/>
            <a:pathLst>
              <a:path w="45720" h="368935">
                <a:moveTo>
                  <a:pt x="45720" y="0"/>
                </a:moveTo>
                <a:lnTo>
                  <a:pt x="0" y="0"/>
                </a:lnTo>
                <a:lnTo>
                  <a:pt x="0" y="368807"/>
                </a:lnTo>
                <a:lnTo>
                  <a:pt x="45720" y="368807"/>
                </a:lnTo>
                <a:lnTo>
                  <a:pt x="457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91400" y="4504000"/>
            <a:ext cx="4652773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Chapter </a:t>
            </a:r>
            <a:r>
              <a:rPr lang="en-IN" sz="2400" b="1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1.3</a:t>
            </a:r>
            <a:r>
              <a:rPr lang="en-IN"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: Advanced Regression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Lecture </a:t>
            </a:r>
            <a:r>
              <a:rPr lang="en-IN" sz="2400" b="1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15: </a:t>
            </a:r>
            <a:r>
              <a:rPr lang="en-US"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Linear Discriminant </a:t>
            </a:r>
            <a:r>
              <a:rPr lang="en-US" sz="2400" b="1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Analysis (LDA)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By</a:t>
            </a:r>
            <a:r>
              <a:rPr lang="en-IN"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IN" sz="2400" b="1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Mr. Siddharth Kumar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61921" y="1695147"/>
            <a:ext cx="78981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spc="-10" dirty="0">
                <a:latin typeface="Arial Black"/>
                <a:cs typeface="Arial Black"/>
              </a:rPr>
              <a:t>INSTITUTE</a:t>
            </a:r>
            <a:r>
              <a:rPr lang="en-IN" sz="3200" b="0" spc="-10" dirty="0">
                <a:latin typeface="Arial Black"/>
                <a:cs typeface="Arial Black"/>
              </a:rPr>
              <a:t>: UIE (AIT-CSE)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8973" y="2307884"/>
            <a:ext cx="11125200" cy="1967077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marR="5080" algn="ctr">
              <a:lnSpc>
                <a:spcPct val="122900"/>
              </a:lnSpc>
              <a:spcBef>
                <a:spcPts val="350"/>
              </a:spcBef>
            </a:pPr>
            <a:r>
              <a:rPr lang="en-IN" sz="3200" dirty="0" smtClean="0">
                <a:latin typeface="Arial Black" panose="020B0A04020102020204" pitchFamily="34" charset="0"/>
                <a:cs typeface="Times New Roman"/>
              </a:rPr>
              <a:t>CSS21: B.E. CSE (H) with </a:t>
            </a:r>
            <a:r>
              <a:rPr lang="en-IN" sz="3200" dirty="0">
                <a:latin typeface="Arial Black" panose="020B0A04020102020204" pitchFamily="34" charset="0"/>
                <a:cs typeface="Times New Roman"/>
              </a:rPr>
              <a:t>specialization in </a:t>
            </a:r>
            <a:br>
              <a:rPr lang="en-IN" sz="3200" dirty="0">
                <a:latin typeface="Arial Black" panose="020B0A04020102020204" pitchFamily="34" charset="0"/>
                <a:cs typeface="Times New Roman"/>
              </a:rPr>
            </a:br>
            <a:r>
              <a:rPr lang="en-IN" sz="3200" dirty="0" smtClean="0">
                <a:latin typeface="Arial Black" panose="020B0A04020102020204" pitchFamily="34" charset="0"/>
                <a:cs typeface="Times New Roman"/>
              </a:rPr>
              <a:t>Artificial Intelligence &amp; Machine Learning</a:t>
            </a:r>
          </a:p>
          <a:p>
            <a:pPr marL="12700" marR="5080" algn="ctr">
              <a:lnSpc>
                <a:spcPct val="122900"/>
              </a:lnSpc>
              <a:spcBef>
                <a:spcPts val="35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(20CSF-349)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895B7C-7687-4927-9C17-73D030B9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08" y="1223096"/>
            <a:ext cx="3733184" cy="492443"/>
          </a:xfrm>
        </p:spPr>
        <p:txBody>
          <a:bodyPr/>
          <a:lstStyle/>
          <a:p>
            <a:r>
              <a:rPr lang="en-US" sz="3200" dirty="0"/>
              <a:t>Course Outcome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D836566-D9E1-41D9-8F05-30E8CEC1EA3F}"/>
              </a:ext>
            </a:extLst>
          </p:cNvPr>
          <p:cNvSpPr txBox="1"/>
          <p:nvPr/>
        </p:nvSpPr>
        <p:spPr>
          <a:xfrm>
            <a:off x="2895600" y="353172"/>
            <a:ext cx="670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Advanced Machine Learning </a:t>
            </a:r>
            <a:endParaRPr lang="en-IN" sz="4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3DF21EC0-2F39-4FA4-A8E2-FCDD8A43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44696"/>
              </p:ext>
            </p:extLst>
          </p:nvPr>
        </p:nvGraphicFramePr>
        <p:xfrm>
          <a:off x="934708" y="1715538"/>
          <a:ext cx="10342891" cy="4395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18">
                  <a:extLst>
                    <a:ext uri="{9D8B030D-6E8A-4147-A177-3AD203B41FA5}">
                      <a16:colId xmlns="" xmlns:a16="http://schemas.microsoft.com/office/drawing/2014/main" val="3339205583"/>
                    </a:ext>
                  </a:extLst>
                </a:gridCol>
                <a:gridCol w="9493273">
                  <a:extLst>
                    <a:ext uri="{9D8B030D-6E8A-4147-A177-3AD203B41FA5}">
                      <a16:colId xmlns="" xmlns:a16="http://schemas.microsoft.com/office/drawing/2014/main" val="3982804983"/>
                    </a:ext>
                  </a:extLst>
                </a:gridCol>
              </a:tblGrid>
              <a:tr h="4444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CO</a:t>
                      </a:r>
                      <a:endParaRPr lang="en-IN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4782345"/>
                  </a:ext>
                </a:extLst>
              </a:tr>
              <a:tr h="7671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Have a good understanding of the fundamental issues and challenges of machine learning: data, model selection, model complexity, etc.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6710563"/>
                  </a:ext>
                </a:extLst>
              </a:tr>
              <a:tr h="882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Appreciate the underlying mathematical relationships within and across Machine Learning algorithms and the paradigms of supervised and un-supervised learning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4383862"/>
                  </a:ext>
                </a:extLst>
              </a:tr>
              <a:tr h="7671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Design and implement various machine learning algorithms in a range of real-world applications.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1054048"/>
                  </a:ext>
                </a:extLst>
              </a:tr>
              <a:tr h="76716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Design and evaluate intelligent expert models for perception and prediction using machine learning algorithms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5729091"/>
                  </a:ext>
                </a:extLst>
              </a:tr>
              <a:tr h="76716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Analyze and make use of machine learning algorithms-based applications using performance</a:t>
                      </a:r>
                      <a:endParaRPr lang="en-US" b="0" i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151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7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63DD2-5A24-46DC-9437-398A721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11239500" cy="615553"/>
          </a:xfrm>
        </p:spPr>
        <p:txBody>
          <a:bodyPr/>
          <a:lstStyle/>
          <a:p>
            <a:pPr algn="ctr"/>
            <a:r>
              <a:rPr lang="en-US" dirty="0"/>
              <a:t>Linear Discriminant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C9C50-757E-4C24-88CD-6D83A57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11430000" cy="507831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Linear Discriminant Analysis (LDA) is one of the commonly used dimensionality reduction techniques in machine learning to solve more than two-class classification problems. It is also known as Normal Discriminant Analysis (NDA) or Discriminant Function Analysis (DFA</a:t>
            </a:r>
            <a:r>
              <a:rPr lang="en-US" sz="2000" dirty="0" smtClean="0"/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Although the logistic regression algorithm is limited to only two-class, linear Discriminant analysis is applicable for more than two classes of classification problems.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Linear </a:t>
            </a:r>
            <a:r>
              <a:rPr lang="en-US" sz="2000" dirty="0"/>
              <a:t>Discriminant analysis is one of the most popular dimensionality reduction techniques used for supervised classification problems in machine learning. It is also considered a pre-processing step for modeling differences in ML and applications of pattern classification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Whenever there is a requirement to separate two or more classes having multiple features efficiently, the Linear Discriminant Analysis model is considered the most common technique to solve such classification problems. </a:t>
            </a:r>
          </a:p>
        </p:txBody>
      </p:sp>
    </p:spTree>
    <p:extLst>
      <p:ext uri="{BB962C8B-B14F-4D97-AF65-F5344CB8AC3E}">
        <p14:creationId xmlns:p14="http://schemas.microsoft.com/office/powerpoint/2010/main" val="96663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63DD2-5A24-46DC-9437-398A721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11239500" cy="61555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C9C50-757E-4C24-88CD-6D83A57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430000" cy="2308324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For e.g., if we have two classes with multiple features and need to separate them efficiently. When we classify them using a single feature, then it may show overlapping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31828"/>
            <a:ext cx="6973273" cy="1371791"/>
          </a:xfrm>
          <a:prstGeom prst="rect">
            <a:avLst/>
          </a:prstGeom>
        </p:spPr>
      </p:pic>
      <p:pic>
        <p:nvPicPr>
          <p:cNvPr id="1026" name="Picture 2" descr="Linear Discriminant Analysis (LDA) in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77709"/>
            <a:ext cx="4286250" cy="33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6D9C9C50-757E-4C24-88CD-6D83A57104F1}"/>
              </a:ext>
            </a:extLst>
          </p:cNvPr>
          <p:cNvSpPr txBox="1">
            <a:spLocks/>
          </p:cNvSpPr>
          <p:nvPr/>
        </p:nvSpPr>
        <p:spPr>
          <a:xfrm>
            <a:off x="304800" y="3482876"/>
            <a:ext cx="6724650" cy="23083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kern="0" dirty="0" smtClean="0"/>
              <a:t>To overcome the overlapping issue in the classification process, we must increase the number of features regularly.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kern="0" dirty="0" smtClean="0"/>
              <a:t>Example: </a:t>
            </a:r>
            <a:r>
              <a:rPr lang="en-US" sz="2000" kern="0" dirty="0" smtClean="0"/>
              <a:t>Let's assume we have to classify two different classes having two sets of data points in a 2-dimensional plane as shown below image: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1571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63DD2-5A24-46DC-9437-398A721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11239500" cy="61555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C9C50-757E-4C24-88CD-6D83A57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430000" cy="507831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However</a:t>
            </a:r>
            <a:r>
              <a:rPr lang="en-US" sz="2000" dirty="0"/>
              <a:t>, it is impossible to draw a straight line in a 2-d plane that can separate these data points efficiently but using linear Discriminant analysis; we can dimensionally reduce the 2-D plane into the 1-D plane. Using this technique, we can also maximize the </a:t>
            </a:r>
            <a:r>
              <a:rPr lang="en-US" sz="2000" dirty="0" smtClean="0"/>
              <a:t>separability </a:t>
            </a:r>
            <a:r>
              <a:rPr lang="en-US" sz="2000" dirty="0"/>
              <a:t>between multiple classes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How Linear Discriminant Analysis (LDA) works</a:t>
            </a:r>
            <a:r>
              <a:rPr lang="en-US" sz="2000" b="1" dirty="0" smtClean="0"/>
              <a:t>?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Linear Discriminant analysis is used as a dimensionality reduction technique in machine learning, using which we can easily transform a 2-D and 3-D graph into a 1-dimensional plane.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Let's </a:t>
            </a:r>
            <a:r>
              <a:rPr lang="en-US" sz="2000" dirty="0"/>
              <a:t>consider an example where we have two classes in a 2-D plane having an X-Y axis, and we need to classify them efficiently. As we have already seen in the above example that LDA enables us to draw a straight line that can completely separate the two classes of the data points. Here, LDA uses an X-Y axis to create a new axis by separating them using a straight line and projecting data onto a new axis.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Hence</a:t>
            </a:r>
            <a:r>
              <a:rPr lang="en-US" sz="2000" dirty="0"/>
              <a:t>, we can maximize the separation between these classes and reduce the 2-D plane into 1-D.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2681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63DD2-5A24-46DC-9437-398A721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2400"/>
            <a:ext cx="11239500" cy="61555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C9C50-757E-4C24-88CD-6D83A57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6629400" cy="507831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US" sz="2000" dirty="0"/>
              <a:t>To create a new axis, Linear Discriminant Analysis uses the following criteria</a:t>
            </a:r>
            <a:r>
              <a:rPr lang="en-US" sz="2000" dirty="0" smtClean="0"/>
              <a:t>:</a:t>
            </a:r>
          </a:p>
          <a:p>
            <a:pPr marL="5143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US" sz="2000" dirty="0"/>
              <a:t>It maximizes the distance between means of two classes.</a:t>
            </a:r>
          </a:p>
          <a:p>
            <a:pPr marL="5143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US" sz="2000" dirty="0"/>
              <a:t>It minimizes the variance within the individual class.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US" sz="2000" dirty="0"/>
              <a:t>Using the above two conditions, LDA generates a new axis in such a way that it can maximize the distance between the means of the two classes and minimizes the variation within each class.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US" sz="2000" dirty="0" smtClean="0"/>
              <a:t>In </a:t>
            </a:r>
            <a:r>
              <a:rPr lang="en-US" sz="2000" dirty="0"/>
              <a:t>other words, we can say that the new axis will increase the separation between the data points of the two classes and plot them onto the new axis</a:t>
            </a:r>
            <a:r>
              <a:rPr lang="en-US" sz="2000" dirty="0" smtClean="0"/>
              <a:t>.</a:t>
            </a:r>
          </a:p>
        </p:txBody>
      </p:sp>
      <p:pic>
        <p:nvPicPr>
          <p:cNvPr id="2052" name="Picture 4" descr="Linear Discriminant Analysis (LDA) i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0"/>
            <a:ext cx="42862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57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63DD2-5A24-46DC-9437-398A721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2400"/>
            <a:ext cx="11239500" cy="615553"/>
          </a:xfrm>
        </p:spPr>
        <p:txBody>
          <a:bodyPr/>
          <a:lstStyle/>
          <a:p>
            <a:pPr algn="ctr"/>
            <a:r>
              <a:rPr lang="en-US" dirty="0"/>
              <a:t>Why </a:t>
            </a:r>
            <a:r>
              <a:rPr lang="en-US" dirty="0" smtClean="0"/>
              <a:t>LDA?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C9C50-757E-4C24-88CD-6D83A57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506200" cy="507831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US" sz="2000" dirty="0" smtClean="0"/>
              <a:t>Logistic </a:t>
            </a:r>
            <a:r>
              <a:rPr lang="en-US" sz="2000" dirty="0"/>
              <a:t>Regression is one of the most popular classification algorithms that perform well for binary classification but falls short in the case of multiple classification problems with well-separated classes. At the same time, LDA handles these quite efficiently.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US" sz="2000" dirty="0"/>
              <a:t>LDA can also be used in data pre-processing to reduce the number of features, just as PCA, which reduces the computing cost significantly.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US" sz="2000" dirty="0"/>
              <a:t>LDA is also used in face detection algorithms. In </a:t>
            </a:r>
            <a:r>
              <a:rPr lang="en-US" sz="2000" dirty="0" err="1"/>
              <a:t>Fisherfaces</a:t>
            </a:r>
            <a:r>
              <a:rPr lang="en-US" sz="2000" dirty="0"/>
              <a:t>, LDA is used to extract useful data from different faces. Coupled with </a:t>
            </a:r>
            <a:r>
              <a:rPr lang="en-US" sz="2000" dirty="0" err="1"/>
              <a:t>eigenfaces</a:t>
            </a:r>
            <a:r>
              <a:rPr lang="en-US" sz="2000" dirty="0"/>
              <a:t>, it produces effective results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US" sz="2000" dirty="0"/>
              <a:t>Linear Discriminant analysis is one of the most simple and effective methods to solve classification problems in machine learning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en-US" sz="2000" dirty="0"/>
              <a:t>Some of the common real-world applications of Linear discriminant Analysis are Face Recognition, Medical, Customer Identification, Predictions etc.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276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C9C50-757E-4C24-88CD-6D83A57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295400"/>
            <a:ext cx="10591800" cy="160473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T1: Mitchell T.M., Machine Learning, McGraw Hill (1997).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T2: Andreas C. Miller, Sarah Guido, Introduction to Machine Learning with Python, O’REILLY (2001).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4563DD2-5A24-46DC-9437-398A7211F060}"/>
              </a:ext>
            </a:extLst>
          </p:cNvPr>
          <p:cNvSpPr txBox="1">
            <a:spLocks/>
          </p:cNvSpPr>
          <p:nvPr/>
        </p:nvSpPr>
        <p:spPr>
          <a:xfrm>
            <a:off x="800100" y="152400"/>
            <a:ext cx="112395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kern="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0636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4691380"/>
            <a:chOff x="0" y="0"/>
            <a:chExt cx="12192000" cy="46913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4688205"/>
            </a:xfrm>
            <a:custGeom>
              <a:avLst/>
              <a:gdLst/>
              <a:ahLst/>
              <a:cxnLst/>
              <a:rect l="l" t="t" r="r" b="b"/>
              <a:pathLst>
                <a:path w="12192000" h="4688205">
                  <a:moveTo>
                    <a:pt x="12192000" y="0"/>
                  </a:moveTo>
                  <a:lnTo>
                    <a:pt x="0" y="0"/>
                  </a:lnTo>
                  <a:lnTo>
                    <a:pt x="0" y="4687824"/>
                  </a:lnTo>
                  <a:lnTo>
                    <a:pt x="12192000" y="46878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8562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48216" y="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</a:path>
                <a:path w="1828800" h="1828800">
                  <a:moveTo>
                    <a:pt x="819911" y="0"/>
                  </a:moveTo>
                  <a:lnTo>
                    <a:pt x="1483867" y="663955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7095" y="5126735"/>
            <a:ext cx="1734820" cy="1734820"/>
            <a:chOff x="387095" y="5126735"/>
            <a:chExt cx="1734820" cy="1734820"/>
          </a:xfrm>
        </p:grpSpPr>
        <p:sp>
          <p:nvSpPr>
            <p:cNvPr id="6" name="object 6"/>
            <p:cNvSpPr/>
            <p:nvPr/>
          </p:nvSpPr>
          <p:spPr>
            <a:xfrm>
              <a:off x="734568" y="6294119"/>
              <a:ext cx="558800" cy="558800"/>
            </a:xfrm>
            <a:custGeom>
              <a:avLst/>
              <a:gdLst/>
              <a:ahLst/>
              <a:cxnLst/>
              <a:rect l="l" t="t" r="r" b="b"/>
              <a:pathLst>
                <a:path w="558800" h="558800">
                  <a:moveTo>
                    <a:pt x="0" y="0"/>
                  </a:moveTo>
                  <a:lnTo>
                    <a:pt x="558291" y="558344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143" y="5129783"/>
              <a:ext cx="1728470" cy="1728470"/>
            </a:xfrm>
            <a:custGeom>
              <a:avLst/>
              <a:gdLst/>
              <a:ahLst/>
              <a:cxnLst/>
              <a:rect l="l" t="t" r="r" b="b"/>
              <a:pathLst>
                <a:path w="1728470" h="1728470">
                  <a:moveTo>
                    <a:pt x="0" y="0"/>
                  </a:moveTo>
                  <a:lnTo>
                    <a:pt x="1728343" y="1728310"/>
                  </a:lnTo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5002" y="2212619"/>
            <a:ext cx="42748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b="0" spc="-144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8000" b="0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0" spc="-176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8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4139" y="1214627"/>
            <a:ext cx="2685415" cy="3228340"/>
          </a:xfrm>
          <a:custGeom>
            <a:avLst/>
            <a:gdLst/>
            <a:ahLst/>
            <a:cxnLst/>
            <a:rect l="l" t="t" r="r" b="b"/>
            <a:pathLst>
              <a:path w="2685415" h="3228340">
                <a:moveTo>
                  <a:pt x="2429256" y="2414524"/>
                </a:moveTo>
                <a:lnTo>
                  <a:pt x="1612138" y="3227832"/>
                </a:lnTo>
                <a:lnTo>
                  <a:pt x="0" y="1613916"/>
                </a:lnTo>
                <a:lnTo>
                  <a:pt x="1612138" y="0"/>
                </a:lnTo>
                <a:lnTo>
                  <a:pt x="2429256" y="818134"/>
                </a:lnTo>
              </a:path>
              <a:path w="2685415" h="3228340">
                <a:moveTo>
                  <a:pt x="2685288" y="2414524"/>
                </a:moveTo>
                <a:lnTo>
                  <a:pt x="1868170" y="3227832"/>
                </a:lnTo>
                <a:lnTo>
                  <a:pt x="256032" y="1613916"/>
                </a:lnTo>
                <a:lnTo>
                  <a:pt x="1868170" y="0"/>
                </a:lnTo>
                <a:lnTo>
                  <a:pt x="2685288" y="818134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743" y="152400"/>
            <a:ext cx="411480" cy="161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843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Carlito</vt:lpstr>
      <vt:lpstr>Times New Roman</vt:lpstr>
      <vt:lpstr>Trebuchet MS</vt:lpstr>
      <vt:lpstr>Wingdings</vt:lpstr>
      <vt:lpstr>Office Theme</vt:lpstr>
      <vt:lpstr>INSTITUTE: UIE (AIT-CSE)</vt:lpstr>
      <vt:lpstr>PowerPoint Presentation</vt:lpstr>
      <vt:lpstr>Linear Discriminant Analysis</vt:lpstr>
      <vt:lpstr> </vt:lpstr>
      <vt:lpstr> </vt:lpstr>
      <vt:lpstr> </vt:lpstr>
      <vt:lpstr>Why LDA? 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INSTITUTE OF TECHNOLOGY</dc:title>
  <dc:creator>Neha Sharma</dc:creator>
  <cp:lastModifiedBy>SID</cp:lastModifiedBy>
  <cp:revision>137</cp:revision>
  <dcterms:created xsi:type="dcterms:W3CDTF">2020-06-24T06:19:43Z</dcterms:created>
  <dcterms:modified xsi:type="dcterms:W3CDTF">2022-06-28T08:09:12Z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2020-06-24T00:00:00Z</vt:filetime>
  </property>
</Properties>
</file>