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486" r:id="rId2"/>
    <p:sldId id="284" r:id="rId3"/>
    <p:sldId id="285" r:id="rId4"/>
    <p:sldId id="499" r:id="rId5"/>
    <p:sldId id="507" r:id="rId6"/>
    <p:sldId id="502" r:id="rId7"/>
    <p:sldId id="503" r:id="rId8"/>
    <p:sldId id="504" r:id="rId9"/>
    <p:sldId id="508" r:id="rId10"/>
    <p:sldId id="505" r:id="rId11"/>
    <p:sldId id="506" r:id="rId12"/>
    <p:sldId id="509" r:id="rId13"/>
    <p:sldId id="498" r:id="rId14"/>
    <p:sldId id="28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28-06-2022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13</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515800"/>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a:t>
            </a:r>
            <a:r>
              <a:rPr lang="en-IN" sz="2400" b="1" spc="-5" dirty="0" smtClean="0">
                <a:solidFill>
                  <a:schemeClr val="tx1">
                    <a:lumMod val="85000"/>
                    <a:lumOff val="15000"/>
                  </a:schemeClr>
                </a:solidFill>
                <a:latin typeface="Times New Roman"/>
                <a:cs typeface="Times New Roman"/>
              </a:rPr>
              <a:t>1.1: </a:t>
            </a:r>
            <a:r>
              <a:rPr lang="en-IN" sz="2400" b="1" spc="-5" dirty="0">
                <a:solidFill>
                  <a:schemeClr val="tx1">
                    <a:lumMod val="85000"/>
                    <a:lumOff val="15000"/>
                  </a:schemeClr>
                </a:solidFill>
                <a:latin typeface="Times New Roman"/>
                <a:cs typeface="Times New Roman"/>
              </a:rPr>
              <a:t>Linear Regression</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a:t>
            </a:r>
            <a:r>
              <a:rPr lang="en-IN" sz="2400" b="1" spc="-5" dirty="0" smtClean="0">
                <a:solidFill>
                  <a:schemeClr val="tx1">
                    <a:lumMod val="85000"/>
                    <a:lumOff val="15000"/>
                  </a:schemeClr>
                </a:solidFill>
                <a:latin typeface="Times New Roman"/>
                <a:cs typeface="Times New Roman"/>
              </a:rPr>
              <a:t>3 </a:t>
            </a:r>
            <a:r>
              <a:rPr lang="en-IN" sz="2400" b="1" spc="-5" dirty="0">
                <a:solidFill>
                  <a:schemeClr val="tx1">
                    <a:lumMod val="85000"/>
                    <a:lumOff val="15000"/>
                  </a:schemeClr>
                </a:solidFill>
                <a:latin typeface="Times New Roman"/>
                <a:cs typeface="Times New Roman"/>
              </a:rPr>
              <a:t>&amp; 4</a:t>
            </a:r>
            <a:r>
              <a:rPr lang="en-IN" sz="2400" b="1" spc="-5" dirty="0" smtClean="0">
                <a:solidFill>
                  <a:schemeClr val="tx1">
                    <a:lumMod val="85000"/>
                    <a:lumOff val="15000"/>
                  </a:schemeClr>
                </a:solidFill>
                <a:latin typeface="Times New Roman"/>
                <a:cs typeface="Times New Roman"/>
              </a:rPr>
              <a:t>: </a:t>
            </a:r>
            <a:r>
              <a:rPr lang="en-IN" sz="2400" b="1" spc="-5" dirty="0">
                <a:solidFill>
                  <a:schemeClr val="tx1">
                    <a:lumMod val="85000"/>
                    <a:lumOff val="15000"/>
                  </a:schemeClr>
                </a:solidFill>
                <a:latin typeface="Times New Roman"/>
                <a:cs typeface="Times New Roman"/>
              </a:rPr>
              <a:t>Multiple Linear Regression &amp; </a:t>
            </a:r>
            <a:r>
              <a:rPr lang="en-IN" sz="2400" b="1" spc="-5" dirty="0" smtClean="0">
                <a:solidFill>
                  <a:schemeClr val="tx1">
                    <a:lumMod val="85000"/>
                    <a:lumOff val="15000"/>
                  </a:schemeClr>
                </a:solidFill>
                <a:latin typeface="Times New Roman"/>
                <a:cs typeface="Times New Roman"/>
              </a:rPr>
              <a:t>Multicollinearity</a:t>
            </a:r>
            <a:endParaRPr lang="en-IN" sz="2400" b="1" spc="-5" dirty="0">
              <a:solidFill>
                <a:schemeClr val="tx1">
                  <a:lumMod val="85000"/>
                  <a:lumOff val="15000"/>
                </a:schemeClr>
              </a:solidFill>
              <a:latin typeface="Times New Roman"/>
              <a:cs typeface="Times New Roman"/>
            </a:endParaRPr>
          </a:p>
          <a:p>
            <a:pPr marL="12700">
              <a:lnSpc>
                <a:spcPct val="100000"/>
              </a:lnSpc>
              <a:spcBef>
                <a:spcPts val="100"/>
              </a:spcBef>
            </a:pPr>
            <a:r>
              <a:rPr lang="en-IN" sz="2400" b="1" spc="-5" dirty="0" smtClean="0">
                <a:solidFill>
                  <a:schemeClr val="tx1">
                    <a:lumMod val="85000"/>
                    <a:lumOff val="15000"/>
                  </a:schemeClr>
                </a:solidFill>
                <a:latin typeface="Times New Roman"/>
                <a:cs typeface="Times New Roman"/>
              </a:rPr>
              <a:t>By</a:t>
            </a:r>
            <a:r>
              <a:rPr lang="en-IN" sz="2400" b="1" spc="-5" dirty="0">
                <a:solidFill>
                  <a:schemeClr val="tx1">
                    <a:lumMod val="85000"/>
                    <a:lumOff val="15000"/>
                  </a:schemeClr>
                </a:solidFill>
                <a:latin typeface="Times New Roman"/>
                <a:cs typeface="Times New Roman"/>
              </a:rPr>
              <a:t>: </a:t>
            </a:r>
            <a:r>
              <a:rPr lang="en-IN" sz="2400" b="1" spc="-5" dirty="0" smtClean="0">
                <a:solidFill>
                  <a:schemeClr val="tx1">
                    <a:lumMod val="85000"/>
                    <a:lumOff val="15000"/>
                  </a:schemeClr>
                </a:solidFill>
                <a:latin typeface="Times New Roman"/>
                <a:cs typeface="Times New Roman"/>
              </a:rPr>
              <a:t>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smtClean="0">
                <a:latin typeface="Arial Black" panose="020B0A04020102020204" pitchFamily="34" charset="0"/>
                <a:cs typeface="Times New Roman"/>
              </a:rPr>
              <a:t>CSS21: B.E. CSE (H) with </a:t>
            </a:r>
            <a:r>
              <a:rPr lang="en-IN" sz="3200" dirty="0">
                <a:latin typeface="Arial Black" panose="020B0A04020102020204" pitchFamily="34" charset="0"/>
                <a:cs typeface="Times New Roman"/>
              </a:rPr>
              <a:t>specialization in </a:t>
            </a:r>
            <a:br>
              <a:rPr lang="en-IN" sz="3200" dirty="0">
                <a:latin typeface="Arial Black" panose="020B0A04020102020204" pitchFamily="34" charset="0"/>
                <a:cs typeface="Times New Roman"/>
              </a:rPr>
            </a:br>
            <a:r>
              <a:rPr lang="en-IN" sz="3200" dirty="0" smtClean="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a:t>
            </a:r>
            <a:r>
              <a:rPr lang="en-IN" sz="2800" dirty="0" smtClean="0">
                <a:latin typeface="Times New Roman" panose="02020603050405020304" pitchFamily="18" charset="0"/>
                <a:cs typeface="Times New Roman" panose="02020603050405020304" pitchFamily="18" charset="0"/>
              </a:rPr>
              <a:t>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How to check whether Multi-Collinearity occurs?</a:t>
            </a:r>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799" y="1143000"/>
            <a:ext cx="11564177" cy="1384995"/>
          </a:xfrm>
        </p:spPr>
        <p:txBody>
          <a:bodyPr/>
          <a:lstStyle/>
          <a:p>
            <a:pPr marL="342900" indent="-342900" algn="just">
              <a:lnSpc>
                <a:spcPct val="150000"/>
              </a:lnSpc>
              <a:buFont typeface="Wingdings" panose="05000000000000000000" pitchFamily="2" charset="2"/>
              <a:buChar char="Ø"/>
            </a:pPr>
            <a:r>
              <a:rPr lang="en-US" sz="2000" dirty="0"/>
              <a:t>The first simple method is to plot the correlation matrix of all the independent variables</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dirty="0"/>
              <a:t>I used the housing data from the </a:t>
            </a:r>
            <a:r>
              <a:rPr lang="en-US" sz="2000" dirty="0" err="1" smtClean="0"/>
              <a:t>Kaggle</a:t>
            </a:r>
            <a:r>
              <a:rPr lang="en-US" sz="2000" dirty="0" smtClean="0"/>
              <a:t>. </a:t>
            </a:r>
            <a:r>
              <a:rPr lang="en-US" sz="2000" dirty="0"/>
              <a:t>The goal of the competition is to use the housing data input to correctly predict the sales price. I have selected a few numerical variables to be included in my model here.</a:t>
            </a:r>
          </a:p>
        </p:txBody>
      </p:sp>
      <p:sp>
        <p:nvSpPr>
          <p:cNvPr id="7" name="Text Placeholder 2">
            <a:extLst>
              <a:ext uri="{FF2B5EF4-FFF2-40B4-BE49-F238E27FC236}">
                <a16:creationId xmlns="" xmlns:a16="http://schemas.microsoft.com/office/drawing/2014/main" id="{6D9C9C50-757E-4C24-88CD-6D83A57104F1}"/>
              </a:ext>
            </a:extLst>
          </p:cNvPr>
          <p:cNvSpPr txBox="1">
            <a:spLocks/>
          </p:cNvSpPr>
          <p:nvPr/>
        </p:nvSpPr>
        <p:spPr>
          <a:xfrm>
            <a:off x="3581400" y="6342780"/>
            <a:ext cx="4494245" cy="307777"/>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2000" b="1" kern="0" dirty="0" smtClean="0"/>
              <a:t>Regression Line</a:t>
            </a:r>
            <a:endParaRPr lang="en-US" sz="2000" b="1" kern="0" dirty="0"/>
          </a:p>
        </p:txBody>
      </p:sp>
      <p:pic>
        <p:nvPicPr>
          <p:cNvPr id="4" name="Picture 3"/>
          <p:cNvPicPr>
            <a:picLocks noChangeAspect="1"/>
          </p:cNvPicPr>
          <p:nvPr/>
        </p:nvPicPr>
        <p:blipFill>
          <a:blip r:embed="rId2"/>
          <a:stretch>
            <a:fillRect/>
          </a:stretch>
        </p:blipFill>
        <p:spPr>
          <a:xfrm>
            <a:off x="304799" y="2527995"/>
            <a:ext cx="11564177" cy="3814785"/>
          </a:xfrm>
          <a:prstGeom prst="rect">
            <a:avLst/>
          </a:prstGeom>
        </p:spPr>
      </p:pic>
    </p:spTree>
    <p:extLst>
      <p:ext uri="{BB962C8B-B14F-4D97-AF65-F5344CB8AC3E}">
        <p14:creationId xmlns:p14="http://schemas.microsoft.com/office/powerpoint/2010/main" val="3148931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US"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799" y="1143000"/>
            <a:ext cx="11564177" cy="5539978"/>
          </a:xfrm>
        </p:spPr>
        <p:txBody>
          <a:bodyPr/>
          <a:lstStyle/>
          <a:p>
            <a:pPr marL="342900" indent="-342900" algn="just">
              <a:lnSpc>
                <a:spcPct val="150000"/>
              </a:lnSpc>
              <a:buFont typeface="Wingdings" panose="05000000000000000000" pitchFamily="2" charset="2"/>
              <a:buChar char="Ø"/>
            </a:pPr>
            <a:r>
              <a:rPr lang="en-US" sz="2000" dirty="0"/>
              <a:t>After plotting the correlation matrix and color scaling the background, we can see the pairwise correlation between all the variables. I have included the dependent variable ‘</a:t>
            </a:r>
            <a:r>
              <a:rPr lang="en-US" sz="2000" dirty="0" err="1"/>
              <a:t>SalePrice</a:t>
            </a:r>
            <a:r>
              <a:rPr lang="en-US" sz="2000" dirty="0"/>
              <a:t>’ here as well. This is because it is a secret trick for me when I try to select the independent variables to be included in the model</a:t>
            </a:r>
            <a:r>
              <a:rPr lang="en-US" sz="2000" dirty="0" smtClean="0"/>
              <a:t>.</a:t>
            </a:r>
          </a:p>
          <a:p>
            <a:pPr marL="342900" indent="-342900" algn="just">
              <a:lnSpc>
                <a:spcPct val="150000"/>
              </a:lnSpc>
              <a:buFont typeface="Wingdings" panose="05000000000000000000" pitchFamily="2" charset="2"/>
              <a:buChar char="Ø"/>
            </a:pPr>
            <a:r>
              <a:rPr lang="en-US" sz="2000" dirty="0"/>
              <a:t>Back to the Multi-Collinearity issue, we can see that from the correlation matrix, quite a few variables are correlated to each other. There is one pair of independent variables with more than 0.8 correlation which are total basement surface area and first-floor surface area. Houses with larger basement areas tend to have bigger first-floor areas as well and so a high correlation should be expected</a:t>
            </a:r>
            <a:r>
              <a:rPr lang="en-US" sz="2000" dirty="0" smtClean="0"/>
              <a:t>.</a:t>
            </a:r>
          </a:p>
          <a:p>
            <a:pPr marL="342900" indent="-342900" algn="just">
              <a:lnSpc>
                <a:spcPct val="150000"/>
              </a:lnSpc>
              <a:buFont typeface="Wingdings" panose="05000000000000000000" pitchFamily="2" charset="2"/>
              <a:buChar char="Ø"/>
            </a:pPr>
            <a:r>
              <a:rPr lang="en-US" sz="2000" dirty="0"/>
              <a:t>The second method to check multi-collinearity is to use the Variance Inflation Factor(VIF) for each independent variable. It is a measure of multicollinearity in the set of multiple regression variables. The higher the value of VIF the higher correlation between this variable and the rest</a:t>
            </a:r>
            <a:r>
              <a:rPr lang="en-US" sz="2000" dirty="0" smtClean="0"/>
              <a:t>.</a:t>
            </a:r>
          </a:p>
          <a:p>
            <a:pPr marL="342900" indent="-342900" algn="just">
              <a:lnSpc>
                <a:spcPct val="150000"/>
              </a:lnSpc>
              <a:buFont typeface="Wingdings" panose="05000000000000000000" pitchFamily="2" charset="2"/>
              <a:buChar char="Ø"/>
            </a:pPr>
            <a:r>
              <a:rPr lang="en-US" sz="2000" dirty="0"/>
              <a:t>If the VIF value is higher than 10, it is usually considered to have a high correlation with other independent </a:t>
            </a:r>
            <a:r>
              <a:rPr lang="en-US" sz="2000" dirty="0" smtClean="0"/>
              <a:t>variables.</a:t>
            </a:r>
            <a:endParaRPr lang="en-US" sz="2000" dirty="0"/>
          </a:p>
        </p:txBody>
      </p:sp>
    </p:spTree>
    <p:extLst>
      <p:ext uri="{BB962C8B-B14F-4D97-AF65-F5344CB8AC3E}">
        <p14:creationId xmlns:p14="http://schemas.microsoft.com/office/powerpoint/2010/main" val="3488901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a:t>How to fix the Multi-Collinearity issue?</a:t>
            </a:r>
            <a:endParaRPr lang="en-US"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799" y="1143000"/>
            <a:ext cx="11564177" cy="5539978"/>
          </a:xfrm>
        </p:spPr>
        <p:txBody>
          <a:bodyPr/>
          <a:lstStyle/>
          <a:p>
            <a:pPr marL="342900" indent="-342900" algn="just">
              <a:lnSpc>
                <a:spcPct val="150000"/>
              </a:lnSpc>
              <a:buFont typeface="Wingdings" panose="05000000000000000000" pitchFamily="2" charset="2"/>
              <a:buChar char="Ø"/>
            </a:pPr>
            <a:r>
              <a:rPr lang="en-US" sz="2000" b="1" dirty="0"/>
              <a:t>Variable </a:t>
            </a:r>
            <a:r>
              <a:rPr lang="en-US" sz="2000" b="1" dirty="0" smtClean="0"/>
              <a:t>Selection: </a:t>
            </a:r>
            <a:r>
              <a:rPr lang="en-US" sz="2000" dirty="0" smtClean="0"/>
              <a:t>The </a:t>
            </a:r>
            <a:r>
              <a:rPr lang="en-US" sz="2000" dirty="0"/>
              <a:t>most straightforward method is to remove some variables that are highly correlated to others and leave the more significant ones in the set. For example, when we plot the correlation matrix with ‘</a:t>
            </a:r>
            <a:r>
              <a:rPr lang="en-US" sz="2000" dirty="0" err="1"/>
              <a:t>SalePrice</a:t>
            </a:r>
            <a:r>
              <a:rPr lang="en-US" sz="2000" dirty="0"/>
              <a:t>’ included, we can see that Overall Quality and Ground living area have the two highest correlations with the dependent variable ‘</a:t>
            </a:r>
            <a:r>
              <a:rPr lang="en-US" sz="2000" dirty="0" err="1"/>
              <a:t>SalePrice</a:t>
            </a:r>
            <a:r>
              <a:rPr lang="en-US" sz="2000" dirty="0"/>
              <a:t>’ and thus I will try to include them in the model</a:t>
            </a:r>
            <a:r>
              <a:rPr lang="en-US" sz="2000" dirty="0" smtClean="0"/>
              <a:t>.</a:t>
            </a:r>
          </a:p>
          <a:p>
            <a:pPr marL="342900" indent="-342900" algn="just">
              <a:lnSpc>
                <a:spcPct val="150000"/>
              </a:lnSpc>
              <a:buFont typeface="Wingdings" panose="05000000000000000000" pitchFamily="2" charset="2"/>
              <a:buChar char="Ø"/>
            </a:pPr>
            <a:r>
              <a:rPr lang="en-US" sz="2000" b="1" dirty="0"/>
              <a:t>Variable </a:t>
            </a:r>
            <a:r>
              <a:rPr lang="en-US" sz="2000" b="1" dirty="0" smtClean="0"/>
              <a:t>Transformation: </a:t>
            </a:r>
            <a:r>
              <a:rPr lang="en-US" sz="2000" dirty="0" smtClean="0"/>
              <a:t>The </a:t>
            </a:r>
            <a:r>
              <a:rPr lang="en-US" sz="2000" dirty="0"/>
              <a:t>second method is to transform some of the variables to make them less correlated but still maintain their feature. What do I mean by this? In the housing model example, I can transfer ‘years of built’ to ‘age of the house’ by subtracting current year by years of built. For example, if the year of building is1994, then the age of the house is 2020–1994=26 years</a:t>
            </a:r>
            <a:r>
              <a:rPr lang="en-US" sz="2000" dirty="0" smtClean="0"/>
              <a:t>.</a:t>
            </a:r>
          </a:p>
          <a:p>
            <a:pPr marL="342900" indent="-342900" algn="just">
              <a:lnSpc>
                <a:spcPct val="150000"/>
              </a:lnSpc>
              <a:buFont typeface="Wingdings" panose="05000000000000000000" pitchFamily="2" charset="2"/>
              <a:buChar char="Ø"/>
            </a:pPr>
            <a:r>
              <a:rPr lang="en-US" sz="2000" b="1" dirty="0"/>
              <a:t>Principal Component </a:t>
            </a:r>
            <a:r>
              <a:rPr lang="en-US" sz="2000" b="1" dirty="0" smtClean="0"/>
              <a:t>Analysis (PCA): </a:t>
            </a:r>
            <a:r>
              <a:rPr lang="en-US" sz="2000" dirty="0" smtClean="0"/>
              <a:t>It is </a:t>
            </a:r>
            <a:r>
              <a:rPr lang="en-US" sz="2000" dirty="0"/>
              <a:t>commonly used to reduce the dimension of data by decomposing data into a number of independent factors. It has many applications like simplifying model calculation by reducing the number of predicting factors. However, in our case here, we will just use the character of variable independence for PCA to remove the multi-collinearity issue in the model.</a:t>
            </a:r>
          </a:p>
        </p:txBody>
      </p:sp>
    </p:spTree>
    <p:extLst>
      <p:ext uri="{BB962C8B-B14F-4D97-AF65-F5344CB8AC3E}">
        <p14:creationId xmlns:p14="http://schemas.microsoft.com/office/powerpoint/2010/main" val="3411608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 xmlns:a16="http://schemas.microsoft.com/office/drawing/2014/main" val="3339205583"/>
                    </a:ext>
                  </a:extLst>
                </a:gridCol>
                <a:gridCol w="9493273">
                  <a:extLst>
                    <a:ext uri="{9D8B030D-6E8A-4147-A177-3AD203B41FA5}">
                      <a16:colId xmlns=""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implement various machine learning algorithms in a range of real-world applications.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smtClean="0">
                          <a:solidFill>
                            <a:schemeClr val="dk1"/>
                          </a:solidFill>
                          <a:effectLst/>
                          <a:latin typeface="+mj-lt"/>
                          <a:ea typeface="+mn-ea"/>
                          <a:cs typeface="Times New Roman" panose="02020603050405020304" pitchFamily="18" charset="0"/>
                        </a:rPr>
                        <a:t>Analyze and make use of machine learning algorithms-based applications using performance</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What is </a:t>
            </a:r>
            <a:r>
              <a:rPr lang="en-US" dirty="0" smtClean="0"/>
              <a:t>Multiple Linear Regression?</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066800"/>
            <a:ext cx="11430000" cy="5816977"/>
          </a:xfrm>
        </p:spPr>
        <p:txBody>
          <a:bodyPr/>
          <a:lstStyle/>
          <a:p>
            <a:pPr marL="342900" indent="-342900" algn="just">
              <a:lnSpc>
                <a:spcPct val="150000"/>
              </a:lnSpc>
              <a:buFont typeface="Wingdings" panose="05000000000000000000" pitchFamily="2" charset="2"/>
              <a:buChar char="Ø"/>
            </a:pPr>
            <a:r>
              <a:rPr lang="en-US" sz="2000" dirty="0"/>
              <a:t>In the previous topic, we have learned about Simple Linear Regression, where a single Independent/Predictor(X) variable is used to model the response variable (Y). But there may be various cases in which the response variable is affected by more than one predictor variable; for such cases, the Multiple Linear </a:t>
            </a:r>
            <a:r>
              <a:rPr lang="en-US" sz="2000" dirty="0" smtClean="0"/>
              <a:t>Regression algorithm </a:t>
            </a:r>
            <a:r>
              <a:rPr lang="en-US" sz="2000" dirty="0"/>
              <a:t>is used.</a:t>
            </a:r>
          </a:p>
          <a:p>
            <a:pPr marL="342900" indent="-342900" algn="just">
              <a:lnSpc>
                <a:spcPct val="150000"/>
              </a:lnSpc>
              <a:buFont typeface="Wingdings" panose="05000000000000000000" pitchFamily="2" charset="2"/>
              <a:buChar char="Ø"/>
            </a:pPr>
            <a:r>
              <a:rPr lang="en-US" sz="2000" dirty="0" smtClean="0"/>
              <a:t>Moreover</a:t>
            </a:r>
            <a:r>
              <a:rPr lang="en-US" sz="2000" dirty="0"/>
              <a:t>, Multiple Linear Regression is an extension of Simple Linear regression as it takes more than one predictor variable to predict the response variable. We can define it as</a:t>
            </a:r>
            <a:r>
              <a:rPr lang="en-US" sz="2000" dirty="0" smtClean="0"/>
              <a:t>:</a:t>
            </a:r>
          </a:p>
          <a:p>
            <a:pPr algn="ctr">
              <a:lnSpc>
                <a:spcPct val="150000"/>
              </a:lnSpc>
            </a:pPr>
            <a:r>
              <a:rPr lang="en-US" sz="1600" b="1" i="1" dirty="0"/>
              <a:t>“Multiple Linear Regression is one of the important regression algorithms which models the linear relationship between a single dependent continuous variable and more than one independent variable</a:t>
            </a:r>
            <a:r>
              <a:rPr lang="en-US" sz="1600" b="1" i="1" dirty="0" smtClean="0"/>
              <a:t>.”</a:t>
            </a:r>
            <a:endParaRPr lang="en-US" sz="1600" b="1" dirty="0" smtClean="0"/>
          </a:p>
          <a:p>
            <a:pPr marL="342900" indent="-342900" algn="just">
              <a:lnSpc>
                <a:spcPct val="150000"/>
              </a:lnSpc>
              <a:buFont typeface="Wingdings" panose="05000000000000000000" pitchFamily="2" charset="2"/>
              <a:buChar char="Ø"/>
            </a:pPr>
            <a:r>
              <a:rPr lang="en-US" sz="2000" b="1" dirty="0"/>
              <a:t>Some key points about Multiple Linear Regression </a:t>
            </a:r>
            <a:r>
              <a:rPr lang="en-US" sz="2000" b="1" dirty="0" smtClean="0"/>
              <a:t>:</a:t>
            </a:r>
            <a:endParaRPr lang="en-US" sz="2000" b="1" dirty="0"/>
          </a:p>
          <a:p>
            <a:pPr marL="342900" indent="-342900" algn="just">
              <a:lnSpc>
                <a:spcPct val="150000"/>
              </a:lnSpc>
              <a:buFont typeface="Arial" panose="020B0604020202020204" pitchFamily="34" charset="0"/>
              <a:buChar char="•"/>
            </a:pPr>
            <a:r>
              <a:rPr lang="en-US" sz="2000" dirty="0"/>
              <a:t>For Multiple Linear Regression, the dependent or target variable(Y) must be the continuous/real, but the predictor or independent variable may be of continuous or categorical form.</a:t>
            </a:r>
          </a:p>
          <a:p>
            <a:pPr marL="342900" indent="-342900" algn="just">
              <a:lnSpc>
                <a:spcPct val="150000"/>
              </a:lnSpc>
              <a:buFont typeface="Arial" panose="020B0604020202020204" pitchFamily="34" charset="0"/>
              <a:buChar char="•"/>
            </a:pPr>
            <a:r>
              <a:rPr lang="en-US" sz="2000" dirty="0"/>
              <a:t>Each feature variable must model the linear relationship with the dependent variable.</a:t>
            </a:r>
          </a:p>
          <a:p>
            <a:pPr marL="342900" indent="-342900" algn="just">
              <a:lnSpc>
                <a:spcPct val="150000"/>
              </a:lnSpc>
              <a:buFont typeface="Arial" panose="020B0604020202020204" pitchFamily="34" charset="0"/>
              <a:buChar char="•"/>
            </a:pPr>
            <a:r>
              <a:rPr lang="en-US" sz="2000" dirty="0"/>
              <a:t>MLR tries to fit a regression line through a multidimensional space of data-points</a:t>
            </a:r>
            <a:r>
              <a:rPr lang="en-US" sz="2000" dirty="0" smtClean="0"/>
              <a:t>.</a:t>
            </a:r>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078313"/>
          </a:xfrm>
        </p:spPr>
        <p:txBody>
          <a:bodyPr/>
          <a:lstStyle/>
          <a:p>
            <a:pPr marL="342900" indent="-342900" algn="just">
              <a:lnSpc>
                <a:spcPct val="150000"/>
              </a:lnSpc>
              <a:buFont typeface="Wingdings" panose="05000000000000000000" pitchFamily="2" charset="2"/>
              <a:buChar char="Ø"/>
            </a:pPr>
            <a:r>
              <a:rPr lang="en-US" sz="2000" dirty="0"/>
              <a:t>Regression models are used to describe relationships between variables by fitting a line to the observed data. Regression allows you to estimate how a dependent variable changes as the independent variable(s) change.</a:t>
            </a:r>
            <a:endParaRPr lang="en-US" sz="2000" dirty="0" smtClean="0"/>
          </a:p>
          <a:p>
            <a:pPr marL="342900" indent="-342900" algn="just">
              <a:lnSpc>
                <a:spcPct val="150000"/>
              </a:lnSpc>
              <a:buFont typeface="Wingdings" panose="05000000000000000000" pitchFamily="2" charset="2"/>
              <a:buChar char="Ø"/>
            </a:pPr>
            <a:r>
              <a:rPr lang="en-US" sz="2000" b="1" dirty="0" smtClean="0"/>
              <a:t>Assumptions </a:t>
            </a:r>
            <a:r>
              <a:rPr lang="en-US" sz="2000" b="1" dirty="0"/>
              <a:t>for </a:t>
            </a:r>
            <a:r>
              <a:rPr lang="en-US" sz="2000" b="1" dirty="0" smtClean="0"/>
              <a:t>Multiple Linear Regression:</a:t>
            </a:r>
            <a:endParaRPr lang="en-US" sz="2000" b="1" dirty="0"/>
          </a:p>
          <a:p>
            <a:pPr marL="685800" indent="-228600" algn="just">
              <a:lnSpc>
                <a:spcPct val="150000"/>
              </a:lnSpc>
              <a:buFont typeface="Arial" panose="020B0604020202020204" pitchFamily="34" charset="0"/>
              <a:buChar char="•"/>
              <a:tabLst>
                <a:tab pos="685800" algn="l"/>
              </a:tabLst>
            </a:pPr>
            <a:r>
              <a:rPr lang="en-US" sz="2000" b="1" dirty="0"/>
              <a:t>Homogeneity of variance (homoscedasticity): </a:t>
            </a:r>
            <a:r>
              <a:rPr lang="en-US" sz="2000" dirty="0"/>
              <a:t>the size of the error in our prediction doesn’t change significantly across the values of the independent variable</a:t>
            </a:r>
            <a:r>
              <a:rPr lang="en-US" sz="2000" dirty="0" smtClean="0"/>
              <a:t>.</a:t>
            </a:r>
            <a:endParaRPr lang="en-US" sz="2000" dirty="0"/>
          </a:p>
          <a:p>
            <a:pPr marL="685800" indent="-228600" algn="just">
              <a:lnSpc>
                <a:spcPct val="150000"/>
              </a:lnSpc>
              <a:buFont typeface="Arial" panose="020B0604020202020204" pitchFamily="34" charset="0"/>
              <a:buChar char="•"/>
              <a:tabLst>
                <a:tab pos="685800" algn="l"/>
              </a:tabLst>
            </a:pPr>
            <a:r>
              <a:rPr lang="en-US" sz="2000" b="1" dirty="0"/>
              <a:t>Independence of observations: </a:t>
            </a:r>
            <a:r>
              <a:rPr lang="en-US" sz="2000" dirty="0"/>
              <a:t>the observations in the dataset were collected using statistically valid methods, and there are no hidden relationships among variables</a:t>
            </a:r>
            <a:r>
              <a:rPr lang="en-US" sz="2000" dirty="0" smtClean="0"/>
              <a:t>.</a:t>
            </a:r>
            <a:endParaRPr lang="en-US" sz="2000" dirty="0"/>
          </a:p>
          <a:p>
            <a:pPr marL="685800" indent="-228600" algn="just">
              <a:lnSpc>
                <a:spcPct val="150000"/>
              </a:lnSpc>
              <a:buFont typeface="Arial" panose="020B0604020202020204" pitchFamily="34" charset="0"/>
              <a:buChar char="•"/>
              <a:tabLst>
                <a:tab pos="685800" algn="l"/>
              </a:tabLst>
            </a:pPr>
            <a:r>
              <a:rPr lang="en-US" sz="2000" b="1" dirty="0" smtClean="0"/>
              <a:t>Normality: </a:t>
            </a:r>
            <a:r>
              <a:rPr lang="en-US" sz="2000" dirty="0" smtClean="0"/>
              <a:t>The data follows a normal distribution.</a:t>
            </a:r>
          </a:p>
          <a:p>
            <a:pPr marL="685800" indent="-228600" algn="just">
              <a:lnSpc>
                <a:spcPct val="150000"/>
              </a:lnSpc>
              <a:buFont typeface="Arial" panose="020B0604020202020204" pitchFamily="34" charset="0"/>
              <a:buChar char="•"/>
              <a:tabLst>
                <a:tab pos="685800" algn="l"/>
              </a:tabLst>
            </a:pPr>
            <a:r>
              <a:rPr lang="en-US" sz="2000" b="1" dirty="0" smtClean="0"/>
              <a:t>Linearity</a:t>
            </a:r>
            <a:r>
              <a:rPr lang="en-US" sz="2000" b="1" dirty="0"/>
              <a:t>: </a:t>
            </a:r>
            <a:r>
              <a:rPr lang="en-US" sz="2000" dirty="0"/>
              <a:t>the line of best fit through the data points is a straight line, rather than a curve or some sort of grouping </a:t>
            </a:r>
            <a:r>
              <a:rPr lang="en-US" sz="2000" dirty="0" smtClean="0"/>
              <a:t>factor.</a:t>
            </a:r>
          </a:p>
        </p:txBody>
      </p:sp>
    </p:spTree>
    <p:extLst>
      <p:ext uri="{BB962C8B-B14F-4D97-AF65-F5344CB8AC3E}">
        <p14:creationId xmlns:p14="http://schemas.microsoft.com/office/powerpoint/2010/main" val="162681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6001643"/>
          </a:xfrm>
        </p:spPr>
        <p:txBody>
          <a:bodyPr/>
          <a:lstStyle/>
          <a:p>
            <a:pPr marL="342900" indent="-342900" algn="just">
              <a:lnSpc>
                <a:spcPct val="150000"/>
              </a:lnSpc>
              <a:buFont typeface="Wingdings" panose="05000000000000000000" pitchFamily="2" charset="2"/>
              <a:buChar char="Ø"/>
              <a:tabLst>
                <a:tab pos="685800" algn="l"/>
              </a:tabLst>
            </a:pPr>
            <a:r>
              <a:rPr lang="en-US" sz="2000" dirty="0"/>
              <a:t>Multiple linear regression is used to estimate the relationship between two or more independent variables and one dependent variable. You can use multiple linear regression when you want to know:</a:t>
            </a:r>
          </a:p>
          <a:p>
            <a:pPr marL="685800" indent="-228600" algn="just">
              <a:lnSpc>
                <a:spcPct val="150000"/>
              </a:lnSpc>
              <a:buFont typeface="Arial" panose="020B0604020202020204" pitchFamily="34" charset="0"/>
              <a:buChar char="•"/>
            </a:pPr>
            <a:r>
              <a:rPr lang="en-US" sz="2000" dirty="0"/>
              <a:t>How strong the relationship is between two or more independent variables and one dependent variable (e.g. how rainfall, temperature, and amount of fertilizer added affect crop growth).</a:t>
            </a:r>
          </a:p>
          <a:p>
            <a:pPr marL="685800" indent="-228600" algn="just">
              <a:lnSpc>
                <a:spcPct val="150000"/>
              </a:lnSpc>
              <a:buFont typeface="Arial" panose="020B0604020202020204" pitchFamily="34" charset="0"/>
              <a:buChar char="•"/>
            </a:pPr>
            <a:r>
              <a:rPr lang="en-US" sz="2000" dirty="0"/>
              <a:t>The value of the dependent variable at a certain value of the independent variables (e.g. the expected yield of a crop at certain levels of rainfall, temperature, and fertilizer addition</a:t>
            </a:r>
            <a:r>
              <a:rPr lang="en-US" sz="2000" dirty="0" smtClean="0"/>
              <a:t>).</a:t>
            </a:r>
          </a:p>
          <a:p>
            <a:pPr marL="342900" indent="-342900" algn="just">
              <a:lnSpc>
                <a:spcPct val="150000"/>
              </a:lnSpc>
              <a:buFont typeface="Wingdings" panose="05000000000000000000" pitchFamily="2" charset="2"/>
              <a:buChar char="Ø"/>
              <a:tabLst>
                <a:tab pos="685800" algn="l"/>
              </a:tabLst>
            </a:pPr>
            <a:r>
              <a:rPr lang="en-US" sz="2000" b="1" dirty="0"/>
              <a:t>Example</a:t>
            </a:r>
          </a:p>
          <a:p>
            <a:pPr algn="just">
              <a:lnSpc>
                <a:spcPct val="150000"/>
              </a:lnSpc>
              <a:tabLst>
                <a:tab pos="685800" algn="l"/>
              </a:tabLst>
            </a:pPr>
            <a:r>
              <a:rPr lang="en-US" sz="2000" b="1" dirty="0" smtClean="0"/>
              <a:t>Question: </a:t>
            </a:r>
            <a:r>
              <a:rPr lang="en-US" sz="2000" dirty="0" smtClean="0"/>
              <a:t>You </a:t>
            </a:r>
            <a:r>
              <a:rPr lang="en-US" sz="2000" dirty="0"/>
              <a:t>are a public health researcher interested in social factors that influence heart disease. You survey 500 towns and gather data on the percentage of people in each town who smoke, the percentage of people in each town who bike to work, and the percentage of people in each town who have heart disease.</a:t>
            </a:r>
          </a:p>
          <a:p>
            <a:pPr algn="just">
              <a:lnSpc>
                <a:spcPct val="150000"/>
              </a:lnSpc>
              <a:tabLst>
                <a:tab pos="685800" algn="l"/>
              </a:tabLst>
            </a:pPr>
            <a:r>
              <a:rPr lang="en-US" sz="2000" b="1" dirty="0" smtClean="0"/>
              <a:t>Justification: </a:t>
            </a:r>
            <a:r>
              <a:rPr lang="en-US" sz="2000" dirty="0" smtClean="0"/>
              <a:t>Because </a:t>
            </a:r>
            <a:r>
              <a:rPr lang="en-US" sz="2000" dirty="0"/>
              <a:t>you have two independent variables and one dependent variable, and all your variables are quantitative, you can use multiple linear regression to analyze the relationship between them.</a:t>
            </a:r>
          </a:p>
          <a:p>
            <a:pPr marL="457200" algn="just">
              <a:lnSpc>
                <a:spcPct val="150000"/>
              </a:lnSpc>
            </a:pPr>
            <a:endParaRPr lang="en-US" sz="2000" dirty="0"/>
          </a:p>
        </p:txBody>
      </p:sp>
    </p:spTree>
    <p:extLst>
      <p:ext uri="{BB962C8B-B14F-4D97-AF65-F5344CB8AC3E}">
        <p14:creationId xmlns:p14="http://schemas.microsoft.com/office/powerpoint/2010/main" val="408057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How to perform a </a:t>
            </a:r>
            <a:r>
              <a:rPr lang="en-US" dirty="0" smtClean="0"/>
              <a:t>Multiple Linear Regression</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078313"/>
          </a:xfrm>
        </p:spPr>
        <p:txBody>
          <a:bodyPr/>
          <a:lstStyle/>
          <a:p>
            <a:pPr marL="342900" indent="-342900" algn="just">
              <a:lnSpc>
                <a:spcPct val="150000"/>
              </a:lnSpc>
              <a:buFont typeface="Wingdings" panose="05000000000000000000" pitchFamily="2" charset="2"/>
              <a:buChar char="Ø"/>
            </a:pPr>
            <a:r>
              <a:rPr lang="en-US" sz="2000" dirty="0"/>
              <a:t>The formula for a multiple linear regression is</a:t>
            </a:r>
            <a:r>
              <a:rPr lang="en-US" sz="2000" dirty="0" smtClean="0"/>
              <a:t>:</a:t>
            </a:r>
            <a:endParaRPr lang="en-US" sz="2000" dirty="0"/>
          </a:p>
          <a:p>
            <a:pPr marL="342900" indent="-342900" algn="just">
              <a:lnSpc>
                <a:spcPct val="150000"/>
              </a:lnSpc>
              <a:buFont typeface="Wingdings" panose="05000000000000000000" pitchFamily="2" charset="2"/>
              <a:buChar char="Ø"/>
            </a:pPr>
            <a:endParaRPr lang="en-US" sz="2000" dirty="0" smtClean="0"/>
          </a:p>
          <a:p>
            <a:pPr marL="342900" indent="-342900" algn="just">
              <a:lnSpc>
                <a:spcPct val="150000"/>
              </a:lnSpc>
              <a:buFont typeface="Wingdings" panose="05000000000000000000" pitchFamily="2" charset="2"/>
              <a:buChar char="Ø"/>
            </a:pPr>
            <a:endParaRPr lang="en-US" sz="2000" dirty="0" smtClean="0"/>
          </a:p>
          <a:p>
            <a:pPr marL="571500" indent="-171450" algn="just">
              <a:lnSpc>
                <a:spcPct val="150000"/>
              </a:lnSpc>
              <a:buFont typeface="Arial" panose="020B0604020202020204" pitchFamily="34" charset="0"/>
              <a:buChar char="•"/>
            </a:pPr>
            <a:r>
              <a:rPr lang="en-US" sz="2000" dirty="0" smtClean="0"/>
              <a:t>y </a:t>
            </a:r>
            <a:r>
              <a:rPr lang="en-US" sz="2000" dirty="0"/>
              <a:t>= the predicted value of the dependent variable</a:t>
            </a:r>
          </a:p>
          <a:p>
            <a:pPr marL="571500" indent="-171450" algn="just">
              <a:lnSpc>
                <a:spcPct val="150000"/>
              </a:lnSpc>
              <a:buFont typeface="Arial" panose="020B0604020202020204" pitchFamily="34" charset="0"/>
              <a:buChar char="•"/>
            </a:pPr>
            <a:r>
              <a:rPr lang="en-US" sz="2000" dirty="0" smtClean="0"/>
              <a:t>B</a:t>
            </a:r>
            <a:r>
              <a:rPr lang="en-US" sz="2000" baseline="-25000" dirty="0" smtClean="0"/>
              <a:t>0</a:t>
            </a:r>
            <a:r>
              <a:rPr lang="en-US" sz="2000" dirty="0" smtClean="0"/>
              <a:t> </a:t>
            </a:r>
            <a:r>
              <a:rPr lang="en-US" sz="2000" dirty="0"/>
              <a:t>= the y-intercept (value of y when all other parameters are set to 0)</a:t>
            </a:r>
          </a:p>
          <a:p>
            <a:pPr marL="571500" indent="-171450" algn="just">
              <a:lnSpc>
                <a:spcPct val="150000"/>
              </a:lnSpc>
              <a:buFont typeface="Arial" panose="020B0604020202020204" pitchFamily="34" charset="0"/>
              <a:buChar char="•"/>
            </a:pPr>
            <a:r>
              <a:rPr lang="en-US" sz="2000" dirty="0" smtClean="0"/>
              <a:t>B</a:t>
            </a:r>
            <a:r>
              <a:rPr lang="en-US" sz="2000" baseline="-25000" dirty="0" smtClean="0"/>
              <a:t>1</a:t>
            </a:r>
            <a:r>
              <a:rPr lang="en-US" sz="2000" dirty="0" smtClean="0"/>
              <a:t>X</a:t>
            </a:r>
            <a:r>
              <a:rPr lang="en-US" sz="2000" baseline="-25000" dirty="0" smtClean="0"/>
              <a:t>1</a:t>
            </a:r>
            <a:r>
              <a:rPr lang="en-US" sz="2000" dirty="0" smtClean="0"/>
              <a:t> </a:t>
            </a:r>
            <a:r>
              <a:rPr lang="en-US" sz="2000" dirty="0"/>
              <a:t>= the regression coefficient </a:t>
            </a:r>
            <a:r>
              <a:rPr lang="en-US" sz="2000" dirty="0" smtClean="0"/>
              <a:t>(</a:t>
            </a:r>
            <a:r>
              <a:rPr lang="en-US" sz="2000" dirty="0"/>
              <a:t>B</a:t>
            </a:r>
            <a:r>
              <a:rPr lang="en-US" sz="2000" baseline="-25000" dirty="0"/>
              <a:t>1</a:t>
            </a:r>
            <a:r>
              <a:rPr lang="en-US" sz="2000" dirty="0" smtClean="0"/>
              <a:t>) </a:t>
            </a:r>
            <a:r>
              <a:rPr lang="en-US" sz="2000" dirty="0"/>
              <a:t>of the first independent variable </a:t>
            </a:r>
            <a:r>
              <a:rPr lang="en-US" sz="2000" dirty="0" smtClean="0"/>
              <a:t>(</a:t>
            </a:r>
            <a:r>
              <a:rPr lang="en-US" sz="2000" dirty="0"/>
              <a:t>X</a:t>
            </a:r>
            <a:r>
              <a:rPr lang="en-US" sz="2000" baseline="-25000" dirty="0"/>
              <a:t>1</a:t>
            </a:r>
            <a:r>
              <a:rPr lang="en-US" sz="2000" dirty="0" smtClean="0"/>
              <a:t>) </a:t>
            </a:r>
            <a:r>
              <a:rPr lang="en-US" sz="2000" dirty="0"/>
              <a:t>(a.k.a. the effect that increasing the value of the independent variable has on the predicted y value)</a:t>
            </a:r>
          </a:p>
          <a:p>
            <a:pPr marL="571500" indent="-171450" algn="just">
              <a:lnSpc>
                <a:spcPct val="150000"/>
              </a:lnSpc>
              <a:buFont typeface="Arial" panose="020B0604020202020204" pitchFamily="34" charset="0"/>
              <a:buChar char="•"/>
            </a:pPr>
            <a:r>
              <a:rPr lang="en-US" sz="2000" dirty="0"/>
              <a:t>… = do the same for however many independent variables you are testing</a:t>
            </a:r>
          </a:p>
          <a:p>
            <a:pPr marL="571500" indent="-171450" algn="just">
              <a:lnSpc>
                <a:spcPct val="150000"/>
              </a:lnSpc>
              <a:buFont typeface="Arial" panose="020B0604020202020204" pitchFamily="34" charset="0"/>
              <a:buChar char="•"/>
            </a:pPr>
            <a:r>
              <a:rPr lang="en-US" sz="2000" dirty="0" err="1" smtClean="0"/>
              <a:t>B</a:t>
            </a:r>
            <a:r>
              <a:rPr lang="en-US" sz="2000" baseline="-25000" dirty="0" err="1" smtClean="0"/>
              <a:t>n</a:t>
            </a:r>
            <a:r>
              <a:rPr lang="en-US" sz="2000" dirty="0" err="1" smtClean="0"/>
              <a:t>X</a:t>
            </a:r>
            <a:r>
              <a:rPr lang="en-US" sz="2000" baseline="-25000" dirty="0" err="1" smtClean="0"/>
              <a:t>n</a:t>
            </a:r>
            <a:r>
              <a:rPr lang="en-US" sz="2000" dirty="0" smtClean="0"/>
              <a:t> </a:t>
            </a:r>
            <a:r>
              <a:rPr lang="en-US" sz="2000" dirty="0"/>
              <a:t>= the regression coefficient of the last independent variable</a:t>
            </a:r>
          </a:p>
          <a:p>
            <a:pPr marL="571500" indent="-171450" algn="just">
              <a:lnSpc>
                <a:spcPct val="150000"/>
              </a:lnSpc>
              <a:buFont typeface="Arial" panose="020B0604020202020204" pitchFamily="34" charset="0"/>
              <a:buChar char="•"/>
            </a:pPr>
            <a:r>
              <a:rPr lang="en-US" sz="2000" dirty="0" smtClean="0"/>
              <a:t>ε = </a:t>
            </a:r>
            <a:r>
              <a:rPr lang="en-US" sz="2000" dirty="0"/>
              <a:t>model error (a.k.a. how much variation there is in our estimate of y</a:t>
            </a:r>
            <a:r>
              <a:rPr lang="en-US" sz="2000" dirty="0" smtClean="0"/>
              <a:t>)</a:t>
            </a:r>
          </a:p>
          <a:p>
            <a:pPr marL="400050" algn="just">
              <a:lnSpc>
                <a:spcPct val="150000"/>
              </a:lnSpc>
            </a:pPr>
            <a:endParaRPr lang="en-US" sz="2000" dirty="0" smtClean="0"/>
          </a:p>
        </p:txBody>
      </p:sp>
      <p:pic>
        <p:nvPicPr>
          <p:cNvPr id="5" name="Picture 4"/>
          <p:cNvPicPr>
            <a:picLocks noChangeAspect="1"/>
          </p:cNvPicPr>
          <p:nvPr/>
        </p:nvPicPr>
        <p:blipFill>
          <a:blip r:embed="rId2"/>
          <a:stretch>
            <a:fillRect/>
          </a:stretch>
        </p:blipFill>
        <p:spPr>
          <a:xfrm>
            <a:off x="4191000" y="1752600"/>
            <a:ext cx="4191000" cy="533400"/>
          </a:xfrm>
          <a:prstGeom prst="rect">
            <a:avLst/>
          </a:prstGeom>
        </p:spPr>
      </p:pic>
    </p:spTree>
    <p:extLst>
      <p:ext uri="{BB962C8B-B14F-4D97-AF65-F5344CB8AC3E}">
        <p14:creationId xmlns:p14="http://schemas.microsoft.com/office/powerpoint/2010/main" val="1810709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078313"/>
          </a:xfrm>
        </p:spPr>
        <p:txBody>
          <a:bodyPr/>
          <a:lstStyle/>
          <a:p>
            <a:pPr marL="342900" indent="-342900" algn="just">
              <a:lnSpc>
                <a:spcPct val="150000"/>
              </a:lnSpc>
              <a:buFont typeface="Wingdings" panose="05000000000000000000" pitchFamily="2" charset="2"/>
              <a:buChar char="Ø"/>
            </a:pPr>
            <a:r>
              <a:rPr lang="en-US" sz="2000" dirty="0"/>
              <a:t>To find the best-fit line for each independent variable, multiple linear regression calculates three things</a:t>
            </a:r>
            <a:r>
              <a:rPr lang="en-US" sz="2000" dirty="0" smtClean="0"/>
              <a:t>:</a:t>
            </a:r>
            <a:endParaRPr lang="en-US" sz="2000" dirty="0"/>
          </a:p>
          <a:p>
            <a:pPr marL="628650" indent="-228600" algn="just">
              <a:lnSpc>
                <a:spcPct val="150000"/>
              </a:lnSpc>
              <a:buFont typeface="Arial" panose="020B0604020202020204" pitchFamily="34" charset="0"/>
              <a:buChar char="•"/>
            </a:pPr>
            <a:r>
              <a:rPr lang="en-US" sz="2000" dirty="0" smtClean="0"/>
              <a:t>The regression coefficients that lead to the smallest overall model error.</a:t>
            </a:r>
          </a:p>
          <a:p>
            <a:pPr marL="628650" indent="-228600" algn="just">
              <a:lnSpc>
                <a:spcPct val="150000"/>
              </a:lnSpc>
              <a:buFont typeface="Arial" panose="020B0604020202020204" pitchFamily="34" charset="0"/>
              <a:buChar char="•"/>
            </a:pPr>
            <a:r>
              <a:rPr lang="en-US" sz="2000" dirty="0" smtClean="0"/>
              <a:t>The </a:t>
            </a:r>
            <a:r>
              <a:rPr lang="en-US" sz="2000" dirty="0"/>
              <a:t>t-statistic of the overall model.</a:t>
            </a:r>
          </a:p>
          <a:p>
            <a:pPr marL="628650" indent="-228600" algn="just">
              <a:lnSpc>
                <a:spcPct val="150000"/>
              </a:lnSpc>
              <a:buFont typeface="Arial" panose="020B0604020202020204" pitchFamily="34" charset="0"/>
              <a:buChar char="•"/>
            </a:pPr>
            <a:r>
              <a:rPr lang="en-US" sz="2000" dirty="0"/>
              <a:t>The associated </a:t>
            </a:r>
            <a:r>
              <a:rPr lang="en-US" sz="2000" dirty="0" smtClean="0"/>
              <a:t>p-value (how likely it is that the t-statistic would have occurred by chance if the null hypothesis of no relationship between the independent and dependent variables was true).</a:t>
            </a:r>
          </a:p>
          <a:p>
            <a:pPr marL="342900" indent="-342900" algn="just">
              <a:lnSpc>
                <a:spcPct val="150000"/>
              </a:lnSpc>
              <a:buFont typeface="Wingdings" panose="05000000000000000000" pitchFamily="2" charset="2"/>
              <a:buChar char="Ø"/>
            </a:pPr>
            <a:r>
              <a:rPr lang="en-US" sz="2000" dirty="0" smtClean="0"/>
              <a:t>It then calculates the t-statistic and p-value for each regression coefficient in the model.</a:t>
            </a:r>
          </a:p>
          <a:p>
            <a:pPr marL="342900" indent="-342900" algn="just">
              <a:lnSpc>
                <a:spcPct val="150000"/>
              </a:lnSpc>
              <a:buFont typeface="Wingdings" panose="05000000000000000000" pitchFamily="2" charset="2"/>
              <a:buChar char="Ø"/>
            </a:pPr>
            <a:endParaRPr lang="en-US" sz="2000" dirty="0" smtClean="0"/>
          </a:p>
          <a:p>
            <a:pPr marL="342900" indent="-342900" algn="just">
              <a:lnSpc>
                <a:spcPct val="150000"/>
              </a:lnSpc>
              <a:buFont typeface="Wingdings" panose="05000000000000000000" pitchFamily="2" charset="2"/>
              <a:buChar char="Ø"/>
            </a:pPr>
            <a:r>
              <a:rPr lang="en-US" sz="2000" dirty="0"/>
              <a:t>Below are the main steps of deploying the MLR model</a:t>
            </a:r>
            <a:r>
              <a:rPr lang="en-US" sz="2000" dirty="0" smtClean="0"/>
              <a:t>:</a:t>
            </a:r>
            <a:endParaRPr lang="en-US" sz="2000" dirty="0"/>
          </a:p>
          <a:p>
            <a:pPr marL="628650" indent="-228600" algn="just">
              <a:lnSpc>
                <a:spcPct val="150000"/>
              </a:lnSpc>
              <a:buFont typeface="Arial" panose="020B0604020202020204" pitchFamily="34" charset="0"/>
              <a:buChar char="•"/>
            </a:pPr>
            <a:r>
              <a:rPr lang="en-US" sz="2000" dirty="0"/>
              <a:t>Data Pre-processing Steps</a:t>
            </a:r>
          </a:p>
          <a:p>
            <a:pPr marL="628650" indent="-228600" algn="just">
              <a:lnSpc>
                <a:spcPct val="150000"/>
              </a:lnSpc>
              <a:buFont typeface="Arial" panose="020B0604020202020204" pitchFamily="34" charset="0"/>
              <a:buChar char="•"/>
            </a:pPr>
            <a:r>
              <a:rPr lang="en-US" sz="2000" dirty="0"/>
              <a:t>Fitting the MLR model to the training set</a:t>
            </a:r>
          </a:p>
          <a:p>
            <a:pPr marL="628650" indent="-228600" algn="just">
              <a:lnSpc>
                <a:spcPct val="150000"/>
              </a:lnSpc>
              <a:buFont typeface="Arial" panose="020B0604020202020204" pitchFamily="34" charset="0"/>
              <a:buChar char="•"/>
            </a:pPr>
            <a:r>
              <a:rPr lang="en-US" sz="2000" dirty="0"/>
              <a:t>Predicting the result of the test set</a:t>
            </a:r>
            <a:endParaRPr lang="en-US" sz="2000" dirty="0" smtClean="0"/>
          </a:p>
        </p:txBody>
      </p:sp>
    </p:spTree>
    <p:extLst>
      <p:ext uri="{BB962C8B-B14F-4D97-AF65-F5344CB8AC3E}">
        <p14:creationId xmlns:p14="http://schemas.microsoft.com/office/powerpoint/2010/main" val="24639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Multicollinearity</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539978"/>
          </a:xfrm>
        </p:spPr>
        <p:txBody>
          <a:bodyPr/>
          <a:lstStyle/>
          <a:p>
            <a:pPr marL="342900" indent="-342900" algn="just">
              <a:lnSpc>
                <a:spcPct val="150000"/>
              </a:lnSpc>
              <a:buFont typeface="Wingdings" panose="05000000000000000000" pitchFamily="2" charset="2"/>
              <a:buChar char="Ø"/>
            </a:pPr>
            <a:r>
              <a:rPr lang="en-US" sz="2000" dirty="0"/>
              <a:t>Multicollinearity happens when independent variables in the regression model are highly correlated to each other. It makes it hard to interpret of model and also creates an overfitting problem. It is a common assumption that people test before selecting the variables into the regression model.</a:t>
            </a:r>
          </a:p>
          <a:p>
            <a:pPr marL="342900" indent="-342900" algn="just">
              <a:lnSpc>
                <a:spcPct val="150000"/>
              </a:lnSpc>
              <a:buFont typeface="Wingdings" panose="05000000000000000000" pitchFamily="2" charset="2"/>
              <a:buChar char="Ø"/>
            </a:pPr>
            <a:r>
              <a:rPr lang="en-US" sz="2000" dirty="0" smtClean="0"/>
              <a:t>The </a:t>
            </a:r>
            <a:r>
              <a:rPr lang="en-US" sz="2000" dirty="0"/>
              <a:t>use of multiple regression model often depends on the estimates of the </a:t>
            </a:r>
            <a:r>
              <a:rPr lang="en-US" sz="2000" dirty="0" smtClean="0"/>
              <a:t>individual regression </a:t>
            </a:r>
            <a:r>
              <a:rPr lang="en-US" sz="2000" dirty="0"/>
              <a:t>coefficients. Some examples of inferences that are frequently made </a:t>
            </a:r>
            <a:r>
              <a:rPr lang="en-US" sz="2000" dirty="0" smtClean="0"/>
              <a:t>include.</a:t>
            </a:r>
            <a:endParaRPr lang="en-US" sz="2000" dirty="0"/>
          </a:p>
          <a:p>
            <a:pPr marL="571500" indent="-228600" algn="just">
              <a:lnSpc>
                <a:spcPct val="150000"/>
              </a:lnSpc>
              <a:buFont typeface="Arial" panose="020B0604020202020204" pitchFamily="34" charset="0"/>
              <a:buChar char="•"/>
            </a:pPr>
            <a:r>
              <a:rPr lang="en-US" sz="2000" dirty="0"/>
              <a:t>Identifying the relative effects of the </a:t>
            </a:r>
            <a:r>
              <a:rPr lang="en-US" sz="2000" dirty="0" smtClean="0"/>
              <a:t>regression variables,</a:t>
            </a:r>
          </a:p>
          <a:p>
            <a:pPr marL="571500" indent="-228600" algn="just">
              <a:lnSpc>
                <a:spcPct val="150000"/>
              </a:lnSpc>
              <a:buFont typeface="Arial" panose="020B0604020202020204" pitchFamily="34" charset="0"/>
              <a:buChar char="•"/>
            </a:pPr>
            <a:r>
              <a:rPr lang="en-US" sz="2000" dirty="0" smtClean="0"/>
              <a:t>Prediction </a:t>
            </a:r>
            <a:r>
              <a:rPr lang="en-US" sz="2000" dirty="0"/>
              <a:t>and/or estimation, </a:t>
            </a:r>
            <a:r>
              <a:rPr lang="en-US" sz="2000" dirty="0" smtClean="0"/>
              <a:t>and</a:t>
            </a:r>
            <a:endParaRPr lang="en-US" sz="2000" dirty="0"/>
          </a:p>
          <a:p>
            <a:pPr marL="571500" indent="-228600" algn="just">
              <a:lnSpc>
                <a:spcPct val="150000"/>
              </a:lnSpc>
              <a:buFont typeface="Arial" panose="020B0604020202020204" pitchFamily="34" charset="0"/>
              <a:buChar char="•"/>
            </a:pPr>
            <a:r>
              <a:rPr lang="en-US" sz="2000" dirty="0"/>
              <a:t>Selection of an appropriate set of variables for the model</a:t>
            </a:r>
            <a:r>
              <a:rPr lang="en-US" sz="2000" dirty="0" smtClean="0"/>
              <a:t>.</a:t>
            </a:r>
          </a:p>
          <a:p>
            <a:pPr marL="342900" indent="-342900" algn="just">
              <a:lnSpc>
                <a:spcPct val="150000"/>
              </a:lnSpc>
              <a:buFont typeface="Wingdings" panose="05000000000000000000" pitchFamily="2" charset="2"/>
              <a:buChar char="Ø"/>
            </a:pPr>
            <a:r>
              <a:rPr lang="en-US" sz="2000" dirty="0" smtClean="0"/>
              <a:t>Multicollinearity is a </a:t>
            </a:r>
            <a:r>
              <a:rPr lang="en-US" sz="2000" dirty="0"/>
              <a:t>case of multiple regression in which the predictor variables </a:t>
            </a:r>
            <a:r>
              <a:rPr lang="en-US" sz="2000" dirty="0" smtClean="0"/>
              <a:t>are themselves </a:t>
            </a:r>
            <a:r>
              <a:rPr lang="en-US" sz="2000" dirty="0"/>
              <a:t>highly correlated. One of the purposes of a regression model is to find out </a:t>
            </a:r>
            <a:r>
              <a:rPr lang="en-US" sz="2000" dirty="0" smtClean="0"/>
              <a:t>to what </a:t>
            </a:r>
            <a:r>
              <a:rPr lang="en-US" sz="2000" dirty="0"/>
              <a:t>extent the outcome (dependent variable) can be predicted by the </a:t>
            </a:r>
            <a:r>
              <a:rPr lang="en-US" sz="2000" dirty="0" smtClean="0"/>
              <a:t>independent variables</a:t>
            </a:r>
            <a:r>
              <a:rPr lang="en-US" sz="2000" dirty="0"/>
              <a:t>. The strength of the prediction is indicated by </a:t>
            </a:r>
            <a:r>
              <a:rPr lang="en-US" sz="2000" dirty="0" smtClean="0"/>
              <a:t>R</a:t>
            </a:r>
            <a:r>
              <a:rPr lang="en-US" sz="2000" baseline="30000" dirty="0" smtClean="0"/>
              <a:t>2</a:t>
            </a:r>
            <a:r>
              <a:rPr lang="en-US" sz="2000" dirty="0" smtClean="0"/>
              <a:t>, </a:t>
            </a:r>
            <a:r>
              <a:rPr lang="en-US" sz="2000" dirty="0"/>
              <a:t>also known as </a:t>
            </a:r>
            <a:r>
              <a:rPr lang="en-US" sz="2000" dirty="0" smtClean="0"/>
              <a:t>variance explained </a:t>
            </a:r>
            <a:r>
              <a:rPr lang="en-US" sz="2000" dirty="0"/>
              <a:t>or strength of determination.</a:t>
            </a:r>
          </a:p>
        </p:txBody>
      </p:sp>
    </p:spTree>
    <p:extLst>
      <p:ext uri="{BB962C8B-B14F-4D97-AF65-F5344CB8AC3E}">
        <p14:creationId xmlns:p14="http://schemas.microsoft.com/office/powerpoint/2010/main" val="159979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Why </a:t>
            </a:r>
            <a:r>
              <a:rPr lang="en-US" dirty="0" smtClean="0"/>
              <a:t>Multicollinearity </a:t>
            </a:r>
            <a:r>
              <a:rPr lang="en-US" dirty="0"/>
              <a:t>is a problem?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4616648"/>
          </a:xfrm>
        </p:spPr>
        <p:txBody>
          <a:bodyPr/>
          <a:lstStyle/>
          <a:p>
            <a:pPr marL="342900" indent="-342900" algn="just">
              <a:lnSpc>
                <a:spcPct val="150000"/>
              </a:lnSpc>
              <a:buFont typeface="Wingdings" panose="05000000000000000000" pitchFamily="2" charset="2"/>
              <a:buChar char="Ø"/>
            </a:pPr>
            <a:r>
              <a:rPr lang="en-US" sz="2000" dirty="0"/>
              <a:t>When independent variables are highly correlated, change in one variable would cause change to another and so the model results fluctuate significantly. The model results will be unstable and vary a lot given a small change in the data or model. This will create the following problems</a:t>
            </a:r>
            <a:r>
              <a:rPr lang="en-US" sz="2000" dirty="0" smtClean="0"/>
              <a:t>:</a:t>
            </a:r>
            <a:endParaRPr lang="en-US" sz="2000" dirty="0"/>
          </a:p>
          <a:p>
            <a:pPr marL="628650" indent="-285750" algn="just">
              <a:lnSpc>
                <a:spcPct val="150000"/>
              </a:lnSpc>
              <a:buFont typeface="+mj-lt"/>
              <a:buAutoNum type="arabicPeriod"/>
            </a:pPr>
            <a:r>
              <a:rPr lang="en-US" sz="2000" dirty="0"/>
              <a:t>It would be hard for you to choose the list of significant variables for the model if the model gives you different results every time.</a:t>
            </a:r>
          </a:p>
          <a:p>
            <a:pPr marL="628650" indent="-285750" algn="just">
              <a:lnSpc>
                <a:spcPct val="150000"/>
              </a:lnSpc>
              <a:buFont typeface="+mj-lt"/>
              <a:buAutoNum type="arabicPeriod"/>
            </a:pPr>
            <a:r>
              <a:rPr lang="en-US" sz="2000" dirty="0"/>
              <a:t>Coefficient Estimates would not be stable and it would be hard for you to interpret the model. In other words, you cannot tell the scale of changes to the output if one of your predicting factors changes by 1 unit.</a:t>
            </a:r>
          </a:p>
          <a:p>
            <a:pPr marL="628650" indent="-285750" algn="just">
              <a:lnSpc>
                <a:spcPct val="150000"/>
              </a:lnSpc>
              <a:buFont typeface="+mj-lt"/>
              <a:buAutoNum type="arabicPeriod"/>
            </a:pPr>
            <a:r>
              <a:rPr lang="en-US" sz="2000" dirty="0"/>
              <a:t>The unstable nature of the model may cause overfitting. If you apply the model to another sample of data, the accuracy will drop significantly compared to the accuracy of your training dataset.</a:t>
            </a:r>
          </a:p>
        </p:txBody>
      </p:sp>
    </p:spTree>
    <p:extLst>
      <p:ext uri="{BB962C8B-B14F-4D97-AF65-F5344CB8AC3E}">
        <p14:creationId xmlns:p14="http://schemas.microsoft.com/office/powerpoint/2010/main" val="4223209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1661</TotalTime>
  <Words>1762</Words>
  <Application>Microsoft Office PowerPoint</Application>
  <PresentationFormat>Widescreen</PresentationFormat>
  <Paragraphs>95</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What is Multiple Linear Regression?</vt:lpstr>
      <vt:lpstr> </vt:lpstr>
      <vt:lpstr> </vt:lpstr>
      <vt:lpstr>How to perform a Multiple Linear Regression</vt:lpstr>
      <vt:lpstr> </vt:lpstr>
      <vt:lpstr>Multicollinearity</vt:lpstr>
      <vt:lpstr>Why Multicollinearity is a problem? </vt:lpstr>
      <vt:lpstr>How to check whether Multi-Collinearity occurs?</vt:lpstr>
      <vt:lpstr> </vt:lpstr>
      <vt:lpstr>How to fix the Multi-Collinearity issue?</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cp:lastModifiedBy>
  <cp:revision>91</cp:revision>
  <dcterms:created xsi:type="dcterms:W3CDTF">2020-06-24T06:19:43Z</dcterms:created>
  <dcterms:modified xsi:type="dcterms:W3CDTF">2022-06-28T05:30:18Z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