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86" r:id="rId2"/>
    <p:sldId id="284" r:id="rId3"/>
    <p:sldId id="285" r:id="rId4"/>
    <p:sldId id="510" r:id="rId5"/>
    <p:sldId id="499" r:id="rId6"/>
    <p:sldId id="507" r:id="rId7"/>
    <p:sldId id="502" r:id="rId8"/>
    <p:sldId id="503" r:id="rId9"/>
    <p:sldId id="504" r:id="rId10"/>
    <p:sldId id="511" r:id="rId11"/>
    <p:sldId id="498" r:id="rId12"/>
    <p:sldId id="28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28-06-2022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11</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872307"/>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a:t>
            </a:r>
            <a:r>
              <a:rPr lang="en-IN" sz="2400" b="1" spc="-5" dirty="0" smtClean="0">
                <a:solidFill>
                  <a:schemeClr val="tx1">
                    <a:lumMod val="85000"/>
                    <a:lumOff val="15000"/>
                  </a:schemeClr>
                </a:solidFill>
                <a:latin typeface="Times New Roman"/>
                <a:cs typeface="Times New Roman"/>
              </a:rPr>
              <a:t>1.1: </a:t>
            </a:r>
            <a:r>
              <a:rPr lang="en-IN" sz="2400" b="1" spc="-5" dirty="0">
                <a:solidFill>
                  <a:schemeClr val="tx1">
                    <a:lumMod val="85000"/>
                    <a:lumOff val="15000"/>
                  </a:schemeClr>
                </a:solidFill>
                <a:latin typeface="Times New Roman"/>
                <a:cs typeface="Times New Roman"/>
              </a:rPr>
              <a:t>Linear Regression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a:t>
            </a:r>
            <a:r>
              <a:rPr lang="en-IN" sz="2400" b="1" spc="-5" dirty="0" smtClean="0">
                <a:solidFill>
                  <a:schemeClr val="tx1">
                    <a:lumMod val="85000"/>
                    <a:lumOff val="15000"/>
                  </a:schemeClr>
                </a:solidFill>
                <a:latin typeface="Times New Roman"/>
                <a:cs typeface="Times New Roman"/>
              </a:rPr>
              <a:t>5 </a:t>
            </a:r>
            <a:r>
              <a:rPr lang="en-IN" sz="2400" b="1" spc="-5" dirty="0">
                <a:solidFill>
                  <a:schemeClr val="tx1">
                    <a:lumMod val="85000"/>
                    <a:lumOff val="15000"/>
                  </a:schemeClr>
                </a:solidFill>
                <a:latin typeface="Times New Roman"/>
                <a:cs typeface="Times New Roman"/>
              </a:rPr>
              <a:t>&amp; 6</a:t>
            </a:r>
            <a:r>
              <a:rPr lang="en-IN" sz="2400" b="1" spc="-5" dirty="0" smtClean="0">
                <a:solidFill>
                  <a:schemeClr val="tx1">
                    <a:lumMod val="85000"/>
                    <a:lumOff val="15000"/>
                  </a:schemeClr>
                </a:solidFill>
                <a:latin typeface="Times New Roman"/>
                <a:cs typeface="Times New Roman"/>
              </a:rPr>
              <a:t>: </a:t>
            </a:r>
            <a:r>
              <a:rPr lang="en-US" sz="2400" b="1" spc="-5" dirty="0">
                <a:solidFill>
                  <a:schemeClr val="tx1">
                    <a:lumMod val="85000"/>
                    <a:lumOff val="15000"/>
                  </a:schemeClr>
                </a:solidFill>
                <a:latin typeface="Times New Roman"/>
                <a:cs typeface="Times New Roman"/>
              </a:rPr>
              <a:t>Model Assessment and Comparison &amp; Variable Selection using </a:t>
            </a:r>
            <a:r>
              <a:rPr lang="en-US" sz="2400" b="1" spc="-5" dirty="0" smtClean="0">
                <a:solidFill>
                  <a:schemeClr val="tx1">
                    <a:lumMod val="85000"/>
                    <a:lumOff val="15000"/>
                  </a:schemeClr>
                </a:solidFill>
                <a:latin typeface="Times New Roman"/>
                <a:cs typeface="Times New Roman"/>
              </a:rPr>
              <a:t>RFE</a:t>
            </a:r>
          </a:p>
          <a:p>
            <a:pPr marL="12700">
              <a:lnSpc>
                <a:spcPct val="100000"/>
              </a:lnSpc>
              <a:spcBef>
                <a:spcPts val="100"/>
              </a:spcBef>
            </a:pPr>
            <a:r>
              <a:rPr lang="en-IN" sz="2400" b="1" spc="-5" dirty="0" smtClean="0">
                <a:solidFill>
                  <a:schemeClr val="tx1">
                    <a:lumMod val="85000"/>
                    <a:lumOff val="15000"/>
                  </a:schemeClr>
                </a:solidFill>
                <a:latin typeface="Times New Roman"/>
                <a:cs typeface="Times New Roman"/>
              </a:rPr>
              <a:t>By</a:t>
            </a:r>
            <a:r>
              <a:rPr lang="en-IN" sz="2400" b="1" spc="-5" dirty="0">
                <a:solidFill>
                  <a:schemeClr val="tx1">
                    <a:lumMod val="85000"/>
                    <a:lumOff val="15000"/>
                  </a:schemeClr>
                </a:solidFill>
                <a:latin typeface="Times New Roman"/>
                <a:cs typeface="Times New Roman"/>
              </a:rPr>
              <a:t>: </a:t>
            </a:r>
            <a:r>
              <a:rPr lang="en-IN" sz="2400" b="1" spc="-5" dirty="0" smtClean="0">
                <a:solidFill>
                  <a:schemeClr val="tx1">
                    <a:lumMod val="85000"/>
                    <a:lumOff val="15000"/>
                  </a:schemeClr>
                </a:solidFill>
                <a:latin typeface="Times New Roman"/>
                <a:cs typeface="Times New Roman"/>
              </a:rPr>
              <a:t>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smtClean="0">
                <a:latin typeface="Arial Black" panose="020B0A04020102020204" pitchFamily="34" charset="0"/>
                <a:cs typeface="Times New Roman"/>
              </a:rPr>
              <a:t>CSS21: B.E. CSE (H) with </a:t>
            </a:r>
            <a:r>
              <a:rPr lang="en-IN" sz="3200" dirty="0">
                <a:latin typeface="Arial Black" panose="020B0A04020102020204" pitchFamily="34" charset="0"/>
                <a:cs typeface="Times New Roman"/>
              </a:rPr>
              <a:t>specialization in </a:t>
            </a:r>
            <a:br>
              <a:rPr lang="en-IN" sz="3200" dirty="0">
                <a:latin typeface="Arial Black" panose="020B0A04020102020204" pitchFamily="34" charset="0"/>
                <a:cs typeface="Times New Roman"/>
              </a:rPr>
            </a:br>
            <a:r>
              <a:rPr lang="en-IN" sz="3200" dirty="0" smtClean="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a:t>
            </a:r>
            <a:r>
              <a:rPr lang="en-IN" sz="2800" dirty="0" smtClean="0">
                <a:latin typeface="Times New Roman" panose="02020603050405020304" pitchFamily="18" charset="0"/>
                <a:cs typeface="Times New Roman" panose="02020603050405020304" pitchFamily="18" charset="0"/>
              </a:rPr>
              <a:t>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pPr>
            <a:r>
              <a:rPr lang="en-US" sz="2000" dirty="0" smtClean="0"/>
              <a:t>Technically</a:t>
            </a:r>
            <a:r>
              <a:rPr lang="en-US" sz="2000" dirty="0"/>
              <a:t>, RFE is a wrapper-style feature selection algorithm that also uses filter-based feature selection internally</a:t>
            </a:r>
            <a:r>
              <a:rPr lang="en-US" sz="2000" dirty="0" smtClean="0"/>
              <a:t>.</a:t>
            </a:r>
          </a:p>
          <a:p>
            <a:pPr marL="342900" indent="-342900" algn="just">
              <a:lnSpc>
                <a:spcPct val="150000"/>
              </a:lnSpc>
              <a:buFont typeface="Wingdings" panose="05000000000000000000" pitchFamily="2" charset="2"/>
              <a:buChar char="Ø"/>
            </a:pPr>
            <a:r>
              <a:rPr lang="en-US" sz="2000" dirty="0"/>
              <a:t>RFE works by searching for a subset of features by starting with all features in the training dataset and successfully removing features until the desired number remains</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This is achieved by fitting the given machine learning algorithm used in the core of the model, ranking features by importance, discarding the least important features, and re-fitting the model. This process is repeated until a specified number of features remains</a:t>
            </a:r>
            <a:r>
              <a:rPr lang="en-US" sz="2000" dirty="0" smtClean="0"/>
              <a:t>.</a:t>
            </a:r>
          </a:p>
          <a:p>
            <a:pPr marL="342900" indent="-342900" algn="just">
              <a:lnSpc>
                <a:spcPct val="150000"/>
              </a:lnSpc>
              <a:buFont typeface="Wingdings" panose="05000000000000000000" pitchFamily="2" charset="2"/>
              <a:buChar char="Ø"/>
            </a:pPr>
            <a:r>
              <a:rPr lang="en-US" sz="2000" dirty="0" smtClean="0"/>
              <a:t>REF used for both:</a:t>
            </a:r>
          </a:p>
          <a:p>
            <a:pPr marL="571500" indent="-171450" algn="just">
              <a:lnSpc>
                <a:spcPct val="150000"/>
              </a:lnSpc>
              <a:buFont typeface="Arial" panose="020B0604020202020204" pitchFamily="34" charset="0"/>
              <a:buChar char="•"/>
            </a:pPr>
            <a:r>
              <a:rPr lang="en-US" sz="2000" dirty="0"/>
              <a:t>RFE for </a:t>
            </a:r>
            <a:r>
              <a:rPr lang="en-US" sz="2000" dirty="0" smtClean="0"/>
              <a:t>Classification</a:t>
            </a:r>
          </a:p>
          <a:p>
            <a:pPr marL="571500" indent="-171450" algn="just">
              <a:lnSpc>
                <a:spcPct val="150000"/>
              </a:lnSpc>
              <a:buFont typeface="Arial" panose="020B0604020202020204" pitchFamily="34" charset="0"/>
              <a:buChar char="•"/>
            </a:pPr>
            <a:r>
              <a:rPr lang="en-US" sz="2000" dirty="0"/>
              <a:t>RFE for </a:t>
            </a:r>
            <a:r>
              <a:rPr lang="en-US" sz="2000" dirty="0" smtClean="0"/>
              <a:t>Regression </a:t>
            </a:r>
          </a:p>
          <a:p>
            <a:pPr marL="342900" indent="-342900" algn="just">
              <a:lnSpc>
                <a:spcPct val="150000"/>
              </a:lnSpc>
              <a:buFont typeface="Wingdings" panose="05000000000000000000" pitchFamily="2" charset="2"/>
              <a:buChar char="Ø"/>
            </a:pPr>
            <a:r>
              <a:rPr lang="en-US" sz="2000" dirty="0"/>
              <a:t>RFE can be </a:t>
            </a:r>
            <a:r>
              <a:rPr lang="en-US" sz="2000" dirty="0" smtClean="0"/>
              <a:t>cheerfully </a:t>
            </a:r>
            <a:r>
              <a:rPr lang="en-US" sz="2000" dirty="0"/>
              <a:t>used in </a:t>
            </a:r>
            <a:r>
              <a:rPr lang="en-US" sz="2000" dirty="0" smtClean="0"/>
              <a:t>lots of programming language such as python, </a:t>
            </a:r>
            <a:r>
              <a:rPr lang="en-US" sz="2000" dirty="0" err="1" smtClean="0"/>
              <a:t>matlab</a:t>
            </a:r>
            <a:r>
              <a:rPr lang="en-US" sz="2000" dirty="0" smtClean="0"/>
              <a:t>, etc. </a:t>
            </a:r>
            <a:r>
              <a:rPr lang="en-US" sz="2000" dirty="0"/>
              <a:t>for feature selection. </a:t>
            </a:r>
          </a:p>
        </p:txBody>
      </p:sp>
    </p:spTree>
    <p:extLst>
      <p:ext uri="{BB962C8B-B14F-4D97-AF65-F5344CB8AC3E}">
        <p14:creationId xmlns:p14="http://schemas.microsoft.com/office/powerpoint/2010/main" val="3727070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xmlns=""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xmlns=""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a:t>
            </a:r>
            <a:endParaRPr lang="en-IN" sz="4000" dirty="0"/>
          </a:p>
        </p:txBody>
      </p:sp>
      <p:graphicFrame>
        <p:nvGraphicFramePr>
          <p:cNvPr id="6" name="Table 6">
            <a:extLst>
              <a:ext uri="{FF2B5EF4-FFF2-40B4-BE49-F238E27FC236}">
                <a16:creationId xmlns:a16="http://schemas.microsoft.com/office/drawing/2014/main" xmlns=""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xmlns="" val="3339205583"/>
                    </a:ext>
                  </a:extLst>
                </a:gridCol>
                <a:gridCol w="9493273">
                  <a:extLst>
                    <a:ext uri="{9D8B030D-6E8A-4147-A177-3AD203B41FA5}">
                      <a16:colId xmlns:a16="http://schemas.microsoft.com/office/drawing/2014/main" xmlns=""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xmlns=""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implement various machine learning algorithms in a range of real-world applications.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smtClean="0">
                          <a:solidFill>
                            <a:schemeClr val="dk1"/>
                          </a:solidFill>
                          <a:effectLst/>
                          <a:latin typeface="+mj-lt"/>
                          <a:ea typeface="+mn-ea"/>
                          <a:cs typeface="Times New Roman" panose="02020603050405020304" pitchFamily="18" charset="0"/>
                        </a:rPr>
                        <a:t>Analyze and make use of machine learning algorithms-based applications using performance</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a:t>What is </a:t>
            </a:r>
            <a:r>
              <a:rPr lang="en-US" dirty="0" smtClean="0"/>
              <a:t>Multiple Linear Regression?</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066800"/>
            <a:ext cx="11430000" cy="5539978"/>
          </a:xfrm>
        </p:spPr>
        <p:txBody>
          <a:bodyPr/>
          <a:lstStyle/>
          <a:p>
            <a:pPr marL="342900" indent="-342900" algn="just">
              <a:lnSpc>
                <a:spcPct val="150000"/>
              </a:lnSpc>
              <a:buFont typeface="Wingdings" panose="05000000000000000000" pitchFamily="2" charset="2"/>
              <a:buChar char="Ø"/>
            </a:pPr>
            <a:r>
              <a:rPr lang="en-US" sz="2000" dirty="0"/>
              <a:t>After fitting a number of different regression or time series forecasting models to a given data set, you have many criteria by which they can be compared</a:t>
            </a:r>
            <a:r>
              <a:rPr lang="en-US" sz="2000" dirty="0" smtClean="0"/>
              <a:t>:</a:t>
            </a:r>
            <a:endParaRPr lang="en-US" sz="2000" dirty="0"/>
          </a:p>
          <a:p>
            <a:pPr marL="628650" indent="-171450" algn="just">
              <a:lnSpc>
                <a:spcPct val="150000"/>
              </a:lnSpc>
              <a:buFont typeface="Arial" panose="020B0604020202020204" pitchFamily="34" charset="0"/>
              <a:buChar char="•"/>
            </a:pPr>
            <a:r>
              <a:rPr lang="en-US" sz="2000" dirty="0"/>
              <a:t>Error measures in the estimation period: root mean squared error, mean absolute error, mean absolute percentage error, mean absolute scaled error, mean error, mean percentage error</a:t>
            </a:r>
          </a:p>
          <a:p>
            <a:pPr marL="628650" indent="-171450" algn="just">
              <a:lnSpc>
                <a:spcPct val="150000"/>
              </a:lnSpc>
              <a:buFont typeface="Arial" panose="020B0604020202020204" pitchFamily="34" charset="0"/>
              <a:buChar char="•"/>
            </a:pPr>
            <a:r>
              <a:rPr lang="en-US" sz="2000" dirty="0"/>
              <a:t>Error measures in the validation period (if you have done out-of-sample testing): Ditto</a:t>
            </a:r>
          </a:p>
          <a:p>
            <a:pPr marL="628650" indent="-171450" algn="just">
              <a:lnSpc>
                <a:spcPct val="150000"/>
              </a:lnSpc>
              <a:buFont typeface="Arial" panose="020B0604020202020204" pitchFamily="34" charset="0"/>
              <a:buChar char="•"/>
            </a:pPr>
            <a:r>
              <a:rPr lang="en-US" sz="2000" dirty="0"/>
              <a:t>Residual diagnostics and goodness-of-fit tests: plots of actual and predicted values; plots of residuals versus time, versus predicted values, and versus other variables; residual autocorrelation plots, cross-correlation plots, and tests for normally distributed errors; measures of extreme or influential observations; tests for excessive runs, changes in mean, or changes in variance (lots of things that can be "OK" or "not OK")</a:t>
            </a:r>
          </a:p>
          <a:p>
            <a:pPr marL="628650" indent="-171450" algn="just">
              <a:lnSpc>
                <a:spcPct val="150000"/>
              </a:lnSpc>
              <a:buFont typeface="Arial" panose="020B0604020202020204" pitchFamily="34" charset="0"/>
              <a:buChar char="•"/>
            </a:pPr>
            <a:r>
              <a:rPr lang="en-US" sz="2000" dirty="0"/>
              <a:t>Qualitative considerations: intuitive reasonableness of the model, simplicity of the model, and above all, usefulness for decision making!</a:t>
            </a:r>
            <a:endParaRPr lang="en-US" sz="2000" dirty="0" smtClean="0"/>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pPr>
            <a:r>
              <a:rPr lang="en-US" sz="2000" dirty="0"/>
              <a:t>If there is any one statistic that normally takes precedence over the others, it is the root mean squared error (RMSE), which is the square root of the mean squared error. When it is adjusted for the degrees of freedom for error (sample size minus number of model coefficients), it is known as the standard error of the regression or standard error of the estimate in regression analysis or as the estimated white noise standard deviation in ARIMA analysis. This is the statistic whose value is minimized during the parameter estimation process, and it is the statistic that determines the width of the confidence intervals for predictions. It is a lower bound on the standard deviation of the forecast error (a tight lower bound if the sample is large and values of the independent variables are not extreme), so a 95% confidence interval for a forecast is approximately equal to the point forecast "plus or minus 2 standard errors"--i.e., plus or minus 2 times the standard error of the regression</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However, there are a number of other error measures by which to compare the performance of models in absolute or relative terms</a:t>
            </a:r>
            <a:r>
              <a:rPr lang="en-US" sz="2000" dirty="0" smtClean="0"/>
              <a:t>:</a:t>
            </a:r>
            <a:endParaRPr lang="en-US" sz="2000" dirty="0"/>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5492273"/>
          </a:xfrm>
        </p:spPr>
        <p:txBody>
          <a:bodyPr/>
          <a:lstStyle/>
          <a:p>
            <a:pPr marL="342900" indent="-342900" algn="just">
              <a:lnSpc>
                <a:spcPct val="150000"/>
              </a:lnSpc>
              <a:buFont typeface="Wingdings" panose="05000000000000000000" pitchFamily="2" charset="2"/>
              <a:buChar char="Ø"/>
            </a:pPr>
            <a:r>
              <a:rPr lang="en-US" sz="2000" dirty="0" smtClean="0"/>
              <a:t>The </a:t>
            </a:r>
            <a:r>
              <a:rPr lang="en-US" sz="2000" dirty="0"/>
              <a:t>mean absolute error (MAE) is also measured in the same units as the data, and is usually similar in magnitude to, but slightly smaller than, the root mean squared error.  It is less sensitive to the occasional very large error because it does not square the errors in the calculation.  </a:t>
            </a:r>
            <a:r>
              <a:rPr lang="en-US" sz="2000" dirty="0" smtClean="0"/>
              <a:t>The mathematically challenged usually find this an easier statistic to understand than the RMSE. MAE and MAPE (below) are not a part of standard regression output. They are more commonly found in the output of time series forecasting procedures, such as the one in Stat graphics. </a:t>
            </a:r>
          </a:p>
          <a:p>
            <a:pPr marL="342900" indent="-342900" algn="just">
              <a:lnSpc>
                <a:spcPct val="150000"/>
              </a:lnSpc>
              <a:buFont typeface="Wingdings" panose="05000000000000000000" pitchFamily="2" charset="2"/>
              <a:buChar char="Ø"/>
            </a:pPr>
            <a:r>
              <a:rPr lang="en-US" sz="2000" dirty="0" smtClean="0"/>
              <a:t>The </a:t>
            </a:r>
            <a:r>
              <a:rPr lang="en-US" sz="2000" dirty="0"/>
              <a:t>mean absolute percentage error (MAPE) is also often useful for purposes of reporting, because it is expressed in generic percentage terms which will make some kind of sense even to someone who has no idea what constitutes a "big" error in terms of dollars spent or widgets sold. The MAPE can only be computed with respect to data that are guaranteed to be strictly positive, so if this statistic is missing from your output where you would normally expect to see it, it’s possible that it has been suppressed due to negative data values.</a:t>
            </a:r>
          </a:p>
        </p:txBody>
      </p:sp>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5030608"/>
          </a:xfrm>
        </p:spPr>
        <p:txBody>
          <a:bodyPr/>
          <a:lstStyle/>
          <a:p>
            <a:pPr marL="342900" indent="-342900" algn="just">
              <a:lnSpc>
                <a:spcPct val="150000"/>
              </a:lnSpc>
              <a:buFont typeface="Wingdings" panose="05000000000000000000" pitchFamily="2" charset="2"/>
              <a:buChar char="Ø"/>
              <a:tabLst>
                <a:tab pos="685800" algn="l"/>
              </a:tabLst>
            </a:pPr>
            <a:r>
              <a:rPr lang="en-US" sz="2000" dirty="0"/>
              <a:t>The mean absolute scaled error (MASE) is another relative measure of error that is applicable only to time series data.  It is defined as the mean absolute error of the model divided by the mean absolute error of a naïve random-walk-without-drift model (i.e., the mean absolute value of the first difference of the series).  Thus, it measures the relative reduction in error compared to a naive model.  Ideally its value will be significantly less than 1. </a:t>
            </a:r>
            <a:endParaRPr lang="en-US" sz="2000" dirty="0" smtClean="0"/>
          </a:p>
          <a:p>
            <a:pPr marL="342900" indent="-342900" algn="just">
              <a:lnSpc>
                <a:spcPct val="150000"/>
              </a:lnSpc>
              <a:buFont typeface="Wingdings" panose="05000000000000000000" pitchFamily="2" charset="2"/>
              <a:buChar char="Ø"/>
              <a:tabLst>
                <a:tab pos="685800" algn="l"/>
              </a:tabLst>
            </a:pPr>
            <a:r>
              <a:rPr lang="en-US" sz="2000" dirty="0" smtClean="0"/>
              <a:t>The </a:t>
            </a:r>
            <a:r>
              <a:rPr lang="en-US" sz="2000" dirty="0"/>
              <a:t>mean error (ME) and mean percentage error (MPE) that are reported in some statistical procedures are signed measures of error which indicate whether the forecasts are biased--i.e., whether they tend to be disproportionately positive or negative. Bias is normally considered a bad thing, but it is not the bottom line. Bias is one component of the mean squared error--in fact mean squared error equals the variance of the errors plus the square of the mean error. That is: MSE = VAR(E) + (ME)^2.  Hence, if you try to minimize mean squared error, you are implicitly minimizing the bias as well as the variance of the errors.</a:t>
            </a:r>
          </a:p>
        </p:txBody>
      </p:sp>
    </p:spTree>
    <p:extLst>
      <p:ext uri="{BB962C8B-B14F-4D97-AF65-F5344CB8AC3E}">
        <p14:creationId xmlns:p14="http://schemas.microsoft.com/office/powerpoint/2010/main" val="408057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1231106"/>
          </a:xfrm>
        </p:spPr>
        <p:txBody>
          <a:bodyPr/>
          <a:lstStyle/>
          <a:p>
            <a:pPr algn="ctr"/>
            <a:r>
              <a:rPr lang="en-US" dirty="0"/>
              <a:t>What is difference between simple linear and multiple linear regressions?</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524000"/>
            <a:ext cx="11430000" cy="4876800"/>
          </a:xfrm>
        </p:spPr>
        <p:txBody>
          <a:bodyPr/>
          <a:lstStyle/>
          <a:p>
            <a:pPr marL="342900" indent="-342900" algn="just">
              <a:lnSpc>
                <a:spcPct val="150000"/>
              </a:lnSpc>
              <a:buFont typeface="Wingdings" panose="05000000000000000000" pitchFamily="2" charset="2"/>
              <a:buChar char="Ø"/>
            </a:pPr>
            <a:r>
              <a:rPr lang="en-US" sz="2000" dirty="0"/>
              <a:t>Simple linear regression has only one x and one y variable</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Multiple linear regression has one y and two or more x variables</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For instance, when we predict rent based on square feet alone that is simple linear regression</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When we predict rent based on square feet and age of the building that is an example of multiple linear regression</a:t>
            </a:r>
            <a:r>
              <a:rPr lang="en-US" sz="2000" dirty="0" smtClean="0"/>
              <a:t>.</a:t>
            </a:r>
          </a:p>
          <a:p>
            <a:pPr marL="342900" indent="-342900" algn="just">
              <a:lnSpc>
                <a:spcPct val="150000"/>
              </a:lnSpc>
              <a:buFont typeface="Wingdings" panose="05000000000000000000" pitchFamily="2" charset="2"/>
              <a:buChar char="Ø"/>
            </a:pPr>
            <a:r>
              <a:rPr lang="en-US" sz="2000" dirty="0"/>
              <a:t>A multiple regression model is a linear regression model that has been expanded to include more than one independent variable. By logic, this means it performs better than a simple regression. Multiple regressions are used for: </a:t>
            </a:r>
          </a:p>
          <a:p>
            <a:pPr marL="628650" indent="-171450" algn="just">
              <a:lnSpc>
                <a:spcPct val="150000"/>
              </a:lnSpc>
              <a:buFont typeface="Arial" panose="020B0604020202020204" pitchFamily="34" charset="0"/>
              <a:buChar char="•"/>
            </a:pPr>
            <a:r>
              <a:rPr lang="en-US" sz="2000" dirty="0"/>
              <a:t>Planning and monitoring</a:t>
            </a:r>
          </a:p>
          <a:p>
            <a:pPr marL="628650" indent="-171450" algn="just">
              <a:lnSpc>
                <a:spcPct val="150000"/>
              </a:lnSpc>
              <a:buFont typeface="Arial" panose="020B0604020202020204" pitchFamily="34" charset="0"/>
              <a:buChar char="•"/>
            </a:pPr>
            <a:r>
              <a:rPr lang="en-US" sz="2000" dirty="0"/>
              <a:t>Prediction or forecasting. </a:t>
            </a:r>
            <a:endParaRPr lang="en-US" sz="2000" dirty="0" smtClean="0"/>
          </a:p>
        </p:txBody>
      </p:sp>
    </p:spTree>
    <p:extLst>
      <p:ext uri="{BB962C8B-B14F-4D97-AF65-F5344CB8AC3E}">
        <p14:creationId xmlns:p14="http://schemas.microsoft.com/office/powerpoint/2010/main" val="181070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1231106"/>
          </a:xfrm>
        </p:spPr>
        <p:txBody>
          <a:bodyPr/>
          <a:lstStyle/>
          <a:p>
            <a:pPr algn="ctr"/>
            <a:r>
              <a:rPr lang="en-US" dirty="0"/>
              <a:t>Variable Selection </a:t>
            </a:r>
            <a:r>
              <a:rPr lang="en-US" dirty="0" smtClean="0"/>
              <a:t>using Recursive </a:t>
            </a:r>
            <a:r>
              <a:rPr lang="en-US" dirty="0"/>
              <a:t>Feature Elimination (RFE)</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524000"/>
            <a:ext cx="11430000" cy="4616648"/>
          </a:xfrm>
        </p:spPr>
        <p:txBody>
          <a:bodyPr/>
          <a:lstStyle/>
          <a:p>
            <a:pPr marL="342900" indent="-342900" algn="just">
              <a:lnSpc>
                <a:spcPct val="150000"/>
              </a:lnSpc>
              <a:buFont typeface="Wingdings" panose="05000000000000000000" pitchFamily="2" charset="2"/>
              <a:buChar char="Ø"/>
            </a:pPr>
            <a:r>
              <a:rPr lang="en-US" sz="2000" dirty="0"/>
              <a:t>RFE is popular because it is easy to configure and use and because it is effective at selecting those features (columns) in a training dataset that are more or most relevant in predicting the target variable</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There are two important configuration options when using RFE: the choice in the number of features to select and the choice of the algorithm used to help choose features. Both of these </a:t>
            </a:r>
            <a:r>
              <a:rPr lang="en-US" sz="2000" dirty="0" smtClean="0"/>
              <a:t>hyper parameters </a:t>
            </a:r>
            <a:r>
              <a:rPr lang="en-US" sz="2000" dirty="0"/>
              <a:t>can be explored, although the performance of the method is not strongly dependent on these </a:t>
            </a:r>
            <a:r>
              <a:rPr lang="en-US" sz="2000" dirty="0" smtClean="0"/>
              <a:t>hyper parameters </a:t>
            </a:r>
            <a:r>
              <a:rPr lang="en-US" sz="2000" dirty="0"/>
              <a:t>being configured well</a:t>
            </a:r>
            <a:r>
              <a:rPr lang="en-US" sz="2000" dirty="0" smtClean="0"/>
              <a:t>.</a:t>
            </a:r>
          </a:p>
          <a:p>
            <a:pPr marL="342900" indent="-342900" algn="just">
              <a:lnSpc>
                <a:spcPct val="150000"/>
              </a:lnSpc>
              <a:buFont typeface="Wingdings" panose="05000000000000000000" pitchFamily="2" charset="2"/>
              <a:buChar char="Ø"/>
            </a:pPr>
            <a:r>
              <a:rPr lang="en-US" sz="2000" dirty="0" smtClean="0"/>
              <a:t>In this session we covered:</a:t>
            </a:r>
          </a:p>
          <a:p>
            <a:pPr marL="685800" indent="-228600" algn="just">
              <a:lnSpc>
                <a:spcPct val="150000"/>
              </a:lnSpc>
              <a:buFont typeface="Arial" panose="020B0604020202020204" pitchFamily="34" charset="0"/>
              <a:buChar char="•"/>
            </a:pPr>
            <a:r>
              <a:rPr lang="en-US" sz="2000" dirty="0"/>
              <a:t>RFE is an efficient approach for eliminating features from a training dataset for feature selection.</a:t>
            </a:r>
          </a:p>
          <a:p>
            <a:pPr marL="685800" indent="-228600" algn="just">
              <a:lnSpc>
                <a:spcPct val="150000"/>
              </a:lnSpc>
              <a:buFont typeface="Arial" panose="020B0604020202020204" pitchFamily="34" charset="0"/>
              <a:buChar char="•"/>
            </a:pPr>
            <a:r>
              <a:rPr lang="en-US" sz="2000" dirty="0"/>
              <a:t>How to use RFE for feature selection for classification and regression predictive modeling problems.</a:t>
            </a:r>
          </a:p>
          <a:p>
            <a:pPr marL="685800" indent="-228600" algn="just">
              <a:lnSpc>
                <a:spcPct val="150000"/>
              </a:lnSpc>
              <a:buFont typeface="Arial" panose="020B0604020202020204" pitchFamily="34" charset="0"/>
              <a:buChar char="•"/>
            </a:pPr>
            <a:r>
              <a:rPr lang="en-US" sz="2000" dirty="0"/>
              <a:t>How to explore the number of selected features and wrapped algorithm used by the RFE procedure.</a:t>
            </a:r>
            <a:endParaRPr lang="en-US" sz="2000" dirty="0" smtClean="0"/>
          </a:p>
        </p:txBody>
      </p:sp>
    </p:spTree>
    <p:extLst>
      <p:ext uri="{BB962C8B-B14F-4D97-AF65-F5344CB8AC3E}">
        <p14:creationId xmlns:p14="http://schemas.microsoft.com/office/powerpoint/2010/main" val="24639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Brief Introduction of REF</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pPr>
            <a:r>
              <a:rPr lang="en-US" sz="2000" dirty="0"/>
              <a:t>Recursive Feature Elimination, or RFE for short, is a feature selection algorithm</a:t>
            </a:r>
            <a:r>
              <a:rPr lang="en-US" sz="2000" dirty="0" smtClean="0"/>
              <a:t>.</a:t>
            </a:r>
          </a:p>
          <a:p>
            <a:pPr marL="342900" indent="-342900" algn="just">
              <a:lnSpc>
                <a:spcPct val="150000"/>
              </a:lnSpc>
              <a:buFont typeface="Wingdings" panose="05000000000000000000" pitchFamily="2" charset="2"/>
              <a:buChar char="Ø"/>
            </a:pPr>
            <a:r>
              <a:rPr lang="en-US" sz="2000" dirty="0"/>
              <a:t>A machine learning dataset for classification or regression is comprised of rows and columns, like an excel spreadsheet. Rows are often referred to as samples and columns are referred to as features, e.g. features of an observation in a problem domain</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Feature selection refers to techniques that select a subset of the most relevant features (columns) for a dataset. Fewer features can allow machine learning algorithms to run more efficiently (less space or time complexity) and be more effective. Some machine learning algorithms can be misled by irrelevant input features, resulting in worse predictive performance</a:t>
            </a:r>
            <a:r>
              <a:rPr lang="en-US" sz="2000" dirty="0" smtClean="0"/>
              <a:t>.</a:t>
            </a:r>
          </a:p>
          <a:p>
            <a:pPr marL="342900" indent="-342900" algn="just">
              <a:lnSpc>
                <a:spcPct val="150000"/>
              </a:lnSpc>
              <a:buFont typeface="Wingdings" panose="05000000000000000000" pitchFamily="2" charset="2"/>
              <a:buChar char="Ø"/>
            </a:pPr>
            <a:r>
              <a:rPr lang="en-US" sz="2000" dirty="0"/>
              <a:t>RFE is a wrapper-type feature selection algorithm. This means that a different machine learning algorithm is given and used in the core of the method, is wrapped by RFE, and used to help select features. This is in contrast to filter-based feature selections that score each feature and select those features with the largest (or smallest) score</a:t>
            </a:r>
            <a:r>
              <a:rPr lang="en-US" sz="2000" dirty="0" smtClean="0"/>
              <a:t>.</a:t>
            </a:r>
            <a:endParaRPr lang="en-US" sz="2000" dirty="0"/>
          </a:p>
        </p:txBody>
      </p:sp>
    </p:spTree>
    <p:extLst>
      <p:ext uri="{BB962C8B-B14F-4D97-AF65-F5344CB8AC3E}">
        <p14:creationId xmlns:p14="http://schemas.microsoft.com/office/powerpoint/2010/main" val="1599799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1677</TotalTime>
  <Words>1609</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What is Multiple Linear Regression?</vt:lpstr>
      <vt:lpstr> </vt:lpstr>
      <vt:lpstr> </vt:lpstr>
      <vt:lpstr> </vt:lpstr>
      <vt:lpstr>What is difference between simple linear and multiple linear regressions?</vt:lpstr>
      <vt:lpstr>Variable Selection using Recursive Feature Elimination (RFE)</vt:lpstr>
      <vt:lpstr>Brief Introduction of REF</vt:lpstr>
      <vt:lpstr>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cp:lastModifiedBy>
  <cp:revision>96</cp:revision>
  <dcterms:created xsi:type="dcterms:W3CDTF">2020-06-24T06:19:43Z</dcterms:created>
  <dcterms:modified xsi:type="dcterms:W3CDTF">2022-06-28T06:14:16Z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