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486" r:id="rId2"/>
    <p:sldId id="284" r:id="rId3"/>
    <p:sldId id="285" r:id="rId4"/>
    <p:sldId id="510" r:id="rId5"/>
    <p:sldId id="499" r:id="rId6"/>
    <p:sldId id="507" r:id="rId7"/>
    <p:sldId id="502" r:id="rId8"/>
    <p:sldId id="503" r:id="rId9"/>
    <p:sldId id="504" r:id="rId10"/>
    <p:sldId id="511" r:id="rId11"/>
    <p:sldId id="498" r:id="rId12"/>
    <p:sldId id="283"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75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28-06-2022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11</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391400" y="4504000"/>
            <a:ext cx="4652773" cy="1885131"/>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a:t>
            </a:r>
            <a:r>
              <a:rPr lang="en-IN" sz="2400" b="1" spc="-5" dirty="0" smtClean="0">
                <a:solidFill>
                  <a:schemeClr val="tx1">
                    <a:lumMod val="85000"/>
                    <a:lumOff val="15000"/>
                  </a:schemeClr>
                </a:solidFill>
                <a:latin typeface="Times New Roman"/>
                <a:cs typeface="Times New Roman"/>
              </a:rPr>
              <a:t>1.2: </a:t>
            </a:r>
            <a:r>
              <a:rPr lang="en-IN" sz="2400" b="1" spc="-5" dirty="0">
                <a:solidFill>
                  <a:schemeClr val="tx1">
                    <a:lumMod val="85000"/>
                    <a:lumOff val="15000"/>
                  </a:schemeClr>
                </a:solidFill>
                <a:latin typeface="Times New Roman"/>
                <a:cs typeface="Times New Roman"/>
              </a:rPr>
              <a:t>Logistic Regression</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a:t>
            </a:r>
            <a:r>
              <a:rPr lang="en-IN" sz="2400" b="1" spc="-5" dirty="0" smtClean="0">
                <a:solidFill>
                  <a:schemeClr val="tx1">
                    <a:lumMod val="85000"/>
                    <a:lumOff val="15000"/>
                  </a:schemeClr>
                </a:solidFill>
                <a:latin typeface="Times New Roman"/>
                <a:cs typeface="Times New Roman"/>
              </a:rPr>
              <a:t>7 </a:t>
            </a:r>
            <a:r>
              <a:rPr lang="en-IN" sz="2400" b="1" spc="-5" dirty="0">
                <a:solidFill>
                  <a:schemeClr val="tx1">
                    <a:lumMod val="85000"/>
                    <a:lumOff val="15000"/>
                  </a:schemeClr>
                </a:solidFill>
                <a:latin typeface="Times New Roman"/>
                <a:cs typeface="Times New Roman"/>
              </a:rPr>
              <a:t>&amp; 8</a:t>
            </a:r>
            <a:r>
              <a:rPr lang="en-IN" sz="2400" b="1" spc="-5" dirty="0" smtClean="0">
                <a:solidFill>
                  <a:schemeClr val="tx1">
                    <a:lumMod val="85000"/>
                    <a:lumOff val="15000"/>
                  </a:schemeClr>
                </a:solidFill>
                <a:latin typeface="Times New Roman"/>
                <a:cs typeface="Times New Roman"/>
              </a:rPr>
              <a:t>: </a:t>
            </a:r>
            <a:r>
              <a:rPr lang="en-US" sz="2400" b="1" spc="-5" dirty="0">
                <a:solidFill>
                  <a:schemeClr val="tx1">
                    <a:lumMod val="85000"/>
                    <a:lumOff val="15000"/>
                  </a:schemeClr>
                </a:solidFill>
                <a:latin typeface="Times New Roman"/>
                <a:cs typeface="Times New Roman"/>
              </a:rPr>
              <a:t>Univariate Logistic Regression &amp; Sigmoid Curve, Odds and Log </a:t>
            </a:r>
            <a:r>
              <a:rPr lang="en-US" sz="2400" b="1" spc="-5" dirty="0" smtClean="0">
                <a:solidFill>
                  <a:schemeClr val="tx1">
                    <a:lumMod val="85000"/>
                    <a:lumOff val="15000"/>
                  </a:schemeClr>
                </a:solidFill>
                <a:latin typeface="Times New Roman"/>
                <a:cs typeface="Times New Roman"/>
              </a:rPr>
              <a:t>Odds</a:t>
            </a:r>
          </a:p>
          <a:p>
            <a:pPr marL="12700">
              <a:lnSpc>
                <a:spcPct val="100000"/>
              </a:lnSpc>
              <a:spcBef>
                <a:spcPts val="100"/>
              </a:spcBef>
            </a:pPr>
            <a:r>
              <a:rPr lang="en-IN" sz="2400" b="1" spc="-5" dirty="0" smtClean="0">
                <a:solidFill>
                  <a:schemeClr val="tx1">
                    <a:lumMod val="85000"/>
                    <a:lumOff val="15000"/>
                  </a:schemeClr>
                </a:solidFill>
                <a:latin typeface="Times New Roman"/>
                <a:cs typeface="Times New Roman"/>
              </a:rPr>
              <a:t>By</a:t>
            </a:r>
            <a:r>
              <a:rPr lang="en-IN" sz="2400" b="1" spc="-5" dirty="0">
                <a:solidFill>
                  <a:schemeClr val="tx1">
                    <a:lumMod val="85000"/>
                    <a:lumOff val="15000"/>
                  </a:schemeClr>
                </a:solidFill>
                <a:latin typeface="Times New Roman"/>
                <a:cs typeface="Times New Roman"/>
              </a:rPr>
              <a:t>: </a:t>
            </a:r>
            <a:r>
              <a:rPr lang="en-IN" sz="2400" b="1" spc="-5" dirty="0" smtClean="0">
                <a:solidFill>
                  <a:schemeClr val="tx1">
                    <a:lumMod val="85000"/>
                    <a:lumOff val="15000"/>
                  </a:schemeClr>
                </a:solidFill>
                <a:latin typeface="Times New Roman"/>
                <a:cs typeface="Times New Roman"/>
              </a:rPr>
              <a:t>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smtClean="0">
                <a:latin typeface="Arial Black" panose="020B0A04020102020204" pitchFamily="34" charset="0"/>
                <a:cs typeface="Times New Roman"/>
              </a:rPr>
              <a:t>CSS21: B.E. CSE (H) with </a:t>
            </a:r>
            <a:r>
              <a:rPr lang="en-IN" sz="3200" dirty="0">
                <a:latin typeface="Arial Black" panose="020B0A04020102020204" pitchFamily="34" charset="0"/>
                <a:cs typeface="Times New Roman"/>
              </a:rPr>
              <a:t>specialization in </a:t>
            </a:r>
            <a:br>
              <a:rPr lang="en-IN" sz="3200" dirty="0">
                <a:latin typeface="Arial Black" panose="020B0A04020102020204" pitchFamily="34" charset="0"/>
                <a:cs typeface="Times New Roman"/>
              </a:rPr>
            </a:br>
            <a:r>
              <a:rPr lang="en-IN" sz="3200" dirty="0" smtClean="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a:t>
            </a:r>
            <a:r>
              <a:rPr lang="en-IN" sz="2800" dirty="0" smtClean="0">
                <a:latin typeface="Times New Roman" panose="02020603050405020304" pitchFamily="18" charset="0"/>
                <a:cs typeface="Times New Roman" panose="02020603050405020304" pitchFamily="18" charset="0"/>
              </a:rPr>
              <a:t>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smtClean="0"/>
              <a:t>Why Log Odds?</a:t>
            </a:r>
            <a:endParaRPr lang="en-US"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5078313"/>
          </a:xfrm>
        </p:spPr>
        <p:txBody>
          <a:bodyPr/>
          <a:lstStyle/>
          <a:p>
            <a:pPr marL="342900" indent="-342900" algn="just">
              <a:lnSpc>
                <a:spcPct val="150000"/>
              </a:lnSpc>
              <a:buFont typeface="Wingdings" panose="05000000000000000000" pitchFamily="2" charset="2"/>
              <a:buChar char="Ø"/>
            </a:pPr>
            <a:r>
              <a:rPr lang="en-US" sz="2000" dirty="0"/>
              <a:t>We sometimes choose to use log odds instead of more basic probability measures because they’re so easily updated with new data.</a:t>
            </a:r>
          </a:p>
          <a:p>
            <a:pPr marL="342900" indent="-342900" algn="just">
              <a:lnSpc>
                <a:spcPct val="150000"/>
              </a:lnSpc>
              <a:buFont typeface="Wingdings" panose="05000000000000000000" pitchFamily="2" charset="2"/>
              <a:buChar char="Ø"/>
            </a:pPr>
            <a:r>
              <a:rPr lang="en-US" sz="2000" dirty="0" smtClean="0"/>
              <a:t>For </a:t>
            </a:r>
            <a:r>
              <a:rPr lang="en-US" sz="2000" dirty="0"/>
              <a:t>instance, suppose you have a 5% chance that a thief will come in at your door on any given night. You have a watch dog, but he’s not terribly reliable; he’ll bark half the time if a thief comes, and just 1/4 of the time if the person walking by is an honest man. Now imagine you hear footsteps, and the dog barks</a:t>
            </a:r>
            <a:r>
              <a:rPr lang="en-US" sz="2000" dirty="0" smtClean="0"/>
              <a:t>.</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dirty="0" smtClean="0"/>
              <a:t>Before </a:t>
            </a:r>
            <a:r>
              <a:rPr lang="en-US" sz="2000" dirty="0"/>
              <a:t>your dog barked, the log odds of a thief were ln(.05/.95) = ln(1/19), or -2.9444. We call that your prior log odds for the thief. The likelihood ratio of a bark is just the probability of a bark with a thief (1/2) over the likelihood of a bark with no thief (1/4), and to find the log odds we take the log of that: ln((1/2)/(1/4)) = log(2) = 0.6931. Now the posterior log odds of the thief—the log odds that there is a thief, given you’ve just heard the dog bark—is -2.9444 + 0.6931, or -2.2513.</a:t>
            </a:r>
          </a:p>
        </p:txBody>
      </p:sp>
    </p:spTree>
    <p:extLst>
      <p:ext uri="{BB962C8B-B14F-4D97-AF65-F5344CB8AC3E}">
        <p14:creationId xmlns:p14="http://schemas.microsoft.com/office/powerpoint/2010/main" val="3727070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a:t>
            </a:r>
            <a:endParaRPr lang="en-IN" sz="4000" dirty="0"/>
          </a:p>
        </p:txBody>
      </p:sp>
      <p:graphicFrame>
        <p:nvGraphicFramePr>
          <p:cNvPr id="6" name="Table 6">
            <a:extLst>
              <a:ext uri="{FF2B5EF4-FFF2-40B4-BE49-F238E27FC236}">
                <a16:creationId xmlns=""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 xmlns:a16="http://schemas.microsoft.com/office/drawing/2014/main" val="3339205583"/>
                    </a:ext>
                  </a:extLst>
                </a:gridCol>
                <a:gridCol w="9493273">
                  <a:extLst>
                    <a:ext uri="{9D8B030D-6E8A-4147-A177-3AD203B41FA5}">
                      <a16:colId xmlns=""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Design and implement various machine learning algorithms in a range of real-world applications.</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smtClean="0">
                          <a:solidFill>
                            <a:schemeClr val="dk1"/>
                          </a:solidFill>
                          <a:effectLst/>
                          <a:latin typeface="+mj-lt"/>
                          <a:ea typeface="+mn-ea"/>
                          <a:cs typeface="Times New Roman" panose="02020603050405020304" pitchFamily="18" charset="0"/>
                        </a:rPr>
                        <a:t>Analyze and make use of machine learning algorithms-based applications using performance</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What is Univariate Logistic Regression?</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066800"/>
            <a:ext cx="11430000" cy="5078313"/>
          </a:xfrm>
        </p:spPr>
        <p:txBody>
          <a:bodyPr/>
          <a:lstStyle/>
          <a:p>
            <a:pPr marL="342900" indent="-342900" algn="just">
              <a:lnSpc>
                <a:spcPct val="150000"/>
              </a:lnSpc>
              <a:buFont typeface="Wingdings" panose="05000000000000000000" pitchFamily="2" charset="2"/>
              <a:buChar char="Ø"/>
            </a:pPr>
            <a:r>
              <a:rPr lang="en-US" sz="2000" dirty="0"/>
              <a:t>Univariate logistic regression has one independent variable, and multivariate logistic regression has more than one independent variables</a:t>
            </a:r>
            <a:r>
              <a:rPr lang="en-US" sz="2000" dirty="0" smtClean="0"/>
              <a:t>.</a:t>
            </a:r>
          </a:p>
          <a:p>
            <a:pPr marL="342900" indent="-342900" algn="just">
              <a:lnSpc>
                <a:spcPct val="150000"/>
              </a:lnSpc>
              <a:buFont typeface="Wingdings" panose="05000000000000000000" pitchFamily="2" charset="2"/>
              <a:buChar char="Ø"/>
            </a:pPr>
            <a:r>
              <a:rPr lang="en-US" sz="2000" dirty="0"/>
              <a:t>Univariate </a:t>
            </a:r>
            <a:r>
              <a:rPr lang="en-US" sz="2000" dirty="0" smtClean="0"/>
              <a:t>logistic </a:t>
            </a:r>
            <a:r>
              <a:rPr lang="en-US" sz="2000" dirty="0"/>
              <a:t>regression is a supervised classification algorithm This is similar to linear regression, but is used when the dependent variable is categorical (despite its name regression). So, it targets the classification problems unlike linear regression for regression problems. Objective in classification is to map the observation (input) to its associated class or label</a:t>
            </a:r>
            <a:r>
              <a:rPr lang="en-US" sz="2000" dirty="0" smtClean="0"/>
              <a:t>.</a:t>
            </a:r>
            <a:endParaRPr lang="en-US" sz="2000" dirty="0"/>
          </a:p>
          <a:p>
            <a:pPr marL="342900" indent="-342900" algn="just">
              <a:lnSpc>
                <a:spcPct val="150000"/>
              </a:lnSpc>
              <a:buFont typeface="Wingdings" panose="05000000000000000000" pitchFamily="2" charset="2"/>
              <a:buChar char="Ø"/>
            </a:pPr>
            <a:r>
              <a:rPr lang="en-US" sz="2000" dirty="0"/>
              <a:t>Univariate logistic </a:t>
            </a:r>
            <a:r>
              <a:rPr lang="en-US" sz="2000" dirty="0" smtClean="0"/>
              <a:t>regression </a:t>
            </a:r>
            <a:r>
              <a:rPr lang="en-US" sz="2000" dirty="0"/>
              <a:t>can be used for classification problems by using a threshold, however using least squares (the sum of the squares of the residuals) criteria is not more apt way for separating the classes for classification</a:t>
            </a:r>
            <a:r>
              <a:rPr lang="en-US" sz="2000" dirty="0" smtClean="0"/>
              <a:t>.</a:t>
            </a:r>
          </a:p>
          <a:p>
            <a:pPr marL="342900" indent="-342900" algn="just">
              <a:lnSpc>
                <a:spcPct val="150000"/>
              </a:lnSpc>
              <a:buFont typeface="Wingdings" panose="05000000000000000000" pitchFamily="2" charset="2"/>
              <a:buChar char="Ø"/>
            </a:pPr>
            <a:r>
              <a:rPr lang="en-US" sz="2000" dirty="0"/>
              <a:t>Univariate l</a:t>
            </a:r>
            <a:r>
              <a:rPr lang="en-US" sz="2000" dirty="0" smtClean="0"/>
              <a:t>ogistic </a:t>
            </a:r>
            <a:r>
              <a:rPr lang="en-US" sz="2000" dirty="0"/>
              <a:t>regression predicts the probability of the outcome for a given input unlike linear function which predicts the outcome for a given input</a:t>
            </a:r>
            <a:r>
              <a:rPr lang="en-US" sz="2000" dirty="0" smtClean="0"/>
              <a:t>.</a:t>
            </a:r>
            <a:endParaRPr lang="en-US" sz="2000" dirty="0"/>
          </a:p>
        </p:txBody>
      </p:sp>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413959"/>
          </a:xfrm>
        </p:spPr>
        <p:txBody>
          <a:bodyPr/>
          <a:lstStyle/>
          <a:p>
            <a:pPr marL="342900" indent="-342900" algn="just">
              <a:lnSpc>
                <a:spcPct val="150000"/>
              </a:lnSpc>
              <a:buFont typeface="Wingdings" panose="05000000000000000000" pitchFamily="2" charset="2"/>
              <a:buChar char="Ø"/>
            </a:pPr>
            <a:r>
              <a:rPr lang="en-US" sz="2000" dirty="0" smtClean="0"/>
              <a:t>Flowchart </a:t>
            </a:r>
            <a:r>
              <a:rPr lang="en-US" sz="2000" dirty="0"/>
              <a:t>of </a:t>
            </a:r>
            <a:r>
              <a:rPr lang="en-US" sz="2000" dirty="0" smtClean="0"/>
              <a:t>univariate </a:t>
            </a:r>
            <a:r>
              <a:rPr lang="en-US" sz="2000" dirty="0"/>
              <a:t>logistic </a:t>
            </a:r>
            <a:r>
              <a:rPr lang="en-US" sz="2000" dirty="0" smtClean="0"/>
              <a:t>regression:</a:t>
            </a:r>
            <a:endParaRPr lang="en-US" sz="2000" dirty="0"/>
          </a:p>
        </p:txBody>
      </p:sp>
      <p:pic>
        <p:nvPicPr>
          <p:cNvPr id="4" name="Picture 3"/>
          <p:cNvPicPr>
            <a:picLocks noChangeAspect="1"/>
          </p:cNvPicPr>
          <p:nvPr/>
        </p:nvPicPr>
        <p:blipFill>
          <a:blip r:embed="rId2"/>
          <a:stretch>
            <a:fillRect/>
          </a:stretch>
        </p:blipFill>
        <p:spPr>
          <a:xfrm>
            <a:off x="5105400" y="1349978"/>
            <a:ext cx="3733800" cy="4974622"/>
          </a:xfrm>
          <a:prstGeom prst="rect">
            <a:avLst/>
          </a:prstGeom>
        </p:spPr>
      </p:pic>
    </p:spTree>
    <p:extLst>
      <p:ext uri="{BB962C8B-B14F-4D97-AF65-F5344CB8AC3E}">
        <p14:creationId xmlns:p14="http://schemas.microsoft.com/office/powerpoint/2010/main" val="4157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5078313"/>
          </a:xfrm>
        </p:spPr>
        <p:txBody>
          <a:bodyPr/>
          <a:lstStyle/>
          <a:p>
            <a:pPr marL="342900" indent="-342900" algn="just">
              <a:lnSpc>
                <a:spcPct val="150000"/>
              </a:lnSpc>
              <a:buFont typeface="Wingdings" panose="05000000000000000000" pitchFamily="2" charset="2"/>
              <a:buChar char="Ø"/>
            </a:pPr>
            <a:r>
              <a:rPr lang="en-US" sz="2000" dirty="0"/>
              <a:t>Algorithm for this is very similar to linear regression, only things we need to change is the representation of response(prediction) and the cost function</a:t>
            </a:r>
          </a:p>
          <a:p>
            <a:pPr marL="342900" indent="-342900" algn="just">
              <a:lnSpc>
                <a:spcPct val="150000"/>
              </a:lnSpc>
              <a:buFont typeface="Wingdings" panose="05000000000000000000" pitchFamily="2" charset="2"/>
              <a:buChar char="Ø"/>
            </a:pPr>
            <a:r>
              <a:rPr lang="en-US" sz="2000" dirty="0" smtClean="0"/>
              <a:t>The </a:t>
            </a:r>
            <a:r>
              <a:rPr lang="en-US" sz="2000" dirty="0"/>
              <a:t>response, while in linear regression we use a linear function of X ( </a:t>
            </a:r>
            <a:r>
              <a:rPr lang="en-US" sz="2000" dirty="0" err="1"/>
              <a:t>θ</a:t>
            </a:r>
            <a:r>
              <a:rPr lang="en-US" sz="2000" baseline="30000" dirty="0" err="1"/>
              <a:t>T</a:t>
            </a:r>
            <a:r>
              <a:rPr lang="en-US" sz="2000" dirty="0" err="1"/>
              <a:t>X</a:t>
            </a:r>
            <a:r>
              <a:rPr lang="en-US" sz="2000" dirty="0"/>
              <a:t> ), in univariate </a:t>
            </a:r>
            <a:r>
              <a:rPr lang="en-US" sz="2000" dirty="0" smtClean="0"/>
              <a:t>logistic </a:t>
            </a:r>
            <a:r>
              <a:rPr lang="en-US" sz="2000" dirty="0"/>
              <a:t>regression we use sigmoid function of the linear function ( </a:t>
            </a:r>
            <a:r>
              <a:rPr lang="en-US" sz="2000" dirty="0" err="1"/>
              <a:t>θ</a:t>
            </a:r>
            <a:r>
              <a:rPr lang="en-US" sz="2000" baseline="30000" dirty="0" err="1"/>
              <a:t>T</a:t>
            </a:r>
            <a:r>
              <a:rPr lang="en-US" sz="2000" dirty="0" err="1"/>
              <a:t>X</a:t>
            </a:r>
            <a:r>
              <a:rPr lang="en-US" sz="2000" dirty="0"/>
              <a:t> </a:t>
            </a:r>
            <a:r>
              <a:rPr lang="en-US" sz="2000" dirty="0" smtClean="0"/>
              <a:t>).</a:t>
            </a:r>
          </a:p>
          <a:p>
            <a:pPr marL="342900" indent="-342900" algn="just">
              <a:lnSpc>
                <a:spcPct val="150000"/>
              </a:lnSpc>
              <a:buFont typeface="Wingdings" panose="05000000000000000000" pitchFamily="2" charset="2"/>
              <a:buChar char="Ø"/>
            </a:pPr>
            <a:r>
              <a:rPr lang="en-US" sz="2000" dirty="0"/>
              <a:t>Logistic regression is a special type of </a:t>
            </a:r>
            <a:r>
              <a:rPr lang="en-US" sz="2000" dirty="0" err="1"/>
              <a:t>generalised</a:t>
            </a:r>
            <a:r>
              <a:rPr lang="en-US" sz="2000" dirty="0"/>
              <a:t> linear modelling where the outcome (dependent variable) is </a:t>
            </a:r>
            <a:r>
              <a:rPr lang="en-US" sz="2000" dirty="0" smtClean="0"/>
              <a:t>binary.</a:t>
            </a:r>
          </a:p>
          <a:p>
            <a:pPr marL="342900" indent="-342900" algn="just">
              <a:lnSpc>
                <a:spcPct val="150000"/>
              </a:lnSpc>
              <a:buFont typeface="Wingdings" panose="05000000000000000000" pitchFamily="2" charset="2"/>
              <a:buChar char="Ø"/>
            </a:pPr>
            <a:r>
              <a:rPr lang="en-US" sz="2000" dirty="0"/>
              <a:t>Univariate logistic </a:t>
            </a:r>
            <a:r>
              <a:rPr lang="en-US" sz="2000" dirty="0" smtClean="0"/>
              <a:t>regression also known as a Binomial/Binary/</a:t>
            </a:r>
            <a:r>
              <a:rPr lang="en-US" sz="2000" dirty="0" err="1" smtClean="0"/>
              <a:t>Univariable</a:t>
            </a:r>
            <a:endParaRPr lang="en-US" sz="2000" dirty="0"/>
          </a:p>
          <a:p>
            <a:pPr marL="342900" indent="-342900" algn="just">
              <a:lnSpc>
                <a:spcPct val="150000"/>
              </a:lnSpc>
              <a:buFont typeface="Wingdings" panose="05000000000000000000" pitchFamily="2" charset="2"/>
              <a:buChar char="Ø"/>
            </a:pPr>
            <a:r>
              <a:rPr lang="en-US" sz="2000" dirty="0" smtClean="0"/>
              <a:t>If the dependent variable is a binary variable [True/False, 0/1] then it is known as </a:t>
            </a:r>
            <a:r>
              <a:rPr lang="en-US" sz="2000" dirty="0"/>
              <a:t>an example of </a:t>
            </a:r>
            <a:r>
              <a:rPr lang="en-US" sz="2000" dirty="0" smtClean="0"/>
              <a:t>univariate </a:t>
            </a:r>
            <a:r>
              <a:rPr lang="en-US" sz="2000" dirty="0"/>
              <a:t>logistic regression </a:t>
            </a:r>
            <a:endParaRPr lang="en-US" sz="2000" dirty="0" smtClean="0"/>
          </a:p>
          <a:p>
            <a:pPr marL="342900" indent="-342900" algn="just">
              <a:lnSpc>
                <a:spcPct val="150000"/>
              </a:lnSpc>
              <a:buFont typeface="Wingdings" panose="05000000000000000000" pitchFamily="2" charset="2"/>
              <a:buChar char="Ø"/>
            </a:pPr>
            <a:r>
              <a:rPr lang="en-US" sz="2000" dirty="0" smtClean="0"/>
              <a:t>For </a:t>
            </a:r>
            <a:r>
              <a:rPr lang="en-US" sz="2000" dirty="0"/>
              <a:t>example, prediction of death or survival of patients, which can be coded as 0 and 1, can be predicted by metabolic markers.</a:t>
            </a:r>
            <a:endParaRPr lang="en-US" sz="2000" dirty="0" smtClean="0"/>
          </a:p>
        </p:txBody>
      </p:sp>
    </p:spTree>
    <p:extLst>
      <p:ext uri="{BB962C8B-B14F-4D97-AF65-F5344CB8AC3E}">
        <p14:creationId xmlns:p14="http://schemas.microsoft.com/office/powerpoint/2010/main" val="162681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a:t>Sigmoid Curve</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2769989"/>
          </a:xfrm>
        </p:spPr>
        <p:txBody>
          <a:bodyPr/>
          <a:lstStyle/>
          <a:p>
            <a:pPr marL="342900" indent="-342900" algn="just">
              <a:lnSpc>
                <a:spcPct val="150000"/>
              </a:lnSpc>
              <a:buFont typeface="Wingdings" panose="05000000000000000000" pitchFamily="2" charset="2"/>
              <a:buChar char="Ø"/>
              <a:tabLst>
                <a:tab pos="685800" algn="l"/>
              </a:tabLst>
            </a:pPr>
            <a:r>
              <a:rPr lang="en-US" sz="2000" dirty="0"/>
              <a:t>The logistic function in linear regression is a type of sigmoid, a class of functions with the same specific properties</a:t>
            </a:r>
            <a:r>
              <a:rPr lang="en-US" sz="2000" dirty="0" smtClean="0"/>
              <a:t>.</a:t>
            </a:r>
            <a:endParaRPr lang="en-US" sz="2000" dirty="0"/>
          </a:p>
          <a:p>
            <a:pPr marL="342900" indent="-342900" algn="just">
              <a:lnSpc>
                <a:spcPct val="150000"/>
              </a:lnSpc>
              <a:buFont typeface="Wingdings" panose="05000000000000000000" pitchFamily="2" charset="2"/>
              <a:buChar char="Ø"/>
              <a:tabLst>
                <a:tab pos="685800" algn="l"/>
              </a:tabLst>
            </a:pPr>
            <a:r>
              <a:rPr lang="en-US" sz="2000" dirty="0"/>
              <a:t>Sigmoid is a mathematical function that takes any real number and maps it to a probability between 1 and 0</a:t>
            </a:r>
            <a:r>
              <a:rPr lang="en-US" sz="2000" dirty="0" smtClean="0"/>
              <a:t>.</a:t>
            </a:r>
            <a:endParaRPr lang="en-US" sz="2000" dirty="0"/>
          </a:p>
          <a:p>
            <a:pPr marL="342900" indent="-342900" algn="just">
              <a:lnSpc>
                <a:spcPct val="150000"/>
              </a:lnSpc>
              <a:buFont typeface="Wingdings" panose="05000000000000000000" pitchFamily="2" charset="2"/>
              <a:buChar char="Ø"/>
              <a:tabLst>
                <a:tab pos="685800" algn="l"/>
              </a:tabLst>
            </a:pPr>
            <a:r>
              <a:rPr lang="en-US" sz="2000" dirty="0"/>
              <a:t>The formula of the sigmoid function is</a:t>
            </a:r>
            <a:r>
              <a:rPr lang="en-US" sz="2000" dirty="0" smtClean="0"/>
              <a:t>:</a:t>
            </a:r>
          </a:p>
          <a:p>
            <a:pPr marL="342900" indent="-342900" algn="just">
              <a:lnSpc>
                <a:spcPct val="150000"/>
              </a:lnSpc>
              <a:buFont typeface="Wingdings" panose="05000000000000000000" pitchFamily="2" charset="2"/>
              <a:buChar char="Ø"/>
              <a:tabLst>
                <a:tab pos="685800" algn="l"/>
              </a:tabLst>
            </a:pPr>
            <a:endParaRPr lang="en-US" sz="2000" dirty="0"/>
          </a:p>
        </p:txBody>
      </p:sp>
      <p:pic>
        <p:nvPicPr>
          <p:cNvPr id="4" name="Picture 3"/>
          <p:cNvPicPr>
            <a:picLocks noChangeAspect="1"/>
          </p:cNvPicPr>
          <p:nvPr/>
        </p:nvPicPr>
        <p:blipFill>
          <a:blip r:embed="rId2"/>
          <a:stretch>
            <a:fillRect/>
          </a:stretch>
        </p:blipFill>
        <p:spPr>
          <a:xfrm>
            <a:off x="4783758" y="2895600"/>
            <a:ext cx="2472083" cy="698412"/>
          </a:xfrm>
          <a:prstGeom prst="rect">
            <a:avLst/>
          </a:prstGeom>
        </p:spPr>
      </p:pic>
      <p:pic>
        <p:nvPicPr>
          <p:cNvPr id="5" name="Picture 4"/>
          <p:cNvPicPr>
            <a:picLocks noChangeAspect="1"/>
          </p:cNvPicPr>
          <p:nvPr/>
        </p:nvPicPr>
        <p:blipFill>
          <a:blip r:embed="rId3"/>
          <a:stretch>
            <a:fillRect/>
          </a:stretch>
        </p:blipFill>
        <p:spPr>
          <a:xfrm>
            <a:off x="7620000" y="2527994"/>
            <a:ext cx="4419600" cy="3339406"/>
          </a:xfrm>
          <a:prstGeom prst="rect">
            <a:avLst/>
          </a:prstGeom>
        </p:spPr>
      </p:pic>
      <p:sp>
        <p:nvSpPr>
          <p:cNvPr id="6" name="Text Placeholder 2">
            <a:extLst>
              <a:ext uri="{FF2B5EF4-FFF2-40B4-BE49-F238E27FC236}">
                <a16:creationId xmlns="" xmlns:a16="http://schemas.microsoft.com/office/drawing/2014/main" id="{6D9C9C50-757E-4C24-88CD-6D83A57104F1}"/>
              </a:ext>
            </a:extLst>
          </p:cNvPr>
          <p:cNvSpPr txBox="1">
            <a:spLocks/>
          </p:cNvSpPr>
          <p:nvPr/>
        </p:nvSpPr>
        <p:spPr>
          <a:xfrm>
            <a:off x="304800" y="3594012"/>
            <a:ext cx="7048502" cy="230832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tabLst>
                <a:tab pos="685800" algn="l"/>
              </a:tabLst>
            </a:pPr>
            <a:r>
              <a:rPr lang="en-US" sz="2000" kern="0" dirty="0"/>
              <a:t>The sigmoid function forms an S shaped graph, which means as </a:t>
            </a:r>
            <a:r>
              <a:rPr lang="en-US" sz="2000" kern="0" dirty="0" smtClean="0"/>
              <a:t>x approaches </a:t>
            </a:r>
            <a:r>
              <a:rPr lang="en-US" sz="2000" kern="0" dirty="0"/>
              <a:t>infinity, the probability becomes 1, and as </a:t>
            </a:r>
            <a:r>
              <a:rPr lang="en-US" sz="2000" kern="0" dirty="0" smtClean="0"/>
              <a:t>x approaches </a:t>
            </a:r>
            <a:r>
              <a:rPr lang="en-US" sz="2000" kern="0" dirty="0"/>
              <a:t>negative infinity, the probability becomes 0. The model sets a threshold that decides what range of probability is mapped to which binary variable.</a:t>
            </a:r>
          </a:p>
        </p:txBody>
      </p:sp>
      <p:sp>
        <p:nvSpPr>
          <p:cNvPr id="7" name="Text Placeholder 2">
            <a:extLst>
              <a:ext uri="{FF2B5EF4-FFF2-40B4-BE49-F238E27FC236}">
                <a16:creationId xmlns="" xmlns:a16="http://schemas.microsoft.com/office/drawing/2014/main" id="{6D9C9C50-757E-4C24-88CD-6D83A57104F1}"/>
              </a:ext>
            </a:extLst>
          </p:cNvPr>
          <p:cNvSpPr txBox="1">
            <a:spLocks/>
          </p:cNvSpPr>
          <p:nvPr/>
        </p:nvSpPr>
        <p:spPr>
          <a:xfrm>
            <a:off x="7639050" y="5867400"/>
            <a:ext cx="4114801" cy="41395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lnSpc>
                <a:spcPct val="150000"/>
              </a:lnSpc>
              <a:tabLst>
                <a:tab pos="685800" algn="l"/>
              </a:tabLst>
            </a:pPr>
            <a:r>
              <a:rPr lang="en-US" sz="2000" b="1" kern="0" dirty="0" smtClean="0"/>
              <a:t>Sigmoid Curve</a:t>
            </a:r>
          </a:p>
        </p:txBody>
      </p:sp>
    </p:spTree>
    <p:extLst>
      <p:ext uri="{BB962C8B-B14F-4D97-AF65-F5344CB8AC3E}">
        <p14:creationId xmlns:p14="http://schemas.microsoft.com/office/powerpoint/2010/main" val="408057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Why sigmoid function?</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066800"/>
            <a:ext cx="11430000" cy="2308324"/>
          </a:xfrm>
        </p:spPr>
        <p:txBody>
          <a:bodyPr/>
          <a:lstStyle/>
          <a:p>
            <a:pPr marL="342900" indent="-342900" algn="just">
              <a:lnSpc>
                <a:spcPct val="150000"/>
              </a:lnSpc>
              <a:buFont typeface="Wingdings" panose="05000000000000000000" pitchFamily="2" charset="2"/>
              <a:buChar char="Ø"/>
            </a:pPr>
            <a:r>
              <a:rPr lang="en-US" sz="2000" dirty="0"/>
              <a:t>one of the nice properties of logistic regression is that the sigmoid function outputs the conditional probabilities of the prediction, the class probabilities. How does it work? Let’s start with the so-called “odds ratio” </a:t>
            </a:r>
            <a:r>
              <a:rPr lang="en-US" sz="2000" dirty="0" smtClean="0"/>
              <a:t>p/(</a:t>
            </a:r>
            <a:r>
              <a:rPr lang="en-US" sz="2000" dirty="0"/>
              <a:t>1 - p), which describes the ratio between the probability that a certain, positive, event occurs and the probability that it doesn’t occur – where positive refers to the “event that we want to predict”, i.e., </a:t>
            </a:r>
            <a:r>
              <a:rPr lang="en-US" sz="2000" dirty="0" smtClean="0"/>
              <a:t>p(y=1|x).</a:t>
            </a:r>
            <a:endParaRPr lang="en-US" sz="2000" dirty="0"/>
          </a:p>
        </p:txBody>
      </p:sp>
      <p:pic>
        <p:nvPicPr>
          <p:cNvPr id="4" name="Picture 3"/>
          <p:cNvPicPr>
            <a:picLocks noChangeAspect="1"/>
          </p:cNvPicPr>
          <p:nvPr/>
        </p:nvPicPr>
        <p:blipFill>
          <a:blip r:embed="rId2"/>
          <a:stretch>
            <a:fillRect/>
          </a:stretch>
        </p:blipFill>
        <p:spPr>
          <a:xfrm>
            <a:off x="7620000" y="2897625"/>
            <a:ext cx="4114800" cy="3045975"/>
          </a:xfrm>
          <a:prstGeom prst="rect">
            <a:avLst/>
          </a:prstGeom>
        </p:spPr>
      </p:pic>
      <p:sp>
        <p:nvSpPr>
          <p:cNvPr id="5" name="Text Placeholder 2">
            <a:extLst>
              <a:ext uri="{FF2B5EF4-FFF2-40B4-BE49-F238E27FC236}">
                <a16:creationId xmlns="" xmlns:a16="http://schemas.microsoft.com/office/drawing/2014/main" id="{6D9C9C50-757E-4C24-88CD-6D83A57104F1}"/>
              </a:ext>
            </a:extLst>
          </p:cNvPr>
          <p:cNvSpPr txBox="1">
            <a:spLocks/>
          </p:cNvSpPr>
          <p:nvPr/>
        </p:nvSpPr>
        <p:spPr>
          <a:xfrm>
            <a:off x="304800" y="3327419"/>
            <a:ext cx="7162800" cy="276998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kern="0" dirty="0" smtClean="0"/>
              <a:t>Note that logistic regression a special kind of sigmoid function, the logistic sigmoid; other sigmoid functions exist, for example, the hyperbolic tangent.</a:t>
            </a:r>
          </a:p>
          <a:p>
            <a:pPr marL="342900" indent="-342900" algn="just">
              <a:lnSpc>
                <a:spcPct val="150000"/>
              </a:lnSpc>
              <a:buFont typeface="Wingdings" panose="05000000000000000000" pitchFamily="2" charset="2"/>
              <a:buChar char="Ø"/>
            </a:pPr>
            <a:r>
              <a:rPr lang="en-US" sz="2000" kern="0" dirty="0"/>
              <a:t>So, the more likely it is that the positive event occurs, the larger the odds’ ratio. Now, if we take the natural log of this odds’ ratio, the log-odds or logit function, we get the following</a:t>
            </a:r>
            <a:endParaRPr lang="en-US" sz="2000" kern="0" dirty="0" smtClean="0"/>
          </a:p>
        </p:txBody>
      </p:sp>
      <p:pic>
        <p:nvPicPr>
          <p:cNvPr id="1028" name="Picture 4" descr="https://sebastianraschka.com/images/faq/logistic-why-sigmoi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18" y="6097408"/>
            <a:ext cx="5030782" cy="531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70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066801"/>
            <a:ext cx="11430000" cy="914400"/>
          </a:xfrm>
        </p:spPr>
        <p:txBody>
          <a:bodyPr/>
          <a:lstStyle/>
          <a:p>
            <a:pPr marL="342900" indent="-342900" algn="just">
              <a:lnSpc>
                <a:spcPct val="150000"/>
              </a:lnSpc>
              <a:buFont typeface="Wingdings" panose="05000000000000000000" pitchFamily="2" charset="2"/>
              <a:buChar char="Ø"/>
            </a:pPr>
            <a:r>
              <a:rPr lang="en-US" sz="2000" dirty="0"/>
              <a:t>Next, let’s use this log transformation to model the relationship between our explanatory variables and the target variable</a:t>
            </a:r>
            <a:r>
              <a:rPr lang="en-US" sz="2000" dirty="0" smtClean="0"/>
              <a:t>:</a:t>
            </a:r>
          </a:p>
          <a:p>
            <a:pPr marL="342900" indent="-342900" algn="just">
              <a:lnSpc>
                <a:spcPct val="150000"/>
              </a:lnSpc>
              <a:buFont typeface="Wingdings" panose="05000000000000000000" pitchFamily="2" charset="2"/>
              <a:buChar char="Ø"/>
            </a:pPr>
            <a:endParaRPr lang="en-US" sz="2000" dirty="0"/>
          </a:p>
          <a:p>
            <a:pPr algn="just">
              <a:lnSpc>
                <a:spcPct val="150000"/>
              </a:lnSpc>
            </a:pPr>
            <a:endParaRPr lang="en-US" sz="2000" dirty="0" smtClean="0"/>
          </a:p>
        </p:txBody>
      </p:sp>
      <p:pic>
        <p:nvPicPr>
          <p:cNvPr id="2050" name="Picture 2" descr="https://sebastianraschka.com/images/faq/logistic-why-sigmoid/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538288"/>
            <a:ext cx="4953000" cy="2347911"/>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 xmlns:a16="http://schemas.microsoft.com/office/drawing/2014/main" id="{6D9C9C50-757E-4C24-88CD-6D83A57104F1}"/>
              </a:ext>
            </a:extLst>
          </p:cNvPr>
          <p:cNvSpPr txBox="1">
            <a:spLocks/>
          </p:cNvSpPr>
          <p:nvPr/>
        </p:nvSpPr>
        <p:spPr>
          <a:xfrm>
            <a:off x="304800" y="1981201"/>
            <a:ext cx="5715000" cy="5078313"/>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endParaRPr lang="en-US" sz="2000" kern="0" dirty="0" smtClean="0"/>
          </a:p>
          <a:p>
            <a:pPr marL="342900" indent="-342900" algn="just">
              <a:lnSpc>
                <a:spcPct val="150000"/>
              </a:lnSpc>
              <a:buFont typeface="Wingdings" panose="05000000000000000000" pitchFamily="2" charset="2"/>
              <a:buChar char="Ø"/>
            </a:pPr>
            <a:r>
              <a:rPr lang="en-US" sz="2000" kern="0" dirty="0"/>
              <a:t>Now, keep it mind that we are not trying to predict the right part of the </a:t>
            </a:r>
            <a:r>
              <a:rPr lang="en-US" sz="2000" kern="0" dirty="0" smtClean="0"/>
              <a:t>equation. So</a:t>
            </a:r>
            <a:r>
              <a:rPr lang="en-US" sz="2000" kern="0" dirty="0"/>
              <a:t>, let’s take the inverse of this logit </a:t>
            </a:r>
            <a:r>
              <a:rPr lang="en-US" sz="2000" kern="0" dirty="0" smtClean="0"/>
              <a:t>function, </a:t>
            </a:r>
            <a:r>
              <a:rPr lang="en-US" sz="2000" kern="0" dirty="0"/>
              <a:t>we get the logistic sigmoid</a:t>
            </a:r>
            <a:r>
              <a:rPr lang="en-US" sz="2000" kern="0" dirty="0" smtClean="0"/>
              <a:t>:</a:t>
            </a:r>
          </a:p>
          <a:p>
            <a:pPr marL="342900" indent="-342900" algn="just">
              <a:lnSpc>
                <a:spcPct val="150000"/>
              </a:lnSpc>
              <a:buFont typeface="Wingdings" panose="05000000000000000000" pitchFamily="2" charset="2"/>
              <a:buChar char="Ø"/>
            </a:pPr>
            <a:endParaRPr lang="en-US" sz="2000" kern="0" dirty="0"/>
          </a:p>
          <a:p>
            <a:pPr marL="342900" indent="-342900" algn="just">
              <a:lnSpc>
                <a:spcPct val="150000"/>
              </a:lnSpc>
              <a:buFont typeface="Wingdings" panose="05000000000000000000" pitchFamily="2" charset="2"/>
              <a:buChar char="Ø"/>
            </a:pPr>
            <a:endParaRPr lang="en-US" sz="2000" kern="0" dirty="0" smtClean="0"/>
          </a:p>
          <a:p>
            <a:pPr marL="342900" indent="-342900" algn="just">
              <a:lnSpc>
                <a:spcPct val="150000"/>
              </a:lnSpc>
              <a:buFont typeface="Wingdings" panose="05000000000000000000" pitchFamily="2" charset="2"/>
              <a:buChar char="Ø"/>
            </a:pPr>
            <a:r>
              <a:rPr lang="en-US" sz="2000" kern="0" dirty="0" smtClean="0"/>
              <a:t>Which </a:t>
            </a:r>
            <a:r>
              <a:rPr lang="en-US" sz="2000" kern="0" dirty="0"/>
              <a:t>returns the class probabilities *</a:t>
            </a:r>
            <a:r>
              <a:rPr lang="en-US" sz="2000" kern="0" dirty="0" smtClean="0"/>
              <a:t>p(y=1|x</a:t>
            </a:r>
            <a:r>
              <a:rPr lang="en-US" sz="2000" kern="0" dirty="0"/>
              <a:t>)* from the inputs</a:t>
            </a:r>
            <a:endParaRPr lang="en-US" sz="2000" kern="0" dirty="0" smtClean="0"/>
          </a:p>
          <a:p>
            <a:pPr marL="342900" indent="-342900" algn="just">
              <a:lnSpc>
                <a:spcPct val="150000"/>
              </a:lnSpc>
              <a:buFont typeface="Wingdings" panose="05000000000000000000" pitchFamily="2" charset="2"/>
              <a:buChar char="Ø"/>
            </a:pPr>
            <a:endParaRPr lang="en-US" sz="2000" kern="0" dirty="0" smtClean="0"/>
          </a:p>
          <a:p>
            <a:pPr algn="just">
              <a:lnSpc>
                <a:spcPct val="150000"/>
              </a:lnSpc>
            </a:pPr>
            <a:endParaRPr lang="en-US" sz="2000" kern="0" dirty="0" smtClean="0"/>
          </a:p>
        </p:txBody>
      </p:sp>
      <p:pic>
        <p:nvPicPr>
          <p:cNvPr id="2052" name="Picture 4" descr="https://sebastianraschka.com/images/faq/logistic-why-sigmoid/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1981201"/>
            <a:ext cx="5333999" cy="6095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sebastianraschka.com/images/faq/logistic-why-sigmoid/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1" y="4242643"/>
            <a:ext cx="5334000" cy="97452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sebastianraschka.com/images/faq/logistic-why-sigmoid/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886199"/>
            <a:ext cx="5029200" cy="246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9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Odds and Log Odds</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5539978"/>
          </a:xfrm>
        </p:spPr>
        <p:txBody>
          <a:bodyPr/>
          <a:lstStyle/>
          <a:p>
            <a:pPr marL="342900" indent="-342900" algn="just">
              <a:lnSpc>
                <a:spcPct val="150000"/>
              </a:lnSpc>
              <a:buFont typeface="Wingdings" panose="05000000000000000000" pitchFamily="2" charset="2"/>
              <a:buChar char="Ø"/>
            </a:pPr>
            <a:r>
              <a:rPr lang="en-US" sz="2000" b="1" dirty="0" smtClean="0"/>
              <a:t>Odds:</a:t>
            </a:r>
            <a:r>
              <a:rPr lang="en-US" sz="2000" dirty="0" smtClean="0"/>
              <a:t> </a:t>
            </a:r>
            <a:r>
              <a:rPr lang="en-US" sz="2000" dirty="0"/>
              <a:t>Simply put, odds are the chances of success divided by the chances of failure. It is represented in the form of a ratio. </a:t>
            </a:r>
            <a:r>
              <a:rPr lang="en-US" sz="2000" dirty="0" smtClean="0"/>
              <a:t>As </a:t>
            </a:r>
            <a:r>
              <a:rPr lang="en-US" sz="2000" dirty="0"/>
              <a:t>shown in </a:t>
            </a:r>
            <a:r>
              <a:rPr lang="en-US" sz="2000" dirty="0" smtClean="0"/>
              <a:t>equation:</a:t>
            </a:r>
            <a:endParaRPr lang="en-US" sz="2000" dirty="0"/>
          </a:p>
          <a:p>
            <a:pPr marL="342900" indent="-342900" algn="just">
              <a:lnSpc>
                <a:spcPct val="150000"/>
              </a:lnSpc>
              <a:buFont typeface="Wingdings" panose="05000000000000000000" pitchFamily="2" charset="2"/>
              <a:buChar char="Ø"/>
            </a:pPr>
            <a:r>
              <a:rPr lang="en-US" sz="2000" dirty="0" smtClean="0"/>
              <a:t>where, p </a:t>
            </a:r>
            <a:r>
              <a:rPr lang="en-US" sz="2000" dirty="0"/>
              <a:t>-&gt; success odds</a:t>
            </a:r>
          </a:p>
          <a:p>
            <a:pPr algn="just">
              <a:lnSpc>
                <a:spcPct val="150000"/>
              </a:lnSpc>
            </a:pPr>
            <a:r>
              <a:rPr lang="en-US" sz="2000" dirty="0" smtClean="0"/>
              <a:t>                   1-p </a:t>
            </a:r>
            <a:r>
              <a:rPr lang="en-US" sz="2000" dirty="0"/>
              <a:t>-&gt; failure odds</a:t>
            </a:r>
            <a:endParaRPr lang="en-US" sz="2000" dirty="0" smtClean="0"/>
          </a:p>
          <a:p>
            <a:pPr marL="342900" indent="-342900" algn="just">
              <a:lnSpc>
                <a:spcPct val="150000"/>
              </a:lnSpc>
              <a:buFont typeface="Wingdings" panose="05000000000000000000" pitchFamily="2" charset="2"/>
              <a:buChar char="Ø"/>
            </a:pPr>
            <a:r>
              <a:rPr lang="en-US" sz="2000" b="1" dirty="0"/>
              <a:t>Log </a:t>
            </a:r>
            <a:r>
              <a:rPr lang="en-US" sz="2000" b="1" dirty="0" smtClean="0"/>
              <a:t>odds: </a:t>
            </a:r>
            <a:r>
              <a:rPr lang="en-US" sz="2000" dirty="0" smtClean="0"/>
              <a:t>Play </a:t>
            </a:r>
            <a:r>
              <a:rPr lang="en-US" sz="2000" dirty="0"/>
              <a:t>an important role in logistic regression as it converts the LR model from probability based to a likelihood based model. Both probability and log odds have their own set of properties, however log odds makes interpreting the output easier. Thus, using log odds is slightly more advantageous over probability</a:t>
            </a:r>
            <a:r>
              <a:rPr lang="en-US" sz="2000" dirty="0" smtClean="0"/>
              <a:t>.</a:t>
            </a:r>
          </a:p>
          <a:p>
            <a:pPr marL="342900" indent="-342900" algn="just">
              <a:lnSpc>
                <a:spcPct val="150000"/>
              </a:lnSpc>
              <a:buFont typeface="Wingdings" panose="05000000000000000000" pitchFamily="2" charset="2"/>
              <a:buChar char="Ø"/>
            </a:pPr>
            <a:r>
              <a:rPr lang="en-US" sz="2000" dirty="0"/>
              <a:t>Probability, odds ratios and log odds are all the same thing, just expressed in different ways. It’s similar to the idea of scientific notation: the number 1,000 can be written as 1.0*103 or even 1*10*10*10. What works for one person, or one equation, might not work for another. In many cases, you can simply choose which format you want to use. Other times (for example, you’re publishing a paper or are using logistic regression), you might be forced to adopt a particular format.</a:t>
            </a:r>
          </a:p>
        </p:txBody>
      </p:sp>
      <p:pic>
        <p:nvPicPr>
          <p:cNvPr id="5" name="Picture 4"/>
          <p:cNvPicPr>
            <a:picLocks noChangeAspect="1"/>
          </p:cNvPicPr>
          <p:nvPr/>
        </p:nvPicPr>
        <p:blipFill>
          <a:blip r:embed="rId2"/>
          <a:stretch>
            <a:fillRect/>
          </a:stretch>
        </p:blipFill>
        <p:spPr>
          <a:xfrm>
            <a:off x="4800600" y="1676400"/>
            <a:ext cx="1944559" cy="388912"/>
          </a:xfrm>
          <a:prstGeom prst="rect">
            <a:avLst/>
          </a:prstGeom>
        </p:spPr>
      </p:pic>
    </p:spTree>
    <p:extLst>
      <p:ext uri="{BB962C8B-B14F-4D97-AF65-F5344CB8AC3E}">
        <p14:creationId xmlns:p14="http://schemas.microsoft.com/office/powerpoint/2010/main" val="1599799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1737</TotalTime>
  <Words>1246</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What is Univariate Logistic Regression?</vt:lpstr>
      <vt:lpstr> </vt:lpstr>
      <vt:lpstr> </vt:lpstr>
      <vt:lpstr>Sigmoid Curve</vt:lpstr>
      <vt:lpstr>Why sigmoid function?</vt:lpstr>
      <vt:lpstr> </vt:lpstr>
      <vt:lpstr>Odds and Log Odds</vt:lpstr>
      <vt:lpstr>Why Log Odds?</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cp:lastModifiedBy>
  <cp:revision>106</cp:revision>
  <dcterms:created xsi:type="dcterms:W3CDTF">2020-06-24T06:19:43Z</dcterms:created>
  <dcterms:modified xsi:type="dcterms:W3CDTF">2022-06-28T06:57:36Z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