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486" r:id="rId2"/>
    <p:sldId id="284" r:id="rId3"/>
    <p:sldId id="285" r:id="rId4"/>
    <p:sldId id="510" r:id="rId5"/>
    <p:sldId id="499" r:id="rId6"/>
    <p:sldId id="507" r:id="rId7"/>
    <p:sldId id="502" r:id="rId8"/>
    <p:sldId id="503" r:id="rId9"/>
    <p:sldId id="504" r:id="rId10"/>
    <p:sldId id="498" r:id="rId11"/>
    <p:sldId id="283"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75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592DD9E-9956-4488-BDBF-96C3760C3C4E}" type="datetimeFigureOut">
              <a:rPr lang="en-IN" smtClean="0"/>
              <a:t>28-06-2022</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20A3422-3DF1-4CD9-BB1F-E2952380BC8B}" type="slidenum">
              <a:rPr lang="en-IN" smtClean="0"/>
              <a:t>‹#›</a:t>
            </a:fld>
            <a:endParaRPr lang="en-IN"/>
          </a:p>
        </p:txBody>
      </p:sp>
    </p:spTree>
    <p:extLst>
      <p:ext uri="{BB962C8B-B14F-4D97-AF65-F5344CB8AC3E}">
        <p14:creationId xmlns:p14="http://schemas.microsoft.com/office/powerpoint/2010/main" val="1325807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simplilearn.com/introduction-to-cyber-security-articl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Introduction to Cyber Security (simplilearn.com)</a:t>
            </a:r>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10</a:t>
            </a:fld>
            <a:endParaRPr lang="en-IN"/>
          </a:p>
        </p:txBody>
      </p:sp>
    </p:spTree>
    <p:extLst>
      <p:ext uri="{BB962C8B-B14F-4D97-AF65-F5344CB8AC3E}">
        <p14:creationId xmlns:p14="http://schemas.microsoft.com/office/powerpoint/2010/main" val="2531312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21920" y="0"/>
            <a:ext cx="11948160" cy="6857996"/>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4955285" y="95504"/>
            <a:ext cx="2496184" cy="636270"/>
          </a:xfrm>
          <a:prstGeom prst="rect">
            <a:avLst/>
          </a:prstGeom>
        </p:spPr>
        <p:txBody>
          <a:bodyPr wrap="square" lIns="0" tIns="0" rIns="0" bIns="0">
            <a:spAutoFit/>
          </a:bodyPr>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46696" y="1861311"/>
            <a:ext cx="10322560" cy="42741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6" name="Holder 6"/>
          <p:cNvSpPr>
            <a:spLocks noGrp="1"/>
          </p:cNvSpPr>
          <p:nvPr>
            <p:ph type="sldNum" sz="quarter" idx="7"/>
          </p:nvPr>
        </p:nvSpPr>
        <p:spPr>
          <a:xfrm>
            <a:off x="11074654" y="6466738"/>
            <a:ext cx="228600" cy="177800"/>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28488"/>
            <a:ext cx="12192000" cy="1430020"/>
          </a:xfrm>
          <a:custGeom>
            <a:avLst/>
            <a:gdLst/>
            <a:ahLst/>
            <a:cxnLst/>
            <a:rect l="l" t="t" r="r" b="b"/>
            <a:pathLst>
              <a:path w="12192000" h="1430020">
                <a:moveTo>
                  <a:pt x="12191999" y="0"/>
                </a:moveTo>
                <a:lnTo>
                  <a:pt x="0" y="0"/>
                </a:lnTo>
                <a:lnTo>
                  <a:pt x="0" y="1429510"/>
                </a:lnTo>
                <a:lnTo>
                  <a:pt x="12191999" y="1429510"/>
                </a:lnTo>
                <a:lnTo>
                  <a:pt x="12191999" y="0"/>
                </a:lnTo>
                <a:close/>
              </a:path>
            </a:pathLst>
          </a:custGeom>
          <a:solidFill>
            <a:srgbClr val="FFFFFF"/>
          </a:solidFill>
        </p:spPr>
        <p:txBody>
          <a:bodyPr wrap="square" lIns="0" tIns="0" rIns="0" bIns="0" rtlCol="0"/>
          <a:lstStyle/>
          <a:p>
            <a:endParaRPr/>
          </a:p>
        </p:txBody>
      </p:sp>
      <p:sp>
        <p:nvSpPr>
          <p:cNvPr id="3" name="object 3"/>
          <p:cNvSpPr/>
          <p:nvPr/>
        </p:nvSpPr>
        <p:spPr>
          <a:xfrm>
            <a:off x="301752" y="5900928"/>
            <a:ext cx="45720" cy="615950"/>
          </a:xfrm>
          <a:custGeom>
            <a:avLst/>
            <a:gdLst/>
            <a:ahLst/>
            <a:cxnLst/>
            <a:rect l="l" t="t" r="r" b="b"/>
            <a:pathLst>
              <a:path w="45720" h="615950">
                <a:moveTo>
                  <a:pt x="45720" y="0"/>
                </a:moveTo>
                <a:lnTo>
                  <a:pt x="0" y="0"/>
                </a:lnTo>
                <a:lnTo>
                  <a:pt x="0" y="615696"/>
                </a:lnTo>
                <a:lnTo>
                  <a:pt x="45720" y="615696"/>
                </a:lnTo>
                <a:lnTo>
                  <a:pt x="45720" y="0"/>
                </a:lnTo>
                <a:close/>
              </a:path>
            </a:pathLst>
          </a:custGeom>
          <a:solidFill>
            <a:srgbClr val="C00000"/>
          </a:solidFill>
        </p:spPr>
        <p:txBody>
          <a:bodyPr wrap="square" lIns="0" tIns="0" rIns="0" bIns="0" rtlCol="0"/>
          <a:lstStyle/>
          <a:p>
            <a:endParaRPr/>
          </a:p>
        </p:txBody>
      </p:sp>
      <p:sp>
        <p:nvSpPr>
          <p:cNvPr id="4" name="object 4"/>
          <p:cNvSpPr/>
          <p:nvPr/>
        </p:nvSpPr>
        <p:spPr>
          <a:xfrm>
            <a:off x="9506711" y="5940552"/>
            <a:ext cx="1292860" cy="917575"/>
          </a:xfrm>
          <a:custGeom>
            <a:avLst/>
            <a:gdLst/>
            <a:ahLst/>
            <a:cxnLst/>
            <a:rect l="l" t="t" r="r" b="b"/>
            <a:pathLst>
              <a:path w="1292859" h="917575">
                <a:moveTo>
                  <a:pt x="1292352" y="0"/>
                </a:moveTo>
                <a:lnTo>
                  <a:pt x="0" y="0"/>
                </a:lnTo>
                <a:lnTo>
                  <a:pt x="0" y="917448"/>
                </a:lnTo>
                <a:lnTo>
                  <a:pt x="268673" y="917448"/>
                </a:lnTo>
                <a:lnTo>
                  <a:pt x="1292352" y="0"/>
                </a:lnTo>
                <a:close/>
              </a:path>
            </a:pathLst>
          </a:custGeom>
          <a:solidFill>
            <a:srgbClr val="F1F1F1">
              <a:alpha val="16862"/>
            </a:srgbClr>
          </a:solidFill>
        </p:spPr>
        <p:txBody>
          <a:bodyPr wrap="square" lIns="0" tIns="0" rIns="0" bIns="0" rtlCol="0"/>
          <a:lstStyle/>
          <a:p>
            <a:endParaRPr/>
          </a:p>
        </p:txBody>
      </p:sp>
      <p:sp>
        <p:nvSpPr>
          <p:cNvPr id="5" name="object 5"/>
          <p:cNvSpPr/>
          <p:nvPr/>
        </p:nvSpPr>
        <p:spPr>
          <a:xfrm>
            <a:off x="228600" y="3591814"/>
            <a:ext cx="3304032" cy="3148584"/>
          </a:xfrm>
          <a:prstGeom prst="rect">
            <a:avLst/>
          </a:prstGeom>
          <a:blipFill>
            <a:blip r:embed="rId2" cstate="print"/>
            <a:stretch>
              <a:fillRect/>
            </a:stretch>
          </a:blipFill>
        </p:spPr>
        <p:txBody>
          <a:bodyPr wrap="square" lIns="0" tIns="0" rIns="0" bIns="0" rtlCol="0"/>
          <a:lstStyle/>
          <a:p>
            <a:endParaRPr/>
          </a:p>
        </p:txBody>
      </p:sp>
      <p:grpSp>
        <p:nvGrpSpPr>
          <p:cNvPr id="6" name="object 6"/>
          <p:cNvGrpSpPr/>
          <p:nvPr/>
        </p:nvGrpSpPr>
        <p:grpSpPr>
          <a:xfrm>
            <a:off x="0" y="-53418"/>
            <a:ext cx="12179935" cy="6858000"/>
            <a:chOff x="12191" y="0"/>
            <a:chExt cx="12179935" cy="6858000"/>
          </a:xfrm>
        </p:grpSpPr>
        <p:sp>
          <p:nvSpPr>
            <p:cNvPr id="7" name="object 7"/>
            <p:cNvSpPr/>
            <p:nvPr/>
          </p:nvSpPr>
          <p:spPr>
            <a:xfrm>
              <a:off x="7043927" y="0"/>
              <a:ext cx="5148580" cy="5788660"/>
            </a:xfrm>
            <a:custGeom>
              <a:avLst/>
              <a:gdLst/>
              <a:ahLst/>
              <a:cxnLst/>
              <a:rect l="l" t="t" r="r" b="b"/>
              <a:pathLst>
                <a:path w="5148580" h="5788660">
                  <a:moveTo>
                    <a:pt x="5148072" y="0"/>
                  </a:moveTo>
                  <a:lnTo>
                    <a:pt x="5091764" y="0"/>
                  </a:lnTo>
                  <a:lnTo>
                    <a:pt x="0" y="5788152"/>
                  </a:lnTo>
                  <a:lnTo>
                    <a:pt x="5148072" y="5788152"/>
                  </a:lnTo>
                  <a:lnTo>
                    <a:pt x="5148072" y="0"/>
                  </a:lnTo>
                  <a:close/>
                </a:path>
              </a:pathLst>
            </a:custGeom>
            <a:solidFill>
              <a:srgbClr val="F1F1F1">
                <a:alpha val="16862"/>
              </a:srgbClr>
            </a:solidFill>
          </p:spPr>
          <p:txBody>
            <a:bodyPr wrap="square" lIns="0" tIns="0" rIns="0" bIns="0" rtlCol="0"/>
            <a:lstStyle/>
            <a:p>
              <a:endParaRPr/>
            </a:p>
          </p:txBody>
        </p:sp>
        <p:sp>
          <p:nvSpPr>
            <p:cNvPr id="8" name="object 8"/>
            <p:cNvSpPr/>
            <p:nvPr/>
          </p:nvSpPr>
          <p:spPr>
            <a:xfrm>
              <a:off x="2124456" y="2026920"/>
              <a:ext cx="6827520" cy="157886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2191" y="24383"/>
              <a:ext cx="3858767" cy="153924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9942433" y="5336062"/>
              <a:ext cx="2249805" cy="1522095"/>
            </a:xfrm>
            <a:custGeom>
              <a:avLst/>
              <a:gdLst/>
              <a:ahLst/>
              <a:cxnLst/>
              <a:rect l="l" t="t" r="r" b="b"/>
              <a:pathLst>
                <a:path w="2249804" h="1522095">
                  <a:moveTo>
                    <a:pt x="2249566" y="0"/>
                  </a:moveTo>
                  <a:lnTo>
                    <a:pt x="0" y="1521934"/>
                  </a:lnTo>
                  <a:lnTo>
                    <a:pt x="2249566" y="1521934"/>
                  </a:lnTo>
                  <a:lnTo>
                    <a:pt x="2249566" y="0"/>
                  </a:lnTo>
                  <a:close/>
                </a:path>
              </a:pathLst>
            </a:custGeom>
            <a:solidFill>
              <a:srgbClr val="C00000"/>
            </a:solidFill>
          </p:spPr>
          <p:txBody>
            <a:bodyPr wrap="square" lIns="0" tIns="0" rIns="0" bIns="0" rtlCol="0"/>
            <a:lstStyle/>
            <a:p>
              <a:endParaRPr/>
            </a:p>
          </p:txBody>
        </p:sp>
      </p:grpSp>
      <p:sp>
        <p:nvSpPr>
          <p:cNvPr id="11" name="object 11"/>
          <p:cNvSpPr txBox="1"/>
          <p:nvPr/>
        </p:nvSpPr>
        <p:spPr>
          <a:xfrm>
            <a:off x="3657600" y="6049467"/>
            <a:ext cx="2945130" cy="329565"/>
          </a:xfrm>
          <a:prstGeom prst="rect">
            <a:avLst/>
          </a:prstGeom>
        </p:spPr>
        <p:txBody>
          <a:bodyPr vert="horz" wrap="square" lIns="0" tIns="11430" rIns="0" bIns="0" rtlCol="0">
            <a:spAutoFit/>
          </a:bodyPr>
          <a:lstStyle/>
          <a:p>
            <a:pPr marL="12700">
              <a:lnSpc>
                <a:spcPct val="100000"/>
              </a:lnSpc>
              <a:spcBef>
                <a:spcPts val="90"/>
              </a:spcBef>
            </a:pPr>
            <a:r>
              <a:rPr sz="2000" b="1" spc="-340" dirty="0">
                <a:solidFill>
                  <a:srgbClr val="585858"/>
                </a:solidFill>
                <a:latin typeface="Arial"/>
                <a:cs typeface="Arial"/>
              </a:rPr>
              <a:t>DISCOVER </a:t>
            </a:r>
            <a:r>
              <a:rPr sz="2000" b="1" spc="-80" dirty="0">
                <a:solidFill>
                  <a:srgbClr val="585858"/>
                </a:solidFill>
                <a:latin typeface="Arial"/>
                <a:cs typeface="Arial"/>
              </a:rPr>
              <a:t>. </a:t>
            </a:r>
            <a:r>
              <a:rPr sz="2000" b="1" spc="-385" dirty="0">
                <a:solidFill>
                  <a:srgbClr val="C00000"/>
                </a:solidFill>
                <a:latin typeface="Arial"/>
                <a:cs typeface="Arial"/>
              </a:rPr>
              <a:t>LEARN </a:t>
            </a:r>
            <a:r>
              <a:rPr sz="2000" b="1" spc="-80" dirty="0">
                <a:solidFill>
                  <a:srgbClr val="585858"/>
                </a:solidFill>
                <a:latin typeface="Arial"/>
                <a:cs typeface="Arial"/>
              </a:rPr>
              <a:t>.</a:t>
            </a:r>
            <a:r>
              <a:rPr sz="2000" b="1" spc="-250" dirty="0">
                <a:solidFill>
                  <a:srgbClr val="585858"/>
                </a:solidFill>
                <a:latin typeface="Arial"/>
                <a:cs typeface="Arial"/>
              </a:rPr>
              <a:t> </a:t>
            </a:r>
            <a:r>
              <a:rPr sz="2000" b="1" spc="-385" dirty="0">
                <a:solidFill>
                  <a:srgbClr val="585858"/>
                </a:solidFill>
                <a:latin typeface="Arial"/>
                <a:cs typeface="Arial"/>
              </a:rPr>
              <a:t>EMPOWER</a:t>
            </a:r>
            <a:endParaRPr sz="2000" dirty="0">
              <a:latin typeface="Arial"/>
              <a:cs typeface="Arial"/>
            </a:endParaRPr>
          </a:p>
        </p:txBody>
      </p:sp>
      <p:sp>
        <p:nvSpPr>
          <p:cNvPr id="12" name="object 12"/>
          <p:cNvSpPr/>
          <p:nvPr/>
        </p:nvSpPr>
        <p:spPr>
          <a:xfrm>
            <a:off x="6885431" y="6044184"/>
            <a:ext cx="45720" cy="368935"/>
          </a:xfrm>
          <a:custGeom>
            <a:avLst/>
            <a:gdLst/>
            <a:ahLst/>
            <a:cxnLst/>
            <a:rect l="l" t="t" r="r" b="b"/>
            <a:pathLst>
              <a:path w="45720" h="368935">
                <a:moveTo>
                  <a:pt x="45720" y="0"/>
                </a:moveTo>
                <a:lnTo>
                  <a:pt x="0" y="0"/>
                </a:lnTo>
                <a:lnTo>
                  <a:pt x="0" y="368807"/>
                </a:lnTo>
                <a:lnTo>
                  <a:pt x="45720" y="368807"/>
                </a:lnTo>
                <a:lnTo>
                  <a:pt x="45720" y="0"/>
                </a:lnTo>
                <a:close/>
              </a:path>
            </a:pathLst>
          </a:custGeom>
          <a:solidFill>
            <a:srgbClr val="C00000"/>
          </a:solidFill>
        </p:spPr>
        <p:txBody>
          <a:bodyPr wrap="square" lIns="0" tIns="0" rIns="0" bIns="0" rtlCol="0"/>
          <a:lstStyle/>
          <a:p>
            <a:endParaRPr/>
          </a:p>
        </p:txBody>
      </p:sp>
      <p:sp>
        <p:nvSpPr>
          <p:cNvPr id="13" name="object 13"/>
          <p:cNvSpPr txBox="1"/>
          <p:nvPr/>
        </p:nvSpPr>
        <p:spPr>
          <a:xfrm>
            <a:off x="7391400" y="4504000"/>
            <a:ext cx="4652773" cy="1885131"/>
          </a:xfrm>
          <a:prstGeom prst="rect">
            <a:avLst/>
          </a:prstGeom>
        </p:spPr>
        <p:txBody>
          <a:bodyPr vert="horz" wrap="square" lIns="0" tIns="12700" rIns="0" bIns="0" rtlCol="0">
            <a:spAutoFit/>
          </a:bodyPr>
          <a:lstStyle/>
          <a:p>
            <a:pPr marL="12700">
              <a:lnSpc>
                <a:spcPct val="100000"/>
              </a:lnSpc>
              <a:spcBef>
                <a:spcPts val="100"/>
              </a:spcBef>
            </a:pPr>
            <a:r>
              <a:rPr lang="en-IN" sz="2400" b="1" spc="-5" dirty="0">
                <a:solidFill>
                  <a:schemeClr val="tx1">
                    <a:lumMod val="85000"/>
                    <a:lumOff val="15000"/>
                  </a:schemeClr>
                </a:solidFill>
                <a:latin typeface="Times New Roman"/>
                <a:cs typeface="Times New Roman"/>
              </a:rPr>
              <a:t>Chapter </a:t>
            </a:r>
            <a:r>
              <a:rPr lang="en-IN" sz="2400" b="1" spc="-5" dirty="0" smtClean="0">
                <a:solidFill>
                  <a:schemeClr val="tx1">
                    <a:lumMod val="85000"/>
                    <a:lumOff val="15000"/>
                  </a:schemeClr>
                </a:solidFill>
                <a:latin typeface="Times New Roman"/>
                <a:cs typeface="Times New Roman"/>
              </a:rPr>
              <a:t>1.2: </a:t>
            </a:r>
            <a:r>
              <a:rPr lang="en-IN" sz="2400" b="1" spc="-5" dirty="0">
                <a:solidFill>
                  <a:schemeClr val="tx1">
                    <a:lumMod val="85000"/>
                    <a:lumOff val="15000"/>
                  </a:schemeClr>
                </a:solidFill>
                <a:latin typeface="Times New Roman"/>
                <a:cs typeface="Times New Roman"/>
              </a:rPr>
              <a:t>Logistic Regression</a:t>
            </a:r>
          </a:p>
          <a:p>
            <a:pPr marL="12700">
              <a:lnSpc>
                <a:spcPct val="100000"/>
              </a:lnSpc>
              <a:spcBef>
                <a:spcPts val="100"/>
              </a:spcBef>
            </a:pPr>
            <a:r>
              <a:rPr lang="en-IN" sz="2400" b="1" spc="-5" dirty="0">
                <a:solidFill>
                  <a:schemeClr val="tx1">
                    <a:lumMod val="85000"/>
                    <a:lumOff val="15000"/>
                  </a:schemeClr>
                </a:solidFill>
                <a:latin typeface="Times New Roman"/>
                <a:cs typeface="Times New Roman"/>
              </a:rPr>
              <a:t>Lecture 9</a:t>
            </a:r>
            <a:r>
              <a:rPr lang="en-IN" sz="2400" b="1" spc="-5" dirty="0" smtClean="0">
                <a:solidFill>
                  <a:schemeClr val="tx1">
                    <a:lumMod val="85000"/>
                    <a:lumOff val="15000"/>
                  </a:schemeClr>
                </a:solidFill>
                <a:latin typeface="Times New Roman"/>
                <a:cs typeface="Times New Roman"/>
              </a:rPr>
              <a:t> </a:t>
            </a:r>
            <a:r>
              <a:rPr lang="en-IN" sz="2400" b="1" spc="-5" dirty="0">
                <a:solidFill>
                  <a:schemeClr val="tx1">
                    <a:lumMod val="85000"/>
                    <a:lumOff val="15000"/>
                  </a:schemeClr>
                </a:solidFill>
                <a:latin typeface="Times New Roman"/>
                <a:cs typeface="Times New Roman"/>
              </a:rPr>
              <a:t>&amp; </a:t>
            </a:r>
            <a:r>
              <a:rPr lang="en-IN" sz="2400" b="1" spc="-5" dirty="0" smtClean="0">
                <a:solidFill>
                  <a:schemeClr val="tx1">
                    <a:lumMod val="85000"/>
                    <a:lumOff val="15000"/>
                  </a:schemeClr>
                </a:solidFill>
                <a:latin typeface="Times New Roman"/>
                <a:cs typeface="Times New Roman"/>
              </a:rPr>
              <a:t>10: </a:t>
            </a:r>
            <a:r>
              <a:rPr lang="en-US" sz="2400" b="1" spc="-5" dirty="0">
                <a:solidFill>
                  <a:schemeClr val="tx1">
                    <a:lumMod val="85000"/>
                    <a:lumOff val="15000"/>
                  </a:schemeClr>
                </a:solidFill>
                <a:latin typeface="Times New Roman"/>
                <a:cs typeface="Times New Roman"/>
              </a:rPr>
              <a:t>Multivariate Logistic Regression &amp; Confusion Matrix and Accuracy</a:t>
            </a:r>
            <a:endParaRPr lang="en-US" sz="2400" b="1" spc="-5" dirty="0" smtClean="0">
              <a:solidFill>
                <a:schemeClr val="tx1">
                  <a:lumMod val="85000"/>
                  <a:lumOff val="15000"/>
                </a:schemeClr>
              </a:solidFill>
              <a:latin typeface="Times New Roman"/>
              <a:cs typeface="Times New Roman"/>
            </a:endParaRPr>
          </a:p>
          <a:p>
            <a:pPr marL="12700">
              <a:lnSpc>
                <a:spcPct val="100000"/>
              </a:lnSpc>
              <a:spcBef>
                <a:spcPts val="100"/>
              </a:spcBef>
            </a:pPr>
            <a:r>
              <a:rPr lang="en-IN" sz="2400" b="1" spc="-5" dirty="0" smtClean="0">
                <a:solidFill>
                  <a:schemeClr val="tx1">
                    <a:lumMod val="85000"/>
                    <a:lumOff val="15000"/>
                  </a:schemeClr>
                </a:solidFill>
                <a:latin typeface="Times New Roman"/>
                <a:cs typeface="Times New Roman"/>
              </a:rPr>
              <a:t>By</a:t>
            </a:r>
            <a:r>
              <a:rPr lang="en-IN" sz="2400" b="1" spc="-5" dirty="0">
                <a:solidFill>
                  <a:schemeClr val="tx1">
                    <a:lumMod val="85000"/>
                    <a:lumOff val="15000"/>
                  </a:schemeClr>
                </a:solidFill>
                <a:latin typeface="Times New Roman"/>
                <a:cs typeface="Times New Roman"/>
              </a:rPr>
              <a:t>: </a:t>
            </a:r>
            <a:r>
              <a:rPr lang="en-IN" sz="2400" b="1" spc="-5" dirty="0" smtClean="0">
                <a:solidFill>
                  <a:schemeClr val="tx1">
                    <a:lumMod val="85000"/>
                    <a:lumOff val="15000"/>
                  </a:schemeClr>
                </a:solidFill>
                <a:latin typeface="Times New Roman"/>
                <a:cs typeface="Times New Roman"/>
              </a:rPr>
              <a:t>Mr. Siddharth Kumar</a:t>
            </a:r>
            <a:endParaRPr sz="2400" dirty="0">
              <a:solidFill>
                <a:schemeClr val="tx1">
                  <a:lumMod val="85000"/>
                  <a:lumOff val="15000"/>
                </a:schemeClr>
              </a:solidFill>
              <a:latin typeface="Times New Roman"/>
              <a:cs typeface="Times New Roman"/>
            </a:endParaRPr>
          </a:p>
        </p:txBody>
      </p:sp>
      <p:sp>
        <p:nvSpPr>
          <p:cNvPr id="14" name="object 14"/>
          <p:cNvSpPr txBox="1">
            <a:spLocks noGrp="1"/>
          </p:cNvSpPr>
          <p:nvPr>
            <p:ph type="title"/>
          </p:nvPr>
        </p:nvSpPr>
        <p:spPr>
          <a:xfrm>
            <a:off x="2661921" y="1695147"/>
            <a:ext cx="7898130" cy="512445"/>
          </a:xfrm>
          <a:prstGeom prst="rect">
            <a:avLst/>
          </a:prstGeom>
        </p:spPr>
        <p:txBody>
          <a:bodyPr vert="horz" wrap="square" lIns="0" tIns="11430" rIns="0" bIns="0" rtlCol="0">
            <a:spAutoFit/>
          </a:bodyPr>
          <a:lstStyle/>
          <a:p>
            <a:pPr marL="12700">
              <a:lnSpc>
                <a:spcPct val="100000"/>
              </a:lnSpc>
              <a:spcBef>
                <a:spcPts val="90"/>
              </a:spcBef>
            </a:pPr>
            <a:r>
              <a:rPr sz="3200" b="0" spc="-10" dirty="0">
                <a:latin typeface="Arial Black"/>
                <a:cs typeface="Arial Black"/>
              </a:rPr>
              <a:t>INSTITUTE</a:t>
            </a:r>
            <a:r>
              <a:rPr lang="en-IN" sz="3200" b="0" spc="-10" dirty="0">
                <a:latin typeface="Arial Black"/>
                <a:cs typeface="Arial Black"/>
              </a:rPr>
              <a:t>: UIE (AIT-CSE)</a:t>
            </a:r>
            <a:endParaRPr sz="3200" dirty="0">
              <a:latin typeface="Arial Black"/>
              <a:cs typeface="Arial Black"/>
            </a:endParaRPr>
          </a:p>
        </p:txBody>
      </p:sp>
      <p:sp>
        <p:nvSpPr>
          <p:cNvPr id="15" name="object 15"/>
          <p:cNvSpPr txBox="1"/>
          <p:nvPr/>
        </p:nvSpPr>
        <p:spPr>
          <a:xfrm>
            <a:off x="918973" y="2307884"/>
            <a:ext cx="11125200" cy="1967077"/>
          </a:xfrm>
          <a:prstGeom prst="rect">
            <a:avLst/>
          </a:prstGeom>
        </p:spPr>
        <p:txBody>
          <a:bodyPr vert="horz" wrap="square" lIns="0" tIns="172720" rIns="0" bIns="0" rtlCol="0">
            <a:spAutoFit/>
          </a:bodyPr>
          <a:lstStyle/>
          <a:p>
            <a:pPr marL="12700" marR="5080" algn="ctr">
              <a:lnSpc>
                <a:spcPct val="122900"/>
              </a:lnSpc>
              <a:spcBef>
                <a:spcPts val="350"/>
              </a:spcBef>
            </a:pPr>
            <a:r>
              <a:rPr lang="en-IN" sz="3200" dirty="0" smtClean="0">
                <a:latin typeface="Arial Black" panose="020B0A04020102020204" pitchFamily="34" charset="0"/>
                <a:cs typeface="Times New Roman"/>
              </a:rPr>
              <a:t>CSS21: B.E. CSE (H) with </a:t>
            </a:r>
            <a:r>
              <a:rPr lang="en-IN" sz="3200" dirty="0">
                <a:latin typeface="Arial Black" panose="020B0A04020102020204" pitchFamily="34" charset="0"/>
                <a:cs typeface="Times New Roman"/>
              </a:rPr>
              <a:t>specialization in </a:t>
            </a:r>
            <a:br>
              <a:rPr lang="en-IN" sz="3200" dirty="0">
                <a:latin typeface="Arial Black" panose="020B0A04020102020204" pitchFamily="34" charset="0"/>
                <a:cs typeface="Times New Roman"/>
              </a:rPr>
            </a:br>
            <a:r>
              <a:rPr lang="en-IN" sz="3200" dirty="0" smtClean="0">
                <a:latin typeface="Arial Black" panose="020B0A04020102020204" pitchFamily="34" charset="0"/>
                <a:cs typeface="Times New Roman"/>
              </a:rPr>
              <a:t>Artificial Intelligence &amp; Machine Learning</a:t>
            </a:r>
          </a:p>
          <a:p>
            <a:pPr marL="12700" marR="5080" algn="ctr">
              <a:lnSpc>
                <a:spcPct val="122900"/>
              </a:lnSpc>
              <a:spcBef>
                <a:spcPts val="350"/>
              </a:spcBef>
            </a:pPr>
            <a:r>
              <a:rPr lang="en-IN" sz="2800" dirty="0">
                <a:latin typeface="Times New Roman" panose="02020603050405020304" pitchFamily="18" charset="0"/>
                <a:cs typeface="Times New Roman" panose="02020603050405020304" pitchFamily="18" charset="0"/>
              </a:rPr>
              <a:t>Advanced Machine </a:t>
            </a:r>
            <a:r>
              <a:rPr lang="en-IN" sz="2800" dirty="0" smtClean="0">
                <a:latin typeface="Times New Roman" panose="02020603050405020304" pitchFamily="18" charset="0"/>
                <a:cs typeface="Times New Roman" panose="02020603050405020304" pitchFamily="18" charset="0"/>
              </a:rPr>
              <a:t>Learning (20CSF-349)</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6D9C9C50-757E-4C24-88CD-6D83A57104F1}"/>
              </a:ext>
            </a:extLst>
          </p:cNvPr>
          <p:cNvSpPr>
            <a:spLocks noGrp="1"/>
          </p:cNvSpPr>
          <p:nvPr>
            <p:ph type="body" idx="1"/>
          </p:nvPr>
        </p:nvSpPr>
        <p:spPr>
          <a:xfrm>
            <a:off x="723900" y="1295400"/>
            <a:ext cx="10591800" cy="1604735"/>
          </a:xfrm>
        </p:spPr>
        <p:txBody>
          <a:bodyPr/>
          <a:lstStyle/>
          <a:p>
            <a:pPr marL="342900" indent="-342900" algn="just">
              <a:lnSpc>
                <a:spcPct val="150000"/>
              </a:lnSpc>
              <a:buFont typeface="Wingdings" panose="05000000000000000000" pitchFamily="2" charset="2"/>
              <a:buChar char="Ø"/>
            </a:pPr>
            <a:r>
              <a:rPr lang="en-US" sz="2400" dirty="0"/>
              <a:t>T1: Mitchell T.M., Machine Learning, McGraw Hill (1997).  </a:t>
            </a:r>
          </a:p>
          <a:p>
            <a:pPr marL="342900" indent="-342900" algn="just">
              <a:lnSpc>
                <a:spcPct val="150000"/>
              </a:lnSpc>
              <a:buFont typeface="Wingdings" panose="05000000000000000000" pitchFamily="2" charset="2"/>
              <a:buChar char="Ø"/>
            </a:pPr>
            <a:r>
              <a:rPr lang="en-US" sz="2400" dirty="0"/>
              <a:t>T2: Andreas C. Miller, Sarah Guido, Introduction to Machine Learning with Python, O’REILLY (2001). </a:t>
            </a:r>
          </a:p>
        </p:txBody>
      </p:sp>
      <p:sp>
        <p:nvSpPr>
          <p:cNvPr id="4" name="Title 1">
            <a:extLst>
              <a:ext uri="{FF2B5EF4-FFF2-40B4-BE49-F238E27FC236}">
                <a16:creationId xmlns:a16="http://schemas.microsoft.com/office/drawing/2014/main" xmlns="" id="{D4563DD2-5A24-46DC-9437-398A7211F060}"/>
              </a:ext>
            </a:extLst>
          </p:cNvPr>
          <p:cNvSpPr txBox="1">
            <a:spLocks/>
          </p:cNvSpPr>
          <p:nvPr/>
        </p:nvSpPr>
        <p:spPr>
          <a:xfrm>
            <a:off x="800100" y="152400"/>
            <a:ext cx="11239500" cy="615553"/>
          </a:xfrm>
          <a:prstGeom prst="rect">
            <a:avLst/>
          </a:prstGeom>
        </p:spPr>
        <p:txBody>
          <a:bodyPr wrap="square" lIns="0" tIns="0" rIns="0" bIns="0">
            <a:spAutoFit/>
          </a:bodyPr>
          <a:lstStyle>
            <a:lvl1pPr>
              <a:defRPr sz="4000" b="1" i="0">
                <a:solidFill>
                  <a:schemeClr val="tx1"/>
                </a:solidFill>
                <a:latin typeface="Times New Roman"/>
                <a:ea typeface="+mj-ea"/>
                <a:cs typeface="Times New Roman"/>
              </a:defRPr>
            </a:lvl1pPr>
          </a:lstStyle>
          <a:p>
            <a:pPr algn="ctr"/>
            <a:r>
              <a:rPr lang="en-US" kern="0" dirty="0"/>
              <a:t>References</a:t>
            </a:r>
          </a:p>
        </p:txBody>
      </p:sp>
    </p:spTree>
    <p:extLst>
      <p:ext uri="{BB962C8B-B14F-4D97-AF65-F5344CB8AC3E}">
        <p14:creationId xmlns:p14="http://schemas.microsoft.com/office/powerpoint/2010/main" val="1806366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4691380"/>
            <a:chOff x="0" y="0"/>
            <a:chExt cx="12192000" cy="4691380"/>
          </a:xfrm>
        </p:grpSpPr>
        <p:sp>
          <p:nvSpPr>
            <p:cNvPr id="3" name="object 3"/>
            <p:cNvSpPr/>
            <p:nvPr/>
          </p:nvSpPr>
          <p:spPr>
            <a:xfrm>
              <a:off x="0" y="0"/>
              <a:ext cx="12192000" cy="4688205"/>
            </a:xfrm>
            <a:custGeom>
              <a:avLst/>
              <a:gdLst/>
              <a:ahLst/>
              <a:cxnLst/>
              <a:rect l="l" t="t" r="r" b="b"/>
              <a:pathLst>
                <a:path w="12192000" h="4688205">
                  <a:moveTo>
                    <a:pt x="12192000" y="0"/>
                  </a:moveTo>
                  <a:lnTo>
                    <a:pt x="0" y="0"/>
                  </a:lnTo>
                  <a:lnTo>
                    <a:pt x="0" y="4687824"/>
                  </a:lnTo>
                  <a:lnTo>
                    <a:pt x="12192000" y="4687824"/>
                  </a:lnTo>
                  <a:lnTo>
                    <a:pt x="12192000" y="0"/>
                  </a:lnTo>
                  <a:close/>
                </a:path>
              </a:pathLst>
            </a:custGeom>
            <a:solidFill>
              <a:srgbClr val="385622">
                <a:alpha val="59999"/>
              </a:srgbClr>
            </a:solidFill>
          </p:spPr>
          <p:txBody>
            <a:bodyPr wrap="square" lIns="0" tIns="0" rIns="0" bIns="0" rtlCol="0"/>
            <a:lstStyle/>
            <a:p>
              <a:endParaRPr/>
            </a:p>
          </p:txBody>
        </p:sp>
        <p:sp>
          <p:nvSpPr>
            <p:cNvPr id="4" name="object 4"/>
            <p:cNvSpPr/>
            <p:nvPr/>
          </p:nvSpPr>
          <p:spPr>
            <a:xfrm>
              <a:off x="9348216" y="0"/>
              <a:ext cx="1828800" cy="1828800"/>
            </a:xfrm>
            <a:custGeom>
              <a:avLst/>
              <a:gdLst/>
              <a:ahLst/>
              <a:cxnLst/>
              <a:rect l="l" t="t" r="r" b="b"/>
              <a:pathLst>
                <a:path w="1828800" h="1828800">
                  <a:moveTo>
                    <a:pt x="0" y="0"/>
                  </a:moveTo>
                  <a:lnTo>
                    <a:pt x="1828800" y="1828800"/>
                  </a:lnTo>
                </a:path>
                <a:path w="1828800" h="1828800">
                  <a:moveTo>
                    <a:pt x="819911" y="0"/>
                  </a:moveTo>
                  <a:lnTo>
                    <a:pt x="1483867" y="663955"/>
                  </a:lnTo>
                </a:path>
              </a:pathLst>
            </a:custGeom>
            <a:ln w="6096">
              <a:solidFill>
                <a:srgbClr val="EC7C30"/>
              </a:solidFill>
            </a:ln>
          </p:spPr>
          <p:txBody>
            <a:bodyPr wrap="square" lIns="0" tIns="0" rIns="0" bIns="0" rtlCol="0"/>
            <a:lstStyle/>
            <a:p>
              <a:endParaRPr/>
            </a:p>
          </p:txBody>
        </p:sp>
      </p:grpSp>
      <p:grpSp>
        <p:nvGrpSpPr>
          <p:cNvPr id="5" name="object 5"/>
          <p:cNvGrpSpPr/>
          <p:nvPr/>
        </p:nvGrpSpPr>
        <p:grpSpPr>
          <a:xfrm>
            <a:off x="387095" y="5126735"/>
            <a:ext cx="1734820" cy="1734820"/>
            <a:chOff x="387095" y="5126735"/>
            <a:chExt cx="1734820" cy="1734820"/>
          </a:xfrm>
        </p:grpSpPr>
        <p:sp>
          <p:nvSpPr>
            <p:cNvPr id="6" name="object 6"/>
            <p:cNvSpPr/>
            <p:nvPr/>
          </p:nvSpPr>
          <p:spPr>
            <a:xfrm>
              <a:off x="734568" y="6294119"/>
              <a:ext cx="558800" cy="558800"/>
            </a:xfrm>
            <a:custGeom>
              <a:avLst/>
              <a:gdLst/>
              <a:ahLst/>
              <a:cxnLst/>
              <a:rect l="l" t="t" r="r" b="b"/>
              <a:pathLst>
                <a:path w="558800" h="558800">
                  <a:moveTo>
                    <a:pt x="0" y="0"/>
                  </a:moveTo>
                  <a:lnTo>
                    <a:pt x="558291" y="558344"/>
                  </a:lnTo>
                </a:path>
              </a:pathLst>
            </a:custGeom>
            <a:ln w="6096">
              <a:solidFill>
                <a:srgbClr val="EC7C30"/>
              </a:solidFill>
            </a:ln>
          </p:spPr>
          <p:txBody>
            <a:bodyPr wrap="square" lIns="0" tIns="0" rIns="0" bIns="0" rtlCol="0"/>
            <a:lstStyle/>
            <a:p>
              <a:endParaRPr/>
            </a:p>
          </p:txBody>
        </p:sp>
        <p:sp>
          <p:nvSpPr>
            <p:cNvPr id="7" name="object 7"/>
            <p:cNvSpPr/>
            <p:nvPr/>
          </p:nvSpPr>
          <p:spPr>
            <a:xfrm>
              <a:off x="390143" y="5129783"/>
              <a:ext cx="1728470" cy="1728470"/>
            </a:xfrm>
            <a:custGeom>
              <a:avLst/>
              <a:gdLst/>
              <a:ahLst/>
              <a:cxnLst/>
              <a:rect l="l" t="t" r="r" b="b"/>
              <a:pathLst>
                <a:path w="1728470" h="1728470">
                  <a:moveTo>
                    <a:pt x="0" y="0"/>
                  </a:moveTo>
                  <a:lnTo>
                    <a:pt x="1728343" y="1728310"/>
                  </a:lnTo>
                </a:path>
              </a:pathLst>
            </a:custGeom>
            <a:ln w="6095">
              <a:solidFill>
                <a:srgbClr val="EC7C30"/>
              </a:solidFill>
            </a:ln>
          </p:spPr>
          <p:txBody>
            <a:bodyPr wrap="square" lIns="0" tIns="0" rIns="0" bIns="0" rtlCol="0"/>
            <a:lstStyle/>
            <a:p>
              <a:endParaRPr/>
            </a:p>
          </p:txBody>
        </p:sp>
      </p:grpSp>
      <p:sp>
        <p:nvSpPr>
          <p:cNvPr id="8" name="object 8"/>
          <p:cNvSpPr txBox="1">
            <a:spLocks noGrp="1"/>
          </p:cNvSpPr>
          <p:nvPr>
            <p:ph type="title"/>
          </p:nvPr>
        </p:nvSpPr>
        <p:spPr>
          <a:xfrm>
            <a:off x="4715002" y="2212619"/>
            <a:ext cx="4274820" cy="1244600"/>
          </a:xfrm>
          <a:prstGeom prst="rect">
            <a:avLst/>
          </a:prstGeom>
        </p:spPr>
        <p:txBody>
          <a:bodyPr vert="horz" wrap="square" lIns="0" tIns="12065" rIns="0" bIns="0" rtlCol="0">
            <a:spAutoFit/>
          </a:bodyPr>
          <a:lstStyle/>
          <a:p>
            <a:pPr marL="12700">
              <a:lnSpc>
                <a:spcPct val="100000"/>
              </a:lnSpc>
              <a:spcBef>
                <a:spcPts val="95"/>
              </a:spcBef>
            </a:pPr>
            <a:r>
              <a:rPr sz="8000" b="0" spc="-1445" dirty="0">
                <a:solidFill>
                  <a:srgbClr val="FFFFFF"/>
                </a:solidFill>
                <a:latin typeface="Arial"/>
                <a:cs typeface="Arial"/>
              </a:rPr>
              <a:t>THANK</a:t>
            </a:r>
            <a:r>
              <a:rPr sz="8000" b="0" spc="-819" dirty="0">
                <a:solidFill>
                  <a:srgbClr val="FFFFFF"/>
                </a:solidFill>
                <a:latin typeface="Arial"/>
                <a:cs typeface="Arial"/>
              </a:rPr>
              <a:t> </a:t>
            </a:r>
            <a:r>
              <a:rPr sz="8000" b="0" spc="-1760" dirty="0">
                <a:solidFill>
                  <a:srgbClr val="FFFFFF"/>
                </a:solidFill>
                <a:latin typeface="Arial"/>
                <a:cs typeface="Arial"/>
              </a:rPr>
              <a:t>YOU</a:t>
            </a:r>
            <a:endParaRPr sz="8000">
              <a:latin typeface="Arial"/>
              <a:cs typeface="Arial"/>
            </a:endParaRPr>
          </a:p>
        </p:txBody>
      </p:sp>
      <p:sp>
        <p:nvSpPr>
          <p:cNvPr id="9" name="object 9"/>
          <p:cNvSpPr/>
          <p:nvPr/>
        </p:nvSpPr>
        <p:spPr>
          <a:xfrm>
            <a:off x="2644139" y="1214627"/>
            <a:ext cx="2685415" cy="3228340"/>
          </a:xfrm>
          <a:custGeom>
            <a:avLst/>
            <a:gdLst/>
            <a:ahLst/>
            <a:cxnLst/>
            <a:rect l="l" t="t" r="r" b="b"/>
            <a:pathLst>
              <a:path w="2685415" h="3228340">
                <a:moveTo>
                  <a:pt x="2429256" y="2414524"/>
                </a:moveTo>
                <a:lnTo>
                  <a:pt x="1612138" y="3227832"/>
                </a:lnTo>
                <a:lnTo>
                  <a:pt x="0" y="1613916"/>
                </a:lnTo>
                <a:lnTo>
                  <a:pt x="1612138" y="0"/>
                </a:lnTo>
                <a:lnTo>
                  <a:pt x="2429256" y="818134"/>
                </a:lnTo>
              </a:path>
              <a:path w="2685415" h="3228340">
                <a:moveTo>
                  <a:pt x="2685288" y="2414524"/>
                </a:moveTo>
                <a:lnTo>
                  <a:pt x="1868170" y="3227832"/>
                </a:lnTo>
                <a:lnTo>
                  <a:pt x="256032" y="1613916"/>
                </a:lnTo>
                <a:lnTo>
                  <a:pt x="1868170" y="0"/>
                </a:lnTo>
                <a:lnTo>
                  <a:pt x="2685288" y="818134"/>
                </a:lnTo>
              </a:path>
            </a:pathLst>
          </a:custGeom>
          <a:ln w="39624">
            <a:solidFill>
              <a:srgbClr val="FFFFFF"/>
            </a:solidFill>
          </a:ln>
        </p:spPr>
        <p:txBody>
          <a:bodyPr wrap="square" lIns="0" tIns="0" rIns="0" bIns="0" rtlCol="0"/>
          <a:lstStyle/>
          <a:p>
            <a:endParaRPr/>
          </a:p>
        </p:txBody>
      </p:sp>
      <p:sp>
        <p:nvSpPr>
          <p:cNvPr id="10" name="object 10"/>
          <p:cNvSpPr/>
          <p:nvPr/>
        </p:nvSpPr>
        <p:spPr>
          <a:xfrm>
            <a:off x="237743" y="152400"/>
            <a:ext cx="411480" cy="161239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45895B7C-7687-4927-9C17-73D030B97897}"/>
              </a:ext>
            </a:extLst>
          </p:cNvPr>
          <p:cNvSpPr>
            <a:spLocks noGrp="1"/>
          </p:cNvSpPr>
          <p:nvPr>
            <p:ph type="body" idx="1"/>
          </p:nvPr>
        </p:nvSpPr>
        <p:spPr>
          <a:xfrm>
            <a:off x="934708" y="1223096"/>
            <a:ext cx="3733184" cy="492443"/>
          </a:xfrm>
        </p:spPr>
        <p:txBody>
          <a:bodyPr/>
          <a:lstStyle/>
          <a:p>
            <a:r>
              <a:rPr lang="en-US" sz="3200" dirty="0"/>
              <a:t>Course Outcome</a:t>
            </a:r>
            <a:endParaRPr lang="en-IN" sz="3200" dirty="0"/>
          </a:p>
        </p:txBody>
      </p:sp>
      <p:sp>
        <p:nvSpPr>
          <p:cNvPr id="5" name="TextBox 4">
            <a:extLst>
              <a:ext uri="{FF2B5EF4-FFF2-40B4-BE49-F238E27FC236}">
                <a16:creationId xmlns:a16="http://schemas.microsoft.com/office/drawing/2014/main" xmlns="" id="{CD836566-D9E1-41D9-8F05-30E8CEC1EA3F}"/>
              </a:ext>
            </a:extLst>
          </p:cNvPr>
          <p:cNvSpPr txBox="1"/>
          <p:nvPr/>
        </p:nvSpPr>
        <p:spPr>
          <a:xfrm>
            <a:off x="3048000" y="353172"/>
            <a:ext cx="6553200" cy="707886"/>
          </a:xfrm>
          <a:prstGeom prst="rect">
            <a:avLst/>
          </a:prstGeom>
          <a:noFill/>
        </p:spPr>
        <p:txBody>
          <a:bodyPr wrap="square">
            <a:spAutoFit/>
          </a:bodyPr>
          <a:lstStyle/>
          <a:p>
            <a:r>
              <a:rPr lang="en-US" sz="4000" dirty="0">
                <a:latin typeface="Trebuchet MS"/>
                <a:cs typeface="Trebuchet MS"/>
              </a:rPr>
              <a:t>Advanced Machine Learning </a:t>
            </a:r>
            <a:endParaRPr lang="en-IN" sz="4000" dirty="0"/>
          </a:p>
        </p:txBody>
      </p:sp>
      <p:graphicFrame>
        <p:nvGraphicFramePr>
          <p:cNvPr id="6" name="Table 6">
            <a:extLst>
              <a:ext uri="{FF2B5EF4-FFF2-40B4-BE49-F238E27FC236}">
                <a16:creationId xmlns:a16="http://schemas.microsoft.com/office/drawing/2014/main" xmlns="" id="{3DF21EC0-2F39-4FA4-A8E2-FCDD8A43A9D2}"/>
              </a:ext>
            </a:extLst>
          </p:cNvPr>
          <p:cNvGraphicFramePr>
            <a:graphicFrameLocks noGrp="1"/>
          </p:cNvGraphicFramePr>
          <p:nvPr>
            <p:extLst>
              <p:ext uri="{D42A27DB-BD31-4B8C-83A1-F6EECF244321}">
                <p14:modId xmlns:p14="http://schemas.microsoft.com/office/powerpoint/2010/main" val="2647044696"/>
              </p:ext>
            </p:extLst>
          </p:nvPr>
        </p:nvGraphicFramePr>
        <p:xfrm>
          <a:off x="934708" y="1715538"/>
          <a:ext cx="10342891" cy="4395951"/>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xmlns="" val="3339205583"/>
                    </a:ext>
                  </a:extLst>
                </a:gridCol>
                <a:gridCol w="9493273">
                  <a:extLst>
                    <a:ext uri="{9D8B030D-6E8A-4147-A177-3AD203B41FA5}">
                      <a16:colId xmlns:a16="http://schemas.microsoft.com/office/drawing/2014/main" xmlns="" val="3982804983"/>
                    </a:ext>
                  </a:extLst>
                </a:gridCol>
              </a:tblGrid>
              <a:tr h="444467">
                <a:tc>
                  <a:txBody>
                    <a:bodyPr/>
                    <a:lstStyle/>
                    <a:p>
                      <a:pPr algn="ctr"/>
                      <a:r>
                        <a:rPr lang="en-US" dirty="0">
                          <a:latin typeface="+mj-lt"/>
                          <a:cs typeface="Times New Roman" panose="02020603050405020304" pitchFamily="18" charset="0"/>
                        </a:rPr>
                        <a:t>CO</a:t>
                      </a:r>
                      <a:endParaRPr lang="en-IN" dirty="0">
                        <a:latin typeface="+mj-lt"/>
                        <a:cs typeface="Times New Roman" panose="02020603050405020304" pitchFamily="18" charset="0"/>
                      </a:endParaRPr>
                    </a:p>
                  </a:txBody>
                  <a:tcPr/>
                </a:tc>
                <a:tc>
                  <a:txBody>
                    <a:bodyPr/>
                    <a:lstStyle/>
                    <a:p>
                      <a:pPr algn="ctr"/>
                      <a:r>
                        <a:rPr lang="en-US" dirty="0">
                          <a:latin typeface="+mj-lt"/>
                          <a:cs typeface="Times New Roman" panose="02020603050405020304" pitchFamily="18" charset="0"/>
                        </a:rPr>
                        <a:t>Title</a:t>
                      </a:r>
                      <a:endParaRPr lang="en-IN" dirty="0">
                        <a:latin typeface="+mj-lt"/>
                        <a:cs typeface="Times New Roman" panose="02020603050405020304" pitchFamily="18" charset="0"/>
                      </a:endParaRPr>
                    </a:p>
                  </a:txBody>
                  <a:tcPr/>
                </a:tc>
                <a:extLst>
                  <a:ext uri="{0D108BD9-81ED-4DB2-BD59-A6C34878D82A}">
                    <a16:rowId xmlns:a16="http://schemas.microsoft.com/office/drawing/2014/main" xmlns="" val="1764782345"/>
                  </a:ext>
                </a:extLst>
              </a:tr>
              <a:tr h="767163">
                <a:tc>
                  <a:txBody>
                    <a:bodyPr/>
                    <a:lstStyle/>
                    <a:p>
                      <a:pPr algn="ctr"/>
                      <a:r>
                        <a:rPr lang="en-US" dirty="0">
                          <a:latin typeface="+mj-lt"/>
                          <a:cs typeface="Times New Roman" panose="02020603050405020304" pitchFamily="18" charset="0"/>
                        </a:rPr>
                        <a:t>1</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effectLst/>
                          <a:latin typeface="+mj-lt"/>
                          <a:ea typeface="+mn-ea"/>
                          <a:cs typeface="Times New Roman" panose="02020603050405020304" pitchFamily="18" charset="0"/>
                        </a:rPr>
                        <a:t>Have a good understanding of the fundamental issues and challenges of machine learning: data, model selection, model complexity, etc.</a:t>
                      </a:r>
                      <a:endParaRPr lang="en-US" b="0" i="0" dirty="0">
                        <a:solidFill>
                          <a:schemeClr val="dk1"/>
                        </a:solidFill>
                        <a:effectLst/>
                        <a:latin typeface="+mj-lt"/>
                        <a:ea typeface="+mn-ea"/>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xmlns="" val="816710563"/>
                  </a:ext>
                </a:extLst>
              </a:tr>
              <a:tr h="882832">
                <a:tc>
                  <a:txBody>
                    <a:bodyPr/>
                    <a:lstStyle/>
                    <a:p>
                      <a:pPr algn="ctr"/>
                      <a:r>
                        <a:rPr lang="en-US" dirty="0">
                          <a:latin typeface="+mj-lt"/>
                          <a:cs typeface="Times New Roman" panose="02020603050405020304" pitchFamily="18" charset="0"/>
                        </a:rPr>
                        <a:t>2</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effectLst/>
                          <a:latin typeface="+mj-lt"/>
                          <a:ea typeface="+mn-ea"/>
                          <a:cs typeface="Times New Roman" panose="02020603050405020304" pitchFamily="18" charset="0"/>
                        </a:rPr>
                        <a:t>Appreciate the underlying mathematical relationships within and across Machine Learning algorithms and the paradigms of supervised and un-supervised learning</a:t>
                      </a:r>
                      <a:endParaRPr lang="en-US" b="0" i="0" dirty="0">
                        <a:solidFill>
                          <a:schemeClr val="dk1"/>
                        </a:solidFill>
                        <a:effectLst/>
                        <a:latin typeface="+mj-lt"/>
                        <a:ea typeface="+mn-ea"/>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xmlns="" val="514383862"/>
                  </a:ext>
                </a:extLst>
              </a:tr>
              <a:tr h="767163">
                <a:tc>
                  <a:txBody>
                    <a:bodyPr/>
                    <a:lstStyle/>
                    <a:p>
                      <a:pPr algn="ctr"/>
                      <a:r>
                        <a:rPr lang="en-US" dirty="0">
                          <a:latin typeface="+mj-lt"/>
                          <a:cs typeface="Times New Roman" panose="02020603050405020304" pitchFamily="18" charset="0"/>
                        </a:rPr>
                        <a:t>3</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effectLst/>
                          <a:latin typeface="+mj-lt"/>
                          <a:ea typeface="+mn-ea"/>
                          <a:cs typeface="Times New Roman" panose="02020603050405020304" pitchFamily="18" charset="0"/>
                        </a:rPr>
                        <a:t>Design and implement various machine learning algorithms in a range of real-world applications.</a:t>
                      </a:r>
                      <a:endParaRPr lang="en-US" b="0" i="0" dirty="0">
                        <a:solidFill>
                          <a:schemeClr val="dk1"/>
                        </a:solidFill>
                        <a:effectLst/>
                        <a:latin typeface="+mj-lt"/>
                        <a:ea typeface="+mn-ea"/>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xmlns="" val="4211054048"/>
                  </a:ext>
                </a:extLst>
              </a:tr>
              <a:tr h="767163">
                <a:tc>
                  <a:txBody>
                    <a:bodyPr/>
                    <a:lstStyle/>
                    <a:p>
                      <a:pPr algn="ctr"/>
                      <a:r>
                        <a:rPr lang="en-IN" dirty="0">
                          <a:latin typeface="+mj-lt"/>
                          <a:cs typeface="Times New Roman" panose="02020603050405020304" pitchFamily="18" charset="0"/>
                        </a:rPr>
                        <a:t>4</a:t>
                      </a: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effectLst/>
                          <a:latin typeface="+mj-lt"/>
                          <a:ea typeface="+mn-ea"/>
                          <a:cs typeface="Times New Roman" panose="02020603050405020304" pitchFamily="18" charset="0"/>
                        </a:rPr>
                        <a:t>Design and evaluate intelligent expert models for perception and prediction using machine learning algorithms</a:t>
                      </a:r>
                      <a:endParaRPr lang="en-US" b="0" i="0" dirty="0">
                        <a:solidFill>
                          <a:schemeClr val="dk1"/>
                        </a:solidFill>
                        <a:effectLst/>
                        <a:latin typeface="+mj-lt"/>
                        <a:ea typeface="+mn-ea"/>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xmlns="" val="1285729091"/>
                  </a:ext>
                </a:extLst>
              </a:tr>
              <a:tr h="767163">
                <a:tc>
                  <a:txBody>
                    <a:bodyPr/>
                    <a:lstStyle/>
                    <a:p>
                      <a:pPr algn="ctr"/>
                      <a:r>
                        <a:rPr lang="en-IN" dirty="0">
                          <a:latin typeface="+mj-lt"/>
                          <a:cs typeface="Times New Roman" panose="02020603050405020304" pitchFamily="18" charset="0"/>
                        </a:rPr>
                        <a:t>5</a:t>
                      </a:r>
                    </a:p>
                  </a:txBody>
                  <a:tcPr>
                    <a:solidFill>
                      <a:schemeClr val="tx2">
                        <a:lumMod val="20000"/>
                        <a:lumOff val="80000"/>
                      </a:schemeClr>
                    </a:solidFill>
                  </a:tcPr>
                </a:tc>
                <a:tc>
                  <a:txBody>
                    <a:bodyPr/>
                    <a:lstStyle/>
                    <a:p>
                      <a:pPr rtl="0"/>
                      <a:r>
                        <a:rPr lang="en-US" b="0" i="0" dirty="0" smtClean="0">
                          <a:solidFill>
                            <a:schemeClr val="dk1"/>
                          </a:solidFill>
                          <a:effectLst/>
                          <a:latin typeface="+mj-lt"/>
                          <a:ea typeface="+mn-ea"/>
                          <a:cs typeface="Times New Roman" panose="02020603050405020304" pitchFamily="18" charset="0"/>
                        </a:rPr>
                        <a:t>Analyze and make use of machine learning algorithms-based applications using performance</a:t>
                      </a:r>
                      <a:endParaRPr lang="en-US" b="0" i="0" dirty="0">
                        <a:solidFill>
                          <a:schemeClr val="dk1"/>
                        </a:solidFill>
                        <a:effectLst/>
                        <a:latin typeface="+mj-lt"/>
                        <a:ea typeface="+mn-ea"/>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xmlns="" val="3581519426"/>
                  </a:ext>
                </a:extLst>
              </a:tr>
            </a:tbl>
          </a:graphicData>
        </a:graphic>
      </p:graphicFrame>
    </p:spTree>
    <p:extLst>
      <p:ext uri="{BB962C8B-B14F-4D97-AF65-F5344CB8AC3E}">
        <p14:creationId xmlns:p14="http://schemas.microsoft.com/office/powerpoint/2010/main" val="155367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563DD2-5A24-46DC-9437-398A7211F060}"/>
              </a:ext>
            </a:extLst>
          </p:cNvPr>
          <p:cNvSpPr>
            <a:spLocks noGrp="1"/>
          </p:cNvSpPr>
          <p:nvPr>
            <p:ph type="title"/>
          </p:nvPr>
        </p:nvSpPr>
        <p:spPr>
          <a:xfrm>
            <a:off x="800100" y="152400"/>
            <a:ext cx="11239500" cy="615553"/>
          </a:xfrm>
        </p:spPr>
        <p:txBody>
          <a:bodyPr/>
          <a:lstStyle/>
          <a:p>
            <a:pPr algn="ctr"/>
            <a:r>
              <a:rPr lang="en-US" dirty="0"/>
              <a:t>What is Multivariate Logistic Regression?</a:t>
            </a:r>
            <a:endParaRPr lang="en-IN" dirty="0"/>
          </a:p>
        </p:txBody>
      </p:sp>
      <p:sp>
        <p:nvSpPr>
          <p:cNvPr id="3" name="Text Placeholder 2">
            <a:extLst>
              <a:ext uri="{FF2B5EF4-FFF2-40B4-BE49-F238E27FC236}">
                <a16:creationId xmlns:a16="http://schemas.microsoft.com/office/drawing/2014/main" xmlns="" id="{6D9C9C50-757E-4C24-88CD-6D83A57104F1}"/>
              </a:ext>
            </a:extLst>
          </p:cNvPr>
          <p:cNvSpPr>
            <a:spLocks noGrp="1"/>
          </p:cNvSpPr>
          <p:nvPr>
            <p:ph type="body" idx="1"/>
          </p:nvPr>
        </p:nvSpPr>
        <p:spPr>
          <a:xfrm>
            <a:off x="304800" y="1066800"/>
            <a:ext cx="11430000" cy="5078313"/>
          </a:xfrm>
        </p:spPr>
        <p:txBody>
          <a:bodyPr/>
          <a:lstStyle/>
          <a:p>
            <a:pPr marL="342900" indent="-342900" algn="just">
              <a:lnSpc>
                <a:spcPct val="150000"/>
              </a:lnSpc>
              <a:buFont typeface="Wingdings" panose="05000000000000000000" pitchFamily="2" charset="2"/>
              <a:buChar char="Ø"/>
            </a:pPr>
            <a:r>
              <a:rPr lang="en-US" sz="2000" dirty="0"/>
              <a:t>As in univariate logistic regression, let π(x) represent the probability of an event </a:t>
            </a:r>
            <a:r>
              <a:rPr lang="en-US" sz="2000" dirty="0" smtClean="0"/>
              <a:t>that depends </a:t>
            </a:r>
            <a:r>
              <a:rPr lang="en-US" sz="2000" dirty="0"/>
              <a:t>on p covariates or independent variables. Then, using an </a:t>
            </a:r>
            <a:r>
              <a:rPr lang="en-US" sz="2000" dirty="0" err="1"/>
              <a:t>inv.logit</a:t>
            </a:r>
            <a:r>
              <a:rPr lang="en-US" sz="2000" dirty="0"/>
              <a:t> </a:t>
            </a:r>
            <a:r>
              <a:rPr lang="en-US" sz="2000" dirty="0" smtClean="0"/>
              <a:t>formulation for </a:t>
            </a:r>
            <a:r>
              <a:rPr lang="en-US" sz="2000" dirty="0"/>
              <a:t>modeling the probability, we have</a:t>
            </a:r>
            <a:r>
              <a:rPr lang="en-US" sz="2000" dirty="0" smtClean="0"/>
              <a:t>:</a:t>
            </a:r>
          </a:p>
          <a:p>
            <a:pPr marL="342900" indent="-342900" algn="just">
              <a:lnSpc>
                <a:spcPct val="150000"/>
              </a:lnSpc>
              <a:buFont typeface="Wingdings" panose="05000000000000000000" pitchFamily="2" charset="2"/>
              <a:buChar char="Ø"/>
            </a:pPr>
            <a:endParaRPr lang="en-US" sz="2000" dirty="0"/>
          </a:p>
          <a:p>
            <a:pPr marL="342900" indent="-342900" algn="just">
              <a:lnSpc>
                <a:spcPct val="150000"/>
              </a:lnSpc>
              <a:buFont typeface="Wingdings" panose="05000000000000000000" pitchFamily="2" charset="2"/>
              <a:buChar char="Ø"/>
            </a:pPr>
            <a:r>
              <a:rPr lang="en-US" sz="2000" dirty="0"/>
              <a:t>So, the form is identical to univariate logistic regression, but now with more than </a:t>
            </a:r>
            <a:r>
              <a:rPr lang="en-US" sz="2000" dirty="0" smtClean="0"/>
              <a:t>one covariate</a:t>
            </a:r>
            <a:r>
              <a:rPr lang="en-US" sz="2000" dirty="0"/>
              <a:t>. </a:t>
            </a:r>
            <a:endParaRPr lang="en-US" sz="2000" dirty="0" smtClean="0"/>
          </a:p>
          <a:p>
            <a:pPr marL="342900" indent="-342900" algn="just">
              <a:lnSpc>
                <a:spcPct val="150000"/>
              </a:lnSpc>
              <a:buFont typeface="Wingdings" panose="05000000000000000000" pitchFamily="2" charset="2"/>
              <a:buChar char="Ø"/>
            </a:pPr>
            <a:r>
              <a:rPr lang="en-US" sz="2000" dirty="0" smtClean="0"/>
              <a:t>Note</a:t>
            </a:r>
            <a:r>
              <a:rPr lang="en-US" sz="2000" dirty="0"/>
              <a:t>: by “univariate” logistic regression, I mean logistic regression </a:t>
            </a:r>
            <a:r>
              <a:rPr lang="en-US" sz="2000" dirty="0" smtClean="0"/>
              <a:t>with one </a:t>
            </a:r>
            <a:r>
              <a:rPr lang="en-US" sz="2000" dirty="0"/>
              <a:t>independent variable; really there are two variables involved, the </a:t>
            </a:r>
            <a:r>
              <a:rPr lang="en-US" sz="2000" dirty="0" smtClean="0"/>
              <a:t>independent variable </a:t>
            </a:r>
            <a:r>
              <a:rPr lang="en-US" sz="2000" dirty="0"/>
              <a:t>and the dichotomous outcome, so it could also be termed bivariate</a:t>
            </a:r>
            <a:r>
              <a:rPr lang="en-US" sz="2000" dirty="0" smtClean="0"/>
              <a:t>.</a:t>
            </a:r>
          </a:p>
          <a:p>
            <a:pPr marL="342900" indent="-342900" algn="just">
              <a:lnSpc>
                <a:spcPct val="150000"/>
              </a:lnSpc>
              <a:buFont typeface="Wingdings" panose="05000000000000000000" pitchFamily="2" charset="2"/>
              <a:buChar char="Ø"/>
            </a:pPr>
            <a:r>
              <a:rPr lang="en-US" sz="2000" dirty="0"/>
              <a:t>To understand the working of multivariate logistic regression, we’ll consider a problem statement from an online education platform where we’ll look at factors that help us select the most promising leads, i.e. the leads that are most likely to convert into paying customers</a:t>
            </a:r>
            <a:r>
              <a:rPr lang="en-US" sz="2000" dirty="0" smtClean="0"/>
              <a:t>.</a:t>
            </a:r>
          </a:p>
        </p:txBody>
      </p:sp>
      <p:pic>
        <p:nvPicPr>
          <p:cNvPr id="4" name="Picture 3"/>
          <p:cNvPicPr>
            <a:picLocks noChangeAspect="1"/>
          </p:cNvPicPr>
          <p:nvPr/>
        </p:nvPicPr>
        <p:blipFill>
          <a:blip r:embed="rId2"/>
          <a:stretch>
            <a:fillRect/>
          </a:stretch>
        </p:blipFill>
        <p:spPr>
          <a:xfrm>
            <a:off x="3771900" y="2057400"/>
            <a:ext cx="4495800" cy="928539"/>
          </a:xfrm>
          <a:prstGeom prst="rect">
            <a:avLst/>
          </a:prstGeom>
        </p:spPr>
      </p:pic>
    </p:spTree>
    <p:extLst>
      <p:ext uri="{BB962C8B-B14F-4D97-AF65-F5344CB8AC3E}">
        <p14:creationId xmlns:p14="http://schemas.microsoft.com/office/powerpoint/2010/main" val="966639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563DD2-5A24-46DC-9437-398A7211F060}"/>
              </a:ext>
            </a:extLst>
          </p:cNvPr>
          <p:cNvSpPr>
            <a:spLocks noGrp="1"/>
          </p:cNvSpPr>
          <p:nvPr>
            <p:ph type="title"/>
          </p:nvPr>
        </p:nvSpPr>
        <p:spPr>
          <a:xfrm>
            <a:off x="800100" y="152400"/>
            <a:ext cx="11239500" cy="615553"/>
          </a:xfrm>
        </p:spPr>
        <p:txBody>
          <a:bodyPr/>
          <a:lstStyle/>
          <a:p>
            <a:pPr algn="ctr"/>
            <a:r>
              <a:rPr lang="en-US" dirty="0" smtClean="0"/>
              <a:t> </a:t>
            </a:r>
            <a:endParaRPr lang="en-IN" dirty="0"/>
          </a:p>
        </p:txBody>
      </p:sp>
      <p:sp>
        <p:nvSpPr>
          <p:cNvPr id="3" name="Text Placeholder 2">
            <a:extLst>
              <a:ext uri="{FF2B5EF4-FFF2-40B4-BE49-F238E27FC236}">
                <a16:creationId xmlns:a16="http://schemas.microsoft.com/office/drawing/2014/main" xmlns="" id="{6D9C9C50-757E-4C24-88CD-6D83A57104F1}"/>
              </a:ext>
            </a:extLst>
          </p:cNvPr>
          <p:cNvSpPr>
            <a:spLocks noGrp="1"/>
          </p:cNvSpPr>
          <p:nvPr>
            <p:ph type="body" idx="1"/>
          </p:nvPr>
        </p:nvSpPr>
        <p:spPr>
          <a:xfrm>
            <a:off x="304800" y="1143000"/>
            <a:ext cx="11430000" cy="6001643"/>
          </a:xfrm>
        </p:spPr>
        <p:txBody>
          <a:bodyPr/>
          <a:lstStyle/>
          <a:p>
            <a:pPr marL="342900" indent="-342900" algn="just">
              <a:lnSpc>
                <a:spcPct val="150000"/>
              </a:lnSpc>
              <a:buFont typeface="Wingdings" panose="05000000000000000000" pitchFamily="2" charset="2"/>
              <a:buChar char="Ø"/>
            </a:pPr>
            <a:r>
              <a:rPr lang="en-US" sz="2000" dirty="0"/>
              <a:t>Multivariate logistic regression is used to predict categorical placement in or </a:t>
            </a:r>
            <a:r>
              <a:rPr lang="en-US" sz="2000" dirty="0" smtClean="0"/>
              <a:t>the probability </a:t>
            </a:r>
            <a:r>
              <a:rPr lang="en-US" sz="2000" dirty="0"/>
              <a:t>of category membership on a dependent variable based on multiple </a:t>
            </a:r>
            <a:r>
              <a:rPr lang="en-US" sz="2000" dirty="0" smtClean="0"/>
              <a:t>independent variables</a:t>
            </a:r>
            <a:r>
              <a:rPr lang="en-US" sz="2000" dirty="0"/>
              <a:t>. The independent variables can be either dichotomous (i.e., binary) or continuous (i.e</a:t>
            </a:r>
            <a:r>
              <a:rPr lang="en-US" sz="2000" dirty="0" smtClean="0"/>
              <a:t>., interval </a:t>
            </a:r>
            <a:r>
              <a:rPr lang="en-US" sz="2000" dirty="0"/>
              <a:t>or ratio in scale). Multinomial logistic regression is a simple extension of binary </a:t>
            </a:r>
            <a:r>
              <a:rPr lang="en-US" sz="2000" dirty="0" smtClean="0"/>
              <a:t>logistic regression </a:t>
            </a:r>
            <a:r>
              <a:rPr lang="en-US" sz="2000" dirty="0"/>
              <a:t>that allows for more than two categories of the dependent or outcome variable. </a:t>
            </a:r>
            <a:r>
              <a:rPr lang="en-US" sz="2000" dirty="0" smtClean="0"/>
              <a:t>Like binary </a:t>
            </a:r>
            <a:r>
              <a:rPr lang="en-US" sz="2000" dirty="0"/>
              <a:t>logistic regression, multinomial logistic regression uses maximum likelihood </a:t>
            </a:r>
            <a:r>
              <a:rPr lang="en-US" sz="2000" dirty="0" smtClean="0"/>
              <a:t>estimation to </a:t>
            </a:r>
            <a:r>
              <a:rPr lang="en-US" sz="2000" dirty="0"/>
              <a:t>evaluate the probability of categorical membership</a:t>
            </a:r>
            <a:r>
              <a:rPr lang="en-US" sz="2000" dirty="0" smtClean="0"/>
              <a:t>.</a:t>
            </a:r>
          </a:p>
          <a:p>
            <a:pPr marL="342900" indent="-342900" algn="just">
              <a:lnSpc>
                <a:spcPct val="150000"/>
              </a:lnSpc>
              <a:buFont typeface="Wingdings" panose="05000000000000000000" pitchFamily="2" charset="2"/>
              <a:buChar char="Ø"/>
            </a:pPr>
            <a:r>
              <a:rPr lang="en-US" sz="2000" dirty="0"/>
              <a:t>Variable selection or model specification methods for </a:t>
            </a:r>
            <a:r>
              <a:rPr lang="en-US" sz="2000" dirty="0" smtClean="0"/>
              <a:t>multivariate logistic </a:t>
            </a:r>
            <a:r>
              <a:rPr lang="en-US" sz="2000" dirty="0"/>
              <a:t>regression </a:t>
            </a:r>
            <a:r>
              <a:rPr lang="en-US" sz="2000" dirty="0" smtClean="0"/>
              <a:t>are similar </a:t>
            </a:r>
            <a:r>
              <a:rPr lang="en-US" sz="2000" dirty="0"/>
              <a:t>to those used with standard multiple regression; for example, sequential or nested </a:t>
            </a:r>
            <a:r>
              <a:rPr lang="en-US" sz="2000" dirty="0" smtClean="0"/>
              <a:t>logistic regression </a:t>
            </a:r>
            <a:r>
              <a:rPr lang="en-US" sz="2000" dirty="0"/>
              <a:t>analysis. These methods are used when one dependent variable is used as criteria </a:t>
            </a:r>
            <a:r>
              <a:rPr lang="en-US" sz="2000" dirty="0" smtClean="0"/>
              <a:t>for placement </a:t>
            </a:r>
            <a:r>
              <a:rPr lang="en-US" sz="2000" dirty="0"/>
              <a:t>or choice on subsequent dependent variables (i.e., a decision or flow-chart). </a:t>
            </a:r>
            <a:r>
              <a:rPr lang="en-US" sz="2000" dirty="0" smtClean="0"/>
              <a:t>For example</a:t>
            </a:r>
            <a:r>
              <a:rPr lang="en-US" sz="2000" dirty="0"/>
              <a:t>, many studies indicate the decision to use drugs follows a sequential pattern, </a:t>
            </a:r>
            <a:r>
              <a:rPr lang="en-US" sz="2000" dirty="0" smtClean="0"/>
              <a:t>with alcohol </a:t>
            </a:r>
            <a:r>
              <a:rPr lang="en-US" sz="2000" dirty="0"/>
              <a:t>at an initial stage followed by the use of marijuana, cocaine, and other illicit drugs. </a:t>
            </a:r>
            <a:endParaRPr lang="en-US" sz="2000" dirty="0" smtClean="0"/>
          </a:p>
          <a:p>
            <a:pPr marL="342900" indent="-342900" algn="just">
              <a:lnSpc>
                <a:spcPct val="150000"/>
              </a:lnSpc>
              <a:buFont typeface="Wingdings" panose="05000000000000000000" pitchFamily="2" charset="2"/>
              <a:buChar char="Ø"/>
            </a:pPr>
            <a:endParaRPr lang="en-US" sz="2000" dirty="0"/>
          </a:p>
        </p:txBody>
      </p:sp>
    </p:spTree>
    <p:extLst>
      <p:ext uri="{BB962C8B-B14F-4D97-AF65-F5344CB8AC3E}">
        <p14:creationId xmlns:p14="http://schemas.microsoft.com/office/powerpoint/2010/main" val="415715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563DD2-5A24-46DC-9437-398A7211F060}"/>
              </a:ext>
            </a:extLst>
          </p:cNvPr>
          <p:cNvSpPr>
            <a:spLocks noGrp="1"/>
          </p:cNvSpPr>
          <p:nvPr>
            <p:ph type="title"/>
          </p:nvPr>
        </p:nvSpPr>
        <p:spPr>
          <a:xfrm>
            <a:off x="800100" y="152400"/>
            <a:ext cx="11239500" cy="615553"/>
          </a:xfrm>
        </p:spPr>
        <p:txBody>
          <a:bodyPr/>
          <a:lstStyle/>
          <a:p>
            <a:pPr algn="ctr"/>
            <a:r>
              <a:rPr lang="en-US" dirty="0"/>
              <a:t>Confusion Matrix and Accuracy</a:t>
            </a:r>
            <a:endParaRPr lang="en-IN" dirty="0"/>
          </a:p>
        </p:txBody>
      </p:sp>
      <p:sp>
        <p:nvSpPr>
          <p:cNvPr id="3" name="Text Placeholder 2">
            <a:extLst>
              <a:ext uri="{FF2B5EF4-FFF2-40B4-BE49-F238E27FC236}">
                <a16:creationId xmlns:a16="http://schemas.microsoft.com/office/drawing/2014/main" xmlns="" id="{6D9C9C50-757E-4C24-88CD-6D83A57104F1}"/>
              </a:ext>
            </a:extLst>
          </p:cNvPr>
          <p:cNvSpPr>
            <a:spLocks noGrp="1"/>
          </p:cNvSpPr>
          <p:nvPr>
            <p:ph type="body" idx="1"/>
          </p:nvPr>
        </p:nvSpPr>
        <p:spPr>
          <a:xfrm>
            <a:off x="304800" y="1295400"/>
            <a:ext cx="11430000" cy="4953000"/>
          </a:xfrm>
        </p:spPr>
        <p:txBody>
          <a:bodyPr/>
          <a:lstStyle/>
          <a:p>
            <a:pPr marL="342900" indent="-342900" algn="just">
              <a:lnSpc>
                <a:spcPct val="150000"/>
              </a:lnSpc>
              <a:buFont typeface="Wingdings" panose="05000000000000000000" pitchFamily="2" charset="2"/>
              <a:buChar char="Ø"/>
            </a:pPr>
            <a:r>
              <a:rPr lang="en-US" sz="2000" dirty="0"/>
              <a:t>We define classification accuracy as the ratio of correct predictions to total predictions. </a:t>
            </a:r>
            <a:endParaRPr lang="en-US" sz="2000" dirty="0" smtClean="0"/>
          </a:p>
          <a:p>
            <a:pPr marL="342900" indent="-342900" algn="just">
              <a:lnSpc>
                <a:spcPct val="150000"/>
              </a:lnSpc>
              <a:buFont typeface="Wingdings" panose="05000000000000000000" pitchFamily="2" charset="2"/>
              <a:buChar char="Ø"/>
            </a:pPr>
            <a:r>
              <a:rPr lang="en-US" sz="2000" dirty="0" smtClean="0"/>
              <a:t>One </a:t>
            </a:r>
            <a:r>
              <a:rPr lang="en-US" sz="2000" dirty="0"/>
              <a:t>of the major issues with this approach is that it often hides the very detail that you might require to better understand the performance of your model. </a:t>
            </a:r>
            <a:endParaRPr lang="en-US" sz="2000" dirty="0" smtClean="0"/>
          </a:p>
          <a:p>
            <a:pPr marL="342900" indent="-342900" algn="just">
              <a:lnSpc>
                <a:spcPct val="150000"/>
              </a:lnSpc>
              <a:buFont typeface="Wingdings" panose="05000000000000000000" pitchFamily="2" charset="2"/>
              <a:buChar char="Ø"/>
            </a:pPr>
            <a:r>
              <a:rPr lang="en-US" sz="2000" dirty="0" smtClean="0"/>
              <a:t>A </a:t>
            </a:r>
            <a:r>
              <a:rPr lang="en-US" sz="2000" dirty="0"/>
              <a:t>very likely example where you can encounter this problem is when you’re working with a data having more than 2 classes. You may achieve an accuracy rate of, say 85%, but you’ll not know if this is because some classes are being neglected by your model or whether all of them are being predicted equally well</a:t>
            </a:r>
            <a:r>
              <a:rPr lang="en-US" sz="2000" dirty="0" smtClean="0"/>
              <a:t>.</a:t>
            </a:r>
          </a:p>
          <a:p>
            <a:pPr marL="342900" indent="-342900" algn="just">
              <a:lnSpc>
                <a:spcPct val="150000"/>
              </a:lnSpc>
              <a:buFont typeface="Wingdings" panose="05000000000000000000" pitchFamily="2" charset="2"/>
              <a:buChar char="Ø"/>
            </a:pPr>
            <a:r>
              <a:rPr lang="en-US" sz="2000" dirty="0"/>
              <a:t>It is a summary of prediction results on a classification model</a:t>
            </a:r>
            <a:r>
              <a:rPr lang="en-US" sz="2000" dirty="0" smtClean="0"/>
              <a:t>.</a:t>
            </a:r>
            <a:endParaRPr lang="en-US" sz="2000" dirty="0"/>
          </a:p>
          <a:p>
            <a:pPr marL="342900" indent="-342900" algn="just">
              <a:lnSpc>
                <a:spcPct val="150000"/>
              </a:lnSpc>
              <a:buFont typeface="Wingdings" panose="05000000000000000000" pitchFamily="2" charset="2"/>
              <a:buChar char="Ø"/>
            </a:pPr>
            <a:r>
              <a:rPr lang="en-US" sz="2000" dirty="0"/>
              <a:t>In two-class problems, we construct a confusion matrix by assigning the event row as “positive” and the no-event row as “negative”. The event column of predictions is assigned as “true” and the no-event one as “false”.</a:t>
            </a:r>
            <a:endParaRPr lang="en-US" sz="2000" dirty="0" smtClean="0"/>
          </a:p>
        </p:txBody>
      </p:sp>
    </p:spTree>
    <p:extLst>
      <p:ext uri="{BB962C8B-B14F-4D97-AF65-F5344CB8AC3E}">
        <p14:creationId xmlns:p14="http://schemas.microsoft.com/office/powerpoint/2010/main" val="1626810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563DD2-5A24-46DC-9437-398A7211F060}"/>
              </a:ext>
            </a:extLst>
          </p:cNvPr>
          <p:cNvSpPr>
            <a:spLocks noGrp="1"/>
          </p:cNvSpPr>
          <p:nvPr>
            <p:ph type="title"/>
          </p:nvPr>
        </p:nvSpPr>
        <p:spPr>
          <a:xfrm>
            <a:off x="800100" y="152400"/>
            <a:ext cx="11239500" cy="615553"/>
          </a:xfrm>
        </p:spPr>
        <p:txBody>
          <a:bodyPr/>
          <a:lstStyle/>
          <a:p>
            <a:pPr algn="ctr"/>
            <a:r>
              <a:rPr lang="en-US" dirty="0" smtClean="0"/>
              <a:t> </a:t>
            </a:r>
            <a:endParaRPr lang="en-IN" dirty="0"/>
          </a:p>
        </p:txBody>
      </p:sp>
      <p:sp>
        <p:nvSpPr>
          <p:cNvPr id="3" name="Text Placeholder 2">
            <a:extLst>
              <a:ext uri="{FF2B5EF4-FFF2-40B4-BE49-F238E27FC236}">
                <a16:creationId xmlns:a16="http://schemas.microsoft.com/office/drawing/2014/main" xmlns="" id="{6D9C9C50-757E-4C24-88CD-6D83A57104F1}"/>
              </a:ext>
            </a:extLst>
          </p:cNvPr>
          <p:cNvSpPr>
            <a:spLocks noGrp="1"/>
          </p:cNvSpPr>
          <p:nvPr>
            <p:ph type="body" idx="1"/>
          </p:nvPr>
        </p:nvSpPr>
        <p:spPr>
          <a:xfrm>
            <a:off x="304800" y="1143000"/>
            <a:ext cx="11430000" cy="5078313"/>
          </a:xfrm>
        </p:spPr>
        <p:txBody>
          <a:bodyPr/>
          <a:lstStyle/>
          <a:p>
            <a:pPr marL="342900" indent="-342900" algn="just">
              <a:lnSpc>
                <a:spcPct val="150000"/>
              </a:lnSpc>
              <a:buFont typeface="Wingdings" panose="05000000000000000000" pitchFamily="2" charset="2"/>
              <a:buChar char="Ø"/>
              <a:tabLst>
                <a:tab pos="685800" algn="l"/>
              </a:tabLst>
            </a:pPr>
            <a:r>
              <a:rPr lang="en-US" sz="2000" dirty="0"/>
              <a:t>The matrix would then consist of the following elements:</a:t>
            </a:r>
          </a:p>
          <a:p>
            <a:pPr marL="685800" indent="-285750" algn="just">
              <a:lnSpc>
                <a:spcPct val="150000"/>
              </a:lnSpc>
              <a:tabLst>
                <a:tab pos="685800" algn="l"/>
              </a:tabLst>
            </a:pPr>
            <a:r>
              <a:rPr lang="en-US" sz="2000" dirty="0" smtClean="0"/>
              <a:t>(</a:t>
            </a:r>
            <a:r>
              <a:rPr lang="en-US" sz="2000" dirty="0" err="1"/>
              <a:t>i</a:t>
            </a:r>
            <a:r>
              <a:rPr lang="en-US" sz="2000" dirty="0"/>
              <a:t>) True positive — for correctly </a:t>
            </a:r>
            <a:r>
              <a:rPr lang="en-US" sz="2000" dirty="0" smtClean="0"/>
              <a:t>predicted </a:t>
            </a:r>
            <a:r>
              <a:rPr lang="en-US" sz="2000" dirty="0"/>
              <a:t>event values</a:t>
            </a:r>
          </a:p>
          <a:p>
            <a:pPr marL="685800" indent="-285750" algn="just">
              <a:lnSpc>
                <a:spcPct val="150000"/>
              </a:lnSpc>
              <a:tabLst>
                <a:tab pos="685800" algn="l"/>
              </a:tabLst>
            </a:pPr>
            <a:r>
              <a:rPr lang="en-US" sz="2000" dirty="0" smtClean="0"/>
              <a:t>(</a:t>
            </a:r>
            <a:r>
              <a:rPr lang="en-US" sz="2000" dirty="0"/>
              <a:t>ii) True negative — for correctly predicted no-event values</a:t>
            </a:r>
          </a:p>
          <a:p>
            <a:pPr marL="685800" indent="-285750" algn="just">
              <a:lnSpc>
                <a:spcPct val="150000"/>
              </a:lnSpc>
              <a:tabLst>
                <a:tab pos="685800" algn="l"/>
              </a:tabLst>
            </a:pPr>
            <a:r>
              <a:rPr lang="en-US" sz="2000" dirty="0" smtClean="0"/>
              <a:t>(</a:t>
            </a:r>
            <a:r>
              <a:rPr lang="en-US" sz="2000" dirty="0"/>
              <a:t>iii) </a:t>
            </a:r>
            <a:r>
              <a:rPr lang="en-US" sz="2000" dirty="0" smtClean="0"/>
              <a:t>False </a:t>
            </a:r>
            <a:r>
              <a:rPr lang="en-US" sz="2000" dirty="0"/>
              <a:t>positive — for incorrectly predicted event values</a:t>
            </a:r>
          </a:p>
          <a:p>
            <a:pPr marL="685800" indent="-285750" algn="just">
              <a:lnSpc>
                <a:spcPct val="150000"/>
              </a:lnSpc>
              <a:tabLst>
                <a:tab pos="685800" algn="l"/>
              </a:tabLst>
            </a:pPr>
            <a:r>
              <a:rPr lang="en-US" sz="2000" dirty="0" smtClean="0"/>
              <a:t>(</a:t>
            </a:r>
            <a:r>
              <a:rPr lang="en-US" sz="2000" dirty="0"/>
              <a:t>iv) False negative — for incorrectly predicted no-event </a:t>
            </a:r>
            <a:r>
              <a:rPr lang="en-US" sz="2000" dirty="0" smtClean="0"/>
              <a:t>values</a:t>
            </a:r>
          </a:p>
          <a:p>
            <a:pPr marL="342900" indent="-342900" algn="just">
              <a:lnSpc>
                <a:spcPct val="150000"/>
              </a:lnSpc>
              <a:buFont typeface="Wingdings" panose="05000000000000000000" pitchFamily="2" charset="2"/>
              <a:buChar char="Ø"/>
              <a:tabLst>
                <a:tab pos="685800" algn="l"/>
              </a:tabLst>
            </a:pPr>
            <a:r>
              <a:rPr lang="en-US" sz="2000" dirty="0"/>
              <a:t>Some basic performance measures derived from the confusion matrix are</a:t>
            </a:r>
            <a:r>
              <a:rPr lang="en-US" sz="2000" dirty="0" smtClean="0"/>
              <a:t>:</a:t>
            </a:r>
          </a:p>
          <a:p>
            <a:pPr marL="342900" indent="-342900" algn="just">
              <a:lnSpc>
                <a:spcPct val="150000"/>
              </a:lnSpc>
              <a:buFont typeface="Wingdings" panose="05000000000000000000" pitchFamily="2" charset="2"/>
              <a:buChar char="Ø"/>
              <a:tabLst>
                <a:tab pos="685800" algn="l"/>
              </a:tabLst>
            </a:pPr>
            <a:r>
              <a:rPr lang="en-US" sz="2000" dirty="0"/>
              <a:t>Some basic performance measures derived from the confusion matrix are:</a:t>
            </a:r>
          </a:p>
          <a:p>
            <a:pPr marL="342900" indent="-342900" algn="just">
              <a:lnSpc>
                <a:spcPct val="150000"/>
              </a:lnSpc>
              <a:buFont typeface="Wingdings" panose="05000000000000000000" pitchFamily="2" charset="2"/>
              <a:buChar char="Ø"/>
              <a:tabLst>
                <a:tab pos="685800" algn="l"/>
              </a:tabLst>
            </a:pPr>
            <a:r>
              <a:rPr lang="en-US" sz="2000" dirty="0" smtClean="0"/>
              <a:t>(</a:t>
            </a:r>
            <a:r>
              <a:rPr lang="en-US" sz="2000" dirty="0"/>
              <a:t>a) </a:t>
            </a:r>
            <a:r>
              <a:rPr lang="en-US" sz="2000" dirty="0" smtClean="0"/>
              <a:t>Sensitivity or Recall: </a:t>
            </a:r>
            <a:r>
              <a:rPr lang="en-US" sz="2000" dirty="0"/>
              <a:t>Sensitivity (SN) is calculated as the number of correct positive predictions divided by the total number of positives. It is also called recall (REC) or true positive rate (TPR</a:t>
            </a:r>
            <a:r>
              <a:rPr lang="en-US" sz="2000" dirty="0" smtClean="0"/>
              <a:t>). Mathematically,</a:t>
            </a:r>
          </a:p>
          <a:p>
            <a:pPr marL="342900" indent="-342900" algn="just">
              <a:lnSpc>
                <a:spcPct val="150000"/>
              </a:lnSpc>
              <a:buFont typeface="Wingdings" panose="05000000000000000000" pitchFamily="2" charset="2"/>
              <a:buChar char="Ø"/>
              <a:tabLst>
                <a:tab pos="685800" algn="l"/>
              </a:tabLst>
            </a:pPr>
            <a:endParaRPr lang="en-US" sz="2000" dirty="0"/>
          </a:p>
          <a:p>
            <a:pPr marL="342900" indent="-342900" algn="just">
              <a:lnSpc>
                <a:spcPct val="150000"/>
              </a:lnSpc>
              <a:buFont typeface="Wingdings" panose="05000000000000000000" pitchFamily="2" charset="2"/>
              <a:buChar char="Ø"/>
              <a:tabLst>
                <a:tab pos="685800" algn="l"/>
              </a:tabLst>
            </a:pPr>
            <a:endParaRPr lang="en-US" sz="2000" dirty="0"/>
          </a:p>
        </p:txBody>
      </p:sp>
      <p:pic>
        <p:nvPicPr>
          <p:cNvPr id="8" name="Picture 7"/>
          <p:cNvPicPr>
            <a:picLocks noChangeAspect="1"/>
          </p:cNvPicPr>
          <p:nvPr/>
        </p:nvPicPr>
        <p:blipFill>
          <a:blip r:embed="rId2"/>
          <a:stretch>
            <a:fillRect/>
          </a:stretch>
        </p:blipFill>
        <p:spPr>
          <a:xfrm>
            <a:off x="7010400" y="1295400"/>
            <a:ext cx="4724400" cy="909638"/>
          </a:xfrm>
          <a:prstGeom prst="rect">
            <a:avLst/>
          </a:prstGeom>
        </p:spPr>
      </p:pic>
      <p:pic>
        <p:nvPicPr>
          <p:cNvPr id="9" name="Picture 8"/>
          <p:cNvPicPr>
            <a:picLocks noChangeAspect="1"/>
          </p:cNvPicPr>
          <p:nvPr/>
        </p:nvPicPr>
        <p:blipFill>
          <a:blip r:embed="rId3"/>
          <a:stretch>
            <a:fillRect/>
          </a:stretch>
        </p:blipFill>
        <p:spPr>
          <a:xfrm>
            <a:off x="5334000" y="5486400"/>
            <a:ext cx="1828800" cy="812275"/>
          </a:xfrm>
          <a:prstGeom prst="rect">
            <a:avLst/>
          </a:prstGeom>
        </p:spPr>
      </p:pic>
    </p:spTree>
    <p:extLst>
      <p:ext uri="{BB962C8B-B14F-4D97-AF65-F5344CB8AC3E}">
        <p14:creationId xmlns:p14="http://schemas.microsoft.com/office/powerpoint/2010/main" val="4080578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563DD2-5A24-46DC-9437-398A7211F060}"/>
              </a:ext>
            </a:extLst>
          </p:cNvPr>
          <p:cNvSpPr>
            <a:spLocks noGrp="1"/>
          </p:cNvSpPr>
          <p:nvPr>
            <p:ph type="title"/>
          </p:nvPr>
        </p:nvSpPr>
        <p:spPr>
          <a:xfrm>
            <a:off x="800100" y="152400"/>
            <a:ext cx="11239500" cy="615553"/>
          </a:xfrm>
        </p:spPr>
        <p:txBody>
          <a:bodyPr/>
          <a:lstStyle/>
          <a:p>
            <a:pPr algn="ctr"/>
            <a:r>
              <a:rPr lang="en-US" dirty="0" smtClean="0"/>
              <a:t> </a:t>
            </a:r>
            <a:endParaRPr lang="en-IN" dirty="0"/>
          </a:p>
        </p:txBody>
      </p:sp>
      <p:sp>
        <p:nvSpPr>
          <p:cNvPr id="3" name="Text Placeholder 2">
            <a:extLst>
              <a:ext uri="{FF2B5EF4-FFF2-40B4-BE49-F238E27FC236}">
                <a16:creationId xmlns:a16="http://schemas.microsoft.com/office/drawing/2014/main" xmlns="" id="{6D9C9C50-757E-4C24-88CD-6D83A57104F1}"/>
              </a:ext>
            </a:extLst>
          </p:cNvPr>
          <p:cNvSpPr>
            <a:spLocks noGrp="1"/>
          </p:cNvSpPr>
          <p:nvPr>
            <p:ph type="body" idx="1"/>
          </p:nvPr>
        </p:nvSpPr>
        <p:spPr>
          <a:xfrm>
            <a:off x="304800" y="1066800"/>
            <a:ext cx="11430000" cy="5539978"/>
          </a:xfrm>
        </p:spPr>
        <p:txBody>
          <a:bodyPr/>
          <a:lstStyle/>
          <a:p>
            <a:pPr marL="342900" indent="-342900" algn="just">
              <a:lnSpc>
                <a:spcPct val="150000"/>
              </a:lnSpc>
              <a:buFont typeface="Wingdings" panose="05000000000000000000" pitchFamily="2" charset="2"/>
              <a:buChar char="Ø"/>
            </a:pPr>
            <a:r>
              <a:rPr lang="en-US" sz="2000" dirty="0"/>
              <a:t>(b) Specificity: Specificity (SP) is calculated as the number of correct negative predictions divided by the total number of negatives. It is also called true negative rate (TNR</a:t>
            </a:r>
            <a:r>
              <a:rPr lang="en-US" sz="2000" dirty="0" smtClean="0"/>
              <a:t>). Mathematically</a:t>
            </a:r>
            <a:r>
              <a:rPr lang="en-US" sz="2000" dirty="0"/>
              <a:t>,</a:t>
            </a:r>
          </a:p>
          <a:p>
            <a:pPr marL="342900" indent="-342900" algn="just">
              <a:lnSpc>
                <a:spcPct val="150000"/>
              </a:lnSpc>
              <a:buFont typeface="Wingdings" panose="05000000000000000000" pitchFamily="2" charset="2"/>
              <a:buChar char="Ø"/>
            </a:pPr>
            <a:endParaRPr lang="en-US" sz="2000" dirty="0" smtClean="0"/>
          </a:p>
          <a:p>
            <a:pPr marL="342900" indent="-342900" algn="just">
              <a:lnSpc>
                <a:spcPct val="150000"/>
              </a:lnSpc>
              <a:buFont typeface="Wingdings" panose="05000000000000000000" pitchFamily="2" charset="2"/>
              <a:buChar char="Ø"/>
            </a:pPr>
            <a:endParaRPr lang="en-US" sz="2000" dirty="0"/>
          </a:p>
          <a:p>
            <a:pPr marL="342900" indent="-342900" algn="just">
              <a:lnSpc>
                <a:spcPct val="150000"/>
              </a:lnSpc>
              <a:buFont typeface="Wingdings" panose="05000000000000000000" pitchFamily="2" charset="2"/>
              <a:buChar char="Ø"/>
            </a:pPr>
            <a:r>
              <a:rPr lang="en-US" sz="2000" dirty="0"/>
              <a:t>(c) Precision: Precision (PREC) is calculated as the number of correct positive predictions divided by the total number of positive predictions. It is also called positive predictive value (</a:t>
            </a:r>
            <a:r>
              <a:rPr lang="en-US" sz="2000" dirty="0" smtClean="0"/>
              <a:t>PPV). Mathematically,</a:t>
            </a:r>
          </a:p>
          <a:p>
            <a:pPr marL="342900" indent="-342900" algn="just">
              <a:lnSpc>
                <a:spcPct val="150000"/>
              </a:lnSpc>
              <a:buFont typeface="Wingdings" panose="05000000000000000000" pitchFamily="2" charset="2"/>
              <a:buChar char="Ø"/>
            </a:pPr>
            <a:endParaRPr lang="en-US" sz="2000" dirty="0"/>
          </a:p>
          <a:p>
            <a:pPr marL="342900" indent="-342900" algn="just">
              <a:lnSpc>
                <a:spcPct val="150000"/>
              </a:lnSpc>
              <a:buFont typeface="Wingdings" panose="05000000000000000000" pitchFamily="2" charset="2"/>
              <a:buChar char="Ø"/>
            </a:pPr>
            <a:endParaRPr lang="en-US" sz="2000" dirty="0" smtClean="0"/>
          </a:p>
          <a:p>
            <a:pPr marL="342900" indent="-342900" algn="just">
              <a:lnSpc>
                <a:spcPct val="150000"/>
              </a:lnSpc>
              <a:buFont typeface="Wingdings" panose="05000000000000000000" pitchFamily="2" charset="2"/>
              <a:buChar char="Ø"/>
            </a:pPr>
            <a:r>
              <a:rPr lang="en-US" sz="2000" dirty="0" smtClean="0"/>
              <a:t>We’ll </a:t>
            </a:r>
            <a:r>
              <a:rPr lang="en-US" sz="2000" dirty="0"/>
              <a:t>use the above matrix and the metrics to evaluate the model. 0.5 was a randomly selected value to test the model performance. We need to </a:t>
            </a:r>
            <a:r>
              <a:rPr lang="en-US" sz="2000" dirty="0" smtClean="0"/>
              <a:t>optimize </a:t>
            </a:r>
            <a:r>
              <a:rPr lang="en-US" sz="2000" dirty="0"/>
              <a:t>the threshold to get better results, which we’ll do by plotting and </a:t>
            </a:r>
            <a:r>
              <a:rPr lang="en-US" sz="2000" dirty="0" smtClean="0"/>
              <a:t>analyzing </a:t>
            </a:r>
            <a:r>
              <a:rPr lang="en-US" sz="2000" dirty="0"/>
              <a:t>the ROC curve.</a:t>
            </a:r>
            <a:endParaRPr lang="en-US" sz="2000" dirty="0" smtClean="0"/>
          </a:p>
          <a:p>
            <a:pPr marL="342900" indent="-342900" algn="just">
              <a:lnSpc>
                <a:spcPct val="150000"/>
              </a:lnSpc>
              <a:buFont typeface="Wingdings" panose="05000000000000000000" pitchFamily="2" charset="2"/>
              <a:buChar char="Ø"/>
            </a:pPr>
            <a:endParaRPr lang="en-US" sz="2000" dirty="0"/>
          </a:p>
        </p:txBody>
      </p:sp>
      <p:pic>
        <p:nvPicPr>
          <p:cNvPr id="1026" name="Picture 2" descr="https://miro.medium.com/max/114/1*pkxiG3htDRMpGIcCr3A36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999357"/>
            <a:ext cx="2057400" cy="89624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miro.medium.com/max/141/1*MHAuvpT7ncGKCOsv_6DjB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1" y="3854648"/>
            <a:ext cx="2438400" cy="914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709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563DD2-5A24-46DC-9437-398A7211F060}"/>
              </a:ext>
            </a:extLst>
          </p:cNvPr>
          <p:cNvSpPr>
            <a:spLocks noGrp="1"/>
          </p:cNvSpPr>
          <p:nvPr>
            <p:ph type="title"/>
          </p:nvPr>
        </p:nvSpPr>
        <p:spPr>
          <a:xfrm>
            <a:off x="800100" y="152400"/>
            <a:ext cx="11239500" cy="615553"/>
          </a:xfrm>
        </p:spPr>
        <p:txBody>
          <a:bodyPr/>
          <a:lstStyle/>
          <a:p>
            <a:pPr algn="ctr"/>
            <a:r>
              <a:rPr lang="en-US" dirty="0" smtClean="0"/>
              <a:t> </a:t>
            </a:r>
            <a:endParaRPr lang="en-IN" dirty="0"/>
          </a:p>
        </p:txBody>
      </p:sp>
      <p:sp>
        <p:nvSpPr>
          <p:cNvPr id="3" name="Text Placeholder 2">
            <a:extLst>
              <a:ext uri="{FF2B5EF4-FFF2-40B4-BE49-F238E27FC236}">
                <a16:creationId xmlns:a16="http://schemas.microsoft.com/office/drawing/2014/main" xmlns="" id="{6D9C9C50-757E-4C24-88CD-6D83A57104F1}"/>
              </a:ext>
            </a:extLst>
          </p:cNvPr>
          <p:cNvSpPr>
            <a:spLocks noGrp="1"/>
          </p:cNvSpPr>
          <p:nvPr>
            <p:ph type="body" idx="1"/>
          </p:nvPr>
        </p:nvSpPr>
        <p:spPr>
          <a:xfrm>
            <a:off x="304800" y="1066801"/>
            <a:ext cx="11430000" cy="1384995"/>
          </a:xfrm>
        </p:spPr>
        <p:txBody>
          <a:bodyPr/>
          <a:lstStyle/>
          <a:p>
            <a:pPr marL="342900" indent="-342900" algn="just">
              <a:lnSpc>
                <a:spcPct val="150000"/>
              </a:lnSpc>
              <a:buFont typeface="Wingdings" panose="05000000000000000000" pitchFamily="2" charset="2"/>
              <a:buChar char="Ø"/>
            </a:pPr>
            <a:r>
              <a:rPr lang="en-US" sz="2000" dirty="0"/>
              <a:t>The Receiver Operating Characteristic curve is basically a plot between false positive rate and true positive rate for a number of threshold values lying between 0 and 1.</a:t>
            </a:r>
          </a:p>
          <a:p>
            <a:pPr algn="just">
              <a:lnSpc>
                <a:spcPct val="150000"/>
              </a:lnSpc>
            </a:pPr>
            <a:endParaRPr lang="en-US" sz="2000" dirty="0" smtClean="0"/>
          </a:p>
        </p:txBody>
      </p:sp>
      <p:sp>
        <p:nvSpPr>
          <p:cNvPr id="5" name="Text Placeholder 2">
            <a:extLst>
              <a:ext uri="{FF2B5EF4-FFF2-40B4-BE49-F238E27FC236}">
                <a16:creationId xmlns:a16="http://schemas.microsoft.com/office/drawing/2014/main" xmlns="" id="{6D9C9C50-757E-4C24-88CD-6D83A57104F1}"/>
              </a:ext>
            </a:extLst>
          </p:cNvPr>
          <p:cNvSpPr txBox="1">
            <a:spLocks/>
          </p:cNvSpPr>
          <p:nvPr/>
        </p:nvSpPr>
        <p:spPr>
          <a:xfrm>
            <a:off x="304800" y="1981201"/>
            <a:ext cx="4648200" cy="5078313"/>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lnSpc>
                <a:spcPct val="150000"/>
              </a:lnSpc>
              <a:buFont typeface="Wingdings" panose="05000000000000000000" pitchFamily="2" charset="2"/>
              <a:buChar char="Ø"/>
            </a:pPr>
            <a:r>
              <a:rPr lang="en-US" sz="2000" kern="0" dirty="0"/>
              <a:t>The ROC curve helps us compare curves of different models with different thresholds whereas the AUC (area under the curve) gives us a summary of the model skill</a:t>
            </a:r>
            <a:r>
              <a:rPr lang="en-US" sz="2000" kern="0" dirty="0" smtClean="0"/>
              <a:t>.</a:t>
            </a:r>
          </a:p>
          <a:p>
            <a:pPr marL="342900" indent="-342900" algn="just">
              <a:lnSpc>
                <a:spcPct val="150000"/>
              </a:lnSpc>
              <a:buFont typeface="Wingdings" panose="05000000000000000000" pitchFamily="2" charset="2"/>
              <a:buChar char="Ø"/>
            </a:pPr>
            <a:r>
              <a:rPr lang="en-US" sz="2000" kern="0" dirty="0"/>
              <a:t>Here, the AUC is 0.86 which seems quite good. To find the optimal cut-off point, let’s also check for sensitivity and specificity of the model at different probability cut-offs and plot the same.</a:t>
            </a:r>
            <a:endParaRPr lang="en-US" sz="2000" kern="0" dirty="0" smtClean="0"/>
          </a:p>
          <a:p>
            <a:pPr algn="just">
              <a:lnSpc>
                <a:spcPct val="150000"/>
              </a:lnSpc>
            </a:pPr>
            <a:endParaRPr lang="en-US" sz="2000" kern="0" dirty="0" smtClean="0"/>
          </a:p>
        </p:txBody>
      </p:sp>
      <p:pic>
        <p:nvPicPr>
          <p:cNvPr id="4" name="Picture 2" descr="https://miro.medium.com/max/560/1*T_bU3aygL79Z9z8P0rseQw.png"/>
          <p:cNvPicPr>
            <a:picLocks noChangeAspect="1" noChangeArrowheads="1"/>
          </p:cNvPicPr>
          <p:nvPr/>
        </p:nvPicPr>
        <p:blipFill rotWithShape="1">
          <a:blip r:embed="rId2">
            <a:extLst>
              <a:ext uri="{28A0092B-C50C-407E-A947-70E740481C1C}">
                <a14:useLocalDpi xmlns:a14="http://schemas.microsoft.com/office/drawing/2010/main" val="0"/>
              </a:ext>
            </a:extLst>
          </a:blip>
          <a:srcRect t="1818"/>
          <a:stretch/>
        </p:blipFill>
        <p:spPr bwMode="auto">
          <a:xfrm>
            <a:off x="4953000" y="1981201"/>
            <a:ext cx="6781800" cy="4495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97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563DD2-5A24-46DC-9437-398A7211F060}"/>
              </a:ext>
            </a:extLst>
          </p:cNvPr>
          <p:cNvSpPr>
            <a:spLocks noGrp="1"/>
          </p:cNvSpPr>
          <p:nvPr>
            <p:ph type="title"/>
          </p:nvPr>
        </p:nvSpPr>
        <p:spPr>
          <a:xfrm>
            <a:off x="800100" y="152400"/>
            <a:ext cx="11239500" cy="615553"/>
          </a:xfrm>
        </p:spPr>
        <p:txBody>
          <a:bodyPr/>
          <a:lstStyle/>
          <a:p>
            <a:pPr algn="ctr"/>
            <a:r>
              <a:rPr lang="en-US" dirty="0" smtClean="0"/>
              <a:t> </a:t>
            </a:r>
            <a:endParaRPr lang="en-IN" dirty="0"/>
          </a:p>
        </p:txBody>
      </p:sp>
      <p:sp>
        <p:nvSpPr>
          <p:cNvPr id="3" name="Text Placeholder 2">
            <a:extLst>
              <a:ext uri="{FF2B5EF4-FFF2-40B4-BE49-F238E27FC236}">
                <a16:creationId xmlns:a16="http://schemas.microsoft.com/office/drawing/2014/main" xmlns="" id="{6D9C9C50-757E-4C24-88CD-6D83A57104F1}"/>
              </a:ext>
            </a:extLst>
          </p:cNvPr>
          <p:cNvSpPr>
            <a:spLocks noGrp="1"/>
          </p:cNvSpPr>
          <p:nvPr>
            <p:ph type="body" idx="1"/>
          </p:nvPr>
        </p:nvSpPr>
        <p:spPr>
          <a:xfrm>
            <a:off x="304800" y="1143000"/>
            <a:ext cx="11430000" cy="4154984"/>
          </a:xfrm>
        </p:spPr>
        <p:txBody>
          <a:bodyPr/>
          <a:lstStyle/>
          <a:p>
            <a:pPr marL="342900" indent="-342900" algn="just">
              <a:lnSpc>
                <a:spcPct val="150000"/>
              </a:lnSpc>
              <a:buFont typeface="Wingdings" panose="05000000000000000000" pitchFamily="2" charset="2"/>
              <a:buChar char="Ø"/>
            </a:pPr>
            <a:r>
              <a:rPr lang="en-US" sz="2000" dirty="0"/>
              <a:t>The confusion matrix visualizes the accuracy of a classifier by comparing the actual and predicted classes. The binary confusion matrix is composed of squares</a:t>
            </a:r>
            <a:r>
              <a:rPr lang="en-US" sz="2000" dirty="0" smtClean="0"/>
              <a:t>:</a:t>
            </a:r>
          </a:p>
          <a:p>
            <a:pPr marL="342900" indent="-342900" algn="just">
              <a:lnSpc>
                <a:spcPct val="150000"/>
              </a:lnSpc>
              <a:buFont typeface="Wingdings" panose="05000000000000000000" pitchFamily="2" charset="2"/>
              <a:buChar char="Ø"/>
            </a:pPr>
            <a:endParaRPr lang="en-US" sz="2000" dirty="0"/>
          </a:p>
          <a:p>
            <a:pPr marL="342900" indent="-342900" algn="just">
              <a:lnSpc>
                <a:spcPct val="150000"/>
              </a:lnSpc>
              <a:buFont typeface="Wingdings" panose="05000000000000000000" pitchFamily="2" charset="2"/>
              <a:buChar char="Ø"/>
            </a:pPr>
            <a:endParaRPr lang="en-US" sz="2000" dirty="0" smtClean="0"/>
          </a:p>
          <a:p>
            <a:pPr marL="342900" indent="-342900" algn="just">
              <a:lnSpc>
                <a:spcPct val="150000"/>
              </a:lnSpc>
              <a:buFont typeface="Wingdings" panose="05000000000000000000" pitchFamily="2" charset="2"/>
              <a:buChar char="Ø"/>
            </a:pPr>
            <a:endParaRPr lang="en-US" sz="2000" dirty="0"/>
          </a:p>
          <a:p>
            <a:pPr marL="342900" indent="-342900" algn="just">
              <a:lnSpc>
                <a:spcPct val="150000"/>
              </a:lnSpc>
              <a:buFont typeface="Wingdings" panose="05000000000000000000" pitchFamily="2" charset="2"/>
              <a:buChar char="Ø"/>
            </a:pPr>
            <a:endParaRPr lang="en-US" sz="2000" dirty="0" smtClean="0"/>
          </a:p>
          <a:p>
            <a:pPr marL="342900" indent="-342900" algn="just">
              <a:lnSpc>
                <a:spcPct val="150000"/>
              </a:lnSpc>
              <a:buFont typeface="Wingdings" panose="05000000000000000000" pitchFamily="2" charset="2"/>
              <a:buChar char="Ø"/>
            </a:pPr>
            <a:endParaRPr lang="en-US" sz="2000" dirty="0"/>
          </a:p>
          <a:p>
            <a:pPr marL="342900" indent="-342900" algn="just">
              <a:lnSpc>
                <a:spcPct val="150000"/>
              </a:lnSpc>
              <a:buFont typeface="Wingdings" panose="05000000000000000000" pitchFamily="2" charset="2"/>
              <a:buChar char="Ø"/>
            </a:pPr>
            <a:endParaRPr lang="en-US" sz="2000" dirty="0" smtClean="0"/>
          </a:p>
          <a:p>
            <a:pPr marL="342900" indent="-342900" algn="just">
              <a:lnSpc>
                <a:spcPct val="150000"/>
              </a:lnSpc>
              <a:buFont typeface="Wingdings" panose="05000000000000000000" pitchFamily="2" charset="2"/>
              <a:buChar char="Ø"/>
            </a:pPr>
            <a:r>
              <a:rPr lang="en-US" sz="2000" dirty="0"/>
              <a:t>You can compute the accuracy test from the confusion matrix</a:t>
            </a:r>
            <a:r>
              <a:rPr lang="en-US" sz="2000" dirty="0" smtClean="0"/>
              <a:t>:</a:t>
            </a:r>
            <a:endParaRPr lang="en-US" sz="2000" dirty="0"/>
          </a:p>
        </p:txBody>
      </p:sp>
      <p:pic>
        <p:nvPicPr>
          <p:cNvPr id="3076" name="Picture 4" descr="https://www.guru99.com/images/r_programming/032918_0938_DecisionTr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5087" y="2018624"/>
            <a:ext cx="6829425" cy="285817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www.guru99.com/images/r_programming/032918_0938_DecisionTre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1899" y="5297984"/>
            <a:ext cx="4495800" cy="875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799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1759</TotalTime>
  <Words>1073</Words>
  <Application>Microsoft Office PowerPoint</Application>
  <PresentationFormat>Widescreen</PresentationFormat>
  <Paragraphs>72</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Black</vt:lpstr>
      <vt:lpstr>Calibri</vt:lpstr>
      <vt:lpstr>Carlito</vt:lpstr>
      <vt:lpstr>Times New Roman</vt:lpstr>
      <vt:lpstr>Trebuchet MS</vt:lpstr>
      <vt:lpstr>Wingdings</vt:lpstr>
      <vt:lpstr>Office Theme</vt:lpstr>
      <vt:lpstr>INSTITUTE: UIE (AIT-CSE)</vt:lpstr>
      <vt:lpstr>PowerPoint Presentation</vt:lpstr>
      <vt:lpstr>What is Multivariate Logistic Regression?</vt:lpstr>
      <vt:lpstr> </vt:lpstr>
      <vt:lpstr>Confusion Matrix and Accuracy</vt:lpstr>
      <vt:lpstr> </vt:lpstr>
      <vt:lpstr> </vt:lpstr>
      <vt:lpstr> </vt:lpstr>
      <vt:lpstr> </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APEX INSTITUTE OF TECHNOLOGY</dc:title>
  <dc:creator>Neha Sharma</dc:creator>
  <cp:lastModifiedBy>SID</cp:lastModifiedBy>
  <cp:revision>114</cp:revision>
  <dcterms:created xsi:type="dcterms:W3CDTF">2020-06-24T06:19:43Z</dcterms:created>
  <dcterms:modified xsi:type="dcterms:W3CDTF">2022-06-28T07:09:33Z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2019-06-25T00:00:00Z</vt:filetime>
  </property>
  <property fmtid="{D5CDD505-2E9C-101B-9397-08002B2CF9AE}" pid="3" name="Creator">
    <vt:lpwstr>Microsoft® PowerPoint® 2016</vt:lpwstr>
  </property>
  <property fmtid="{D5CDD505-2E9C-101B-9397-08002B2CF9AE}" pid="4" name="LastSaved">
    <vt:filetime>2020-06-24T00:00:00Z</vt:filetime>
  </property>
</Properties>
</file>