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486" r:id="rId2"/>
    <p:sldId id="284" r:id="rId3"/>
    <p:sldId id="285" r:id="rId4"/>
    <p:sldId id="510" r:id="rId5"/>
    <p:sldId id="499" r:id="rId6"/>
    <p:sldId id="511" r:id="rId7"/>
    <p:sldId id="507" r:id="rId8"/>
    <p:sldId id="512" r:id="rId9"/>
    <p:sldId id="513" r:id="rId10"/>
    <p:sldId id="498" r:id="rId11"/>
    <p:sldId id="283"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548"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592DD9E-9956-4488-BDBF-96C3760C3C4E}" type="datetimeFigureOut">
              <a:rPr lang="en-IN" smtClean="0"/>
              <a:t>05-07-2022</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20A3422-3DF1-4CD9-BB1F-E2952380BC8B}" type="slidenum">
              <a:rPr lang="en-IN" smtClean="0"/>
              <a:t>‹#›</a:t>
            </a:fld>
            <a:endParaRPr lang="en-IN"/>
          </a:p>
        </p:txBody>
      </p:sp>
    </p:spTree>
    <p:extLst>
      <p:ext uri="{BB962C8B-B14F-4D97-AF65-F5344CB8AC3E}">
        <p14:creationId xmlns:p14="http://schemas.microsoft.com/office/powerpoint/2010/main" val="1325807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simplilearn.com/introduction-to-cyber-security-article"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Introduction to Cyber Security (simplilearn.com)</a:t>
            </a:r>
            <a:endParaRPr lang="en-IN" dirty="0"/>
          </a:p>
        </p:txBody>
      </p:sp>
      <p:sp>
        <p:nvSpPr>
          <p:cNvPr id="4" name="Slide Number Placeholder 3"/>
          <p:cNvSpPr>
            <a:spLocks noGrp="1"/>
          </p:cNvSpPr>
          <p:nvPr>
            <p:ph type="sldNum" sz="quarter" idx="5"/>
          </p:nvPr>
        </p:nvSpPr>
        <p:spPr/>
        <p:txBody>
          <a:bodyPr/>
          <a:lstStyle/>
          <a:p>
            <a:fld id="{820A3422-3DF1-4CD9-BB1F-E2952380BC8B}" type="slidenum">
              <a:rPr lang="en-IN" smtClean="0"/>
              <a:t>10</a:t>
            </a:fld>
            <a:endParaRPr lang="en-IN"/>
          </a:p>
        </p:txBody>
      </p:sp>
    </p:spTree>
    <p:extLst>
      <p:ext uri="{BB962C8B-B14F-4D97-AF65-F5344CB8AC3E}">
        <p14:creationId xmlns:p14="http://schemas.microsoft.com/office/powerpoint/2010/main" val="2531312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7/5/2022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7/5/2022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7/5/2022</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7/5/2022</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7/5/2022</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21920" y="0"/>
            <a:ext cx="11948160" cy="6857996"/>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4955285" y="95504"/>
            <a:ext cx="2496184" cy="636270"/>
          </a:xfrm>
          <a:prstGeom prst="rect">
            <a:avLst/>
          </a:prstGeom>
        </p:spPr>
        <p:txBody>
          <a:bodyPr wrap="square" lIns="0" tIns="0" rIns="0" bIns="0">
            <a:spAutoFit/>
          </a:bodyPr>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946696" y="1861311"/>
            <a:ext cx="10322560" cy="427418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7/5/2022</a:t>
            </a:fld>
            <a:endParaRPr lang="en-US"/>
          </a:p>
        </p:txBody>
      </p:sp>
      <p:sp>
        <p:nvSpPr>
          <p:cNvPr id="6" name="Holder 6"/>
          <p:cNvSpPr>
            <a:spLocks noGrp="1"/>
          </p:cNvSpPr>
          <p:nvPr>
            <p:ph type="sldNum" sz="quarter" idx="7"/>
          </p:nvPr>
        </p:nvSpPr>
        <p:spPr>
          <a:xfrm>
            <a:off x="11074654" y="6466738"/>
            <a:ext cx="228600" cy="177800"/>
          </a:xfrm>
          <a:prstGeom prst="rect">
            <a:avLst/>
          </a:prstGeom>
        </p:spPr>
        <p:txBody>
          <a:bodyPr wrap="square" lIns="0" tIns="0" rIns="0" bIns="0">
            <a:spAutoFit/>
          </a:bodyPr>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28488"/>
            <a:ext cx="12192000" cy="1430020"/>
          </a:xfrm>
          <a:custGeom>
            <a:avLst/>
            <a:gdLst/>
            <a:ahLst/>
            <a:cxnLst/>
            <a:rect l="l" t="t" r="r" b="b"/>
            <a:pathLst>
              <a:path w="12192000" h="1430020">
                <a:moveTo>
                  <a:pt x="12191999" y="0"/>
                </a:moveTo>
                <a:lnTo>
                  <a:pt x="0" y="0"/>
                </a:lnTo>
                <a:lnTo>
                  <a:pt x="0" y="1429510"/>
                </a:lnTo>
                <a:lnTo>
                  <a:pt x="12191999" y="1429510"/>
                </a:lnTo>
                <a:lnTo>
                  <a:pt x="12191999" y="0"/>
                </a:lnTo>
                <a:close/>
              </a:path>
            </a:pathLst>
          </a:custGeom>
          <a:solidFill>
            <a:srgbClr val="FFFFFF"/>
          </a:solidFill>
        </p:spPr>
        <p:txBody>
          <a:bodyPr wrap="square" lIns="0" tIns="0" rIns="0" bIns="0" rtlCol="0"/>
          <a:lstStyle/>
          <a:p>
            <a:endParaRPr/>
          </a:p>
        </p:txBody>
      </p:sp>
      <p:sp>
        <p:nvSpPr>
          <p:cNvPr id="3" name="object 3"/>
          <p:cNvSpPr/>
          <p:nvPr/>
        </p:nvSpPr>
        <p:spPr>
          <a:xfrm>
            <a:off x="301752" y="5900928"/>
            <a:ext cx="45720" cy="615950"/>
          </a:xfrm>
          <a:custGeom>
            <a:avLst/>
            <a:gdLst/>
            <a:ahLst/>
            <a:cxnLst/>
            <a:rect l="l" t="t" r="r" b="b"/>
            <a:pathLst>
              <a:path w="45720" h="615950">
                <a:moveTo>
                  <a:pt x="45720" y="0"/>
                </a:moveTo>
                <a:lnTo>
                  <a:pt x="0" y="0"/>
                </a:lnTo>
                <a:lnTo>
                  <a:pt x="0" y="615696"/>
                </a:lnTo>
                <a:lnTo>
                  <a:pt x="45720" y="615696"/>
                </a:lnTo>
                <a:lnTo>
                  <a:pt x="45720" y="0"/>
                </a:lnTo>
                <a:close/>
              </a:path>
            </a:pathLst>
          </a:custGeom>
          <a:solidFill>
            <a:srgbClr val="C00000"/>
          </a:solidFill>
        </p:spPr>
        <p:txBody>
          <a:bodyPr wrap="square" lIns="0" tIns="0" rIns="0" bIns="0" rtlCol="0"/>
          <a:lstStyle/>
          <a:p>
            <a:endParaRPr/>
          </a:p>
        </p:txBody>
      </p:sp>
      <p:sp>
        <p:nvSpPr>
          <p:cNvPr id="4" name="object 4"/>
          <p:cNvSpPr/>
          <p:nvPr/>
        </p:nvSpPr>
        <p:spPr>
          <a:xfrm>
            <a:off x="9506711" y="5940552"/>
            <a:ext cx="1292860" cy="917575"/>
          </a:xfrm>
          <a:custGeom>
            <a:avLst/>
            <a:gdLst/>
            <a:ahLst/>
            <a:cxnLst/>
            <a:rect l="l" t="t" r="r" b="b"/>
            <a:pathLst>
              <a:path w="1292859" h="917575">
                <a:moveTo>
                  <a:pt x="1292352" y="0"/>
                </a:moveTo>
                <a:lnTo>
                  <a:pt x="0" y="0"/>
                </a:lnTo>
                <a:lnTo>
                  <a:pt x="0" y="917448"/>
                </a:lnTo>
                <a:lnTo>
                  <a:pt x="268673" y="917448"/>
                </a:lnTo>
                <a:lnTo>
                  <a:pt x="1292352" y="0"/>
                </a:lnTo>
                <a:close/>
              </a:path>
            </a:pathLst>
          </a:custGeom>
          <a:solidFill>
            <a:srgbClr val="F1F1F1">
              <a:alpha val="16862"/>
            </a:srgbClr>
          </a:solidFill>
        </p:spPr>
        <p:txBody>
          <a:bodyPr wrap="square" lIns="0" tIns="0" rIns="0" bIns="0" rtlCol="0"/>
          <a:lstStyle/>
          <a:p>
            <a:endParaRPr/>
          </a:p>
        </p:txBody>
      </p:sp>
      <p:sp>
        <p:nvSpPr>
          <p:cNvPr id="5" name="object 5"/>
          <p:cNvSpPr/>
          <p:nvPr/>
        </p:nvSpPr>
        <p:spPr>
          <a:xfrm>
            <a:off x="228600" y="3591814"/>
            <a:ext cx="3304032" cy="3148584"/>
          </a:xfrm>
          <a:prstGeom prst="rect">
            <a:avLst/>
          </a:prstGeom>
          <a:blipFill>
            <a:blip r:embed="rId2" cstate="print"/>
            <a:stretch>
              <a:fillRect/>
            </a:stretch>
          </a:blipFill>
        </p:spPr>
        <p:txBody>
          <a:bodyPr wrap="square" lIns="0" tIns="0" rIns="0" bIns="0" rtlCol="0"/>
          <a:lstStyle/>
          <a:p>
            <a:endParaRPr/>
          </a:p>
        </p:txBody>
      </p:sp>
      <p:grpSp>
        <p:nvGrpSpPr>
          <p:cNvPr id="6" name="object 6"/>
          <p:cNvGrpSpPr/>
          <p:nvPr/>
        </p:nvGrpSpPr>
        <p:grpSpPr>
          <a:xfrm>
            <a:off x="0" y="-53418"/>
            <a:ext cx="12179935" cy="6858000"/>
            <a:chOff x="12191" y="0"/>
            <a:chExt cx="12179935" cy="6858000"/>
          </a:xfrm>
        </p:grpSpPr>
        <p:sp>
          <p:nvSpPr>
            <p:cNvPr id="7" name="object 7"/>
            <p:cNvSpPr/>
            <p:nvPr/>
          </p:nvSpPr>
          <p:spPr>
            <a:xfrm>
              <a:off x="7043927" y="0"/>
              <a:ext cx="5148580" cy="5788660"/>
            </a:xfrm>
            <a:custGeom>
              <a:avLst/>
              <a:gdLst/>
              <a:ahLst/>
              <a:cxnLst/>
              <a:rect l="l" t="t" r="r" b="b"/>
              <a:pathLst>
                <a:path w="5148580" h="5788660">
                  <a:moveTo>
                    <a:pt x="5148072" y="0"/>
                  </a:moveTo>
                  <a:lnTo>
                    <a:pt x="5091764" y="0"/>
                  </a:lnTo>
                  <a:lnTo>
                    <a:pt x="0" y="5788152"/>
                  </a:lnTo>
                  <a:lnTo>
                    <a:pt x="5148072" y="5788152"/>
                  </a:lnTo>
                  <a:lnTo>
                    <a:pt x="5148072" y="0"/>
                  </a:lnTo>
                  <a:close/>
                </a:path>
              </a:pathLst>
            </a:custGeom>
            <a:solidFill>
              <a:srgbClr val="F1F1F1">
                <a:alpha val="16862"/>
              </a:srgbClr>
            </a:solidFill>
          </p:spPr>
          <p:txBody>
            <a:bodyPr wrap="square" lIns="0" tIns="0" rIns="0" bIns="0" rtlCol="0"/>
            <a:lstStyle/>
            <a:p>
              <a:endParaRPr/>
            </a:p>
          </p:txBody>
        </p:sp>
        <p:sp>
          <p:nvSpPr>
            <p:cNvPr id="8" name="object 8"/>
            <p:cNvSpPr/>
            <p:nvPr/>
          </p:nvSpPr>
          <p:spPr>
            <a:xfrm>
              <a:off x="2124456" y="2026920"/>
              <a:ext cx="6827520" cy="1578864"/>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2191" y="24383"/>
              <a:ext cx="3858767" cy="1539240"/>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9942433" y="5336062"/>
              <a:ext cx="2249805" cy="1522095"/>
            </a:xfrm>
            <a:custGeom>
              <a:avLst/>
              <a:gdLst/>
              <a:ahLst/>
              <a:cxnLst/>
              <a:rect l="l" t="t" r="r" b="b"/>
              <a:pathLst>
                <a:path w="2249804" h="1522095">
                  <a:moveTo>
                    <a:pt x="2249566" y="0"/>
                  </a:moveTo>
                  <a:lnTo>
                    <a:pt x="0" y="1521934"/>
                  </a:lnTo>
                  <a:lnTo>
                    <a:pt x="2249566" y="1521934"/>
                  </a:lnTo>
                  <a:lnTo>
                    <a:pt x="2249566" y="0"/>
                  </a:lnTo>
                  <a:close/>
                </a:path>
              </a:pathLst>
            </a:custGeom>
            <a:solidFill>
              <a:srgbClr val="C00000"/>
            </a:solidFill>
          </p:spPr>
          <p:txBody>
            <a:bodyPr wrap="square" lIns="0" tIns="0" rIns="0" bIns="0" rtlCol="0"/>
            <a:lstStyle/>
            <a:p>
              <a:endParaRPr/>
            </a:p>
          </p:txBody>
        </p:sp>
      </p:grpSp>
      <p:sp>
        <p:nvSpPr>
          <p:cNvPr id="11" name="object 11"/>
          <p:cNvSpPr txBox="1"/>
          <p:nvPr/>
        </p:nvSpPr>
        <p:spPr>
          <a:xfrm>
            <a:off x="3657600" y="6049467"/>
            <a:ext cx="2945130" cy="329565"/>
          </a:xfrm>
          <a:prstGeom prst="rect">
            <a:avLst/>
          </a:prstGeom>
        </p:spPr>
        <p:txBody>
          <a:bodyPr vert="horz" wrap="square" lIns="0" tIns="11430" rIns="0" bIns="0" rtlCol="0">
            <a:spAutoFit/>
          </a:bodyPr>
          <a:lstStyle/>
          <a:p>
            <a:pPr marL="12700">
              <a:lnSpc>
                <a:spcPct val="100000"/>
              </a:lnSpc>
              <a:spcBef>
                <a:spcPts val="90"/>
              </a:spcBef>
            </a:pPr>
            <a:r>
              <a:rPr sz="2000" b="1" spc="-340" dirty="0">
                <a:solidFill>
                  <a:srgbClr val="585858"/>
                </a:solidFill>
                <a:latin typeface="Arial"/>
                <a:cs typeface="Arial"/>
              </a:rPr>
              <a:t>DISCOVER </a:t>
            </a:r>
            <a:r>
              <a:rPr sz="2000" b="1" spc="-80" dirty="0">
                <a:solidFill>
                  <a:srgbClr val="585858"/>
                </a:solidFill>
                <a:latin typeface="Arial"/>
                <a:cs typeface="Arial"/>
              </a:rPr>
              <a:t>. </a:t>
            </a:r>
            <a:r>
              <a:rPr sz="2000" b="1" spc="-385" dirty="0">
                <a:solidFill>
                  <a:srgbClr val="C00000"/>
                </a:solidFill>
                <a:latin typeface="Arial"/>
                <a:cs typeface="Arial"/>
              </a:rPr>
              <a:t>LEARN </a:t>
            </a:r>
            <a:r>
              <a:rPr sz="2000" b="1" spc="-80" dirty="0">
                <a:solidFill>
                  <a:srgbClr val="585858"/>
                </a:solidFill>
                <a:latin typeface="Arial"/>
                <a:cs typeface="Arial"/>
              </a:rPr>
              <a:t>.</a:t>
            </a:r>
            <a:r>
              <a:rPr sz="2000" b="1" spc="-250" dirty="0">
                <a:solidFill>
                  <a:srgbClr val="585858"/>
                </a:solidFill>
                <a:latin typeface="Arial"/>
                <a:cs typeface="Arial"/>
              </a:rPr>
              <a:t> </a:t>
            </a:r>
            <a:r>
              <a:rPr sz="2000" b="1" spc="-385" dirty="0">
                <a:solidFill>
                  <a:srgbClr val="585858"/>
                </a:solidFill>
                <a:latin typeface="Arial"/>
                <a:cs typeface="Arial"/>
              </a:rPr>
              <a:t>EMPOWER</a:t>
            </a:r>
            <a:endParaRPr sz="2000" dirty="0">
              <a:latin typeface="Arial"/>
              <a:cs typeface="Arial"/>
            </a:endParaRPr>
          </a:p>
        </p:txBody>
      </p:sp>
      <p:sp>
        <p:nvSpPr>
          <p:cNvPr id="12" name="object 12"/>
          <p:cNvSpPr/>
          <p:nvPr/>
        </p:nvSpPr>
        <p:spPr>
          <a:xfrm>
            <a:off x="6885431" y="6044184"/>
            <a:ext cx="45720" cy="368935"/>
          </a:xfrm>
          <a:custGeom>
            <a:avLst/>
            <a:gdLst/>
            <a:ahLst/>
            <a:cxnLst/>
            <a:rect l="l" t="t" r="r" b="b"/>
            <a:pathLst>
              <a:path w="45720" h="368935">
                <a:moveTo>
                  <a:pt x="45720" y="0"/>
                </a:moveTo>
                <a:lnTo>
                  <a:pt x="0" y="0"/>
                </a:lnTo>
                <a:lnTo>
                  <a:pt x="0" y="368807"/>
                </a:lnTo>
                <a:lnTo>
                  <a:pt x="45720" y="368807"/>
                </a:lnTo>
                <a:lnTo>
                  <a:pt x="45720" y="0"/>
                </a:lnTo>
                <a:close/>
              </a:path>
            </a:pathLst>
          </a:custGeom>
          <a:solidFill>
            <a:srgbClr val="C00000"/>
          </a:solidFill>
        </p:spPr>
        <p:txBody>
          <a:bodyPr wrap="square" lIns="0" tIns="0" rIns="0" bIns="0" rtlCol="0"/>
          <a:lstStyle/>
          <a:p>
            <a:endParaRPr/>
          </a:p>
        </p:txBody>
      </p:sp>
      <p:sp>
        <p:nvSpPr>
          <p:cNvPr id="13" name="object 13"/>
          <p:cNvSpPr txBox="1"/>
          <p:nvPr/>
        </p:nvSpPr>
        <p:spPr>
          <a:xfrm>
            <a:off x="7391400" y="4504000"/>
            <a:ext cx="4652773" cy="1515800"/>
          </a:xfrm>
          <a:prstGeom prst="rect">
            <a:avLst/>
          </a:prstGeom>
        </p:spPr>
        <p:txBody>
          <a:bodyPr vert="horz" wrap="square" lIns="0" tIns="12700" rIns="0" bIns="0" rtlCol="0">
            <a:spAutoFit/>
          </a:bodyPr>
          <a:lstStyle/>
          <a:p>
            <a:pPr marL="12700">
              <a:lnSpc>
                <a:spcPct val="100000"/>
              </a:lnSpc>
              <a:spcBef>
                <a:spcPts val="100"/>
              </a:spcBef>
            </a:pPr>
            <a:r>
              <a:rPr lang="en-IN" sz="2400" b="1" spc="-5" dirty="0">
                <a:solidFill>
                  <a:schemeClr val="tx1">
                    <a:lumMod val="85000"/>
                    <a:lumOff val="15000"/>
                  </a:schemeClr>
                </a:solidFill>
                <a:latin typeface="Times New Roman"/>
                <a:cs typeface="Times New Roman"/>
              </a:rPr>
              <a:t>Chapter 2.1.1: Naive Bayes</a:t>
            </a:r>
          </a:p>
          <a:p>
            <a:pPr marL="12700">
              <a:lnSpc>
                <a:spcPct val="100000"/>
              </a:lnSpc>
              <a:spcBef>
                <a:spcPts val="100"/>
              </a:spcBef>
            </a:pPr>
            <a:r>
              <a:rPr lang="en-IN" sz="2400" b="1" spc="-5" dirty="0">
                <a:solidFill>
                  <a:schemeClr val="tx1">
                    <a:lumMod val="85000"/>
                    <a:lumOff val="15000"/>
                  </a:schemeClr>
                </a:solidFill>
                <a:latin typeface="Times New Roman"/>
                <a:cs typeface="Times New Roman"/>
              </a:rPr>
              <a:t>Lecture 16: </a:t>
            </a:r>
            <a:r>
              <a:rPr lang="en-US" sz="2400" b="1" spc="-5" dirty="0">
                <a:solidFill>
                  <a:schemeClr val="tx1">
                    <a:lumMod val="85000"/>
                    <a:lumOff val="15000"/>
                  </a:schemeClr>
                </a:solidFill>
                <a:latin typeface="Times New Roman"/>
                <a:cs typeface="Times New Roman"/>
              </a:rPr>
              <a:t>Conditional Probability &amp; Bayes Theorem</a:t>
            </a:r>
          </a:p>
          <a:p>
            <a:pPr marL="12700">
              <a:lnSpc>
                <a:spcPct val="100000"/>
              </a:lnSpc>
              <a:spcBef>
                <a:spcPts val="100"/>
              </a:spcBef>
            </a:pPr>
            <a:r>
              <a:rPr lang="en-IN" sz="2400" b="1" spc="-5" dirty="0">
                <a:solidFill>
                  <a:schemeClr val="tx1">
                    <a:lumMod val="85000"/>
                    <a:lumOff val="15000"/>
                  </a:schemeClr>
                </a:solidFill>
                <a:latin typeface="Times New Roman"/>
                <a:cs typeface="Times New Roman"/>
              </a:rPr>
              <a:t>By: Mr. Siddharth Kumar</a:t>
            </a:r>
            <a:endParaRPr sz="2400" dirty="0">
              <a:solidFill>
                <a:schemeClr val="tx1">
                  <a:lumMod val="85000"/>
                  <a:lumOff val="15000"/>
                </a:schemeClr>
              </a:solidFill>
              <a:latin typeface="Times New Roman"/>
              <a:cs typeface="Times New Roman"/>
            </a:endParaRPr>
          </a:p>
        </p:txBody>
      </p:sp>
      <p:sp>
        <p:nvSpPr>
          <p:cNvPr id="14" name="object 14"/>
          <p:cNvSpPr txBox="1">
            <a:spLocks noGrp="1"/>
          </p:cNvSpPr>
          <p:nvPr>
            <p:ph type="title"/>
          </p:nvPr>
        </p:nvSpPr>
        <p:spPr>
          <a:xfrm>
            <a:off x="2661921" y="1695147"/>
            <a:ext cx="7898130" cy="512445"/>
          </a:xfrm>
          <a:prstGeom prst="rect">
            <a:avLst/>
          </a:prstGeom>
        </p:spPr>
        <p:txBody>
          <a:bodyPr vert="horz" wrap="square" lIns="0" tIns="11430" rIns="0" bIns="0" rtlCol="0">
            <a:spAutoFit/>
          </a:bodyPr>
          <a:lstStyle/>
          <a:p>
            <a:pPr marL="12700">
              <a:lnSpc>
                <a:spcPct val="100000"/>
              </a:lnSpc>
              <a:spcBef>
                <a:spcPts val="90"/>
              </a:spcBef>
            </a:pPr>
            <a:r>
              <a:rPr sz="3200" b="0" spc="-10" dirty="0">
                <a:latin typeface="Arial Black"/>
                <a:cs typeface="Arial Black"/>
              </a:rPr>
              <a:t>INSTITUTE</a:t>
            </a:r>
            <a:r>
              <a:rPr lang="en-IN" sz="3200" b="0" spc="-10" dirty="0">
                <a:latin typeface="Arial Black"/>
                <a:cs typeface="Arial Black"/>
              </a:rPr>
              <a:t>: UIE (AIT-CSE)</a:t>
            </a:r>
            <a:endParaRPr sz="3200" dirty="0">
              <a:latin typeface="Arial Black"/>
              <a:cs typeface="Arial Black"/>
            </a:endParaRPr>
          </a:p>
        </p:txBody>
      </p:sp>
      <p:sp>
        <p:nvSpPr>
          <p:cNvPr id="15" name="object 15"/>
          <p:cNvSpPr txBox="1"/>
          <p:nvPr/>
        </p:nvSpPr>
        <p:spPr>
          <a:xfrm>
            <a:off x="918973" y="2307884"/>
            <a:ext cx="11125200" cy="1967077"/>
          </a:xfrm>
          <a:prstGeom prst="rect">
            <a:avLst/>
          </a:prstGeom>
        </p:spPr>
        <p:txBody>
          <a:bodyPr vert="horz" wrap="square" lIns="0" tIns="172720" rIns="0" bIns="0" rtlCol="0">
            <a:spAutoFit/>
          </a:bodyPr>
          <a:lstStyle/>
          <a:p>
            <a:pPr marL="12700" marR="5080" algn="ctr">
              <a:lnSpc>
                <a:spcPct val="122900"/>
              </a:lnSpc>
              <a:spcBef>
                <a:spcPts val="350"/>
              </a:spcBef>
            </a:pPr>
            <a:r>
              <a:rPr lang="en-IN" sz="3200" dirty="0">
                <a:latin typeface="Arial Black" panose="020B0A04020102020204" pitchFamily="34" charset="0"/>
                <a:cs typeface="Times New Roman"/>
              </a:rPr>
              <a:t>CSS21: B.E. CSE (H) with specialization in </a:t>
            </a:r>
            <a:br>
              <a:rPr lang="en-IN" sz="3200" dirty="0">
                <a:latin typeface="Arial Black" panose="020B0A04020102020204" pitchFamily="34" charset="0"/>
                <a:cs typeface="Times New Roman"/>
              </a:rPr>
            </a:br>
            <a:r>
              <a:rPr lang="en-IN" sz="3200" dirty="0">
                <a:latin typeface="Arial Black" panose="020B0A04020102020204" pitchFamily="34" charset="0"/>
                <a:cs typeface="Times New Roman"/>
              </a:rPr>
              <a:t>Artificial Intelligence &amp; Machine Learning</a:t>
            </a:r>
          </a:p>
          <a:p>
            <a:pPr marL="12700" marR="5080" algn="ctr">
              <a:lnSpc>
                <a:spcPct val="122900"/>
              </a:lnSpc>
              <a:spcBef>
                <a:spcPts val="350"/>
              </a:spcBef>
            </a:pPr>
            <a:r>
              <a:rPr lang="en-IN" sz="2800" dirty="0">
                <a:latin typeface="Times New Roman" panose="02020603050405020304" pitchFamily="18" charset="0"/>
                <a:cs typeface="Times New Roman" panose="02020603050405020304" pitchFamily="18" charset="0"/>
              </a:rPr>
              <a:t>Advanced Machine Learning (20CSF-349)</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723900" y="1295400"/>
            <a:ext cx="10591800" cy="1604735"/>
          </a:xfrm>
        </p:spPr>
        <p:txBody>
          <a:bodyPr/>
          <a:lstStyle/>
          <a:p>
            <a:pPr marL="342900" indent="-342900" algn="just">
              <a:lnSpc>
                <a:spcPct val="150000"/>
              </a:lnSpc>
              <a:buFont typeface="Wingdings" panose="05000000000000000000" pitchFamily="2" charset="2"/>
              <a:buChar char="Ø"/>
            </a:pPr>
            <a:r>
              <a:rPr lang="en-US" sz="2400" dirty="0"/>
              <a:t>T1: Mitchell T.M., Machine Learning, McGraw Hill (1997).  </a:t>
            </a:r>
          </a:p>
          <a:p>
            <a:pPr marL="342900" indent="-342900" algn="just">
              <a:lnSpc>
                <a:spcPct val="150000"/>
              </a:lnSpc>
              <a:buFont typeface="Wingdings" panose="05000000000000000000" pitchFamily="2" charset="2"/>
              <a:buChar char="Ø"/>
            </a:pPr>
            <a:r>
              <a:rPr lang="en-US" sz="2400" dirty="0"/>
              <a:t>T2: Andreas C. Miller, Sarah Guido, Introduction to Machine Learning with Python, O’REILLY (2001). </a:t>
            </a:r>
          </a:p>
        </p:txBody>
      </p:sp>
      <p:sp>
        <p:nvSpPr>
          <p:cNvPr id="4" name="Title 1">
            <a:extLst>
              <a:ext uri="{FF2B5EF4-FFF2-40B4-BE49-F238E27FC236}">
                <a16:creationId xmlns:a16="http://schemas.microsoft.com/office/drawing/2014/main" id="{D4563DD2-5A24-46DC-9437-398A7211F060}"/>
              </a:ext>
            </a:extLst>
          </p:cNvPr>
          <p:cNvSpPr txBox="1">
            <a:spLocks/>
          </p:cNvSpPr>
          <p:nvPr/>
        </p:nvSpPr>
        <p:spPr>
          <a:xfrm>
            <a:off x="800100" y="152400"/>
            <a:ext cx="11239500" cy="615553"/>
          </a:xfrm>
          <a:prstGeom prst="rect">
            <a:avLst/>
          </a:prstGeom>
        </p:spPr>
        <p:txBody>
          <a:bodyPr wrap="square" lIns="0" tIns="0" rIns="0" bIns="0">
            <a:spAutoFit/>
          </a:bodyPr>
          <a:lstStyle>
            <a:lvl1pPr>
              <a:defRPr sz="4000" b="1" i="0">
                <a:solidFill>
                  <a:schemeClr val="tx1"/>
                </a:solidFill>
                <a:latin typeface="Times New Roman"/>
                <a:ea typeface="+mj-ea"/>
                <a:cs typeface="Times New Roman"/>
              </a:defRPr>
            </a:lvl1pPr>
          </a:lstStyle>
          <a:p>
            <a:pPr algn="ctr"/>
            <a:r>
              <a:rPr lang="en-US" kern="0" dirty="0"/>
              <a:t>References</a:t>
            </a:r>
          </a:p>
        </p:txBody>
      </p:sp>
    </p:spTree>
    <p:extLst>
      <p:ext uri="{BB962C8B-B14F-4D97-AF65-F5344CB8AC3E}">
        <p14:creationId xmlns:p14="http://schemas.microsoft.com/office/powerpoint/2010/main" val="1806366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4691380"/>
            <a:chOff x="0" y="0"/>
            <a:chExt cx="12192000" cy="4691380"/>
          </a:xfrm>
        </p:grpSpPr>
        <p:sp>
          <p:nvSpPr>
            <p:cNvPr id="3" name="object 3"/>
            <p:cNvSpPr/>
            <p:nvPr/>
          </p:nvSpPr>
          <p:spPr>
            <a:xfrm>
              <a:off x="0" y="0"/>
              <a:ext cx="12192000" cy="4688205"/>
            </a:xfrm>
            <a:custGeom>
              <a:avLst/>
              <a:gdLst/>
              <a:ahLst/>
              <a:cxnLst/>
              <a:rect l="l" t="t" r="r" b="b"/>
              <a:pathLst>
                <a:path w="12192000" h="4688205">
                  <a:moveTo>
                    <a:pt x="12192000" y="0"/>
                  </a:moveTo>
                  <a:lnTo>
                    <a:pt x="0" y="0"/>
                  </a:lnTo>
                  <a:lnTo>
                    <a:pt x="0" y="4687824"/>
                  </a:lnTo>
                  <a:lnTo>
                    <a:pt x="12192000" y="4687824"/>
                  </a:lnTo>
                  <a:lnTo>
                    <a:pt x="12192000" y="0"/>
                  </a:lnTo>
                  <a:close/>
                </a:path>
              </a:pathLst>
            </a:custGeom>
            <a:solidFill>
              <a:srgbClr val="385622">
                <a:alpha val="59999"/>
              </a:srgbClr>
            </a:solidFill>
          </p:spPr>
          <p:txBody>
            <a:bodyPr wrap="square" lIns="0" tIns="0" rIns="0" bIns="0" rtlCol="0"/>
            <a:lstStyle/>
            <a:p>
              <a:endParaRPr/>
            </a:p>
          </p:txBody>
        </p:sp>
        <p:sp>
          <p:nvSpPr>
            <p:cNvPr id="4" name="object 4"/>
            <p:cNvSpPr/>
            <p:nvPr/>
          </p:nvSpPr>
          <p:spPr>
            <a:xfrm>
              <a:off x="9348216" y="0"/>
              <a:ext cx="1828800" cy="1828800"/>
            </a:xfrm>
            <a:custGeom>
              <a:avLst/>
              <a:gdLst/>
              <a:ahLst/>
              <a:cxnLst/>
              <a:rect l="l" t="t" r="r" b="b"/>
              <a:pathLst>
                <a:path w="1828800" h="1828800">
                  <a:moveTo>
                    <a:pt x="0" y="0"/>
                  </a:moveTo>
                  <a:lnTo>
                    <a:pt x="1828800" y="1828800"/>
                  </a:lnTo>
                </a:path>
                <a:path w="1828800" h="1828800">
                  <a:moveTo>
                    <a:pt x="819911" y="0"/>
                  </a:moveTo>
                  <a:lnTo>
                    <a:pt x="1483867" y="663955"/>
                  </a:lnTo>
                </a:path>
              </a:pathLst>
            </a:custGeom>
            <a:ln w="6096">
              <a:solidFill>
                <a:srgbClr val="EC7C30"/>
              </a:solidFill>
            </a:ln>
          </p:spPr>
          <p:txBody>
            <a:bodyPr wrap="square" lIns="0" tIns="0" rIns="0" bIns="0" rtlCol="0"/>
            <a:lstStyle/>
            <a:p>
              <a:endParaRPr/>
            </a:p>
          </p:txBody>
        </p:sp>
      </p:grpSp>
      <p:grpSp>
        <p:nvGrpSpPr>
          <p:cNvPr id="5" name="object 5"/>
          <p:cNvGrpSpPr/>
          <p:nvPr/>
        </p:nvGrpSpPr>
        <p:grpSpPr>
          <a:xfrm>
            <a:off x="387095" y="5126735"/>
            <a:ext cx="1734820" cy="1734820"/>
            <a:chOff x="387095" y="5126735"/>
            <a:chExt cx="1734820" cy="1734820"/>
          </a:xfrm>
        </p:grpSpPr>
        <p:sp>
          <p:nvSpPr>
            <p:cNvPr id="6" name="object 6"/>
            <p:cNvSpPr/>
            <p:nvPr/>
          </p:nvSpPr>
          <p:spPr>
            <a:xfrm>
              <a:off x="734568" y="6294119"/>
              <a:ext cx="558800" cy="558800"/>
            </a:xfrm>
            <a:custGeom>
              <a:avLst/>
              <a:gdLst/>
              <a:ahLst/>
              <a:cxnLst/>
              <a:rect l="l" t="t" r="r" b="b"/>
              <a:pathLst>
                <a:path w="558800" h="558800">
                  <a:moveTo>
                    <a:pt x="0" y="0"/>
                  </a:moveTo>
                  <a:lnTo>
                    <a:pt x="558291" y="558344"/>
                  </a:lnTo>
                </a:path>
              </a:pathLst>
            </a:custGeom>
            <a:ln w="6096">
              <a:solidFill>
                <a:srgbClr val="EC7C30"/>
              </a:solidFill>
            </a:ln>
          </p:spPr>
          <p:txBody>
            <a:bodyPr wrap="square" lIns="0" tIns="0" rIns="0" bIns="0" rtlCol="0"/>
            <a:lstStyle/>
            <a:p>
              <a:endParaRPr/>
            </a:p>
          </p:txBody>
        </p:sp>
        <p:sp>
          <p:nvSpPr>
            <p:cNvPr id="7" name="object 7"/>
            <p:cNvSpPr/>
            <p:nvPr/>
          </p:nvSpPr>
          <p:spPr>
            <a:xfrm>
              <a:off x="390143" y="5129783"/>
              <a:ext cx="1728470" cy="1728470"/>
            </a:xfrm>
            <a:custGeom>
              <a:avLst/>
              <a:gdLst/>
              <a:ahLst/>
              <a:cxnLst/>
              <a:rect l="l" t="t" r="r" b="b"/>
              <a:pathLst>
                <a:path w="1728470" h="1728470">
                  <a:moveTo>
                    <a:pt x="0" y="0"/>
                  </a:moveTo>
                  <a:lnTo>
                    <a:pt x="1728343" y="1728310"/>
                  </a:lnTo>
                </a:path>
              </a:pathLst>
            </a:custGeom>
            <a:ln w="6095">
              <a:solidFill>
                <a:srgbClr val="EC7C30"/>
              </a:solidFill>
            </a:ln>
          </p:spPr>
          <p:txBody>
            <a:bodyPr wrap="square" lIns="0" tIns="0" rIns="0" bIns="0" rtlCol="0"/>
            <a:lstStyle/>
            <a:p>
              <a:endParaRPr/>
            </a:p>
          </p:txBody>
        </p:sp>
      </p:grpSp>
      <p:sp>
        <p:nvSpPr>
          <p:cNvPr id="8" name="object 8"/>
          <p:cNvSpPr txBox="1">
            <a:spLocks noGrp="1"/>
          </p:cNvSpPr>
          <p:nvPr>
            <p:ph type="title"/>
          </p:nvPr>
        </p:nvSpPr>
        <p:spPr>
          <a:xfrm>
            <a:off x="4715002" y="2212619"/>
            <a:ext cx="4274820" cy="1244600"/>
          </a:xfrm>
          <a:prstGeom prst="rect">
            <a:avLst/>
          </a:prstGeom>
        </p:spPr>
        <p:txBody>
          <a:bodyPr vert="horz" wrap="square" lIns="0" tIns="12065" rIns="0" bIns="0" rtlCol="0">
            <a:spAutoFit/>
          </a:bodyPr>
          <a:lstStyle/>
          <a:p>
            <a:pPr marL="12700">
              <a:lnSpc>
                <a:spcPct val="100000"/>
              </a:lnSpc>
              <a:spcBef>
                <a:spcPts val="95"/>
              </a:spcBef>
            </a:pPr>
            <a:r>
              <a:rPr sz="8000" b="0" spc="-1445" dirty="0">
                <a:solidFill>
                  <a:srgbClr val="FFFFFF"/>
                </a:solidFill>
                <a:latin typeface="Arial"/>
                <a:cs typeface="Arial"/>
              </a:rPr>
              <a:t>THANK</a:t>
            </a:r>
            <a:r>
              <a:rPr sz="8000" b="0" spc="-819" dirty="0">
                <a:solidFill>
                  <a:srgbClr val="FFFFFF"/>
                </a:solidFill>
                <a:latin typeface="Arial"/>
                <a:cs typeface="Arial"/>
              </a:rPr>
              <a:t> </a:t>
            </a:r>
            <a:r>
              <a:rPr sz="8000" b="0" spc="-1760" dirty="0">
                <a:solidFill>
                  <a:srgbClr val="FFFFFF"/>
                </a:solidFill>
                <a:latin typeface="Arial"/>
                <a:cs typeface="Arial"/>
              </a:rPr>
              <a:t>YOU</a:t>
            </a:r>
            <a:endParaRPr sz="8000">
              <a:latin typeface="Arial"/>
              <a:cs typeface="Arial"/>
            </a:endParaRPr>
          </a:p>
        </p:txBody>
      </p:sp>
      <p:sp>
        <p:nvSpPr>
          <p:cNvPr id="9" name="object 9"/>
          <p:cNvSpPr/>
          <p:nvPr/>
        </p:nvSpPr>
        <p:spPr>
          <a:xfrm>
            <a:off x="2644139" y="1214627"/>
            <a:ext cx="2685415" cy="3228340"/>
          </a:xfrm>
          <a:custGeom>
            <a:avLst/>
            <a:gdLst/>
            <a:ahLst/>
            <a:cxnLst/>
            <a:rect l="l" t="t" r="r" b="b"/>
            <a:pathLst>
              <a:path w="2685415" h="3228340">
                <a:moveTo>
                  <a:pt x="2429256" y="2414524"/>
                </a:moveTo>
                <a:lnTo>
                  <a:pt x="1612138" y="3227832"/>
                </a:lnTo>
                <a:lnTo>
                  <a:pt x="0" y="1613916"/>
                </a:lnTo>
                <a:lnTo>
                  <a:pt x="1612138" y="0"/>
                </a:lnTo>
                <a:lnTo>
                  <a:pt x="2429256" y="818134"/>
                </a:lnTo>
              </a:path>
              <a:path w="2685415" h="3228340">
                <a:moveTo>
                  <a:pt x="2685288" y="2414524"/>
                </a:moveTo>
                <a:lnTo>
                  <a:pt x="1868170" y="3227832"/>
                </a:lnTo>
                <a:lnTo>
                  <a:pt x="256032" y="1613916"/>
                </a:lnTo>
                <a:lnTo>
                  <a:pt x="1868170" y="0"/>
                </a:lnTo>
                <a:lnTo>
                  <a:pt x="2685288" y="818134"/>
                </a:lnTo>
              </a:path>
            </a:pathLst>
          </a:custGeom>
          <a:ln w="39624">
            <a:solidFill>
              <a:srgbClr val="FFFFFF"/>
            </a:solidFill>
          </a:ln>
        </p:spPr>
        <p:txBody>
          <a:bodyPr wrap="square" lIns="0" tIns="0" rIns="0" bIns="0" rtlCol="0"/>
          <a:lstStyle/>
          <a:p>
            <a:endParaRPr/>
          </a:p>
        </p:txBody>
      </p:sp>
      <p:sp>
        <p:nvSpPr>
          <p:cNvPr id="10" name="object 10"/>
          <p:cNvSpPr/>
          <p:nvPr/>
        </p:nvSpPr>
        <p:spPr>
          <a:xfrm>
            <a:off x="237743" y="152400"/>
            <a:ext cx="411480" cy="161239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5895B7C-7687-4927-9C17-73D030B97897}"/>
              </a:ext>
            </a:extLst>
          </p:cNvPr>
          <p:cNvSpPr>
            <a:spLocks noGrp="1"/>
          </p:cNvSpPr>
          <p:nvPr>
            <p:ph type="body" idx="1"/>
          </p:nvPr>
        </p:nvSpPr>
        <p:spPr>
          <a:xfrm>
            <a:off x="934708" y="1223096"/>
            <a:ext cx="3733184" cy="492443"/>
          </a:xfrm>
        </p:spPr>
        <p:txBody>
          <a:bodyPr/>
          <a:lstStyle/>
          <a:p>
            <a:r>
              <a:rPr lang="en-US" sz="3200" dirty="0"/>
              <a:t>Course Outcome</a:t>
            </a:r>
            <a:endParaRPr lang="en-IN" sz="3200" dirty="0"/>
          </a:p>
        </p:txBody>
      </p:sp>
      <p:sp>
        <p:nvSpPr>
          <p:cNvPr id="5" name="TextBox 4">
            <a:extLst>
              <a:ext uri="{FF2B5EF4-FFF2-40B4-BE49-F238E27FC236}">
                <a16:creationId xmlns:a16="http://schemas.microsoft.com/office/drawing/2014/main" id="{CD836566-D9E1-41D9-8F05-30E8CEC1EA3F}"/>
              </a:ext>
            </a:extLst>
          </p:cNvPr>
          <p:cNvSpPr txBox="1"/>
          <p:nvPr/>
        </p:nvSpPr>
        <p:spPr>
          <a:xfrm>
            <a:off x="2895600" y="353172"/>
            <a:ext cx="6705600" cy="707886"/>
          </a:xfrm>
          <a:prstGeom prst="rect">
            <a:avLst/>
          </a:prstGeom>
          <a:noFill/>
        </p:spPr>
        <p:txBody>
          <a:bodyPr wrap="square">
            <a:spAutoFit/>
          </a:bodyPr>
          <a:lstStyle/>
          <a:p>
            <a:r>
              <a:rPr lang="en-US" sz="4000" dirty="0">
                <a:latin typeface="Trebuchet MS"/>
                <a:cs typeface="Trebuchet MS"/>
              </a:rPr>
              <a:t>Advanced Machine Learning </a:t>
            </a:r>
            <a:endParaRPr lang="en-IN" sz="4000" dirty="0"/>
          </a:p>
        </p:txBody>
      </p:sp>
      <p:graphicFrame>
        <p:nvGraphicFramePr>
          <p:cNvPr id="6" name="Table 6">
            <a:extLst>
              <a:ext uri="{FF2B5EF4-FFF2-40B4-BE49-F238E27FC236}">
                <a16:creationId xmlns:a16="http://schemas.microsoft.com/office/drawing/2014/main" id="{3DF21EC0-2F39-4FA4-A8E2-FCDD8A43A9D2}"/>
              </a:ext>
            </a:extLst>
          </p:cNvPr>
          <p:cNvGraphicFramePr>
            <a:graphicFrameLocks noGrp="1"/>
          </p:cNvGraphicFramePr>
          <p:nvPr>
            <p:extLst>
              <p:ext uri="{D42A27DB-BD31-4B8C-83A1-F6EECF244321}">
                <p14:modId xmlns:p14="http://schemas.microsoft.com/office/powerpoint/2010/main" val="2647044696"/>
              </p:ext>
            </p:extLst>
          </p:nvPr>
        </p:nvGraphicFramePr>
        <p:xfrm>
          <a:off x="934708" y="1715538"/>
          <a:ext cx="10342891" cy="4395951"/>
        </p:xfrm>
        <a:graphic>
          <a:graphicData uri="http://schemas.openxmlformats.org/drawingml/2006/table">
            <a:tbl>
              <a:tblPr firstRow="1" bandRow="1">
                <a:tableStyleId>{5C22544A-7EE6-4342-B048-85BDC9FD1C3A}</a:tableStyleId>
              </a:tblPr>
              <a:tblGrid>
                <a:gridCol w="849618">
                  <a:extLst>
                    <a:ext uri="{9D8B030D-6E8A-4147-A177-3AD203B41FA5}">
                      <a16:colId xmlns:a16="http://schemas.microsoft.com/office/drawing/2014/main" val="3339205583"/>
                    </a:ext>
                  </a:extLst>
                </a:gridCol>
                <a:gridCol w="9493273">
                  <a:extLst>
                    <a:ext uri="{9D8B030D-6E8A-4147-A177-3AD203B41FA5}">
                      <a16:colId xmlns:a16="http://schemas.microsoft.com/office/drawing/2014/main" val="3982804983"/>
                    </a:ext>
                  </a:extLst>
                </a:gridCol>
              </a:tblGrid>
              <a:tr h="444467">
                <a:tc>
                  <a:txBody>
                    <a:bodyPr/>
                    <a:lstStyle/>
                    <a:p>
                      <a:pPr algn="ctr"/>
                      <a:r>
                        <a:rPr lang="en-US" dirty="0">
                          <a:latin typeface="+mj-lt"/>
                          <a:cs typeface="Times New Roman" panose="02020603050405020304" pitchFamily="18" charset="0"/>
                        </a:rPr>
                        <a:t>CO</a:t>
                      </a:r>
                      <a:endParaRPr lang="en-IN" dirty="0">
                        <a:latin typeface="+mj-lt"/>
                        <a:cs typeface="Times New Roman" panose="02020603050405020304" pitchFamily="18" charset="0"/>
                      </a:endParaRPr>
                    </a:p>
                  </a:txBody>
                  <a:tcPr/>
                </a:tc>
                <a:tc>
                  <a:txBody>
                    <a:bodyPr/>
                    <a:lstStyle/>
                    <a:p>
                      <a:pPr algn="ctr"/>
                      <a:r>
                        <a:rPr lang="en-US" dirty="0">
                          <a:latin typeface="+mj-lt"/>
                          <a:cs typeface="Times New Roman" panose="02020603050405020304" pitchFamily="18" charset="0"/>
                        </a:rPr>
                        <a:t>Title</a:t>
                      </a:r>
                      <a:endParaRPr lang="en-IN" dirty="0">
                        <a:latin typeface="+mj-lt"/>
                        <a:cs typeface="Times New Roman" panose="02020603050405020304" pitchFamily="18" charset="0"/>
                      </a:endParaRPr>
                    </a:p>
                  </a:txBody>
                  <a:tcPr/>
                </a:tc>
                <a:extLst>
                  <a:ext uri="{0D108BD9-81ED-4DB2-BD59-A6C34878D82A}">
                    <a16:rowId xmlns:a16="http://schemas.microsoft.com/office/drawing/2014/main" val="1764782345"/>
                  </a:ext>
                </a:extLst>
              </a:tr>
              <a:tr h="767163">
                <a:tc>
                  <a:txBody>
                    <a:bodyPr/>
                    <a:lstStyle/>
                    <a:p>
                      <a:pPr algn="ctr"/>
                      <a:r>
                        <a:rPr lang="en-US" dirty="0">
                          <a:latin typeface="+mj-lt"/>
                          <a:cs typeface="Times New Roman" panose="02020603050405020304" pitchFamily="18" charset="0"/>
                        </a:rPr>
                        <a:t>1</a:t>
                      </a:r>
                      <a:endParaRPr lang="en-IN" dirty="0">
                        <a:latin typeface="+mj-lt"/>
                        <a:cs typeface="Times New Roman" panose="02020603050405020304" pitchFamily="18" charset="0"/>
                      </a:endParaRP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chemeClr val="dk1"/>
                          </a:solidFill>
                          <a:effectLst/>
                          <a:latin typeface="+mj-lt"/>
                          <a:ea typeface="+mn-ea"/>
                          <a:cs typeface="Times New Roman" panose="02020603050405020304" pitchFamily="18" charset="0"/>
                        </a:rPr>
                        <a:t>Have a good understanding of the fundamental issues and challenges of machine learning: data, model selection, model complexity, etc.</a:t>
                      </a:r>
                    </a:p>
                  </a:txBody>
                  <a:tcPr>
                    <a:solidFill>
                      <a:schemeClr val="tx2">
                        <a:lumMod val="20000"/>
                        <a:lumOff val="80000"/>
                      </a:schemeClr>
                    </a:solidFill>
                  </a:tcPr>
                </a:tc>
                <a:extLst>
                  <a:ext uri="{0D108BD9-81ED-4DB2-BD59-A6C34878D82A}">
                    <a16:rowId xmlns:a16="http://schemas.microsoft.com/office/drawing/2014/main" val="816710563"/>
                  </a:ext>
                </a:extLst>
              </a:tr>
              <a:tr h="882832">
                <a:tc>
                  <a:txBody>
                    <a:bodyPr/>
                    <a:lstStyle/>
                    <a:p>
                      <a:pPr algn="ctr"/>
                      <a:r>
                        <a:rPr lang="en-US" dirty="0">
                          <a:latin typeface="+mj-lt"/>
                          <a:cs typeface="Times New Roman" panose="02020603050405020304" pitchFamily="18" charset="0"/>
                        </a:rPr>
                        <a:t>2</a:t>
                      </a:r>
                      <a:endParaRPr lang="en-IN" dirty="0">
                        <a:latin typeface="+mj-lt"/>
                        <a:cs typeface="Times New Roman" panose="02020603050405020304" pitchFamily="18" charset="0"/>
                      </a:endParaRP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chemeClr val="dk1"/>
                          </a:solidFill>
                          <a:effectLst/>
                          <a:latin typeface="+mj-lt"/>
                          <a:ea typeface="+mn-ea"/>
                          <a:cs typeface="Times New Roman" panose="02020603050405020304" pitchFamily="18" charset="0"/>
                        </a:rPr>
                        <a:t>Appreciate the underlying mathematical relationships within and across Machine Learning algorithms and the paradigms of supervised and un-supervised learning</a:t>
                      </a:r>
                    </a:p>
                  </a:txBody>
                  <a:tcPr>
                    <a:solidFill>
                      <a:schemeClr val="tx2">
                        <a:lumMod val="20000"/>
                        <a:lumOff val="80000"/>
                      </a:schemeClr>
                    </a:solidFill>
                  </a:tcPr>
                </a:tc>
                <a:extLst>
                  <a:ext uri="{0D108BD9-81ED-4DB2-BD59-A6C34878D82A}">
                    <a16:rowId xmlns:a16="http://schemas.microsoft.com/office/drawing/2014/main" val="514383862"/>
                  </a:ext>
                </a:extLst>
              </a:tr>
              <a:tr h="767163">
                <a:tc>
                  <a:txBody>
                    <a:bodyPr/>
                    <a:lstStyle/>
                    <a:p>
                      <a:pPr algn="ctr"/>
                      <a:r>
                        <a:rPr lang="en-US" dirty="0">
                          <a:latin typeface="+mj-lt"/>
                          <a:cs typeface="Times New Roman" panose="02020603050405020304" pitchFamily="18" charset="0"/>
                        </a:rPr>
                        <a:t>3</a:t>
                      </a:r>
                      <a:endParaRPr lang="en-IN" dirty="0">
                        <a:latin typeface="+mj-lt"/>
                        <a:cs typeface="Times New Roman" panose="02020603050405020304" pitchFamily="18" charset="0"/>
                      </a:endParaRP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chemeClr val="dk1"/>
                          </a:solidFill>
                          <a:effectLst/>
                          <a:latin typeface="+mj-lt"/>
                          <a:ea typeface="+mn-ea"/>
                          <a:cs typeface="Times New Roman" panose="02020603050405020304" pitchFamily="18" charset="0"/>
                        </a:rPr>
                        <a:t>Design and implement various machine learning algorithms in a range of real-world applications.</a:t>
                      </a:r>
                    </a:p>
                  </a:txBody>
                  <a:tcPr>
                    <a:solidFill>
                      <a:schemeClr val="tx2">
                        <a:lumMod val="20000"/>
                        <a:lumOff val="80000"/>
                      </a:schemeClr>
                    </a:solidFill>
                  </a:tcPr>
                </a:tc>
                <a:extLst>
                  <a:ext uri="{0D108BD9-81ED-4DB2-BD59-A6C34878D82A}">
                    <a16:rowId xmlns:a16="http://schemas.microsoft.com/office/drawing/2014/main" val="4211054048"/>
                  </a:ext>
                </a:extLst>
              </a:tr>
              <a:tr h="767163">
                <a:tc>
                  <a:txBody>
                    <a:bodyPr/>
                    <a:lstStyle/>
                    <a:p>
                      <a:pPr algn="ctr"/>
                      <a:r>
                        <a:rPr lang="en-IN" dirty="0">
                          <a:latin typeface="+mj-lt"/>
                          <a:cs typeface="Times New Roman" panose="02020603050405020304" pitchFamily="18" charset="0"/>
                        </a:rPr>
                        <a:t>4</a:t>
                      </a:r>
                    </a:p>
                  </a:txBody>
                  <a:tcPr>
                    <a:solidFill>
                      <a:schemeClr val="tx2">
                        <a:lumMod val="20000"/>
                        <a:lumOff val="8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b="0" i="0" dirty="0">
                          <a:solidFill>
                            <a:schemeClr val="dk1"/>
                          </a:solidFill>
                          <a:effectLst/>
                          <a:latin typeface="+mj-lt"/>
                          <a:ea typeface="+mn-ea"/>
                          <a:cs typeface="Times New Roman" panose="02020603050405020304" pitchFamily="18" charset="0"/>
                        </a:rPr>
                        <a:t>Design and evaluate intelligent expert models for perception and prediction using machine learning algorithms</a:t>
                      </a:r>
                    </a:p>
                  </a:txBody>
                  <a:tcPr>
                    <a:solidFill>
                      <a:schemeClr val="tx2">
                        <a:lumMod val="20000"/>
                        <a:lumOff val="80000"/>
                      </a:schemeClr>
                    </a:solidFill>
                  </a:tcPr>
                </a:tc>
                <a:extLst>
                  <a:ext uri="{0D108BD9-81ED-4DB2-BD59-A6C34878D82A}">
                    <a16:rowId xmlns:a16="http://schemas.microsoft.com/office/drawing/2014/main" val="1285729091"/>
                  </a:ext>
                </a:extLst>
              </a:tr>
              <a:tr h="767163">
                <a:tc>
                  <a:txBody>
                    <a:bodyPr/>
                    <a:lstStyle/>
                    <a:p>
                      <a:pPr algn="ctr"/>
                      <a:r>
                        <a:rPr lang="en-IN" dirty="0">
                          <a:latin typeface="+mj-lt"/>
                          <a:cs typeface="Times New Roman" panose="02020603050405020304" pitchFamily="18" charset="0"/>
                        </a:rPr>
                        <a:t>5</a:t>
                      </a:r>
                    </a:p>
                  </a:txBody>
                  <a:tcPr>
                    <a:solidFill>
                      <a:schemeClr val="tx2">
                        <a:lumMod val="20000"/>
                        <a:lumOff val="80000"/>
                      </a:schemeClr>
                    </a:solidFill>
                  </a:tcPr>
                </a:tc>
                <a:tc>
                  <a:txBody>
                    <a:bodyPr/>
                    <a:lstStyle/>
                    <a:p>
                      <a:pPr rtl="0"/>
                      <a:r>
                        <a:rPr lang="en-US" b="0" i="0" dirty="0">
                          <a:solidFill>
                            <a:schemeClr val="dk1"/>
                          </a:solidFill>
                          <a:effectLst/>
                          <a:latin typeface="+mj-lt"/>
                          <a:ea typeface="+mn-ea"/>
                          <a:cs typeface="Times New Roman" panose="02020603050405020304" pitchFamily="18" charset="0"/>
                        </a:rPr>
                        <a:t>Analyze and make use of machine learning algorithms-based applications using performance</a:t>
                      </a:r>
                    </a:p>
                  </a:txBody>
                  <a:tcPr>
                    <a:solidFill>
                      <a:schemeClr val="tx2">
                        <a:lumMod val="20000"/>
                        <a:lumOff val="80000"/>
                      </a:schemeClr>
                    </a:solidFill>
                  </a:tcPr>
                </a:tc>
                <a:extLst>
                  <a:ext uri="{0D108BD9-81ED-4DB2-BD59-A6C34878D82A}">
                    <a16:rowId xmlns:a16="http://schemas.microsoft.com/office/drawing/2014/main" val="3581519426"/>
                  </a:ext>
                </a:extLst>
              </a:tr>
            </a:tbl>
          </a:graphicData>
        </a:graphic>
      </p:graphicFrame>
    </p:spTree>
    <p:extLst>
      <p:ext uri="{BB962C8B-B14F-4D97-AF65-F5344CB8AC3E}">
        <p14:creationId xmlns:p14="http://schemas.microsoft.com/office/powerpoint/2010/main" val="1553670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IN" dirty="0"/>
              <a:t>Naïve Bayes</a:t>
            </a:r>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04800" y="990600"/>
            <a:ext cx="11430000" cy="6030138"/>
          </a:xfrm>
        </p:spPr>
        <p:txBody>
          <a:bodyPr/>
          <a:lstStyle/>
          <a:p>
            <a:pPr marL="342900" indent="-342900" algn="just">
              <a:lnSpc>
                <a:spcPct val="150000"/>
              </a:lnSpc>
              <a:buFont typeface="Wingdings" panose="05000000000000000000" pitchFamily="2" charset="2"/>
              <a:buChar char="Ø"/>
            </a:pPr>
            <a:r>
              <a:rPr lang="en-US" sz="2000" dirty="0"/>
              <a:t>It is a supervised learning, which is based on Bayes theorem and used for solving classification problems.</a:t>
            </a:r>
          </a:p>
          <a:p>
            <a:pPr marL="342900" indent="-342900" algn="just">
              <a:lnSpc>
                <a:spcPct val="150000"/>
              </a:lnSpc>
              <a:buFont typeface="Wingdings" panose="05000000000000000000" pitchFamily="2" charset="2"/>
              <a:buChar char="Ø"/>
            </a:pPr>
            <a:r>
              <a:rPr lang="en-US" sz="2000" dirty="0"/>
              <a:t>It is mainly used in text classification that includes a high-dimensional training dataset.</a:t>
            </a:r>
          </a:p>
          <a:p>
            <a:pPr marL="342900" indent="-342900" algn="just">
              <a:lnSpc>
                <a:spcPct val="150000"/>
              </a:lnSpc>
              <a:buFont typeface="Wingdings" panose="05000000000000000000" pitchFamily="2" charset="2"/>
              <a:buChar char="Ø"/>
            </a:pPr>
            <a:r>
              <a:rPr lang="en-US" sz="2000" dirty="0"/>
              <a:t>It is one of the simple and most effective Classification algorithms which helps in building the fast machine learning models that can make quick predictions.</a:t>
            </a:r>
          </a:p>
          <a:p>
            <a:pPr marL="342900" indent="-342900" algn="just">
              <a:lnSpc>
                <a:spcPct val="150000"/>
              </a:lnSpc>
              <a:buFont typeface="Wingdings" panose="05000000000000000000" pitchFamily="2" charset="2"/>
              <a:buChar char="Ø"/>
            </a:pPr>
            <a:r>
              <a:rPr lang="en-US" sz="2000" dirty="0"/>
              <a:t>It is a probabilistic classifier, which means it predicts on the basis of the probability of an object.</a:t>
            </a:r>
          </a:p>
          <a:p>
            <a:pPr marL="342900" indent="-342900" algn="just">
              <a:lnSpc>
                <a:spcPct val="150000"/>
              </a:lnSpc>
              <a:buFont typeface="Wingdings" panose="05000000000000000000" pitchFamily="2" charset="2"/>
              <a:buChar char="Ø"/>
            </a:pPr>
            <a:r>
              <a:rPr lang="en-US" sz="2000" dirty="0"/>
              <a:t>Some popular examples are spam filtration, Sentimental analysis, and classifying articles.</a:t>
            </a:r>
          </a:p>
          <a:p>
            <a:pPr algn="just">
              <a:lnSpc>
                <a:spcPct val="150000"/>
              </a:lnSpc>
            </a:pPr>
            <a:r>
              <a:rPr lang="en-US" sz="2000" b="1" dirty="0"/>
              <a:t>Why is it called Naïve Bayes?</a:t>
            </a:r>
          </a:p>
          <a:p>
            <a:pPr marL="342900" indent="-342900" algn="just">
              <a:lnSpc>
                <a:spcPct val="150000"/>
              </a:lnSpc>
              <a:buFont typeface="Wingdings" panose="05000000000000000000" pitchFamily="2" charset="2"/>
              <a:buChar char="Ø"/>
            </a:pPr>
            <a:r>
              <a:rPr lang="en-US" sz="2000" dirty="0"/>
              <a:t>The Naïve Bayes algorithm is comprised of two words Naïve and Bayes, Which can be described as:</a:t>
            </a:r>
          </a:p>
          <a:p>
            <a:pPr marL="342900" indent="-342900" algn="just">
              <a:lnSpc>
                <a:spcPct val="150000"/>
              </a:lnSpc>
              <a:buFont typeface="Wingdings" panose="05000000000000000000" pitchFamily="2" charset="2"/>
              <a:buChar char="Ø"/>
            </a:pPr>
            <a:r>
              <a:rPr lang="en-US" sz="2000" b="1" dirty="0"/>
              <a:t>Naïve: </a:t>
            </a:r>
            <a:r>
              <a:rPr lang="en-US" sz="2000" dirty="0"/>
              <a:t>It is called Naïve because it assumes that the occurrence of a certain feature is independent of the occurrence of other features. Such as if the fruit is identified on the bases of color, shape, and taste, then red, spherical, and sweet fruit is recognized as an apple. Hence each feature individually contributes to identify that it is an apple without depending on each other.</a:t>
            </a:r>
          </a:p>
          <a:p>
            <a:pPr marL="342900" indent="-342900" algn="just">
              <a:lnSpc>
                <a:spcPct val="150000"/>
              </a:lnSpc>
              <a:buFont typeface="Wingdings" panose="05000000000000000000" pitchFamily="2" charset="2"/>
              <a:buChar char="Ø"/>
            </a:pPr>
            <a:r>
              <a:rPr lang="en-US" sz="2000" b="1" dirty="0"/>
              <a:t>Bayes: </a:t>
            </a:r>
            <a:r>
              <a:rPr lang="en-US" sz="2000" dirty="0"/>
              <a:t>It is called Bayes because it depends on the principle of Bayes' Theorem.</a:t>
            </a:r>
          </a:p>
        </p:txBody>
      </p:sp>
    </p:spTree>
    <p:extLst>
      <p:ext uri="{BB962C8B-B14F-4D97-AF65-F5344CB8AC3E}">
        <p14:creationId xmlns:p14="http://schemas.microsoft.com/office/powerpoint/2010/main" val="966639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 </a:t>
            </a:r>
            <a:endParaRPr lang="en-IN" dirty="0"/>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04800" y="1143000"/>
            <a:ext cx="11430000" cy="5492273"/>
          </a:xfrm>
        </p:spPr>
        <p:txBody>
          <a:bodyPr/>
          <a:lstStyle/>
          <a:p>
            <a:pPr algn="just">
              <a:lnSpc>
                <a:spcPct val="150000"/>
              </a:lnSpc>
            </a:pPr>
            <a:r>
              <a:rPr lang="en-US" sz="2000" b="1" dirty="0"/>
              <a:t>Applications of Naïve Bayes Classifier</a:t>
            </a:r>
          </a:p>
          <a:p>
            <a:pPr marL="342900" indent="-342900" algn="just">
              <a:lnSpc>
                <a:spcPct val="150000"/>
              </a:lnSpc>
              <a:buFont typeface="Wingdings" panose="05000000000000000000" pitchFamily="2" charset="2"/>
              <a:buChar char="Ø"/>
            </a:pPr>
            <a:r>
              <a:rPr lang="en-US" sz="2000" dirty="0"/>
              <a:t>It is used for Credit Scoring.</a:t>
            </a:r>
          </a:p>
          <a:p>
            <a:pPr marL="342900" indent="-342900" algn="just">
              <a:lnSpc>
                <a:spcPct val="150000"/>
              </a:lnSpc>
              <a:buFont typeface="Wingdings" panose="05000000000000000000" pitchFamily="2" charset="2"/>
              <a:buChar char="Ø"/>
            </a:pPr>
            <a:r>
              <a:rPr lang="en-US" sz="2000" dirty="0"/>
              <a:t>It is used in medical data classification.</a:t>
            </a:r>
          </a:p>
          <a:p>
            <a:pPr marL="342900" indent="-342900" algn="just">
              <a:lnSpc>
                <a:spcPct val="150000"/>
              </a:lnSpc>
              <a:buFont typeface="Wingdings" panose="05000000000000000000" pitchFamily="2" charset="2"/>
              <a:buChar char="Ø"/>
            </a:pPr>
            <a:r>
              <a:rPr lang="en-US" sz="2000" dirty="0"/>
              <a:t>It can be used in real-time predictions because Naïve Bayes Classifier is an eager learner.</a:t>
            </a:r>
          </a:p>
          <a:p>
            <a:pPr marL="342900" indent="-342900" algn="just">
              <a:lnSpc>
                <a:spcPct val="150000"/>
              </a:lnSpc>
              <a:buFont typeface="Wingdings" panose="05000000000000000000" pitchFamily="2" charset="2"/>
              <a:buChar char="Ø"/>
            </a:pPr>
            <a:r>
              <a:rPr lang="en-US" sz="2000" dirty="0"/>
              <a:t>It is used in Text classification such as Spam filtering and Sentiment analysis.</a:t>
            </a:r>
          </a:p>
          <a:p>
            <a:pPr algn="just">
              <a:lnSpc>
                <a:spcPct val="150000"/>
              </a:lnSpc>
            </a:pPr>
            <a:r>
              <a:rPr lang="en-US" sz="2000" b="1" dirty="0"/>
              <a:t>Advantages of Naïve Bayes Classifier</a:t>
            </a:r>
          </a:p>
          <a:p>
            <a:pPr marL="342900" indent="-342900" algn="just">
              <a:lnSpc>
                <a:spcPct val="150000"/>
              </a:lnSpc>
              <a:buFont typeface="Wingdings" panose="05000000000000000000" pitchFamily="2" charset="2"/>
              <a:buChar char="Ø"/>
            </a:pPr>
            <a:r>
              <a:rPr lang="en-US" sz="2000" dirty="0"/>
              <a:t>Naïve Bayes is one of the fast and easy ML algorithms to predict a class of datasets.</a:t>
            </a:r>
          </a:p>
          <a:p>
            <a:pPr marL="342900" indent="-342900" algn="just">
              <a:lnSpc>
                <a:spcPct val="150000"/>
              </a:lnSpc>
              <a:buFont typeface="Wingdings" panose="05000000000000000000" pitchFamily="2" charset="2"/>
              <a:buChar char="Ø"/>
            </a:pPr>
            <a:r>
              <a:rPr lang="en-US" sz="2000" dirty="0"/>
              <a:t>It can be used for Binary as well as Multi-class Classifications.</a:t>
            </a:r>
          </a:p>
          <a:p>
            <a:pPr marL="342900" indent="-342900" algn="just">
              <a:lnSpc>
                <a:spcPct val="150000"/>
              </a:lnSpc>
              <a:buFont typeface="Wingdings" panose="05000000000000000000" pitchFamily="2" charset="2"/>
              <a:buChar char="Ø"/>
            </a:pPr>
            <a:r>
              <a:rPr lang="en-US" sz="2000" dirty="0"/>
              <a:t>It performs well in Multi-class predictions as compared to the other Algorithms.</a:t>
            </a:r>
          </a:p>
          <a:p>
            <a:pPr marL="342900" indent="-342900" algn="just">
              <a:lnSpc>
                <a:spcPct val="150000"/>
              </a:lnSpc>
              <a:buFont typeface="Wingdings" panose="05000000000000000000" pitchFamily="2" charset="2"/>
              <a:buChar char="Ø"/>
            </a:pPr>
            <a:r>
              <a:rPr lang="en-US" sz="2000" dirty="0"/>
              <a:t>It is the most popular choice for text classification problems.</a:t>
            </a:r>
          </a:p>
          <a:p>
            <a:pPr algn="just">
              <a:lnSpc>
                <a:spcPct val="150000"/>
              </a:lnSpc>
            </a:pPr>
            <a:r>
              <a:rPr lang="en-US" sz="2000" b="1" dirty="0"/>
              <a:t>Disadvantages of Naïve Bayes Classifier</a:t>
            </a:r>
          </a:p>
          <a:p>
            <a:pPr marL="342900" indent="-342900" algn="just">
              <a:lnSpc>
                <a:spcPct val="150000"/>
              </a:lnSpc>
              <a:buFont typeface="Wingdings" panose="05000000000000000000" pitchFamily="2" charset="2"/>
              <a:buChar char="Ø"/>
            </a:pPr>
            <a:r>
              <a:rPr lang="en-US" sz="2000" dirty="0"/>
              <a:t>Assumes that all features are independent, so it cannot learn the relationship between features.</a:t>
            </a:r>
          </a:p>
        </p:txBody>
      </p:sp>
    </p:spTree>
    <p:extLst>
      <p:ext uri="{BB962C8B-B14F-4D97-AF65-F5344CB8AC3E}">
        <p14:creationId xmlns:p14="http://schemas.microsoft.com/office/powerpoint/2010/main" val="415715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 </a:t>
            </a:r>
            <a:endParaRPr lang="en-IN" dirty="0"/>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04800" y="1295400"/>
            <a:ext cx="11430000" cy="5030608"/>
          </a:xfrm>
        </p:spPr>
        <p:txBody>
          <a:bodyPr/>
          <a:lstStyle/>
          <a:p>
            <a:pPr algn="just">
              <a:lnSpc>
                <a:spcPct val="150000"/>
              </a:lnSpc>
            </a:pPr>
            <a:r>
              <a:rPr lang="en-US" sz="2000" b="1" dirty="0"/>
              <a:t>Types of Naïve Bayes Model: </a:t>
            </a:r>
            <a:r>
              <a:rPr lang="en-US" sz="2000" dirty="0"/>
              <a:t>There are three types of Naive Bayes Model, which are given below:</a:t>
            </a:r>
          </a:p>
          <a:p>
            <a:pPr marL="342900" indent="-342900" algn="just">
              <a:lnSpc>
                <a:spcPct val="150000"/>
              </a:lnSpc>
              <a:buFont typeface="Wingdings" panose="05000000000000000000" pitchFamily="2" charset="2"/>
              <a:buChar char="Ø"/>
            </a:pPr>
            <a:r>
              <a:rPr lang="en-US" sz="2000" b="1" dirty="0"/>
              <a:t>Gaussian: </a:t>
            </a:r>
            <a:r>
              <a:rPr lang="en-US" sz="2000" dirty="0"/>
              <a:t>The Gaussian model assumes that features follow a normal distribution. This means if predictors take continuous values instead of discrete, then the model assumes that these values are sampled from the Gaussian distribution.</a:t>
            </a:r>
          </a:p>
          <a:p>
            <a:pPr marL="342900" indent="-342900" algn="just">
              <a:lnSpc>
                <a:spcPct val="150000"/>
              </a:lnSpc>
              <a:buFont typeface="Wingdings" panose="05000000000000000000" pitchFamily="2" charset="2"/>
              <a:buChar char="Ø"/>
            </a:pPr>
            <a:r>
              <a:rPr lang="en-US" sz="2000" b="1" dirty="0"/>
              <a:t>Multinomial: </a:t>
            </a:r>
            <a:r>
              <a:rPr lang="en-US" sz="2000" dirty="0"/>
              <a:t>The Multinomial Naïve Bayes classifier is used when the data is multinomial distributed. It is primarily used for document classification problems, it means a particular document belongs to which category such as Sports, Politics, education, etc. The classifier uses the frequency of words for the predictors.</a:t>
            </a:r>
          </a:p>
          <a:p>
            <a:pPr marL="342900" indent="-342900" algn="just">
              <a:lnSpc>
                <a:spcPct val="150000"/>
              </a:lnSpc>
              <a:buFont typeface="Wingdings" panose="05000000000000000000" pitchFamily="2" charset="2"/>
              <a:buChar char="Ø"/>
            </a:pPr>
            <a:r>
              <a:rPr lang="en-US" sz="2000" b="1" dirty="0"/>
              <a:t>Bernoulli: </a:t>
            </a:r>
            <a:r>
              <a:rPr lang="en-US" sz="2000" dirty="0"/>
              <a:t>The Bernoulli classifier works similar to the Multinomial classifier, but the predictor variables are the independent Booleans variables. Such as if a particular word is present or not in a document. This model is also famous for document classification tasks.</a:t>
            </a:r>
          </a:p>
        </p:txBody>
      </p:sp>
    </p:spTree>
    <p:extLst>
      <p:ext uri="{BB962C8B-B14F-4D97-AF65-F5344CB8AC3E}">
        <p14:creationId xmlns:p14="http://schemas.microsoft.com/office/powerpoint/2010/main" val="1626810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IN" dirty="0"/>
              <a:t>Conditional Probability in Naïve Bayes</a:t>
            </a:r>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04800" y="990600"/>
            <a:ext cx="11430000" cy="5030608"/>
          </a:xfrm>
        </p:spPr>
        <p:txBody>
          <a:bodyPr/>
          <a:lstStyle/>
          <a:p>
            <a:pPr marL="342900" indent="-342900" algn="just">
              <a:lnSpc>
                <a:spcPct val="150000"/>
              </a:lnSpc>
              <a:buFont typeface="Wingdings" panose="05000000000000000000" pitchFamily="2" charset="2"/>
              <a:buChar char="Ø"/>
            </a:pPr>
            <a:r>
              <a:rPr lang="en-US" sz="2000" dirty="0"/>
              <a:t>In machine learning, we are often interested in a predictive modeling problem where we want to predict a class label for a given observation. For example, classifying the species of plant based on measurements of the flower.</a:t>
            </a:r>
          </a:p>
          <a:p>
            <a:pPr marL="342900" indent="-342900" algn="just">
              <a:lnSpc>
                <a:spcPct val="150000"/>
              </a:lnSpc>
              <a:buFont typeface="Wingdings" panose="05000000000000000000" pitchFamily="2" charset="2"/>
              <a:buChar char="Ø"/>
            </a:pPr>
            <a:r>
              <a:rPr lang="en-US" sz="2000" dirty="0"/>
              <a:t>Problems of this type are referred to as classification predictive modeling problems, as opposed to regression problems that involve predicting a numerical value. The observation or input to the model is referred to as X and the class label or output of the model is referred to as y.</a:t>
            </a:r>
          </a:p>
          <a:p>
            <a:pPr marL="342900" indent="-342900" algn="just">
              <a:lnSpc>
                <a:spcPct val="150000"/>
              </a:lnSpc>
              <a:buFont typeface="Wingdings" panose="05000000000000000000" pitchFamily="2" charset="2"/>
              <a:buChar char="Ø"/>
            </a:pPr>
            <a:r>
              <a:rPr lang="en-US" sz="2000" dirty="0"/>
              <a:t>Together, X and y represent observations collected from the domain, i.e. a table or matrix (columns and rows or features and samples) of training data used to fit a model. The model must learn how to map specific examples to class labels or y = f(X) that minimized the error of misclassification.</a:t>
            </a:r>
          </a:p>
          <a:p>
            <a:pPr marL="342900" indent="-342900" algn="just">
              <a:lnSpc>
                <a:spcPct val="150000"/>
              </a:lnSpc>
              <a:buFont typeface="Wingdings" panose="05000000000000000000" pitchFamily="2" charset="2"/>
              <a:buChar char="Ø"/>
            </a:pPr>
            <a:r>
              <a:rPr lang="en-US" sz="2000" dirty="0"/>
              <a:t>One approach to solving this problem is to develop a probabilistic model. From a probabilistic perspective, we are interested in estimating the conditional probability of the class label, given the observation.</a:t>
            </a:r>
          </a:p>
        </p:txBody>
      </p:sp>
    </p:spTree>
    <p:extLst>
      <p:ext uri="{BB962C8B-B14F-4D97-AF65-F5344CB8AC3E}">
        <p14:creationId xmlns:p14="http://schemas.microsoft.com/office/powerpoint/2010/main" val="2049114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US" dirty="0"/>
              <a:t> </a:t>
            </a:r>
            <a:endParaRPr lang="en-IN" dirty="0"/>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04800" y="1143000"/>
            <a:ext cx="11430000" cy="5492273"/>
          </a:xfrm>
        </p:spPr>
        <p:txBody>
          <a:bodyPr/>
          <a:lstStyle/>
          <a:p>
            <a:pPr marL="342900" indent="-342900" algn="just">
              <a:lnSpc>
                <a:spcPct val="150000"/>
              </a:lnSpc>
              <a:buFont typeface="Wingdings" panose="05000000000000000000" pitchFamily="2" charset="2"/>
              <a:buChar char="Ø"/>
              <a:tabLst>
                <a:tab pos="685800" algn="l"/>
              </a:tabLst>
            </a:pPr>
            <a:r>
              <a:rPr lang="en-US" sz="2000" dirty="0"/>
              <a:t>For example, a classification problem may have k class labels y1, y2, …, </a:t>
            </a:r>
            <a:r>
              <a:rPr lang="en-US" sz="2000" dirty="0" err="1"/>
              <a:t>yk</a:t>
            </a:r>
            <a:r>
              <a:rPr lang="en-US" sz="2000" dirty="0"/>
              <a:t> and n input variables, X1, X2, …, </a:t>
            </a:r>
            <a:r>
              <a:rPr lang="en-US" sz="2000" dirty="0" err="1"/>
              <a:t>Xn</a:t>
            </a:r>
            <a:r>
              <a:rPr lang="en-US" sz="2000" dirty="0"/>
              <a:t>. We can calculate the conditional probability for a class label with a given instance or set of input values for each column x1, x2, …, </a:t>
            </a:r>
            <a:r>
              <a:rPr lang="en-US" sz="2000" dirty="0" err="1"/>
              <a:t>xn</a:t>
            </a:r>
            <a:r>
              <a:rPr lang="en-US" sz="2000" dirty="0"/>
              <a:t> as follows:</a:t>
            </a:r>
          </a:p>
          <a:p>
            <a:pPr algn="ctr">
              <a:lnSpc>
                <a:spcPct val="150000"/>
              </a:lnSpc>
              <a:tabLst>
                <a:tab pos="685800" algn="l"/>
              </a:tabLst>
            </a:pPr>
            <a:r>
              <a:rPr lang="en-US" sz="2000" dirty="0"/>
              <a:t>P(</a:t>
            </a:r>
            <a:r>
              <a:rPr lang="en-US" sz="2000" dirty="0" err="1"/>
              <a:t>yi</a:t>
            </a:r>
            <a:r>
              <a:rPr lang="en-US" sz="2000" dirty="0"/>
              <a:t> | x1, x2, …, </a:t>
            </a:r>
            <a:r>
              <a:rPr lang="en-US" sz="2000" dirty="0" err="1"/>
              <a:t>xn</a:t>
            </a:r>
            <a:r>
              <a:rPr lang="en-US" sz="2000" dirty="0"/>
              <a:t>)</a:t>
            </a:r>
          </a:p>
          <a:p>
            <a:pPr marL="342900" indent="-342900" algn="just">
              <a:lnSpc>
                <a:spcPct val="150000"/>
              </a:lnSpc>
              <a:buFont typeface="Wingdings" panose="05000000000000000000" pitchFamily="2" charset="2"/>
              <a:buChar char="Ø"/>
              <a:tabLst>
                <a:tab pos="685800" algn="l"/>
              </a:tabLst>
            </a:pPr>
            <a:r>
              <a:rPr lang="en-US" sz="2000" dirty="0"/>
              <a:t>The conditional probability can then be calculated for each class label in the problem and the label with the highest probability can be returned as the most likely classification.</a:t>
            </a:r>
          </a:p>
          <a:p>
            <a:pPr marL="342900" indent="-342900" algn="just">
              <a:lnSpc>
                <a:spcPct val="150000"/>
              </a:lnSpc>
              <a:buFont typeface="Wingdings" panose="05000000000000000000" pitchFamily="2" charset="2"/>
              <a:buChar char="Ø"/>
              <a:tabLst>
                <a:tab pos="685800" algn="l"/>
              </a:tabLst>
            </a:pPr>
            <a:r>
              <a:rPr lang="en-US" sz="2000" dirty="0"/>
              <a:t>The conditional probability can be calculated using the joint probability, although it would be intractable. Bayes Theorem provides a principled way for calculating the conditional probability.</a:t>
            </a:r>
          </a:p>
          <a:p>
            <a:pPr marL="342900" indent="-342900" algn="just">
              <a:lnSpc>
                <a:spcPct val="150000"/>
              </a:lnSpc>
              <a:buFont typeface="Wingdings" panose="05000000000000000000" pitchFamily="2" charset="2"/>
              <a:buChar char="Ø"/>
              <a:tabLst>
                <a:tab pos="685800" algn="l"/>
              </a:tabLst>
            </a:pPr>
            <a:r>
              <a:rPr lang="en-US" sz="2000" dirty="0"/>
              <a:t>The simple form of the calculation for Bayes Theorem is as follows:</a:t>
            </a:r>
          </a:p>
          <a:p>
            <a:pPr algn="ctr">
              <a:lnSpc>
                <a:spcPct val="150000"/>
              </a:lnSpc>
              <a:tabLst>
                <a:tab pos="685800" algn="l"/>
              </a:tabLst>
            </a:pPr>
            <a:r>
              <a:rPr lang="en-US" sz="2000" dirty="0"/>
              <a:t>P(A|B) = P(B|A) * P(A) / P(B)</a:t>
            </a:r>
          </a:p>
          <a:p>
            <a:pPr marL="342900" indent="-342900" algn="just">
              <a:lnSpc>
                <a:spcPct val="150000"/>
              </a:lnSpc>
              <a:buFont typeface="Wingdings" panose="05000000000000000000" pitchFamily="2" charset="2"/>
              <a:buChar char="Ø"/>
              <a:tabLst>
                <a:tab pos="685800" algn="l"/>
              </a:tabLst>
            </a:pPr>
            <a:r>
              <a:rPr lang="en-US" sz="2000" dirty="0"/>
              <a:t>Where the probability that we are interested in calculating P(A|B) is called the posterior probability and the marginal probability of the event P(A) is called the prior.</a:t>
            </a:r>
          </a:p>
        </p:txBody>
      </p:sp>
    </p:spTree>
    <p:extLst>
      <p:ext uri="{BB962C8B-B14F-4D97-AF65-F5344CB8AC3E}">
        <p14:creationId xmlns:p14="http://schemas.microsoft.com/office/powerpoint/2010/main" val="4080578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IN" dirty="0"/>
              <a:t>Bayes Theorem</a:t>
            </a:r>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04800" y="990600"/>
            <a:ext cx="11430000" cy="4568943"/>
          </a:xfrm>
        </p:spPr>
        <p:txBody>
          <a:bodyPr/>
          <a:lstStyle/>
          <a:p>
            <a:pPr marL="342900" indent="-342900" algn="just">
              <a:lnSpc>
                <a:spcPct val="150000"/>
              </a:lnSpc>
              <a:buFont typeface="Wingdings" panose="05000000000000000000" pitchFamily="2" charset="2"/>
              <a:buChar char="Ø"/>
            </a:pPr>
            <a:r>
              <a:rPr lang="en-US" sz="2000" dirty="0"/>
              <a:t>Bayes' theorem is also known as Bayes' Rule or Bayes' law, which is used to determine the probability of a hypothesis with prior knowledge. It depends on the conditional probability.</a:t>
            </a:r>
          </a:p>
          <a:p>
            <a:pPr marL="342900" indent="-342900" algn="just">
              <a:lnSpc>
                <a:spcPct val="150000"/>
              </a:lnSpc>
              <a:buFont typeface="Wingdings" panose="05000000000000000000" pitchFamily="2" charset="2"/>
              <a:buChar char="Ø"/>
            </a:pPr>
            <a:r>
              <a:rPr lang="en-US" sz="2000" dirty="0"/>
              <a:t>The formula for Bayes' theorem is given as:</a:t>
            </a:r>
          </a:p>
          <a:p>
            <a:pPr marL="342900" indent="-342900" algn="just">
              <a:lnSpc>
                <a:spcPct val="150000"/>
              </a:lnSpc>
              <a:buFont typeface="Wingdings" panose="05000000000000000000" pitchFamily="2" charset="2"/>
              <a:buChar char="Ø"/>
            </a:pPr>
            <a:endParaRPr lang="en-US" sz="2000" dirty="0"/>
          </a:p>
          <a:p>
            <a:pPr marL="342900" indent="-342900" algn="just">
              <a:lnSpc>
                <a:spcPct val="150000"/>
              </a:lnSpc>
              <a:buFont typeface="Wingdings" panose="05000000000000000000" pitchFamily="2" charset="2"/>
              <a:buChar char="Ø"/>
            </a:pPr>
            <a:endParaRPr lang="en-US" sz="2000" dirty="0"/>
          </a:p>
          <a:p>
            <a:pPr marL="342900" indent="-342900" algn="just">
              <a:lnSpc>
                <a:spcPct val="150000"/>
              </a:lnSpc>
              <a:buFont typeface="Wingdings" panose="05000000000000000000" pitchFamily="2" charset="2"/>
              <a:buChar char="Ø"/>
            </a:pPr>
            <a:r>
              <a:rPr lang="en-US" sz="2000" dirty="0"/>
              <a:t>Where, P(A|B) is Posterior probability: Probability of hypothesis A on the observed event B.</a:t>
            </a:r>
          </a:p>
          <a:p>
            <a:pPr marL="342900" indent="-342900" algn="just">
              <a:lnSpc>
                <a:spcPct val="150000"/>
              </a:lnSpc>
              <a:buFont typeface="Wingdings" panose="05000000000000000000" pitchFamily="2" charset="2"/>
              <a:buChar char="Ø"/>
            </a:pPr>
            <a:r>
              <a:rPr lang="en-US" sz="2000" dirty="0"/>
              <a:t>P(B|A) is Likelihood probability: Probability of the evidence given that the probability of a hypothesis is true.</a:t>
            </a:r>
          </a:p>
          <a:p>
            <a:pPr marL="342900" indent="-342900" algn="just">
              <a:lnSpc>
                <a:spcPct val="150000"/>
              </a:lnSpc>
              <a:buFont typeface="Wingdings" panose="05000000000000000000" pitchFamily="2" charset="2"/>
              <a:buChar char="Ø"/>
            </a:pPr>
            <a:r>
              <a:rPr lang="en-US" sz="2000" dirty="0"/>
              <a:t>P(A) is Prior Probability: Probability of hypothesis before observing the evidence.</a:t>
            </a:r>
          </a:p>
          <a:p>
            <a:pPr marL="342900" indent="-342900" algn="just">
              <a:lnSpc>
                <a:spcPct val="150000"/>
              </a:lnSpc>
              <a:buFont typeface="Wingdings" panose="05000000000000000000" pitchFamily="2" charset="2"/>
              <a:buChar char="Ø"/>
            </a:pPr>
            <a:r>
              <a:rPr lang="en-US" sz="2000" dirty="0"/>
              <a:t>P(B) is Marginal Probability: Probability of Evidence.</a:t>
            </a:r>
          </a:p>
        </p:txBody>
      </p:sp>
      <p:pic>
        <p:nvPicPr>
          <p:cNvPr id="1026" name="Picture 2" descr="Naïve Bayes Classifier Algorithm">
            <a:extLst>
              <a:ext uri="{FF2B5EF4-FFF2-40B4-BE49-F238E27FC236}">
                <a16:creationId xmlns:a16="http://schemas.microsoft.com/office/drawing/2014/main" id="{F1A93FCA-0CDE-C66F-CBD8-107C506923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0130" y="2438400"/>
            <a:ext cx="2491740" cy="735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7859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63DD2-5A24-46DC-9437-398A7211F060}"/>
              </a:ext>
            </a:extLst>
          </p:cNvPr>
          <p:cNvSpPr>
            <a:spLocks noGrp="1"/>
          </p:cNvSpPr>
          <p:nvPr>
            <p:ph type="title"/>
          </p:nvPr>
        </p:nvSpPr>
        <p:spPr>
          <a:xfrm>
            <a:off x="800100" y="152400"/>
            <a:ext cx="11239500" cy="615553"/>
          </a:xfrm>
        </p:spPr>
        <p:txBody>
          <a:bodyPr/>
          <a:lstStyle/>
          <a:p>
            <a:pPr algn="ctr"/>
            <a:r>
              <a:rPr lang="en-IN" dirty="0"/>
              <a:t> </a:t>
            </a:r>
          </a:p>
        </p:txBody>
      </p:sp>
      <p:sp>
        <p:nvSpPr>
          <p:cNvPr id="3" name="Text Placeholder 2">
            <a:extLst>
              <a:ext uri="{FF2B5EF4-FFF2-40B4-BE49-F238E27FC236}">
                <a16:creationId xmlns:a16="http://schemas.microsoft.com/office/drawing/2014/main" id="{6D9C9C50-757E-4C24-88CD-6D83A57104F1}"/>
              </a:ext>
            </a:extLst>
          </p:cNvPr>
          <p:cNvSpPr>
            <a:spLocks noGrp="1"/>
          </p:cNvSpPr>
          <p:nvPr>
            <p:ph type="body" idx="1"/>
          </p:nvPr>
        </p:nvSpPr>
        <p:spPr>
          <a:xfrm>
            <a:off x="304800" y="1143000"/>
            <a:ext cx="11430000" cy="4339599"/>
          </a:xfrm>
        </p:spPr>
        <p:txBody>
          <a:bodyPr/>
          <a:lstStyle/>
          <a:p>
            <a:pPr algn="just">
              <a:lnSpc>
                <a:spcPct val="150000"/>
              </a:lnSpc>
            </a:pPr>
            <a:r>
              <a:rPr lang="en-US" sz="2000" b="1" dirty="0"/>
              <a:t>Working of Naïve Bayes' Classifier</a:t>
            </a:r>
          </a:p>
          <a:p>
            <a:pPr marL="342900" indent="-342900" algn="just">
              <a:lnSpc>
                <a:spcPct val="150000"/>
              </a:lnSpc>
              <a:buFont typeface="Wingdings" panose="05000000000000000000" pitchFamily="2" charset="2"/>
              <a:buChar char="Ø"/>
            </a:pPr>
            <a:r>
              <a:rPr lang="en-US" sz="2000" dirty="0"/>
              <a:t>Working of Naïve Bayes' Classifier can be understood with the help of the below example:</a:t>
            </a:r>
          </a:p>
          <a:p>
            <a:pPr marL="342900" indent="-342900" algn="just">
              <a:lnSpc>
                <a:spcPct val="150000"/>
              </a:lnSpc>
              <a:buFont typeface="Wingdings" panose="05000000000000000000" pitchFamily="2" charset="2"/>
              <a:buChar char="Ø"/>
            </a:pPr>
            <a:r>
              <a:rPr lang="en-US" sz="2000" dirty="0"/>
              <a:t>Suppose we have a dataset of weather conditions and corresponding target variable "Play". So using this dataset we need to decide that whether we should play or not on a particular day according to the weather conditions. So to solve this problem, we need to follow the below steps:</a:t>
            </a:r>
          </a:p>
          <a:p>
            <a:pPr marL="714375" indent="-190500" algn="just">
              <a:lnSpc>
                <a:spcPct val="250000"/>
              </a:lnSpc>
              <a:buFont typeface="+mj-lt"/>
              <a:buAutoNum type="arabicPeriod"/>
            </a:pPr>
            <a:r>
              <a:rPr lang="en-US" sz="2000" dirty="0"/>
              <a:t>Convert the given dataset into frequency tables.</a:t>
            </a:r>
          </a:p>
          <a:p>
            <a:pPr marL="714375" indent="-190500" algn="just">
              <a:lnSpc>
                <a:spcPct val="250000"/>
              </a:lnSpc>
              <a:buFont typeface="+mj-lt"/>
              <a:buAutoNum type="arabicPeriod"/>
            </a:pPr>
            <a:r>
              <a:rPr lang="en-US" sz="2000" dirty="0"/>
              <a:t>Generate Likelihood table by finding the probabilities of given features.</a:t>
            </a:r>
          </a:p>
          <a:p>
            <a:pPr marL="714375" indent="-190500" algn="just">
              <a:lnSpc>
                <a:spcPct val="250000"/>
              </a:lnSpc>
              <a:buFont typeface="+mj-lt"/>
              <a:buAutoNum type="arabicPeriod"/>
            </a:pPr>
            <a:r>
              <a:rPr lang="en-US" sz="2000" dirty="0"/>
              <a:t>Now, use Bayes theorem to calculate the posterior probability.</a:t>
            </a:r>
          </a:p>
        </p:txBody>
      </p:sp>
    </p:spTree>
    <p:extLst>
      <p:ext uri="{BB962C8B-B14F-4D97-AF65-F5344CB8AC3E}">
        <p14:creationId xmlns:p14="http://schemas.microsoft.com/office/powerpoint/2010/main" val="2740230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1806</TotalTime>
  <Words>1332</Words>
  <Application>Microsoft Office PowerPoint</Application>
  <PresentationFormat>Widescreen</PresentationFormat>
  <Paragraphs>84</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Black</vt:lpstr>
      <vt:lpstr>Calibri</vt:lpstr>
      <vt:lpstr>Carlito</vt:lpstr>
      <vt:lpstr>Times New Roman</vt:lpstr>
      <vt:lpstr>Trebuchet MS</vt:lpstr>
      <vt:lpstr>Wingdings</vt:lpstr>
      <vt:lpstr>Office Theme</vt:lpstr>
      <vt:lpstr>INSTITUTE: UIE (AIT-CSE)</vt:lpstr>
      <vt:lpstr>PowerPoint Presentation</vt:lpstr>
      <vt:lpstr>Naïve Bayes</vt:lpstr>
      <vt:lpstr> </vt:lpstr>
      <vt:lpstr> </vt:lpstr>
      <vt:lpstr>Conditional Probability in Naïve Bayes</vt:lpstr>
      <vt:lpstr> </vt:lpstr>
      <vt:lpstr>Bayes Theorem</vt:lpstr>
      <vt:lpstr>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APEX INSTITUTE OF TECHNOLOGY</dc:title>
  <dc:creator>Neha Sharma</dc:creator>
  <cp:lastModifiedBy>dell8msxlq3@outlook.com</cp:lastModifiedBy>
  <cp:revision>127</cp:revision>
  <dcterms:created xsi:type="dcterms:W3CDTF">2020-06-24T06:19:43Z</dcterms:created>
  <dcterms:modified xsi:type="dcterms:W3CDTF">2022-07-05T07:50:26Z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2019-06-25T00:00:00Z</vt:filetime>
  </property>
  <property fmtid="{D5CDD505-2E9C-101B-9397-08002B2CF9AE}" pid="3" name="Creator">
    <vt:lpwstr>Microsoft® PowerPoint® 2016</vt:lpwstr>
  </property>
  <property fmtid="{D5CDD505-2E9C-101B-9397-08002B2CF9AE}" pid="4" name="LastSaved">
    <vt:filetime>2020-06-24T00:00:00Z</vt:filetime>
  </property>
</Properties>
</file>