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86" r:id="rId2"/>
    <p:sldId id="284" r:id="rId3"/>
    <p:sldId id="285" r:id="rId4"/>
    <p:sldId id="510" r:id="rId5"/>
    <p:sldId id="511" r:id="rId6"/>
    <p:sldId id="498" r:id="rId7"/>
    <p:sldId id="283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4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DD9E-9956-4488-BDBF-96C3760C3C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A3422-3DF1-4CD9-BB1F-E2952380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0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introduction-to-cyber-security-artic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Introduction to Cyber Security (simplilearn.com)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A3422-3DF1-4CD9-BB1F-E2952380BC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1920" y="0"/>
            <a:ext cx="11948160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5285" y="95504"/>
            <a:ext cx="2496184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696" y="1861311"/>
            <a:ext cx="10322560" cy="427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4654" y="6466738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achine-learning-naive-bayes-classifi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28488"/>
            <a:ext cx="12192000" cy="1430020"/>
          </a:xfrm>
          <a:custGeom>
            <a:avLst/>
            <a:gdLst/>
            <a:ahLst/>
            <a:cxnLst/>
            <a:rect l="l" t="t" r="r" b="b"/>
            <a:pathLst>
              <a:path w="12192000" h="1430020">
                <a:moveTo>
                  <a:pt x="12191999" y="0"/>
                </a:moveTo>
                <a:lnTo>
                  <a:pt x="0" y="0"/>
                </a:lnTo>
                <a:lnTo>
                  <a:pt x="0" y="1429510"/>
                </a:lnTo>
                <a:lnTo>
                  <a:pt x="12191999" y="1429510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752" y="5900928"/>
            <a:ext cx="45720" cy="615950"/>
          </a:xfrm>
          <a:custGeom>
            <a:avLst/>
            <a:gdLst/>
            <a:ahLst/>
            <a:cxnLst/>
            <a:rect l="l" t="t" r="r" b="b"/>
            <a:pathLst>
              <a:path w="45720" h="615950">
                <a:moveTo>
                  <a:pt x="45720" y="0"/>
                </a:moveTo>
                <a:lnTo>
                  <a:pt x="0" y="0"/>
                </a:lnTo>
                <a:lnTo>
                  <a:pt x="0" y="615696"/>
                </a:lnTo>
                <a:lnTo>
                  <a:pt x="45720" y="615696"/>
                </a:lnTo>
                <a:lnTo>
                  <a:pt x="457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6711" y="5940552"/>
            <a:ext cx="1292860" cy="917575"/>
          </a:xfrm>
          <a:custGeom>
            <a:avLst/>
            <a:gdLst/>
            <a:ahLst/>
            <a:cxnLst/>
            <a:rect l="l" t="t" r="r" b="b"/>
            <a:pathLst>
              <a:path w="1292859" h="917575">
                <a:moveTo>
                  <a:pt x="1292352" y="0"/>
                </a:moveTo>
                <a:lnTo>
                  <a:pt x="0" y="0"/>
                </a:lnTo>
                <a:lnTo>
                  <a:pt x="0" y="917448"/>
                </a:lnTo>
                <a:lnTo>
                  <a:pt x="268673" y="917448"/>
                </a:lnTo>
                <a:lnTo>
                  <a:pt x="1292352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591814"/>
            <a:ext cx="3304032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-53418"/>
            <a:ext cx="12179935" cy="6858000"/>
            <a:chOff x="12191" y="0"/>
            <a:chExt cx="12179935" cy="6858000"/>
          </a:xfrm>
        </p:grpSpPr>
        <p:sp>
          <p:nvSpPr>
            <p:cNvPr id="7" name="object 7"/>
            <p:cNvSpPr/>
            <p:nvPr/>
          </p:nvSpPr>
          <p:spPr>
            <a:xfrm>
              <a:off x="7043927" y="0"/>
              <a:ext cx="5148580" cy="5788660"/>
            </a:xfrm>
            <a:custGeom>
              <a:avLst/>
              <a:gdLst/>
              <a:ahLst/>
              <a:cxnLst/>
              <a:rect l="l" t="t" r="r" b="b"/>
              <a:pathLst>
                <a:path w="5148580" h="5788660">
                  <a:moveTo>
                    <a:pt x="5148072" y="0"/>
                  </a:moveTo>
                  <a:lnTo>
                    <a:pt x="5091764" y="0"/>
                  </a:lnTo>
                  <a:lnTo>
                    <a:pt x="0" y="5788152"/>
                  </a:lnTo>
                  <a:lnTo>
                    <a:pt x="5148072" y="5788152"/>
                  </a:lnTo>
                  <a:lnTo>
                    <a:pt x="5148072" y="0"/>
                  </a:lnTo>
                  <a:close/>
                </a:path>
              </a:pathLst>
            </a:custGeom>
            <a:solidFill>
              <a:srgbClr val="F1F1F1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4456" y="2026920"/>
              <a:ext cx="6827520" cy="1578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1" y="24383"/>
              <a:ext cx="3858767" cy="1539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42433" y="5336062"/>
              <a:ext cx="2249805" cy="1522095"/>
            </a:xfrm>
            <a:custGeom>
              <a:avLst/>
              <a:gdLst/>
              <a:ahLst/>
              <a:cxnLst/>
              <a:rect l="l" t="t" r="r" b="b"/>
              <a:pathLst>
                <a:path w="2249804" h="1522095">
                  <a:moveTo>
                    <a:pt x="2249566" y="0"/>
                  </a:moveTo>
                  <a:lnTo>
                    <a:pt x="0" y="1521934"/>
                  </a:lnTo>
                  <a:lnTo>
                    <a:pt x="2249566" y="1521934"/>
                  </a:lnTo>
                  <a:lnTo>
                    <a:pt x="22495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57600" y="6049467"/>
            <a:ext cx="29451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40" dirty="0">
                <a:solidFill>
                  <a:srgbClr val="585858"/>
                </a:solidFill>
                <a:latin typeface="Arial"/>
                <a:cs typeface="Arial"/>
              </a:rPr>
              <a:t>DISCOVER </a:t>
            </a:r>
            <a:r>
              <a:rPr sz="2000" b="1" spc="-80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385" dirty="0">
                <a:solidFill>
                  <a:srgbClr val="C00000"/>
                </a:solidFill>
                <a:latin typeface="Arial"/>
                <a:cs typeface="Arial"/>
              </a:rPr>
              <a:t>LEARN </a:t>
            </a:r>
            <a:r>
              <a:rPr sz="2000" b="1" spc="-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2000" b="1" spc="-2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385" dirty="0">
                <a:solidFill>
                  <a:srgbClr val="585858"/>
                </a:solidFill>
                <a:latin typeface="Arial"/>
                <a:cs typeface="Arial"/>
              </a:rPr>
              <a:t>EMPOWER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5431" y="6044184"/>
            <a:ext cx="45720" cy="368935"/>
          </a:xfrm>
          <a:custGeom>
            <a:avLst/>
            <a:gdLst/>
            <a:ahLst/>
            <a:cxnLst/>
            <a:rect l="l" t="t" r="r" b="b"/>
            <a:pathLst>
              <a:path w="45720" h="368935">
                <a:moveTo>
                  <a:pt x="45720" y="0"/>
                </a:moveTo>
                <a:lnTo>
                  <a:pt x="0" y="0"/>
                </a:lnTo>
                <a:lnTo>
                  <a:pt x="0" y="368807"/>
                </a:lnTo>
                <a:lnTo>
                  <a:pt x="45720" y="368807"/>
                </a:lnTo>
                <a:lnTo>
                  <a:pt x="457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91400" y="4504000"/>
            <a:ext cx="465277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Chapter 2.1.2: Naive Bayes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Lecture 17: </a:t>
            </a:r>
            <a:r>
              <a:rPr lang="en-US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Naïve Bayes for Categorical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By: Mr. Siddharth Kumar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61921" y="1695147"/>
            <a:ext cx="78981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10" dirty="0">
                <a:latin typeface="Arial Black"/>
                <a:cs typeface="Arial Black"/>
              </a:rPr>
              <a:t>INSTITUTE</a:t>
            </a:r>
            <a:r>
              <a:rPr lang="en-IN" sz="3200" b="0" spc="-10" dirty="0">
                <a:latin typeface="Arial Black"/>
                <a:cs typeface="Arial Black"/>
              </a:rPr>
              <a:t>: UIE (AIT-CSE)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8973" y="2307884"/>
            <a:ext cx="11125200" cy="1967077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5080" algn="ctr">
              <a:lnSpc>
                <a:spcPct val="122900"/>
              </a:lnSpc>
              <a:spcBef>
                <a:spcPts val="350"/>
              </a:spcBef>
            </a:pPr>
            <a:r>
              <a:rPr lang="en-IN" sz="3200" dirty="0">
                <a:latin typeface="Arial Black" panose="020B0A04020102020204" pitchFamily="34" charset="0"/>
                <a:cs typeface="Times New Roman"/>
              </a:rPr>
              <a:t>CSS21: B.E. CSE (H) with specialization in </a:t>
            </a:r>
            <a:br>
              <a:rPr lang="en-IN" sz="3200" dirty="0">
                <a:latin typeface="Arial Black" panose="020B0A04020102020204" pitchFamily="34" charset="0"/>
                <a:cs typeface="Times New Roman"/>
              </a:rPr>
            </a:br>
            <a:r>
              <a:rPr lang="en-IN" sz="3200" dirty="0">
                <a:latin typeface="Arial Black" panose="020B0A04020102020204" pitchFamily="34" charset="0"/>
                <a:cs typeface="Times New Roman"/>
              </a:rPr>
              <a:t>Artificial Intelligence &amp; Machine Learning</a:t>
            </a:r>
          </a:p>
          <a:p>
            <a:pPr marL="12700" marR="5080" algn="ctr">
              <a:lnSpc>
                <a:spcPct val="122900"/>
              </a:lnSpc>
              <a:spcBef>
                <a:spcPts val="35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(20CSF-349)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95B7C-7687-4927-9C17-73D030B9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08" y="1223096"/>
            <a:ext cx="3733184" cy="492443"/>
          </a:xfrm>
        </p:spPr>
        <p:txBody>
          <a:bodyPr/>
          <a:lstStyle/>
          <a:p>
            <a:r>
              <a:rPr lang="en-US" sz="3200" dirty="0"/>
              <a:t>Course Outcome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36566-D9E1-41D9-8F05-30E8CEC1EA3F}"/>
              </a:ext>
            </a:extLst>
          </p:cNvPr>
          <p:cNvSpPr txBox="1"/>
          <p:nvPr/>
        </p:nvSpPr>
        <p:spPr>
          <a:xfrm>
            <a:off x="2895600" y="353172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Advanced Machine Learning </a:t>
            </a:r>
            <a:endParaRPr lang="en-IN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21EC0-2F39-4FA4-A8E2-FCDD8A43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44696"/>
              </p:ext>
            </p:extLst>
          </p:nvPr>
        </p:nvGraphicFramePr>
        <p:xfrm>
          <a:off x="934708" y="1715538"/>
          <a:ext cx="10342891" cy="439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18">
                  <a:extLst>
                    <a:ext uri="{9D8B030D-6E8A-4147-A177-3AD203B41FA5}">
                      <a16:colId xmlns:a16="http://schemas.microsoft.com/office/drawing/2014/main" val="3339205583"/>
                    </a:ext>
                  </a:extLst>
                </a:gridCol>
                <a:gridCol w="9493273">
                  <a:extLst>
                    <a:ext uri="{9D8B030D-6E8A-4147-A177-3AD203B41FA5}">
                      <a16:colId xmlns:a16="http://schemas.microsoft.com/office/drawing/2014/main" val="3982804983"/>
                    </a:ext>
                  </a:extLst>
                </a:gridCol>
              </a:tblGrid>
              <a:tr h="4444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CO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82345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Have a good understanding of the fundamental issues and challenges of machine learning: data, model selection, model complexity, etc.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0563"/>
                  </a:ext>
                </a:extLst>
              </a:tr>
              <a:tr h="882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Appreciate the underlying mathematical relationships within and across Machine Learning algorithms and the paradigms of supervised and un-supervised learning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83862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Design and implement various machine learning algorithms in a range of real-world applications.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54048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Design and evaluate intelligent expert models for perception and prediction using machine learning algorithms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29091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Analyze and make use of machine learning algorithms-based applications using performance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11239500" cy="615553"/>
          </a:xfrm>
        </p:spPr>
        <p:txBody>
          <a:bodyPr/>
          <a:lstStyle/>
          <a:p>
            <a:pPr algn="ctr"/>
            <a:r>
              <a:rPr lang="en-US" dirty="0"/>
              <a:t>Naïve Bayes for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430000" cy="133728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Problem: If the weather is sunny, then the Player should play or not?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Solution: </a:t>
            </a:r>
            <a:r>
              <a:rPr lang="en-US" sz="2000" dirty="0"/>
              <a:t>To solve this, first consider the below dataset: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4E6B7-5E4A-3334-9574-75081C08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11798"/>
              </p:ext>
            </p:extLst>
          </p:nvPr>
        </p:nvGraphicFramePr>
        <p:xfrm>
          <a:off x="685800" y="1905001"/>
          <a:ext cx="3886200" cy="48005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9438001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9047407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13341453"/>
                    </a:ext>
                  </a:extLst>
                </a:gridCol>
              </a:tblGrid>
              <a:tr h="359054">
                <a:tc>
                  <a:txBody>
                    <a:bodyPr/>
                    <a:lstStyle/>
                    <a:p>
                      <a:pPr algn="ctr" fontAlgn="t"/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256" marR="57256" marT="57256" marB="57256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256" marR="57256" marT="57256" marB="57256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708" marR="68708" marT="34354" marB="34354"/>
                </a:tc>
                <a:extLst>
                  <a:ext uri="{0D108BD9-81ED-4DB2-BD59-A6C34878D82A}">
                    <a16:rowId xmlns:a16="http://schemas.microsoft.com/office/drawing/2014/main" val="2771548729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Rainy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347733641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203000618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2139600621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82703333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No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1187273997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Rainy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488218392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287571721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3849658465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Rainy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No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529935373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9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No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4015463517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1763182432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11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Rainy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No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2392787895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12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591144117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</a:rPr>
                        <a:t>13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171" marR="38171" marT="38171" marB="38171"/>
                </a:tc>
                <a:extLst>
                  <a:ext uri="{0D108BD9-81ED-4DB2-BD59-A6C34878D82A}">
                    <a16:rowId xmlns:a16="http://schemas.microsoft.com/office/drawing/2014/main" val="2581036662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997C8C-AEC4-5E06-3BAF-975EEED9B8AA}"/>
              </a:ext>
            </a:extLst>
          </p:cNvPr>
          <p:cNvSpPr txBox="1">
            <a:spLocks/>
          </p:cNvSpPr>
          <p:nvPr/>
        </p:nvSpPr>
        <p:spPr>
          <a:xfrm>
            <a:off x="4686300" y="1905001"/>
            <a:ext cx="7086600" cy="413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kern="0" dirty="0"/>
              <a:t>Frequency table for the Weather Conditions: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82E2B2-37BB-4DB7-9D5A-FBCBECB48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57918"/>
              </p:ext>
            </p:extLst>
          </p:nvPr>
        </p:nvGraphicFramePr>
        <p:xfrm>
          <a:off x="5181600" y="2376487"/>
          <a:ext cx="5715000" cy="1879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93611434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9599149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669730957"/>
                    </a:ext>
                  </a:extLst>
                </a:gridCol>
              </a:tblGrid>
              <a:tr h="33452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Weather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No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75035255"/>
                  </a:ext>
                </a:extLst>
              </a:tr>
              <a:tr h="33452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23869208"/>
                  </a:ext>
                </a:extLst>
              </a:tr>
              <a:tr h="33452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Rainy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45758016"/>
                  </a:ext>
                </a:extLst>
              </a:tr>
              <a:tr h="33452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12095278"/>
                  </a:ext>
                </a:extLst>
              </a:tr>
              <a:tr h="33452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Total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10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75051080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79FC66-1206-8980-B0EE-0B8F459837F6}"/>
              </a:ext>
            </a:extLst>
          </p:cNvPr>
          <p:cNvSpPr txBox="1">
            <a:spLocks/>
          </p:cNvSpPr>
          <p:nvPr/>
        </p:nvSpPr>
        <p:spPr>
          <a:xfrm>
            <a:off x="4429125" y="4255115"/>
            <a:ext cx="7086600" cy="413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kern="0" dirty="0"/>
              <a:t>Likelihood table weather condition: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74D5E-6155-FCD4-E89C-574BCC81B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91505"/>
              </p:ext>
            </p:extLst>
          </p:nvPr>
        </p:nvGraphicFramePr>
        <p:xfrm>
          <a:off x="5181600" y="4669074"/>
          <a:ext cx="5715000" cy="1879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8584654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57945527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26425646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598518037"/>
                    </a:ext>
                  </a:extLst>
                </a:gridCol>
              </a:tblGrid>
              <a:tr h="267482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Weather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No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Yes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66363563"/>
                  </a:ext>
                </a:extLst>
              </a:tr>
              <a:tr h="26748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Overcast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5/14= 0.35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5092489"/>
                  </a:ext>
                </a:extLst>
              </a:tr>
              <a:tr h="26748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Rainy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4/14=0.29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89733986"/>
                  </a:ext>
                </a:extLst>
              </a:tr>
              <a:tr h="26748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Sunny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5/14=0.35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73605316"/>
                  </a:ext>
                </a:extLst>
              </a:tr>
              <a:tr h="26748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All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4/14=0.29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10/14=0.71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7823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7DBFB7F-FEB5-2733-2C05-F4FD6142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601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3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11239500" cy="61555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430000" cy="54922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Applying Bayes theorem: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</a:t>
            </a:r>
            <a:r>
              <a:rPr lang="en-US" sz="2000" dirty="0" err="1"/>
              <a:t>Yes|Sunny</a:t>
            </a:r>
            <a:r>
              <a:rPr lang="en-US" sz="2000" dirty="0"/>
              <a:t>)= P(</a:t>
            </a:r>
            <a:r>
              <a:rPr lang="en-US" sz="2000" dirty="0" err="1"/>
              <a:t>Sunny|Yes</a:t>
            </a:r>
            <a:r>
              <a:rPr lang="en-US" sz="2000" dirty="0"/>
              <a:t>)*P(Yes)/P(Sunny)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</a:t>
            </a:r>
            <a:r>
              <a:rPr lang="en-US" sz="2000" dirty="0" err="1"/>
              <a:t>Sunny|Yes</a:t>
            </a:r>
            <a:r>
              <a:rPr lang="en-US" sz="2000" dirty="0"/>
              <a:t>)= 3/10= 0.3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P(Sunny)= 0.35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P(Yes)=0.71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 P(</a:t>
            </a:r>
            <a:r>
              <a:rPr lang="en-US" sz="2000" dirty="0" err="1"/>
              <a:t>Yes|Sunny</a:t>
            </a:r>
            <a:r>
              <a:rPr lang="en-US" sz="2000" dirty="0"/>
              <a:t>) = 0.3*0.71/0.35= 0.60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</a:t>
            </a:r>
            <a:r>
              <a:rPr lang="en-US" sz="2000" dirty="0" err="1"/>
              <a:t>No|Sunny</a:t>
            </a:r>
            <a:r>
              <a:rPr lang="en-US" sz="2000" dirty="0"/>
              <a:t>)= P(</a:t>
            </a:r>
            <a:r>
              <a:rPr lang="en-US" sz="2000" dirty="0" err="1"/>
              <a:t>Sunny|No</a:t>
            </a:r>
            <a:r>
              <a:rPr lang="en-US" sz="2000" dirty="0"/>
              <a:t>)*P(No)/P(Sunny)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</a:t>
            </a:r>
            <a:r>
              <a:rPr lang="en-US" sz="2000" dirty="0" err="1"/>
              <a:t>Sunny|NO</a:t>
            </a:r>
            <a:r>
              <a:rPr lang="en-US" sz="2000" dirty="0"/>
              <a:t>)= 2/4=0.5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P(No)= 0.29 &amp; P(Sunny)= 0.35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 P(</a:t>
            </a:r>
            <a:r>
              <a:rPr lang="en-US" sz="2000" dirty="0" err="1"/>
              <a:t>No|Sunny</a:t>
            </a:r>
            <a:r>
              <a:rPr lang="en-US" sz="2000" dirty="0"/>
              <a:t>)= 0.5*0.29/0.35 = 0.41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 as we can see from the above calculation that P(</a:t>
            </a:r>
            <a:r>
              <a:rPr lang="en-US" sz="2000" dirty="0" err="1"/>
              <a:t>Yes|Sunny</a:t>
            </a:r>
            <a:r>
              <a:rPr lang="en-US" sz="2000" dirty="0"/>
              <a:t>)&gt;P(</a:t>
            </a:r>
            <a:r>
              <a:rPr lang="en-US" sz="2000" dirty="0" err="1"/>
              <a:t>No|Sunny</a:t>
            </a:r>
            <a:r>
              <a:rPr lang="en-US" sz="2000" dirty="0"/>
              <a:t>). Hence on a Sunny day, Player can play the game.</a:t>
            </a:r>
          </a:p>
        </p:txBody>
      </p:sp>
    </p:spTree>
    <p:extLst>
      <p:ext uri="{BB962C8B-B14F-4D97-AF65-F5344CB8AC3E}">
        <p14:creationId xmlns:p14="http://schemas.microsoft.com/office/powerpoint/2010/main" val="41571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11239500" cy="615553"/>
          </a:xfrm>
        </p:spPr>
        <p:txBody>
          <a:bodyPr/>
          <a:lstStyle/>
          <a:p>
            <a:pPr algn="ctr"/>
            <a:r>
              <a:rPr lang="en-US" dirty="0"/>
              <a:t>Python Implementation of the Naïve Bayes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11430000" cy="503060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Now we will implement a Naive Bayes Algorithm using Python. So for this, we will use the "</a:t>
            </a:r>
            <a:r>
              <a:rPr lang="en-US" sz="2000" dirty="0" err="1"/>
              <a:t>user_data</a:t>
            </a:r>
            <a:r>
              <a:rPr lang="en-US" sz="2000" dirty="0"/>
              <a:t>" dataset, which we have used in our other classification model. Therefore we can easily compare the Naive Bayes model with the other models.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Steps to implement:</a:t>
            </a:r>
          </a:p>
          <a:p>
            <a:pPr marL="7143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Pre-processing step</a:t>
            </a:r>
          </a:p>
          <a:p>
            <a:pPr marL="7143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Fitting Naive Bayes to the Training set</a:t>
            </a:r>
          </a:p>
          <a:p>
            <a:pPr marL="7143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Predicting the test result</a:t>
            </a:r>
          </a:p>
          <a:p>
            <a:pPr marL="7143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accuracy of the result(Creation of Confusion matrix)</a:t>
            </a:r>
          </a:p>
          <a:p>
            <a:pPr marL="7143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Visualizing the test set result.</a:t>
            </a:r>
          </a:p>
          <a:p>
            <a:pPr marL="7143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1475" algn="just">
              <a:lnSpc>
                <a:spcPct val="150000"/>
              </a:lnSpc>
            </a:pPr>
            <a:r>
              <a:rPr lang="en-US" sz="2000" b="1" dirty="0" err="1"/>
              <a:t>Goto</a:t>
            </a:r>
            <a:r>
              <a:rPr lang="en-US" sz="2000" b="1" dirty="0"/>
              <a:t>: </a:t>
            </a:r>
            <a:r>
              <a:rPr lang="en-US" sz="2000" b="1" dirty="0">
                <a:hlinkClick r:id="rId2"/>
              </a:rPr>
              <a:t>https://www.javatpoint.com/machine-learning-naive-bayes-classifier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11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295400"/>
            <a:ext cx="10591800" cy="160473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T1: Mitchell T.M., Machine Learning, McGraw Hill (1997).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T2: Andreas C. Miller, Sarah Guido, Introduction to Machine Learning with Python, O’REILLY (2001).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563DD2-5A24-46DC-9437-398A7211F060}"/>
              </a:ext>
            </a:extLst>
          </p:cNvPr>
          <p:cNvSpPr txBox="1">
            <a:spLocks/>
          </p:cNvSpPr>
          <p:nvPr/>
        </p:nvSpPr>
        <p:spPr>
          <a:xfrm>
            <a:off x="800100" y="152400"/>
            <a:ext cx="112395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kern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0636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691380"/>
            <a:chOff x="0" y="0"/>
            <a:chExt cx="12192000" cy="46913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688205"/>
            </a:xfrm>
            <a:custGeom>
              <a:avLst/>
              <a:gdLst/>
              <a:ahLst/>
              <a:cxnLst/>
              <a:rect l="l" t="t" r="r" b="b"/>
              <a:pathLst>
                <a:path w="12192000" h="4688205">
                  <a:moveTo>
                    <a:pt x="12192000" y="0"/>
                  </a:moveTo>
                  <a:lnTo>
                    <a:pt x="0" y="0"/>
                  </a:lnTo>
                  <a:lnTo>
                    <a:pt x="0" y="4687824"/>
                  </a:lnTo>
                  <a:lnTo>
                    <a:pt x="12192000" y="46878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8562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48216" y="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</a:path>
                <a:path w="1828800" h="1828800">
                  <a:moveTo>
                    <a:pt x="819911" y="0"/>
                  </a:moveTo>
                  <a:lnTo>
                    <a:pt x="1483867" y="663955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7095" y="5126735"/>
            <a:ext cx="1734820" cy="1734820"/>
            <a:chOff x="387095" y="5126735"/>
            <a:chExt cx="1734820" cy="1734820"/>
          </a:xfrm>
        </p:grpSpPr>
        <p:sp>
          <p:nvSpPr>
            <p:cNvPr id="6" name="object 6"/>
            <p:cNvSpPr/>
            <p:nvPr/>
          </p:nvSpPr>
          <p:spPr>
            <a:xfrm>
              <a:off x="734568" y="6294119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0" y="0"/>
                  </a:moveTo>
                  <a:lnTo>
                    <a:pt x="558291" y="558344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143" y="5129783"/>
              <a:ext cx="1728470" cy="1728470"/>
            </a:xfrm>
            <a:custGeom>
              <a:avLst/>
              <a:gdLst/>
              <a:ahLst/>
              <a:cxnLst/>
              <a:rect l="l" t="t" r="r" b="b"/>
              <a:pathLst>
                <a:path w="1728470" h="1728470">
                  <a:moveTo>
                    <a:pt x="0" y="0"/>
                  </a:moveTo>
                  <a:lnTo>
                    <a:pt x="1728343" y="1728310"/>
                  </a:lnTo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5002" y="2212619"/>
            <a:ext cx="42748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b="0" spc="-144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8000" b="0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0" spc="-176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8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4139" y="1214627"/>
            <a:ext cx="2685415" cy="3228340"/>
          </a:xfrm>
          <a:custGeom>
            <a:avLst/>
            <a:gdLst/>
            <a:ahLst/>
            <a:cxnLst/>
            <a:rect l="l" t="t" r="r" b="b"/>
            <a:pathLst>
              <a:path w="2685415" h="3228340">
                <a:moveTo>
                  <a:pt x="2429256" y="2414524"/>
                </a:moveTo>
                <a:lnTo>
                  <a:pt x="1612138" y="3227832"/>
                </a:lnTo>
                <a:lnTo>
                  <a:pt x="0" y="1613916"/>
                </a:lnTo>
                <a:lnTo>
                  <a:pt x="1612138" y="0"/>
                </a:lnTo>
                <a:lnTo>
                  <a:pt x="2429256" y="818134"/>
                </a:lnTo>
              </a:path>
              <a:path w="2685415" h="3228340">
                <a:moveTo>
                  <a:pt x="2685288" y="2414524"/>
                </a:moveTo>
                <a:lnTo>
                  <a:pt x="1868170" y="3227832"/>
                </a:lnTo>
                <a:lnTo>
                  <a:pt x="256032" y="1613916"/>
                </a:lnTo>
                <a:lnTo>
                  <a:pt x="1868170" y="0"/>
                </a:lnTo>
                <a:lnTo>
                  <a:pt x="2685288" y="818134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743" y="152400"/>
            <a:ext cx="411480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562</Words>
  <Application>Microsoft Office PowerPoint</Application>
  <PresentationFormat>Widescreen</PresentationFormat>
  <Paragraphs>132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Carlito</vt:lpstr>
      <vt:lpstr>inter-regular</vt:lpstr>
      <vt:lpstr>Times New Roman</vt:lpstr>
      <vt:lpstr>Times New Roman</vt:lpstr>
      <vt:lpstr>Trebuchet MS</vt:lpstr>
      <vt:lpstr>Wingdings</vt:lpstr>
      <vt:lpstr>Office Theme</vt:lpstr>
      <vt:lpstr>INSTITUTE: UIE (AIT-CSE)</vt:lpstr>
      <vt:lpstr>PowerPoint Presentation</vt:lpstr>
      <vt:lpstr>Naïve Bayes for Categorical Data</vt:lpstr>
      <vt:lpstr> </vt:lpstr>
      <vt:lpstr>Python Implementation of the Naïve Bayes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INSTITUTE OF TECHNOLOGY</dc:title>
  <dc:creator>Neha Sharma</dc:creator>
  <cp:lastModifiedBy>Siddharth Kumar</cp:lastModifiedBy>
  <cp:revision>130</cp:revision>
  <dcterms:created xsi:type="dcterms:W3CDTF">2020-06-24T06:19:43Z</dcterms:created>
  <dcterms:modified xsi:type="dcterms:W3CDTF">2022-09-15T07:44:27Z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2020-06-24T00:00:00Z</vt:filetime>
  </property>
</Properties>
</file>