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0"/>
  </p:notesMasterIdLst>
  <p:sldIdLst>
    <p:sldId id="486" r:id="rId2"/>
    <p:sldId id="284" r:id="rId3"/>
    <p:sldId id="285" r:id="rId4"/>
    <p:sldId id="510" r:id="rId5"/>
    <p:sldId id="512" r:id="rId6"/>
    <p:sldId id="511" r:id="rId7"/>
    <p:sldId id="498" r:id="rId8"/>
    <p:sldId id="283"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05-07-2022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7</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7/5/2022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Bhasfe/ml-algorithms/tree/master/Naive%20Bay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ode/barishasdemir/classification-with-naive-bayes/notebook" TargetMode="External"/><Relationship Id="rId2" Type="http://schemas.openxmlformats.org/officeDocument/2006/relationships/hyperlink" Target="https://www.kaggle.com/code/shub99/text-classification-and-naive-bayes-classifier/noteboo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515800"/>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2.1.3: Naive Bayes</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18:</a:t>
            </a:r>
            <a:r>
              <a:rPr lang="en-US" sz="2400" b="1" spc="-5" dirty="0">
                <a:solidFill>
                  <a:schemeClr val="tx1">
                    <a:lumMod val="85000"/>
                    <a:lumOff val="15000"/>
                  </a:schemeClr>
                </a:solidFill>
                <a:latin typeface="Times New Roman"/>
                <a:cs typeface="Times New Roman"/>
              </a:rPr>
              <a:t>Naïve Bayes for Text Classification</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Naïve Bayes for Text Classification</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066800"/>
            <a:ext cx="11430000" cy="5877737"/>
          </a:xfrm>
        </p:spPr>
        <p:txBody>
          <a:bodyPr/>
          <a:lstStyle/>
          <a:p>
            <a:pPr marL="342900" indent="-342900" algn="just">
              <a:lnSpc>
                <a:spcPct val="150000"/>
              </a:lnSpc>
              <a:buFont typeface="Wingdings" panose="05000000000000000000" pitchFamily="2" charset="2"/>
              <a:buChar char="Ø"/>
            </a:pPr>
            <a:r>
              <a:rPr lang="en-US" sz="2000" dirty="0"/>
              <a:t>Text Analysis is a major application field for machine learning algorithms. However the raw data, a sequence of symbols (i.e. strings) cannot be fed directly to the algorithms themselves as most of them expect numerical feature vectors with a fixed size rather than the raw text documents with variable length.</a:t>
            </a:r>
          </a:p>
          <a:p>
            <a:pPr marL="342900" indent="-342900" algn="just">
              <a:lnSpc>
                <a:spcPct val="150000"/>
              </a:lnSpc>
              <a:buFont typeface="Wingdings" panose="05000000000000000000" pitchFamily="2" charset="2"/>
              <a:buChar char="Ø"/>
            </a:pPr>
            <a:r>
              <a:rPr lang="en-US" sz="2000" dirty="0"/>
              <a:t>In order to address this, scikit-learn provides utilities for the most common ways to extract numerical features from text content, namely:</a:t>
            </a:r>
          </a:p>
          <a:p>
            <a:pPr marL="714375" indent="-342900" algn="just">
              <a:lnSpc>
                <a:spcPct val="150000"/>
              </a:lnSpc>
              <a:buFont typeface="Wingdings" panose="05000000000000000000" pitchFamily="2" charset="2"/>
              <a:buChar char="§"/>
            </a:pPr>
            <a:r>
              <a:rPr lang="en-US" sz="2000" dirty="0"/>
              <a:t>tokenizing strings and giving an integer id for each possible token, for instance by using white-spaces and punctuation as token separators.</a:t>
            </a:r>
          </a:p>
          <a:p>
            <a:pPr marL="714375" indent="-342900" algn="just">
              <a:lnSpc>
                <a:spcPct val="150000"/>
              </a:lnSpc>
              <a:buFont typeface="Wingdings" panose="05000000000000000000" pitchFamily="2" charset="2"/>
              <a:buChar char="§"/>
            </a:pPr>
            <a:r>
              <a:rPr lang="en-US" sz="2000" dirty="0"/>
              <a:t>counting the occurrences of tokens in each document.</a:t>
            </a:r>
          </a:p>
          <a:p>
            <a:pPr marL="342900" indent="-342900" algn="just">
              <a:lnSpc>
                <a:spcPct val="150000"/>
              </a:lnSpc>
              <a:buFont typeface="Wingdings" panose="05000000000000000000" pitchFamily="2" charset="2"/>
              <a:buChar char="Ø"/>
            </a:pPr>
            <a:r>
              <a:rPr lang="en-US" sz="2000" dirty="0"/>
              <a:t>In this scheme, features and samples are defined as follows:</a:t>
            </a:r>
          </a:p>
          <a:p>
            <a:pPr marL="714375" indent="-342900" algn="just">
              <a:lnSpc>
                <a:spcPct val="150000"/>
              </a:lnSpc>
              <a:buFont typeface="Wingdings" panose="05000000000000000000" pitchFamily="2" charset="2"/>
              <a:buChar char="§"/>
            </a:pPr>
            <a:r>
              <a:rPr lang="en-US" sz="2000" dirty="0"/>
              <a:t>each individual token occurrence frequency is treated as a feature.</a:t>
            </a:r>
          </a:p>
          <a:p>
            <a:pPr marL="714375" indent="-342900" algn="just">
              <a:lnSpc>
                <a:spcPct val="150000"/>
              </a:lnSpc>
              <a:buFont typeface="Wingdings" panose="05000000000000000000" pitchFamily="2" charset="2"/>
              <a:buChar char="§"/>
            </a:pPr>
            <a:r>
              <a:rPr lang="en-US" sz="2000" dirty="0"/>
              <a:t>the vector of all the token frequencies for a given document is considered a multivariate sample.</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a:p>
        </p:txBody>
      </p:sp>
      <p:sp>
        <p:nvSpPr>
          <p:cNvPr id="9" name="Rectangle 1">
            <a:extLst>
              <a:ext uri="{FF2B5EF4-FFF2-40B4-BE49-F238E27FC236}">
                <a16:creationId xmlns:a16="http://schemas.microsoft.com/office/drawing/2014/main" id="{57DBFB7F-FEB5-2733-2C05-F4FD6142F793}"/>
              </a:ext>
            </a:extLst>
          </p:cNvPr>
          <p:cNvSpPr>
            <a:spLocks noChangeArrowheads="1"/>
          </p:cNvSpPr>
          <p:nvPr/>
        </p:nvSpPr>
        <p:spPr bwMode="auto">
          <a:xfrm>
            <a:off x="3908425" y="260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5953938"/>
          </a:xfrm>
        </p:spPr>
        <p:txBody>
          <a:bodyPr/>
          <a:lstStyle/>
          <a:p>
            <a:pPr marL="342900" indent="-342900" algn="just">
              <a:lnSpc>
                <a:spcPct val="150000"/>
              </a:lnSpc>
              <a:buFont typeface="Wingdings" panose="05000000000000000000" pitchFamily="2" charset="2"/>
              <a:buChar char="Ø"/>
            </a:pPr>
            <a:r>
              <a:rPr lang="en-US" sz="2000" dirty="0"/>
              <a:t>The dataset contains SMS messages labeled as ham (non-spam) or spam. We'll use scikit-</a:t>
            </a:r>
            <a:r>
              <a:rPr lang="en-US" sz="2000" dirty="0" err="1"/>
              <a:t>learn's</a:t>
            </a:r>
            <a:r>
              <a:rPr lang="en-US" sz="2000" dirty="0"/>
              <a:t> Naive Bayes Classifier to predict these labels.</a:t>
            </a:r>
          </a:p>
          <a:p>
            <a:pPr marL="342900" indent="-342900" algn="just">
              <a:lnSpc>
                <a:spcPct val="150000"/>
              </a:lnSpc>
              <a:buFont typeface="Wingdings" panose="05000000000000000000" pitchFamily="2" charset="2"/>
              <a:buChar char="Ø"/>
            </a:pPr>
            <a:r>
              <a:rPr lang="en-US" sz="2000" dirty="0"/>
              <a:t>Originally published here: </a:t>
            </a:r>
            <a:r>
              <a:rPr lang="en-US" sz="2000" dirty="0">
                <a:hlinkClick r:id="rId2"/>
              </a:rPr>
              <a:t>https://github.com/Bhasfe/ml-algorithms/tree/master/Naive%20Bayes</a:t>
            </a:r>
            <a:r>
              <a:rPr lang="en-US" sz="2000" dirty="0"/>
              <a:t> </a:t>
            </a:r>
          </a:p>
          <a:p>
            <a:pPr algn="just">
              <a:lnSpc>
                <a:spcPct val="150000"/>
              </a:lnSpc>
            </a:pPr>
            <a:r>
              <a:rPr lang="en-US" sz="2000" b="1" dirty="0"/>
              <a:t>How does it work?</a:t>
            </a:r>
          </a:p>
          <a:p>
            <a:pPr marL="342900" indent="-342900" algn="just">
              <a:lnSpc>
                <a:spcPct val="150000"/>
              </a:lnSpc>
              <a:buFont typeface="Wingdings" panose="05000000000000000000" pitchFamily="2" charset="2"/>
              <a:buChar char="Ø"/>
            </a:pPr>
            <a:r>
              <a:rPr lang="en-US" sz="2000" dirty="0"/>
              <a:t>Naive Bayes is an algorithm which is commonly used in natural language processing (NLP) tasks such as spam filtering, sentiment analysis, classification, recommendation. It is based on Bayes' Theorem as shown below.</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a:t>P(A|B) = probability of A if B occurs</a:t>
            </a:r>
          </a:p>
          <a:p>
            <a:pPr marL="342900" indent="-342900" algn="just">
              <a:lnSpc>
                <a:spcPct val="150000"/>
              </a:lnSpc>
              <a:buFont typeface="Wingdings" panose="05000000000000000000" pitchFamily="2" charset="2"/>
              <a:buChar char="Ø"/>
            </a:pPr>
            <a:r>
              <a:rPr lang="en-US" sz="2000" dirty="0"/>
              <a:t>P(B|A) = probability of B if A occurs</a:t>
            </a:r>
          </a:p>
          <a:p>
            <a:pPr marL="342900" indent="-342900" algn="just">
              <a:lnSpc>
                <a:spcPct val="150000"/>
              </a:lnSpc>
              <a:buFont typeface="Wingdings" panose="05000000000000000000" pitchFamily="2" charset="2"/>
              <a:buChar char="Ø"/>
            </a:pPr>
            <a:r>
              <a:rPr lang="en-US" sz="2000" dirty="0"/>
              <a:t>P(A) = probability of A</a:t>
            </a:r>
          </a:p>
          <a:p>
            <a:pPr marL="342900" indent="-342900" algn="just">
              <a:lnSpc>
                <a:spcPct val="150000"/>
              </a:lnSpc>
              <a:buFont typeface="Wingdings" panose="05000000000000000000" pitchFamily="2" charset="2"/>
              <a:buChar char="Ø"/>
            </a:pPr>
            <a:r>
              <a:rPr lang="en-US" sz="2000" dirty="0"/>
              <a:t>P(B) = probability of A</a:t>
            </a:r>
          </a:p>
          <a:p>
            <a:pPr marL="342900" indent="-342900" algn="just">
              <a:lnSpc>
                <a:spcPct val="150000"/>
              </a:lnSpc>
              <a:buFont typeface="Wingdings" panose="05000000000000000000" pitchFamily="2" charset="2"/>
              <a:buChar char="Ø"/>
            </a:pPr>
            <a:endParaRPr lang="en-US" sz="2000" dirty="0"/>
          </a:p>
        </p:txBody>
      </p:sp>
      <p:pic>
        <p:nvPicPr>
          <p:cNvPr id="1026" name="Picture 2">
            <a:extLst>
              <a:ext uri="{FF2B5EF4-FFF2-40B4-BE49-F238E27FC236}">
                <a16:creationId xmlns:a16="http://schemas.microsoft.com/office/drawing/2014/main" id="{B8002E79-1134-529A-7D92-B69A9038D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962400"/>
            <a:ext cx="4152900"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4568943"/>
          </a:xfrm>
        </p:spPr>
        <p:txBody>
          <a:bodyPr/>
          <a:lstStyle/>
          <a:p>
            <a:pPr marL="342900" indent="-342900" algn="just">
              <a:lnSpc>
                <a:spcPct val="150000"/>
              </a:lnSpc>
              <a:buFont typeface="Wingdings" panose="05000000000000000000" pitchFamily="2" charset="2"/>
              <a:buChar char="Ø"/>
            </a:pPr>
            <a:r>
              <a:rPr lang="en-US" sz="2000" dirty="0"/>
              <a:t>Basics of Natural Language Processing</a:t>
            </a:r>
          </a:p>
          <a:p>
            <a:pPr marL="342900" indent="-342900" algn="just">
              <a:lnSpc>
                <a:spcPct val="150000"/>
              </a:lnSpc>
              <a:buFont typeface="Wingdings" panose="05000000000000000000" pitchFamily="2" charset="2"/>
              <a:buChar char="Ø"/>
            </a:pPr>
            <a:r>
              <a:rPr lang="en-US" sz="2000" dirty="0"/>
              <a:t>Since we'll use Naive Bayes in a text classification task, I would like to explain briefly some concepts that are we going to use.</a:t>
            </a:r>
          </a:p>
          <a:p>
            <a:pPr marL="342900" indent="-342900" algn="just">
              <a:lnSpc>
                <a:spcPct val="150000"/>
              </a:lnSpc>
              <a:buFont typeface="Wingdings" panose="05000000000000000000" pitchFamily="2" charset="2"/>
              <a:buChar char="Ø"/>
            </a:pPr>
            <a:r>
              <a:rPr lang="en-US" sz="2000" dirty="0"/>
              <a:t>Lemmatization: It is a process of make the same words in their stem. For example run, ran, running are different in terms of Python. </a:t>
            </a:r>
          </a:p>
          <a:p>
            <a:pPr marL="342900" indent="-342900" algn="just">
              <a:lnSpc>
                <a:spcPct val="150000"/>
              </a:lnSpc>
              <a:buFont typeface="Wingdings" panose="05000000000000000000" pitchFamily="2" charset="2"/>
              <a:buChar char="Ø"/>
            </a:pPr>
            <a:r>
              <a:rPr lang="en-US" sz="2000" dirty="0"/>
              <a:t>Stop words: The words that are not important in terms of the context</a:t>
            </a:r>
          </a:p>
          <a:p>
            <a:pPr marL="342900" indent="-342900" algn="just">
              <a:lnSpc>
                <a:spcPct val="150000"/>
              </a:lnSpc>
              <a:buFont typeface="Wingdings" panose="05000000000000000000" pitchFamily="2" charset="2"/>
              <a:buChar char="Ø"/>
            </a:pPr>
            <a:r>
              <a:rPr lang="en-US" sz="2000" dirty="0"/>
              <a:t>Tokenization: The process of extracting words in a sentence by spaces and punctuations. </a:t>
            </a:r>
          </a:p>
          <a:p>
            <a:pPr marL="342900" indent="-342900" algn="just">
              <a:lnSpc>
                <a:spcPct val="150000"/>
              </a:lnSpc>
              <a:buFont typeface="Wingdings" panose="05000000000000000000" pitchFamily="2" charset="2"/>
              <a:buChar char="Ø"/>
            </a:pPr>
            <a:r>
              <a:rPr lang="en-US" sz="2000" dirty="0"/>
              <a:t>Bag Of Words: </a:t>
            </a:r>
            <a:r>
              <a:rPr lang="en-US" sz="2000" dirty="0" err="1"/>
              <a:t>BoW</a:t>
            </a:r>
            <a:r>
              <a:rPr lang="en-US" sz="2000" dirty="0"/>
              <a:t> is the representation of text data in a numerical way that machine learning algorithms can work with.</a:t>
            </a:r>
          </a:p>
          <a:p>
            <a:pPr marL="342900" indent="-342900" algn="just">
              <a:lnSpc>
                <a:spcPct val="15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395064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Python Implementation</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990600"/>
            <a:ext cx="11430000" cy="4107278"/>
          </a:xfrm>
        </p:spPr>
        <p:txBody>
          <a:bodyPr/>
          <a:lstStyle/>
          <a:p>
            <a:pPr algn="just">
              <a:lnSpc>
                <a:spcPct val="150000"/>
              </a:lnSpc>
            </a:pPr>
            <a:r>
              <a:rPr lang="en-US" sz="2000" b="1" dirty="0"/>
              <a:t>Requirements</a:t>
            </a:r>
          </a:p>
          <a:p>
            <a:pPr marL="342900" indent="-342900" algn="just">
              <a:lnSpc>
                <a:spcPct val="150000"/>
              </a:lnSpc>
              <a:buFont typeface="Wingdings" panose="05000000000000000000" pitchFamily="2" charset="2"/>
              <a:buChar char="Ø"/>
            </a:pPr>
            <a:r>
              <a:rPr lang="en-US" sz="2000" dirty="0"/>
              <a:t>Before start the project. We have to install the necessary libraries via following commands.</a:t>
            </a:r>
          </a:p>
          <a:p>
            <a:pPr marL="342900" indent="-342900" algn="just">
              <a:lnSpc>
                <a:spcPct val="150000"/>
              </a:lnSpc>
              <a:buFont typeface="Wingdings" panose="05000000000000000000" pitchFamily="2" charset="2"/>
              <a:buChar char="Ø"/>
            </a:pPr>
            <a:r>
              <a:rPr lang="en-US" sz="2000" dirty="0"/>
              <a:t>pip install -U scikit-learn</a:t>
            </a:r>
          </a:p>
          <a:p>
            <a:pPr marL="342900" indent="-342900" algn="just">
              <a:lnSpc>
                <a:spcPct val="150000"/>
              </a:lnSpc>
              <a:buFont typeface="Wingdings" panose="05000000000000000000" pitchFamily="2" charset="2"/>
              <a:buChar char="Ø"/>
            </a:pPr>
            <a:r>
              <a:rPr lang="en-US" sz="2000" dirty="0"/>
              <a:t>pip install </a:t>
            </a:r>
            <a:r>
              <a:rPr lang="en-US" sz="2000" dirty="0" err="1"/>
              <a:t>wordcloud</a:t>
            </a:r>
            <a:endParaRPr lang="en-US" sz="2000" dirty="0"/>
          </a:p>
          <a:p>
            <a:pPr marL="342900" indent="-342900" algn="just">
              <a:lnSpc>
                <a:spcPct val="150000"/>
              </a:lnSpc>
              <a:buFont typeface="Wingdings" panose="05000000000000000000" pitchFamily="2" charset="2"/>
              <a:buChar char="Ø"/>
            </a:pPr>
            <a:r>
              <a:rPr lang="en-US" sz="2000" dirty="0"/>
              <a:t>pip install --user -U </a:t>
            </a:r>
            <a:r>
              <a:rPr lang="en-US" sz="2000" dirty="0" err="1"/>
              <a:t>nltk</a:t>
            </a:r>
            <a:endParaRPr lang="en-US" sz="2000" dirty="0"/>
          </a:p>
          <a:p>
            <a:pPr marL="714375" indent="-342900" algn="just">
              <a:lnSpc>
                <a:spcPct val="150000"/>
              </a:lnSpc>
              <a:buFont typeface="Arial" panose="020B0604020202020204" pitchFamily="34" charset="0"/>
              <a:buChar char="•"/>
            </a:pPr>
            <a:endParaRPr lang="en-US" sz="2000" dirty="0"/>
          </a:p>
          <a:p>
            <a:pPr marL="714375" indent="-342900" algn="just">
              <a:lnSpc>
                <a:spcPct val="150000"/>
              </a:lnSpc>
              <a:buFont typeface="Arial" panose="020B0604020202020204" pitchFamily="34" charset="0"/>
              <a:buChar char="•"/>
            </a:pPr>
            <a:endParaRPr lang="en-US" sz="2000" dirty="0"/>
          </a:p>
          <a:p>
            <a:pPr marL="371475" algn="just">
              <a:lnSpc>
                <a:spcPct val="150000"/>
              </a:lnSpc>
            </a:pPr>
            <a:r>
              <a:rPr lang="en-US" sz="2000" b="1" dirty="0" err="1"/>
              <a:t>Goto</a:t>
            </a:r>
            <a:r>
              <a:rPr lang="en-US" sz="2000" b="1" dirty="0"/>
              <a:t>: </a:t>
            </a:r>
            <a:r>
              <a:rPr lang="en-US" sz="2000" b="1" dirty="0">
                <a:hlinkClick r:id="rId2"/>
              </a:rPr>
              <a:t>https://www.kaggle.com/code/shub99/text-classification-and-naive-bayes-classifier/notebook</a:t>
            </a:r>
            <a:r>
              <a:rPr lang="en-US" sz="2000" b="1" dirty="0"/>
              <a:t> </a:t>
            </a:r>
          </a:p>
          <a:p>
            <a:pPr marL="371475" algn="just">
              <a:lnSpc>
                <a:spcPct val="150000"/>
              </a:lnSpc>
            </a:pPr>
            <a:r>
              <a:rPr lang="en-US" sz="2000" b="1" dirty="0">
                <a:hlinkClick r:id="rId3"/>
              </a:rPr>
              <a:t>https://www.kaggle.com/code/barishasdemir/classification-with-naive-bayes/notebook</a:t>
            </a:r>
            <a:r>
              <a:rPr lang="en-US" sz="2000" b="1" dirty="0"/>
              <a:t> </a:t>
            </a:r>
          </a:p>
        </p:txBody>
      </p:sp>
    </p:spTree>
    <p:extLst>
      <p:ext uri="{BB962C8B-B14F-4D97-AF65-F5344CB8AC3E}">
        <p14:creationId xmlns:p14="http://schemas.microsoft.com/office/powerpoint/2010/main" val="204911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1839</TotalTime>
  <Words>671</Words>
  <Application>Microsoft Office PowerPoint</Application>
  <PresentationFormat>Widescreen</PresentationFormat>
  <Paragraphs>63</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Naïve Bayes for Text Classification</vt:lpstr>
      <vt:lpstr> </vt:lpstr>
      <vt:lpstr> </vt:lpstr>
      <vt:lpstr>Python Implementation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dell8msxlq3@outlook.com</cp:lastModifiedBy>
  <cp:revision>134</cp:revision>
  <dcterms:created xsi:type="dcterms:W3CDTF">2020-06-24T06:19:43Z</dcterms:created>
  <dcterms:modified xsi:type="dcterms:W3CDTF">2022-07-05T08:23:10Z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