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6"/>
  </p:notesMasterIdLst>
  <p:sldIdLst>
    <p:sldId id="486" r:id="rId2"/>
    <p:sldId id="284" r:id="rId3"/>
    <p:sldId id="285" r:id="rId4"/>
    <p:sldId id="510" r:id="rId5"/>
    <p:sldId id="512" r:id="rId6"/>
    <p:sldId id="513" r:id="rId7"/>
    <p:sldId id="511" r:id="rId8"/>
    <p:sldId id="514" r:id="rId9"/>
    <p:sldId id="515" r:id="rId10"/>
    <p:sldId id="516" r:id="rId11"/>
    <p:sldId id="517" r:id="rId12"/>
    <p:sldId id="518" r:id="rId13"/>
    <p:sldId id="498" r:id="rId14"/>
    <p:sldId id="28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06-07-2022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8</a:t>
            </a:fld>
            <a:endParaRPr lang="en-IN"/>
          </a:p>
        </p:txBody>
      </p:sp>
    </p:spTree>
    <p:extLst>
      <p:ext uri="{BB962C8B-B14F-4D97-AF65-F5344CB8AC3E}">
        <p14:creationId xmlns:p14="http://schemas.microsoft.com/office/powerpoint/2010/main" val="158960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9</a:t>
            </a:fld>
            <a:endParaRPr lang="en-IN"/>
          </a:p>
        </p:txBody>
      </p:sp>
    </p:spTree>
    <p:extLst>
      <p:ext uri="{BB962C8B-B14F-4D97-AF65-F5344CB8AC3E}">
        <p14:creationId xmlns:p14="http://schemas.microsoft.com/office/powerpoint/2010/main" val="211393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10</a:t>
            </a:fld>
            <a:endParaRPr lang="en-IN"/>
          </a:p>
        </p:txBody>
      </p:sp>
    </p:spTree>
    <p:extLst>
      <p:ext uri="{BB962C8B-B14F-4D97-AF65-F5344CB8AC3E}">
        <p14:creationId xmlns:p14="http://schemas.microsoft.com/office/powerpoint/2010/main" val="153002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13</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2267287"/>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2.2.1: Support Vector Machine (SVM)</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19 &amp; 20:</a:t>
            </a:r>
            <a:r>
              <a:rPr lang="en-US" sz="2400" b="1" spc="-5" dirty="0">
                <a:solidFill>
                  <a:schemeClr val="tx1">
                    <a:lumMod val="85000"/>
                    <a:lumOff val="15000"/>
                  </a:schemeClr>
                </a:solidFill>
                <a:latin typeface="Times New Roman"/>
                <a:cs typeface="Times New Roman"/>
              </a:rPr>
              <a:t>Concept of hyperplane in 2D and 3D &amp;</a:t>
            </a:r>
          </a:p>
          <a:p>
            <a:pPr marL="12700">
              <a:lnSpc>
                <a:spcPct val="100000"/>
              </a:lnSpc>
              <a:spcBef>
                <a:spcPts val="100"/>
              </a:spcBef>
            </a:pPr>
            <a:r>
              <a:rPr lang="en-US" sz="2400" b="1" spc="-5" dirty="0">
                <a:solidFill>
                  <a:schemeClr val="tx1">
                    <a:lumMod val="85000"/>
                    <a:lumOff val="15000"/>
                  </a:schemeClr>
                </a:solidFill>
                <a:latin typeface="Times New Roman"/>
                <a:cs typeface="Times New Roman"/>
              </a:rPr>
              <a:t>Maximal Margin Classifier</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8229600" cy="1219200"/>
          </a:xfrm>
        </p:spPr>
        <p:txBody>
          <a:bodyPr/>
          <a:lstStyle/>
          <a:p>
            <a:pPr marL="342900" indent="-342900" algn="just">
              <a:lnSpc>
                <a:spcPct val="150000"/>
              </a:lnSpc>
              <a:buFont typeface="Wingdings" panose="05000000000000000000" pitchFamily="2" charset="2"/>
              <a:buChar char="Ø"/>
            </a:pPr>
            <a:r>
              <a:rPr lang="en-US" sz="2000" dirty="0"/>
              <a:t>So now, SVM will divide the datasets into classes in the following way. Consider the below image:</a:t>
            </a:r>
          </a:p>
        </p:txBody>
      </p:sp>
      <p:sp>
        <p:nvSpPr>
          <p:cNvPr id="5" name="Text Placeholder 2">
            <a:extLst>
              <a:ext uri="{FF2B5EF4-FFF2-40B4-BE49-F238E27FC236}">
                <a16:creationId xmlns:a16="http://schemas.microsoft.com/office/drawing/2014/main" id="{AAF8F6FF-F4A0-1E81-2D8E-EFFB72FFE057}"/>
              </a:ext>
            </a:extLst>
          </p:cNvPr>
          <p:cNvSpPr txBox="1">
            <a:spLocks/>
          </p:cNvSpPr>
          <p:nvPr/>
        </p:nvSpPr>
        <p:spPr>
          <a:xfrm>
            <a:off x="381000" y="3706496"/>
            <a:ext cx="8229600" cy="226061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Since we are in 3-d Space, hence it is looking like a plane parallel to the x-axis. If we convert it in 2d space with z=1, then it will become as:</a:t>
            </a:r>
          </a:p>
          <a:p>
            <a:pPr marL="342900" indent="-342900" algn="just">
              <a:lnSpc>
                <a:spcPct val="150000"/>
              </a:lnSpc>
              <a:buFont typeface="Wingdings" panose="05000000000000000000" pitchFamily="2" charset="2"/>
              <a:buChar char="Ø"/>
            </a:pPr>
            <a:endParaRPr lang="en-US" sz="2000" kern="0" dirty="0"/>
          </a:p>
          <a:p>
            <a:pPr marL="342900" indent="-342900" algn="just">
              <a:lnSpc>
                <a:spcPct val="150000"/>
              </a:lnSpc>
              <a:buFont typeface="Wingdings" panose="05000000000000000000" pitchFamily="2" charset="2"/>
              <a:buChar char="Ø"/>
            </a:pPr>
            <a:endParaRPr lang="en-US" sz="2000" kern="0" dirty="0"/>
          </a:p>
          <a:p>
            <a:pPr marL="342900" indent="-342900" algn="just">
              <a:lnSpc>
                <a:spcPct val="150000"/>
              </a:lnSpc>
              <a:buFont typeface="Wingdings" panose="05000000000000000000" pitchFamily="2" charset="2"/>
              <a:buChar char="Ø"/>
            </a:pPr>
            <a:r>
              <a:rPr lang="en-US" sz="2000" kern="0" dirty="0"/>
              <a:t>Hence we get a circumference of radius 1 in case of non-linear data.</a:t>
            </a:r>
          </a:p>
        </p:txBody>
      </p:sp>
      <p:pic>
        <p:nvPicPr>
          <p:cNvPr id="4098" name="Picture 2" descr="Support Vector Machine Algorithm">
            <a:extLst>
              <a:ext uri="{FF2B5EF4-FFF2-40B4-BE49-F238E27FC236}">
                <a16:creationId xmlns:a16="http://schemas.microsoft.com/office/drawing/2014/main" id="{5E768E2B-411F-9C57-10B6-9791F49DE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990600"/>
            <a:ext cx="3381375" cy="29658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upport Vector Machine Algorithm">
            <a:extLst>
              <a:ext uri="{FF2B5EF4-FFF2-40B4-BE49-F238E27FC236}">
                <a16:creationId xmlns:a16="http://schemas.microsoft.com/office/drawing/2014/main" id="{4E73C4A5-63D5-A66B-15E1-E5FD7F3B4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5825" y="4144308"/>
            <a:ext cx="3305175" cy="296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68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Maximal Margin Classifier</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11430000" cy="5492273"/>
          </a:xfrm>
        </p:spPr>
        <p:txBody>
          <a:bodyPr/>
          <a:lstStyle/>
          <a:p>
            <a:pPr marL="342900" indent="-342900" algn="just">
              <a:lnSpc>
                <a:spcPct val="150000"/>
              </a:lnSpc>
              <a:buFont typeface="Wingdings" panose="05000000000000000000" pitchFamily="2" charset="2"/>
              <a:buChar char="Ø"/>
            </a:pPr>
            <a:r>
              <a:rPr lang="en-US" sz="2000" dirty="0"/>
              <a:t>The Maximal-Margin Classifier is a hypothetical classifier that best explains how SVM works in practice.</a:t>
            </a:r>
          </a:p>
          <a:p>
            <a:pPr marL="342900" indent="-342900" algn="just">
              <a:lnSpc>
                <a:spcPct val="150000"/>
              </a:lnSpc>
              <a:buFont typeface="Wingdings" panose="05000000000000000000" pitchFamily="2" charset="2"/>
              <a:buChar char="Ø"/>
            </a:pPr>
            <a:r>
              <a:rPr lang="en-US" sz="2000" dirty="0"/>
              <a:t>The numeric input variables (x) in your data (the columns) form an n-dimensional space. For example, if you had two input variables, this would form a two-dimensional space.</a:t>
            </a:r>
          </a:p>
          <a:p>
            <a:pPr marL="342900" indent="-342900" algn="just">
              <a:lnSpc>
                <a:spcPct val="150000"/>
              </a:lnSpc>
              <a:buFont typeface="Wingdings" panose="05000000000000000000" pitchFamily="2" charset="2"/>
              <a:buChar char="Ø"/>
            </a:pPr>
            <a:r>
              <a:rPr lang="en-US" sz="2000" dirty="0"/>
              <a:t>A hyperplane is a line that splits the input variable space. In SVM, a hyperplane is selected to best separate the points in the input variable space by their class, either class 0 or class 1. In two-dimensions you can visualize this as a line and let’s assume that all of our input points can be completely separated by this line.</a:t>
            </a:r>
          </a:p>
          <a:p>
            <a:pPr marL="342900" indent="-342900" algn="just">
              <a:lnSpc>
                <a:spcPct val="150000"/>
              </a:lnSpc>
              <a:buFont typeface="Wingdings" panose="05000000000000000000" pitchFamily="2" charset="2"/>
              <a:buChar char="Ø"/>
            </a:pPr>
            <a:r>
              <a:rPr lang="en-US" sz="2000" dirty="0"/>
              <a:t>For example:</a:t>
            </a:r>
          </a:p>
          <a:p>
            <a:pPr algn="ctr">
              <a:lnSpc>
                <a:spcPct val="150000"/>
              </a:lnSpc>
            </a:pPr>
            <a:r>
              <a:rPr lang="en-US" sz="2000" dirty="0"/>
              <a:t>B0 + (B1 * X1) + (B2 * X2) = 0</a:t>
            </a:r>
          </a:p>
          <a:p>
            <a:pPr marL="342900" indent="-342900" algn="just">
              <a:lnSpc>
                <a:spcPct val="150000"/>
              </a:lnSpc>
              <a:buFont typeface="Wingdings" panose="05000000000000000000" pitchFamily="2" charset="2"/>
              <a:buChar char="Ø"/>
            </a:pPr>
            <a:r>
              <a:rPr lang="en-US" sz="2000" dirty="0"/>
              <a:t>Where the coefficients (B1 and B2) that determine the slope of the line and the intercept (B0) are found by the learning algorithm, and X1 and X2 are the two input variables.</a:t>
            </a:r>
          </a:p>
          <a:p>
            <a:pPr marL="342900" indent="-342900" algn="just">
              <a:lnSpc>
                <a:spcPct val="150000"/>
              </a:lnSpc>
              <a:buFont typeface="Wingdings" panose="05000000000000000000" pitchFamily="2" charset="2"/>
              <a:buChar char="Ø"/>
            </a:pPr>
            <a:r>
              <a:rPr lang="en-US" sz="2000" dirty="0"/>
              <a:t>You can make classifications using this line. By plugging in input values into the line equation, you can calculate whether a new point is above or below the line. </a:t>
            </a:r>
          </a:p>
        </p:txBody>
      </p:sp>
    </p:spTree>
    <p:extLst>
      <p:ext uri="{BB962C8B-B14F-4D97-AF65-F5344CB8AC3E}">
        <p14:creationId xmlns:p14="http://schemas.microsoft.com/office/powerpoint/2010/main" val="801800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11430000" cy="5030608"/>
          </a:xfrm>
        </p:spPr>
        <p:txBody>
          <a:bodyPr/>
          <a:lstStyle/>
          <a:p>
            <a:pPr marL="342900" indent="-342900" algn="just">
              <a:lnSpc>
                <a:spcPct val="150000"/>
              </a:lnSpc>
              <a:buFont typeface="Wingdings" panose="05000000000000000000" pitchFamily="2" charset="2"/>
              <a:buChar char="Ø"/>
            </a:pPr>
            <a:r>
              <a:rPr lang="en-US" sz="2000" dirty="0"/>
              <a:t>Above the line, the equation returns a value greater than 0 and the point belongs to the first class (class 0).</a:t>
            </a:r>
          </a:p>
          <a:p>
            <a:pPr marL="342900" indent="-342900" algn="just">
              <a:lnSpc>
                <a:spcPct val="150000"/>
              </a:lnSpc>
              <a:buFont typeface="Wingdings" panose="05000000000000000000" pitchFamily="2" charset="2"/>
              <a:buChar char="Ø"/>
            </a:pPr>
            <a:r>
              <a:rPr lang="en-US" sz="2000" dirty="0"/>
              <a:t>Below the line, the equation returns a value less than 0 and the point belongs to the second class (class 1).</a:t>
            </a:r>
          </a:p>
          <a:p>
            <a:pPr marL="342900" indent="-342900" algn="just">
              <a:lnSpc>
                <a:spcPct val="150000"/>
              </a:lnSpc>
              <a:buFont typeface="Wingdings" panose="05000000000000000000" pitchFamily="2" charset="2"/>
              <a:buChar char="Ø"/>
            </a:pPr>
            <a:r>
              <a:rPr lang="en-US" sz="2000" dirty="0"/>
              <a:t>A value close to the line returns a value close to zero and the point may be difficult to classify.</a:t>
            </a:r>
          </a:p>
          <a:p>
            <a:pPr marL="342900" indent="-342900" algn="just">
              <a:lnSpc>
                <a:spcPct val="150000"/>
              </a:lnSpc>
              <a:buFont typeface="Wingdings" panose="05000000000000000000" pitchFamily="2" charset="2"/>
              <a:buChar char="Ø"/>
            </a:pPr>
            <a:r>
              <a:rPr lang="en-US" sz="2000" dirty="0"/>
              <a:t>If the magnitude of the value is large, the model may have more confidence in the prediction.</a:t>
            </a:r>
          </a:p>
          <a:p>
            <a:pPr marL="342900" indent="-342900" algn="just">
              <a:lnSpc>
                <a:spcPct val="150000"/>
              </a:lnSpc>
              <a:buFont typeface="Wingdings" panose="05000000000000000000" pitchFamily="2" charset="2"/>
              <a:buChar char="Ø"/>
            </a:pPr>
            <a:r>
              <a:rPr lang="en-US" sz="2000" dirty="0"/>
              <a:t>The distance between the line and the closest data points is referred to as the margin. The best or optimal line that can separate the two classes is the line that as the largest margin. This is called the Maximal-Margin hyperplane.</a:t>
            </a:r>
          </a:p>
          <a:p>
            <a:pPr marL="342900" indent="-342900" algn="just">
              <a:lnSpc>
                <a:spcPct val="150000"/>
              </a:lnSpc>
              <a:buFont typeface="Wingdings" panose="05000000000000000000" pitchFamily="2" charset="2"/>
              <a:buChar char="Ø"/>
            </a:pPr>
            <a:r>
              <a:rPr lang="en-US" sz="2000" dirty="0"/>
              <a:t>The margin is calculated as the perpendicular distance from the line to only the closest points. Only these points are relevant in defining the line and in the construction of the classifier. These points are called the support vectors. They support or define the hyperplane.</a:t>
            </a:r>
          </a:p>
          <a:p>
            <a:pPr marL="342900" indent="-342900" algn="just">
              <a:lnSpc>
                <a:spcPct val="150000"/>
              </a:lnSpc>
              <a:buFont typeface="Wingdings" panose="05000000000000000000" pitchFamily="2" charset="2"/>
              <a:buChar char="Ø"/>
            </a:pPr>
            <a:r>
              <a:rPr lang="en-US" sz="2000" dirty="0"/>
              <a:t>The hyperplane is learned from training data using an optimization procedure that maximizes the margin.</a:t>
            </a:r>
          </a:p>
        </p:txBody>
      </p:sp>
    </p:spTree>
    <p:extLst>
      <p:ext uri="{BB962C8B-B14F-4D97-AF65-F5344CB8AC3E}">
        <p14:creationId xmlns:p14="http://schemas.microsoft.com/office/powerpoint/2010/main" val="321514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Support Vector Machine</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5492273"/>
          </a:xfrm>
        </p:spPr>
        <p:txBody>
          <a:bodyPr/>
          <a:lstStyle/>
          <a:p>
            <a:pPr marL="342900" indent="-342900" algn="just">
              <a:lnSpc>
                <a:spcPct val="150000"/>
              </a:lnSpc>
              <a:buFont typeface="Wingdings" panose="05000000000000000000" pitchFamily="2" charset="2"/>
              <a:buChar char="Ø"/>
            </a:pPr>
            <a:r>
              <a:rPr lang="en-US" sz="2000" dirty="0"/>
              <a:t>Support Vector Machine (SVM) is a supervised classification method that  separates the data using hyper planes.</a:t>
            </a:r>
          </a:p>
          <a:p>
            <a:pPr marL="342900" indent="-342900" algn="just">
              <a:lnSpc>
                <a:spcPct val="150000"/>
              </a:lnSpc>
              <a:buFont typeface="Wingdings" panose="05000000000000000000" pitchFamily="2" charset="2"/>
              <a:buChar char="Ø"/>
            </a:pPr>
            <a:r>
              <a:rPr lang="en-US" sz="2000" dirty="0"/>
              <a:t>The objective of the support vector machine algorithm is to find a hyper plane in an N-dimensional space(N: the number of features) that distinctly classifies the data points.</a:t>
            </a:r>
          </a:p>
          <a:p>
            <a:pPr marL="342900" indent="-342900" algn="just">
              <a:lnSpc>
                <a:spcPct val="150000"/>
              </a:lnSpc>
              <a:buFont typeface="Wingdings" panose="05000000000000000000" pitchFamily="2" charset="2"/>
              <a:buChar char="Ø"/>
            </a:pPr>
            <a:r>
              <a:rPr lang="en-US" sz="2000"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342900" indent="-342900" algn="just">
              <a:lnSpc>
                <a:spcPct val="150000"/>
              </a:lnSpc>
              <a:buFont typeface="Wingdings" panose="05000000000000000000" pitchFamily="2" charset="2"/>
              <a:buChar char="Ø"/>
            </a:pPr>
            <a:r>
              <a:rPr lang="en-US" sz="2000" dirty="0"/>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a:p>
            <a:pPr marL="342900" indent="-342900" algn="just">
              <a:lnSpc>
                <a:spcPct val="150000"/>
              </a:lnSpc>
              <a:buFont typeface="Wingdings" panose="05000000000000000000" pitchFamily="2" charset="2"/>
              <a:buChar char="Ø"/>
            </a:pPr>
            <a:endParaRPr lang="en-US" sz="2000" dirty="0"/>
          </a:p>
        </p:txBody>
      </p:sp>
      <p:sp>
        <p:nvSpPr>
          <p:cNvPr id="9" name="Rectangle 1">
            <a:extLst>
              <a:ext uri="{FF2B5EF4-FFF2-40B4-BE49-F238E27FC236}">
                <a16:creationId xmlns:a16="http://schemas.microsoft.com/office/drawing/2014/main" id="{57DBFB7F-FEB5-2733-2C05-F4FD6142F793}"/>
              </a:ext>
            </a:extLst>
          </p:cNvPr>
          <p:cNvSpPr>
            <a:spLocks noChangeArrowheads="1"/>
          </p:cNvSpPr>
          <p:nvPr/>
        </p:nvSpPr>
        <p:spPr bwMode="auto">
          <a:xfrm>
            <a:off x="3908425" y="260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1337289"/>
          </a:xfrm>
        </p:spPr>
        <p:txBody>
          <a:bodyPr/>
          <a:lstStyle/>
          <a:p>
            <a:pPr marL="342900" indent="-342900" algn="just">
              <a:lnSpc>
                <a:spcPct val="150000"/>
              </a:lnSpc>
              <a:buFont typeface="Wingdings" panose="05000000000000000000" pitchFamily="2" charset="2"/>
              <a:buChar char="Ø"/>
            </a:pPr>
            <a:r>
              <a:rPr lang="en-US" sz="2000" b="1" dirty="0"/>
              <a:t>Example: </a:t>
            </a:r>
            <a:r>
              <a:rPr lang="en-US" sz="2000" dirty="0"/>
              <a:t>SVM can be understood with the example that we have used in the KNN classifier. Suppose we see a strange cat that also has some features of dogs, so if we want a model that can accurately identify whether it is a cat or dog, so such a model can be created by using the SVM algorithm. </a:t>
            </a:r>
          </a:p>
        </p:txBody>
      </p:sp>
      <p:pic>
        <p:nvPicPr>
          <p:cNvPr id="5" name="Picture 4">
            <a:extLst>
              <a:ext uri="{FF2B5EF4-FFF2-40B4-BE49-F238E27FC236}">
                <a16:creationId xmlns:a16="http://schemas.microsoft.com/office/drawing/2014/main" id="{30027847-896C-4D2A-BD3E-A9E7B33E25CE}"/>
              </a:ext>
            </a:extLst>
          </p:cNvPr>
          <p:cNvPicPr>
            <a:picLocks noChangeAspect="1"/>
          </p:cNvPicPr>
          <p:nvPr/>
        </p:nvPicPr>
        <p:blipFill>
          <a:blip r:embed="rId2"/>
          <a:stretch>
            <a:fillRect/>
          </a:stretch>
        </p:blipFill>
        <p:spPr>
          <a:xfrm>
            <a:off x="5943600" y="2480289"/>
            <a:ext cx="5867400" cy="4225311"/>
          </a:xfrm>
          <a:prstGeom prst="rect">
            <a:avLst/>
          </a:prstGeom>
        </p:spPr>
      </p:pic>
      <p:sp>
        <p:nvSpPr>
          <p:cNvPr id="7" name="Text Placeholder 2">
            <a:extLst>
              <a:ext uri="{FF2B5EF4-FFF2-40B4-BE49-F238E27FC236}">
                <a16:creationId xmlns:a16="http://schemas.microsoft.com/office/drawing/2014/main" id="{889D5354-2FB8-1107-DB76-A7F679AC9157}"/>
              </a:ext>
            </a:extLst>
          </p:cNvPr>
          <p:cNvSpPr txBox="1">
            <a:spLocks/>
          </p:cNvSpPr>
          <p:nvPr/>
        </p:nvSpPr>
        <p:spPr>
          <a:xfrm>
            <a:off x="304800" y="2480289"/>
            <a:ext cx="5562600" cy="4107278"/>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We will first train our model with lots of images of cats and dogs so that it can learn about different features of cats and dogs, and then we test it with this strange creature. So as support vector creates a decision boundary between these two data (cat and dog) and choose extreme cases (support vectors), it will see the extreme case of cat and dog. On the basis of the support vectors, it will classify it as a cat. Consider the below diagram:</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4419601"/>
            <a:ext cx="11430000" cy="2209800"/>
          </a:xfrm>
        </p:spPr>
        <p:txBody>
          <a:bodyPr/>
          <a:lstStyle/>
          <a:p>
            <a:pPr marL="342900" indent="-342900" algn="just">
              <a:lnSpc>
                <a:spcPct val="150000"/>
              </a:lnSpc>
              <a:buFont typeface="Wingdings" panose="05000000000000000000" pitchFamily="2" charset="2"/>
              <a:buChar char="Ø"/>
            </a:pPr>
            <a:r>
              <a:rPr lang="en-US" sz="2000" dirty="0"/>
              <a:t>SVM algorithm can be used for Face detection, image classification, text categorization, etc.</a:t>
            </a:r>
          </a:p>
          <a:p>
            <a:pPr algn="just">
              <a:lnSpc>
                <a:spcPct val="150000"/>
              </a:lnSpc>
            </a:pPr>
            <a:r>
              <a:rPr lang="en-US" sz="2000" b="1" dirty="0"/>
              <a:t>Types of SVM</a:t>
            </a:r>
          </a:p>
          <a:p>
            <a:pPr marL="342900" indent="-342900" algn="just">
              <a:lnSpc>
                <a:spcPct val="150000"/>
              </a:lnSpc>
              <a:buFont typeface="Wingdings" panose="05000000000000000000" pitchFamily="2" charset="2"/>
              <a:buChar char="Ø"/>
            </a:pPr>
            <a:r>
              <a:rPr lang="en-US" sz="2000" dirty="0"/>
              <a:t>SVM can be of two types:</a:t>
            </a:r>
          </a:p>
          <a:p>
            <a:pPr marL="628650" indent="-342900" algn="just">
              <a:lnSpc>
                <a:spcPct val="150000"/>
              </a:lnSpc>
              <a:buFont typeface="Wingdings" panose="05000000000000000000" pitchFamily="2" charset="2"/>
              <a:buChar char="§"/>
            </a:pPr>
            <a:r>
              <a:rPr lang="en-US" sz="2000" dirty="0"/>
              <a:t>Linear SVM</a:t>
            </a:r>
          </a:p>
          <a:p>
            <a:pPr marL="628650" indent="-342900" algn="just">
              <a:lnSpc>
                <a:spcPct val="150000"/>
              </a:lnSpc>
              <a:buFont typeface="Wingdings" panose="05000000000000000000" pitchFamily="2" charset="2"/>
              <a:buChar char="§"/>
            </a:pPr>
            <a:r>
              <a:rPr lang="en-US" sz="2000" dirty="0"/>
              <a:t>Non-linear SVM</a:t>
            </a:r>
          </a:p>
        </p:txBody>
      </p:sp>
      <p:pic>
        <p:nvPicPr>
          <p:cNvPr id="1026" name="Picture 2" descr="Support Vector Machine Algorithm">
            <a:extLst>
              <a:ext uri="{FF2B5EF4-FFF2-40B4-BE49-F238E27FC236}">
                <a16:creationId xmlns:a16="http://schemas.microsoft.com/office/drawing/2014/main" id="{C831DC45-50B9-C2BF-C254-00A619F04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50" y="958453"/>
            <a:ext cx="6210300" cy="357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64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219200"/>
            <a:ext cx="11430000" cy="2722284"/>
          </a:xfrm>
        </p:spPr>
        <p:txBody>
          <a:bodyPr/>
          <a:lstStyle/>
          <a:p>
            <a:pPr marL="342900" indent="-342900" algn="just">
              <a:lnSpc>
                <a:spcPct val="150000"/>
              </a:lnSpc>
              <a:buFont typeface="Wingdings" panose="05000000000000000000" pitchFamily="2" charset="2"/>
              <a:buChar char="Ø"/>
            </a:pPr>
            <a:r>
              <a:rPr lang="en-US" sz="2000" b="1" dirty="0"/>
              <a:t>Linear SVM: </a:t>
            </a:r>
            <a:r>
              <a:rPr lang="en-US" sz="2000" dirty="0"/>
              <a:t>Linear SVM is used for linearly separable data, which means if a dataset can be classified into two classes by using a single straight line, then such data is termed as linearly separable data, and classifier is used called as Linear SVM classifier.</a:t>
            </a:r>
          </a:p>
          <a:p>
            <a:pPr marL="342900" indent="-342900" algn="just">
              <a:lnSpc>
                <a:spcPct val="150000"/>
              </a:lnSpc>
              <a:buFont typeface="Wingdings" panose="05000000000000000000" pitchFamily="2" charset="2"/>
              <a:buChar char="Ø"/>
            </a:pPr>
            <a:r>
              <a:rPr lang="en-US" sz="2000" b="1" dirty="0"/>
              <a:t>Non-linear SVM: </a:t>
            </a:r>
            <a:r>
              <a:rPr lang="en-US" sz="2000" dirty="0"/>
              <a:t>Non-Linear SVM is used for non-linearly separated data, which means if a dataset cannot be classified by using a straight line, then such data is termed as non-linear data and classifier used is called as Non-linear SVM classifier.</a:t>
            </a:r>
          </a:p>
        </p:txBody>
      </p:sp>
      <p:pic>
        <p:nvPicPr>
          <p:cNvPr id="5" name="Picture 2">
            <a:extLst>
              <a:ext uri="{FF2B5EF4-FFF2-40B4-BE49-F238E27FC236}">
                <a16:creationId xmlns:a16="http://schemas.microsoft.com/office/drawing/2014/main" id="{A438C589-053E-DDF4-AD5C-E0857AF32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941484"/>
            <a:ext cx="6781800" cy="2722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2">
            <a:extLst>
              <a:ext uri="{FF2B5EF4-FFF2-40B4-BE49-F238E27FC236}">
                <a16:creationId xmlns:a16="http://schemas.microsoft.com/office/drawing/2014/main" id="{F85AD822-3E8A-F38F-CE6C-4F04E2ADDC47}"/>
              </a:ext>
            </a:extLst>
          </p:cNvPr>
          <p:cNvSpPr txBox="1">
            <a:spLocks/>
          </p:cNvSpPr>
          <p:nvPr/>
        </p:nvSpPr>
        <p:spPr>
          <a:xfrm>
            <a:off x="381000" y="3951009"/>
            <a:ext cx="4572000" cy="226061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b="1" kern="0" dirty="0"/>
              <a:t>Note: </a:t>
            </a:r>
            <a:r>
              <a:rPr lang="en-US" sz="2000" kern="0" dirty="0"/>
              <a:t>When we can easily separate data with hyperplane by drawing a straight line is Linear SVM. When we cannot separate data with a straight line we use Non – Linear SVM.</a:t>
            </a:r>
          </a:p>
        </p:txBody>
      </p:sp>
    </p:spTree>
    <p:extLst>
      <p:ext uri="{BB962C8B-B14F-4D97-AF65-F5344CB8AC3E}">
        <p14:creationId xmlns:p14="http://schemas.microsoft.com/office/powerpoint/2010/main" val="91525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Concept of Hyperplane in 2D and 3D</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11430000" cy="5030608"/>
          </a:xfrm>
        </p:spPr>
        <p:txBody>
          <a:bodyPr/>
          <a:lstStyle/>
          <a:p>
            <a:pPr marL="342900" indent="-342900" algn="just">
              <a:lnSpc>
                <a:spcPct val="150000"/>
              </a:lnSpc>
              <a:buFont typeface="Wingdings" panose="05000000000000000000" pitchFamily="2" charset="2"/>
              <a:buChar char="Ø"/>
            </a:pPr>
            <a:r>
              <a:rPr lang="en-US" sz="2000" b="1" dirty="0"/>
              <a:t>Hyperplane: </a:t>
            </a:r>
            <a:r>
              <a:rPr lang="en-US" sz="2000" dirty="0"/>
              <a:t>There can be multiple lines/decision boundaries to segregate the classes in n-dimensional space, but we need to find out the best decision boundary that helps to classify the data points. This best boundary is known as the hyperplane of SVM.</a:t>
            </a:r>
          </a:p>
          <a:p>
            <a:pPr marL="342900" indent="-342900" algn="just">
              <a:lnSpc>
                <a:spcPct val="150000"/>
              </a:lnSpc>
              <a:buFont typeface="Wingdings" panose="05000000000000000000" pitchFamily="2" charset="2"/>
              <a:buChar char="Ø"/>
            </a:pPr>
            <a:r>
              <a:rPr lang="en-US" sz="2000" dirty="0"/>
              <a:t>The dimensions of the hyperplane depend on the features present in the dataset, which means if there are 2 features, then hyperplane will be a straight line. And if there are 3 features, then hyperplane will be a 2-dimension plane.</a:t>
            </a:r>
          </a:p>
          <a:p>
            <a:pPr marL="342900" indent="-342900" algn="just">
              <a:lnSpc>
                <a:spcPct val="150000"/>
              </a:lnSpc>
              <a:buFont typeface="Wingdings" panose="05000000000000000000" pitchFamily="2" charset="2"/>
              <a:buChar char="Ø"/>
            </a:pPr>
            <a:r>
              <a:rPr lang="en-US" sz="2000" dirty="0"/>
              <a:t>We always create a hyperplane that has a maximum margin, which means the maximum distance between the data points.</a:t>
            </a:r>
          </a:p>
          <a:p>
            <a:pPr marL="342900" indent="-342900" algn="just">
              <a:lnSpc>
                <a:spcPct val="150000"/>
              </a:lnSpc>
              <a:buFont typeface="Wingdings" panose="05000000000000000000" pitchFamily="2" charset="2"/>
              <a:buChar char="Ø"/>
            </a:pPr>
            <a:r>
              <a:rPr lang="en-US" sz="2000" b="1" dirty="0"/>
              <a:t>Support Vectors: </a:t>
            </a:r>
            <a:r>
              <a:rPr lang="en-US" sz="2000" dirty="0"/>
              <a:t>The data points or vectors that are the closest to the hyperplane and which affect the position of the hyperplane are termed as Support Vector. Since these vectors support the hyperplane, hence called a Support vector.</a:t>
            </a:r>
          </a:p>
        </p:txBody>
      </p:sp>
    </p:spTree>
    <p:extLst>
      <p:ext uri="{BB962C8B-B14F-4D97-AF65-F5344CB8AC3E}">
        <p14:creationId xmlns:p14="http://schemas.microsoft.com/office/powerpoint/2010/main" val="204911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11430000" cy="1337289"/>
          </a:xfrm>
        </p:spPr>
        <p:txBody>
          <a:bodyPr/>
          <a:lstStyle/>
          <a:p>
            <a:pPr marL="342900" indent="-342900" algn="just">
              <a:lnSpc>
                <a:spcPct val="150000"/>
              </a:lnSpc>
              <a:buFont typeface="Wingdings" panose="05000000000000000000" pitchFamily="2" charset="2"/>
              <a:buChar char="Ø"/>
            </a:pPr>
            <a:r>
              <a:rPr lang="en-US" sz="2000" dirty="0"/>
              <a:t>The working of the SVM algorithm can be understood by using an example. Suppose we have a dataset that has two tags (green and blue), and the dataset has two features x1 and x2. We want a classifier that can classify the pair(x1, x2) of coordinates in either green or blue. Consider the below image:</a:t>
            </a:r>
          </a:p>
        </p:txBody>
      </p:sp>
      <p:pic>
        <p:nvPicPr>
          <p:cNvPr id="2050" name="Picture 2" descr="Support Vector Machine Algorithm">
            <a:extLst>
              <a:ext uri="{FF2B5EF4-FFF2-40B4-BE49-F238E27FC236}">
                <a16:creationId xmlns:a16="http://schemas.microsoft.com/office/drawing/2014/main" id="{139E2172-3F8D-69CF-C51D-5A8FCBB05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2396511"/>
            <a:ext cx="4257675" cy="3505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AAF8F6FF-F4A0-1E81-2D8E-EFFB72FFE057}"/>
              </a:ext>
            </a:extLst>
          </p:cNvPr>
          <p:cNvSpPr txBox="1">
            <a:spLocks/>
          </p:cNvSpPr>
          <p:nvPr/>
        </p:nvSpPr>
        <p:spPr>
          <a:xfrm>
            <a:off x="381000" y="5791876"/>
            <a:ext cx="11430000" cy="87562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So as it is 2-d space so by just using a straight line, we can easily separate these two classes. But there can be multiple lines that can separate these classes. Consider the above image:</a:t>
            </a:r>
          </a:p>
        </p:txBody>
      </p:sp>
      <p:pic>
        <p:nvPicPr>
          <p:cNvPr id="2052" name="Picture 4" descr="Support Vector Machine Algorithm">
            <a:extLst>
              <a:ext uri="{FF2B5EF4-FFF2-40B4-BE49-F238E27FC236}">
                <a16:creationId xmlns:a16="http://schemas.microsoft.com/office/drawing/2014/main" id="{3FC2D393-4892-0DD0-9443-88F1DA85B0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2362200"/>
            <a:ext cx="4257675" cy="3539511"/>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13">
            <a:extLst>
              <a:ext uri="{FF2B5EF4-FFF2-40B4-BE49-F238E27FC236}">
                <a16:creationId xmlns:a16="http://schemas.microsoft.com/office/drawing/2014/main" id="{ADC5CEF9-FF27-BAB8-AB0A-80987E8E9AF4}"/>
              </a:ext>
            </a:extLst>
          </p:cNvPr>
          <p:cNvSpPr/>
          <p:nvPr/>
        </p:nvSpPr>
        <p:spPr>
          <a:xfrm>
            <a:off x="8562975" y="5629275"/>
            <a:ext cx="489843" cy="963792"/>
          </a:xfrm>
          <a:custGeom>
            <a:avLst/>
            <a:gdLst>
              <a:gd name="connsiteX0" fmla="*/ 0 w 489843"/>
              <a:gd name="connsiteY0" fmla="*/ 885825 h 963792"/>
              <a:gd name="connsiteX1" fmla="*/ 419100 w 489843"/>
              <a:gd name="connsiteY1" fmla="*/ 876300 h 963792"/>
              <a:gd name="connsiteX2" fmla="*/ 485775 w 489843"/>
              <a:gd name="connsiteY2" fmla="*/ 0 h 963792"/>
            </a:gdLst>
            <a:ahLst/>
            <a:cxnLst>
              <a:cxn ang="0">
                <a:pos x="connsiteX0" y="connsiteY0"/>
              </a:cxn>
              <a:cxn ang="0">
                <a:pos x="connsiteX1" y="connsiteY1"/>
              </a:cxn>
              <a:cxn ang="0">
                <a:pos x="connsiteX2" y="connsiteY2"/>
              </a:cxn>
            </a:cxnLst>
            <a:rect l="l" t="t" r="r" b="b"/>
            <a:pathLst>
              <a:path w="489843" h="963792">
                <a:moveTo>
                  <a:pt x="0" y="885825"/>
                </a:moveTo>
                <a:cubicBezTo>
                  <a:pt x="169069" y="954881"/>
                  <a:pt x="338138" y="1023938"/>
                  <a:pt x="419100" y="876300"/>
                </a:cubicBezTo>
                <a:cubicBezTo>
                  <a:pt x="500063" y="728662"/>
                  <a:pt x="492919" y="364331"/>
                  <a:pt x="485775"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6C33792B-900D-4594-BF26-8AA43C4BE8B8}"/>
              </a:ext>
            </a:extLst>
          </p:cNvPr>
          <p:cNvSpPr/>
          <p:nvPr/>
        </p:nvSpPr>
        <p:spPr>
          <a:xfrm>
            <a:off x="4657725" y="2152835"/>
            <a:ext cx="6367939" cy="1133290"/>
          </a:xfrm>
          <a:custGeom>
            <a:avLst/>
            <a:gdLst>
              <a:gd name="connsiteX0" fmla="*/ 5638800 w 6367939"/>
              <a:gd name="connsiteY0" fmla="*/ 37915 h 1133290"/>
              <a:gd name="connsiteX1" fmla="*/ 6248400 w 6367939"/>
              <a:gd name="connsiteY1" fmla="*/ 9340 h 1133290"/>
              <a:gd name="connsiteX2" fmla="*/ 6362700 w 6367939"/>
              <a:gd name="connsiteY2" fmla="*/ 180790 h 1133290"/>
              <a:gd name="connsiteX3" fmla="*/ 6162675 w 6367939"/>
              <a:gd name="connsiteY3" fmla="*/ 276040 h 1133290"/>
              <a:gd name="connsiteX4" fmla="*/ 5686425 w 6367939"/>
              <a:gd name="connsiteY4" fmla="*/ 304615 h 1133290"/>
              <a:gd name="connsiteX5" fmla="*/ 4371975 w 6367939"/>
              <a:gd name="connsiteY5" fmla="*/ 285565 h 1133290"/>
              <a:gd name="connsiteX6" fmla="*/ 1066800 w 6367939"/>
              <a:gd name="connsiteY6" fmla="*/ 228415 h 1133290"/>
              <a:gd name="connsiteX7" fmla="*/ 0 w 6367939"/>
              <a:gd name="connsiteY7" fmla="*/ 1133290 h 113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7939" h="1133290">
                <a:moveTo>
                  <a:pt x="5638800" y="37915"/>
                </a:moveTo>
                <a:cubicBezTo>
                  <a:pt x="5883275" y="11721"/>
                  <a:pt x="6127750" y="-14472"/>
                  <a:pt x="6248400" y="9340"/>
                </a:cubicBezTo>
                <a:cubicBezTo>
                  <a:pt x="6369050" y="33152"/>
                  <a:pt x="6376987" y="136340"/>
                  <a:pt x="6362700" y="180790"/>
                </a:cubicBezTo>
                <a:cubicBezTo>
                  <a:pt x="6348413" y="225240"/>
                  <a:pt x="6275387" y="255403"/>
                  <a:pt x="6162675" y="276040"/>
                </a:cubicBezTo>
                <a:cubicBezTo>
                  <a:pt x="6049963" y="296677"/>
                  <a:pt x="5984875" y="303028"/>
                  <a:pt x="5686425" y="304615"/>
                </a:cubicBezTo>
                <a:lnTo>
                  <a:pt x="4371975" y="285565"/>
                </a:lnTo>
                <a:cubicBezTo>
                  <a:pt x="3602038" y="272865"/>
                  <a:pt x="1795462" y="87128"/>
                  <a:pt x="1066800" y="228415"/>
                </a:cubicBezTo>
                <a:cubicBezTo>
                  <a:pt x="338138" y="369702"/>
                  <a:pt x="169069" y="751496"/>
                  <a:pt x="0" y="113329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392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11430000" cy="875624"/>
          </a:xfrm>
        </p:spPr>
        <p:txBody>
          <a:bodyPr/>
          <a:lstStyle/>
          <a:p>
            <a:pPr marL="342900" indent="-342900" algn="just">
              <a:lnSpc>
                <a:spcPct val="150000"/>
              </a:lnSpc>
              <a:buFont typeface="Wingdings" panose="05000000000000000000" pitchFamily="2" charset="2"/>
              <a:buChar char="Ø"/>
            </a:pPr>
            <a:r>
              <a:rPr lang="en-US" sz="2000" dirty="0"/>
              <a:t>If data is linearly arranged, then we can separate it by using a straight line, but for non-linear data, we cannot draw a single straight line. Consider the below image:</a:t>
            </a:r>
          </a:p>
        </p:txBody>
      </p:sp>
      <p:sp>
        <p:nvSpPr>
          <p:cNvPr id="5" name="Text Placeholder 2">
            <a:extLst>
              <a:ext uri="{FF2B5EF4-FFF2-40B4-BE49-F238E27FC236}">
                <a16:creationId xmlns:a16="http://schemas.microsoft.com/office/drawing/2014/main" id="{AAF8F6FF-F4A0-1E81-2D8E-EFFB72FFE057}"/>
              </a:ext>
            </a:extLst>
          </p:cNvPr>
          <p:cNvSpPr txBox="1">
            <a:spLocks/>
          </p:cNvSpPr>
          <p:nvPr/>
        </p:nvSpPr>
        <p:spPr>
          <a:xfrm>
            <a:off x="381000" y="1885950"/>
            <a:ext cx="7010400" cy="272228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So to separate these data points, we need to add one more dimension. For linear data, we have used two dimensions x and y, so for non-linear data, we will add a third dimension z. It can be calculated as: </a:t>
            </a:r>
          </a:p>
          <a:p>
            <a:pPr marL="342900" indent="-342900" algn="just">
              <a:lnSpc>
                <a:spcPct val="150000"/>
              </a:lnSpc>
              <a:buFont typeface="Wingdings" panose="05000000000000000000" pitchFamily="2" charset="2"/>
              <a:buChar char="Ø"/>
            </a:pPr>
            <a:r>
              <a:rPr lang="en-US" sz="2000" kern="0" dirty="0"/>
              <a:t>By adding the third dimension, the sample space will become as below image:</a:t>
            </a:r>
          </a:p>
        </p:txBody>
      </p:sp>
      <p:pic>
        <p:nvPicPr>
          <p:cNvPr id="3074" name="Picture 2" descr="Support Vector Machine Algorithm">
            <a:extLst>
              <a:ext uri="{FF2B5EF4-FFF2-40B4-BE49-F238E27FC236}">
                <a16:creationId xmlns:a16="http://schemas.microsoft.com/office/drawing/2014/main" id="{B6B8B470-3446-90D2-18DD-5F877BB94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1894204"/>
            <a:ext cx="4162425"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19F3F1B9-C267-B044-F57C-C65917C443CF}"/>
              </a:ext>
            </a:extLst>
          </p:cNvPr>
          <p:cNvSpPr/>
          <p:nvPr/>
        </p:nvSpPr>
        <p:spPr>
          <a:xfrm>
            <a:off x="7038975" y="1651544"/>
            <a:ext cx="1702508" cy="850681"/>
          </a:xfrm>
          <a:custGeom>
            <a:avLst/>
            <a:gdLst>
              <a:gd name="connsiteX0" fmla="*/ 0 w 1702508"/>
              <a:gd name="connsiteY0" fmla="*/ 72481 h 850681"/>
              <a:gd name="connsiteX1" fmla="*/ 533400 w 1702508"/>
              <a:gd name="connsiteY1" fmla="*/ 62956 h 850681"/>
              <a:gd name="connsiteX2" fmla="*/ 1543050 w 1702508"/>
              <a:gd name="connsiteY2" fmla="*/ 748756 h 850681"/>
              <a:gd name="connsiteX3" fmla="*/ 1685925 w 1702508"/>
              <a:gd name="connsiteY3" fmla="*/ 834481 h 850681"/>
            </a:gdLst>
            <a:ahLst/>
            <a:cxnLst>
              <a:cxn ang="0">
                <a:pos x="connsiteX0" y="connsiteY0"/>
              </a:cxn>
              <a:cxn ang="0">
                <a:pos x="connsiteX1" y="connsiteY1"/>
              </a:cxn>
              <a:cxn ang="0">
                <a:pos x="connsiteX2" y="connsiteY2"/>
              </a:cxn>
              <a:cxn ang="0">
                <a:pos x="connsiteX3" y="connsiteY3"/>
              </a:cxn>
            </a:cxnLst>
            <a:rect l="l" t="t" r="r" b="b"/>
            <a:pathLst>
              <a:path w="1702508" h="850681">
                <a:moveTo>
                  <a:pt x="0" y="72481"/>
                </a:moveTo>
                <a:cubicBezTo>
                  <a:pt x="138112" y="11362"/>
                  <a:pt x="276225" y="-49757"/>
                  <a:pt x="533400" y="62956"/>
                </a:cubicBezTo>
                <a:cubicBezTo>
                  <a:pt x="790575" y="175669"/>
                  <a:pt x="1350963" y="620169"/>
                  <a:pt x="1543050" y="748756"/>
                </a:cubicBezTo>
                <a:cubicBezTo>
                  <a:pt x="1735138" y="877344"/>
                  <a:pt x="1710531" y="855912"/>
                  <a:pt x="1685925" y="83448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4">
            <a:extLst>
              <a:ext uri="{FF2B5EF4-FFF2-40B4-BE49-F238E27FC236}">
                <a16:creationId xmlns:a16="http://schemas.microsoft.com/office/drawing/2014/main" id="{DBE401FB-4BD8-E427-AD6B-7D0252B5A997}"/>
              </a:ext>
            </a:extLst>
          </p:cNvPr>
          <p:cNvSpPr>
            <a:spLocks noChangeArrowheads="1"/>
          </p:cNvSpPr>
          <p:nvPr/>
        </p:nvSpPr>
        <p:spPr bwMode="auto">
          <a:xfrm>
            <a:off x="2514600" y="3413798"/>
            <a:ext cx="1676400" cy="24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28566" rIns="91440" bIns="2856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Arial Unicode MS"/>
              </a:rPr>
              <a:t>z=x</a:t>
            </a:r>
            <a:r>
              <a:rPr kumimoji="0" lang="en-US" altLang="en-US" sz="1200" b="1" i="0" u="none" strike="noStrike" cap="none" normalizeH="0" baseline="30000" dirty="0">
                <a:ln>
                  <a:noFill/>
                </a:ln>
                <a:solidFill>
                  <a:srgbClr val="333333"/>
                </a:solidFill>
                <a:effectLst/>
                <a:latin typeface="Arial Unicode MS"/>
              </a:rPr>
              <a:t>2</a:t>
            </a:r>
            <a:r>
              <a:rPr kumimoji="0" lang="en-US" altLang="en-US" sz="1200" b="1" i="0" u="none" strike="noStrike" cap="none" normalizeH="0" baseline="0" dirty="0">
                <a:ln>
                  <a:noFill/>
                </a:ln>
                <a:solidFill>
                  <a:srgbClr val="333333"/>
                </a:solidFill>
                <a:effectLst/>
                <a:latin typeface="Arial Unicode MS"/>
              </a:rPr>
              <a:t> +y</a:t>
            </a:r>
            <a:r>
              <a:rPr kumimoji="0" lang="en-US" altLang="en-US" sz="1200" b="1" i="0" u="none" strike="noStrike" cap="none" normalizeH="0" baseline="30000" dirty="0">
                <a:ln>
                  <a:noFill/>
                </a:ln>
                <a:solidFill>
                  <a:srgbClr val="333333"/>
                </a:solidFill>
                <a:effectLst/>
                <a:latin typeface="Arial Unicode MS"/>
              </a:rPr>
              <a:t>2</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3078" name="Picture 6" descr="Support Vector Machine Algorithm">
            <a:extLst>
              <a:ext uri="{FF2B5EF4-FFF2-40B4-BE49-F238E27FC236}">
                <a16:creationId xmlns:a16="http://schemas.microsoft.com/office/drawing/2014/main" id="{2B46F7C8-161D-2036-4195-05BB6FCC4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114800"/>
            <a:ext cx="3809999" cy="2722284"/>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19B116B6-1C59-A891-D8B5-41C1175BD5DB}"/>
              </a:ext>
            </a:extLst>
          </p:cNvPr>
          <p:cNvSpPr/>
          <p:nvPr/>
        </p:nvSpPr>
        <p:spPr>
          <a:xfrm>
            <a:off x="2133600" y="4402386"/>
            <a:ext cx="1400175" cy="455364"/>
          </a:xfrm>
          <a:custGeom>
            <a:avLst/>
            <a:gdLst>
              <a:gd name="connsiteX0" fmla="*/ 0 w 1400175"/>
              <a:gd name="connsiteY0" fmla="*/ 26739 h 455364"/>
              <a:gd name="connsiteX1" fmla="*/ 523875 w 1400175"/>
              <a:gd name="connsiteY1" fmla="*/ 36264 h 455364"/>
              <a:gd name="connsiteX2" fmla="*/ 1247775 w 1400175"/>
              <a:gd name="connsiteY2" fmla="*/ 379164 h 455364"/>
              <a:gd name="connsiteX3" fmla="*/ 1400175 w 1400175"/>
              <a:gd name="connsiteY3" fmla="*/ 455364 h 455364"/>
            </a:gdLst>
            <a:ahLst/>
            <a:cxnLst>
              <a:cxn ang="0">
                <a:pos x="connsiteX0" y="connsiteY0"/>
              </a:cxn>
              <a:cxn ang="0">
                <a:pos x="connsiteX1" y="connsiteY1"/>
              </a:cxn>
              <a:cxn ang="0">
                <a:pos x="connsiteX2" y="connsiteY2"/>
              </a:cxn>
              <a:cxn ang="0">
                <a:pos x="connsiteX3" y="connsiteY3"/>
              </a:cxn>
            </a:cxnLst>
            <a:rect l="l" t="t" r="r" b="b"/>
            <a:pathLst>
              <a:path w="1400175" h="455364">
                <a:moveTo>
                  <a:pt x="0" y="26739"/>
                </a:moveTo>
                <a:cubicBezTo>
                  <a:pt x="157956" y="2133"/>
                  <a:pt x="315913" y="-22473"/>
                  <a:pt x="523875" y="36264"/>
                </a:cubicBezTo>
                <a:cubicBezTo>
                  <a:pt x="731837" y="95001"/>
                  <a:pt x="1101725" y="309314"/>
                  <a:pt x="1247775" y="379164"/>
                </a:cubicBezTo>
                <a:cubicBezTo>
                  <a:pt x="1393825" y="449014"/>
                  <a:pt x="1397000" y="452189"/>
                  <a:pt x="1400175" y="455364"/>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5602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1877</TotalTime>
  <Words>1541</Words>
  <Application>Microsoft Office PowerPoint</Application>
  <PresentationFormat>Widescreen</PresentationFormat>
  <Paragraphs>85</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Arial Unicode MS</vt:lpstr>
      <vt:lpstr>Calibri</vt:lpstr>
      <vt:lpstr>Carlito</vt:lpstr>
      <vt:lpstr>Times New Roman</vt:lpstr>
      <vt:lpstr>Trebuchet MS</vt:lpstr>
      <vt:lpstr>Wingdings</vt:lpstr>
      <vt:lpstr>Office Theme</vt:lpstr>
      <vt:lpstr>INSTITUTE: UIE (AIT-CSE)</vt:lpstr>
      <vt:lpstr>PowerPoint Presentation</vt:lpstr>
      <vt:lpstr>Support Vector Machine</vt:lpstr>
      <vt:lpstr> </vt:lpstr>
      <vt:lpstr> </vt:lpstr>
      <vt:lpstr> </vt:lpstr>
      <vt:lpstr>Concept of Hyperplane in 2D and 3D</vt:lpstr>
      <vt:lpstr> </vt:lpstr>
      <vt:lpstr> </vt:lpstr>
      <vt:lpstr> </vt:lpstr>
      <vt:lpstr>Maximal Margin Classifier</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144</cp:revision>
  <dcterms:created xsi:type="dcterms:W3CDTF">2020-06-24T06:19:43Z</dcterms:created>
  <dcterms:modified xsi:type="dcterms:W3CDTF">2022-07-06T07:17:43Z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