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bookmarkIdSeed="2">
  <p:sldMasterIdLst>
    <p:sldMasterId id="2147483648" r:id="rId1"/>
  </p:sldMasterIdLst>
  <p:notesMasterIdLst>
    <p:notesMasterId r:id="rId11"/>
  </p:notesMasterIdLst>
  <p:sldIdLst>
    <p:sldId id="486" r:id="rId2"/>
    <p:sldId id="284" r:id="rId3"/>
    <p:sldId id="285" r:id="rId4"/>
    <p:sldId id="510" r:id="rId5"/>
    <p:sldId id="512" r:id="rId6"/>
    <p:sldId id="511" r:id="rId7"/>
    <p:sldId id="514" r:id="rId8"/>
    <p:sldId id="498" r:id="rId9"/>
    <p:sldId id="283" r:id="rId10"/>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7" d="100"/>
          <a:sy n="67" d="100"/>
        </p:scale>
        <p:origin x="548" y="4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6592DD9E-9956-4488-BDBF-96C3760C3C4E}" type="datetimeFigureOut">
              <a:rPr lang="en-IN" smtClean="0"/>
              <a:t>06-07-2022</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820A3422-3DF1-4CD9-BB1F-E2952380BC8B}" type="slidenum">
              <a:rPr lang="en-IN" smtClean="0"/>
              <a:t>‹#›</a:t>
            </a:fld>
            <a:endParaRPr lang="en-IN"/>
          </a:p>
        </p:txBody>
      </p:sp>
    </p:spTree>
    <p:extLst>
      <p:ext uri="{BB962C8B-B14F-4D97-AF65-F5344CB8AC3E}">
        <p14:creationId xmlns:p14="http://schemas.microsoft.com/office/powerpoint/2010/main" val="13258077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simplilearn.com/introduction-to-cyber-security-article"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20A3422-3DF1-4CD9-BB1F-E2952380BC8B}" type="slidenum">
              <a:rPr lang="en-IN" smtClean="0"/>
              <a:t>7</a:t>
            </a:fld>
            <a:endParaRPr lang="en-IN"/>
          </a:p>
        </p:txBody>
      </p:sp>
    </p:spTree>
    <p:extLst>
      <p:ext uri="{BB962C8B-B14F-4D97-AF65-F5344CB8AC3E}">
        <p14:creationId xmlns:p14="http://schemas.microsoft.com/office/powerpoint/2010/main" val="15896034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Introduction to Cyber Security (simplilearn.com)</a:t>
            </a:r>
            <a:endParaRPr lang="en-IN" dirty="0"/>
          </a:p>
        </p:txBody>
      </p:sp>
      <p:sp>
        <p:nvSpPr>
          <p:cNvPr id="4" name="Slide Number Placeholder 3"/>
          <p:cNvSpPr>
            <a:spLocks noGrp="1"/>
          </p:cNvSpPr>
          <p:nvPr>
            <p:ph type="sldNum" sz="quarter" idx="5"/>
          </p:nvPr>
        </p:nvSpPr>
        <p:spPr/>
        <p:txBody>
          <a:bodyPr/>
          <a:lstStyle/>
          <a:p>
            <a:fld id="{820A3422-3DF1-4CD9-BB1F-E2952380BC8B}" type="slidenum">
              <a:rPr lang="en-IN" smtClean="0"/>
              <a:t>8</a:t>
            </a:fld>
            <a:endParaRPr lang="en-IN"/>
          </a:p>
        </p:txBody>
      </p:sp>
    </p:spTree>
    <p:extLst>
      <p:ext uri="{BB962C8B-B14F-4D97-AF65-F5344CB8AC3E}">
        <p14:creationId xmlns:p14="http://schemas.microsoft.com/office/powerpoint/2010/main" val="25313128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7/6/2022</a:t>
            </a:fld>
            <a:endParaRPr lang="en-US"/>
          </a:p>
        </p:txBody>
      </p:sp>
      <p:sp>
        <p:nvSpPr>
          <p:cNvPr id="6" name="Holder 6"/>
          <p:cNvSpPr>
            <a:spLocks noGrp="1"/>
          </p:cNvSpPr>
          <p:nvPr>
            <p:ph type="sldNum" sz="quarter" idx="7"/>
          </p:nvPr>
        </p:nvSpPr>
        <p:spPr/>
        <p:txBody>
          <a:bodyPr lIns="0" tIns="0" rIns="0" bIns="0"/>
          <a:lstStyle>
            <a:lvl1pPr>
              <a:defRPr sz="1200" b="0" i="0">
                <a:solidFill>
                  <a:srgbClr val="888888"/>
                </a:solidFill>
                <a:latin typeface="Carlito"/>
                <a:cs typeface="Carlito"/>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chemeClr val="tx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7/6/2022</a:t>
            </a:fld>
            <a:endParaRPr lang="en-US"/>
          </a:p>
        </p:txBody>
      </p:sp>
      <p:sp>
        <p:nvSpPr>
          <p:cNvPr id="6" name="Holder 6"/>
          <p:cNvSpPr>
            <a:spLocks noGrp="1"/>
          </p:cNvSpPr>
          <p:nvPr>
            <p:ph type="sldNum" sz="quarter" idx="7"/>
          </p:nvPr>
        </p:nvSpPr>
        <p:spPr/>
        <p:txBody>
          <a:bodyPr lIns="0" tIns="0" rIns="0" bIns="0"/>
          <a:lstStyle>
            <a:lvl1pPr>
              <a:defRPr sz="1200" b="0" i="0">
                <a:solidFill>
                  <a:srgbClr val="888888"/>
                </a:solidFill>
                <a:latin typeface="Carlito"/>
                <a:cs typeface="Carlito"/>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7/6/2022</a:t>
            </a:fld>
            <a:endParaRPr lang="en-US"/>
          </a:p>
        </p:txBody>
      </p:sp>
      <p:sp>
        <p:nvSpPr>
          <p:cNvPr id="7" name="Holder 7"/>
          <p:cNvSpPr>
            <a:spLocks noGrp="1"/>
          </p:cNvSpPr>
          <p:nvPr>
            <p:ph type="sldNum" sz="quarter" idx="7"/>
          </p:nvPr>
        </p:nvSpPr>
        <p:spPr/>
        <p:txBody>
          <a:bodyPr lIns="0" tIns="0" rIns="0" bIns="0"/>
          <a:lstStyle>
            <a:lvl1pPr>
              <a:defRPr sz="1200" b="0" i="0">
                <a:solidFill>
                  <a:srgbClr val="888888"/>
                </a:solidFill>
                <a:latin typeface="Carlito"/>
                <a:cs typeface="Carlito"/>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chemeClr val="tx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7/6/2022</a:t>
            </a:fld>
            <a:endParaRPr lang="en-US"/>
          </a:p>
        </p:txBody>
      </p:sp>
      <p:sp>
        <p:nvSpPr>
          <p:cNvPr id="5" name="Holder 5"/>
          <p:cNvSpPr>
            <a:spLocks noGrp="1"/>
          </p:cNvSpPr>
          <p:nvPr>
            <p:ph type="sldNum" sz="quarter" idx="7"/>
          </p:nvPr>
        </p:nvSpPr>
        <p:spPr/>
        <p:txBody>
          <a:bodyPr lIns="0" tIns="0" rIns="0" bIns="0"/>
          <a:lstStyle>
            <a:lvl1pPr>
              <a:defRPr sz="1200" b="0" i="0">
                <a:solidFill>
                  <a:srgbClr val="888888"/>
                </a:solidFill>
                <a:latin typeface="Carlito"/>
                <a:cs typeface="Carlito"/>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7/6/2022</a:t>
            </a:fld>
            <a:endParaRPr lang="en-US"/>
          </a:p>
        </p:txBody>
      </p:sp>
      <p:sp>
        <p:nvSpPr>
          <p:cNvPr id="4" name="Holder 4"/>
          <p:cNvSpPr>
            <a:spLocks noGrp="1"/>
          </p:cNvSpPr>
          <p:nvPr>
            <p:ph type="sldNum" sz="quarter" idx="7"/>
          </p:nvPr>
        </p:nvSpPr>
        <p:spPr/>
        <p:txBody>
          <a:bodyPr lIns="0" tIns="0" rIns="0" bIns="0"/>
          <a:lstStyle>
            <a:lvl1pPr>
              <a:defRPr sz="1200" b="0" i="0">
                <a:solidFill>
                  <a:srgbClr val="888888"/>
                </a:solidFill>
                <a:latin typeface="Carlito"/>
                <a:cs typeface="Carlito"/>
              </a:defRPr>
            </a:lvl1pPr>
          </a:lstStyle>
          <a:p>
            <a:pPr marL="38100">
              <a:lnSpc>
                <a:spcPts val="1240"/>
              </a:lnSpc>
            </a:pPr>
            <a:fld id="{81D60167-4931-47E6-BA6A-407CBD079E47}" type="slidenum">
              <a:rPr dirty="0"/>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21920" y="0"/>
            <a:ext cx="11948160" cy="6857996"/>
          </a:xfrm>
          <a:prstGeom prst="rect">
            <a:avLst/>
          </a:prstGeom>
          <a:blipFill>
            <a:blip r:embed="rId7" cstate="print"/>
            <a:stretch>
              <a:fillRect/>
            </a:stretch>
          </a:blipFill>
        </p:spPr>
        <p:txBody>
          <a:bodyPr wrap="square" lIns="0" tIns="0" rIns="0" bIns="0" rtlCol="0"/>
          <a:lstStyle/>
          <a:p>
            <a:endParaRPr/>
          </a:p>
        </p:txBody>
      </p:sp>
      <p:sp>
        <p:nvSpPr>
          <p:cNvPr id="2" name="Holder 2"/>
          <p:cNvSpPr>
            <a:spLocks noGrp="1"/>
          </p:cNvSpPr>
          <p:nvPr>
            <p:ph type="title"/>
          </p:nvPr>
        </p:nvSpPr>
        <p:spPr>
          <a:xfrm>
            <a:off x="4955285" y="95504"/>
            <a:ext cx="2496184" cy="636270"/>
          </a:xfrm>
          <a:prstGeom prst="rect">
            <a:avLst/>
          </a:prstGeom>
        </p:spPr>
        <p:txBody>
          <a:bodyPr wrap="square" lIns="0" tIns="0" rIns="0" bIns="0">
            <a:spAutoFit/>
          </a:bodyPr>
          <a:lstStyle>
            <a:lvl1pPr>
              <a:defRPr sz="4000" b="1" i="0">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946696" y="1861311"/>
            <a:ext cx="10322560" cy="427418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7/6/2022</a:t>
            </a:fld>
            <a:endParaRPr lang="en-US"/>
          </a:p>
        </p:txBody>
      </p:sp>
      <p:sp>
        <p:nvSpPr>
          <p:cNvPr id="6" name="Holder 6"/>
          <p:cNvSpPr>
            <a:spLocks noGrp="1"/>
          </p:cNvSpPr>
          <p:nvPr>
            <p:ph type="sldNum" sz="quarter" idx="7"/>
          </p:nvPr>
        </p:nvSpPr>
        <p:spPr>
          <a:xfrm>
            <a:off x="11074654" y="6466738"/>
            <a:ext cx="228600" cy="177800"/>
          </a:xfrm>
          <a:prstGeom prst="rect">
            <a:avLst/>
          </a:prstGeom>
        </p:spPr>
        <p:txBody>
          <a:bodyPr wrap="square" lIns="0" tIns="0" rIns="0" bIns="0">
            <a:spAutoFit/>
          </a:bodyPr>
          <a:lstStyle>
            <a:lvl1pPr>
              <a:defRPr sz="1200" b="0" i="0">
                <a:solidFill>
                  <a:srgbClr val="888888"/>
                </a:solidFill>
                <a:latin typeface="Carlito"/>
                <a:cs typeface="Carlito"/>
              </a:defRPr>
            </a:lvl1pPr>
          </a:lstStyle>
          <a:p>
            <a:pPr marL="38100">
              <a:lnSpc>
                <a:spcPts val="1240"/>
              </a:lnSpc>
            </a:pPr>
            <a:fld id="{81D60167-4931-47E6-BA6A-407CBD079E47}" type="slidenum">
              <a:rPr dirty="0"/>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5428488"/>
            <a:ext cx="12192000" cy="1430020"/>
          </a:xfrm>
          <a:custGeom>
            <a:avLst/>
            <a:gdLst/>
            <a:ahLst/>
            <a:cxnLst/>
            <a:rect l="l" t="t" r="r" b="b"/>
            <a:pathLst>
              <a:path w="12192000" h="1430020">
                <a:moveTo>
                  <a:pt x="12191999" y="0"/>
                </a:moveTo>
                <a:lnTo>
                  <a:pt x="0" y="0"/>
                </a:lnTo>
                <a:lnTo>
                  <a:pt x="0" y="1429510"/>
                </a:lnTo>
                <a:lnTo>
                  <a:pt x="12191999" y="1429510"/>
                </a:lnTo>
                <a:lnTo>
                  <a:pt x="12191999" y="0"/>
                </a:lnTo>
                <a:close/>
              </a:path>
            </a:pathLst>
          </a:custGeom>
          <a:solidFill>
            <a:srgbClr val="FFFFFF"/>
          </a:solidFill>
        </p:spPr>
        <p:txBody>
          <a:bodyPr wrap="square" lIns="0" tIns="0" rIns="0" bIns="0" rtlCol="0"/>
          <a:lstStyle/>
          <a:p>
            <a:endParaRPr/>
          </a:p>
        </p:txBody>
      </p:sp>
      <p:sp>
        <p:nvSpPr>
          <p:cNvPr id="3" name="object 3"/>
          <p:cNvSpPr/>
          <p:nvPr/>
        </p:nvSpPr>
        <p:spPr>
          <a:xfrm>
            <a:off x="301752" y="5900928"/>
            <a:ext cx="45720" cy="615950"/>
          </a:xfrm>
          <a:custGeom>
            <a:avLst/>
            <a:gdLst/>
            <a:ahLst/>
            <a:cxnLst/>
            <a:rect l="l" t="t" r="r" b="b"/>
            <a:pathLst>
              <a:path w="45720" h="615950">
                <a:moveTo>
                  <a:pt x="45720" y="0"/>
                </a:moveTo>
                <a:lnTo>
                  <a:pt x="0" y="0"/>
                </a:lnTo>
                <a:lnTo>
                  <a:pt x="0" y="615696"/>
                </a:lnTo>
                <a:lnTo>
                  <a:pt x="45720" y="615696"/>
                </a:lnTo>
                <a:lnTo>
                  <a:pt x="45720" y="0"/>
                </a:lnTo>
                <a:close/>
              </a:path>
            </a:pathLst>
          </a:custGeom>
          <a:solidFill>
            <a:srgbClr val="C00000"/>
          </a:solidFill>
        </p:spPr>
        <p:txBody>
          <a:bodyPr wrap="square" lIns="0" tIns="0" rIns="0" bIns="0" rtlCol="0"/>
          <a:lstStyle/>
          <a:p>
            <a:endParaRPr/>
          </a:p>
        </p:txBody>
      </p:sp>
      <p:sp>
        <p:nvSpPr>
          <p:cNvPr id="4" name="object 4"/>
          <p:cNvSpPr/>
          <p:nvPr/>
        </p:nvSpPr>
        <p:spPr>
          <a:xfrm>
            <a:off x="9506711" y="5940552"/>
            <a:ext cx="1292860" cy="917575"/>
          </a:xfrm>
          <a:custGeom>
            <a:avLst/>
            <a:gdLst/>
            <a:ahLst/>
            <a:cxnLst/>
            <a:rect l="l" t="t" r="r" b="b"/>
            <a:pathLst>
              <a:path w="1292859" h="917575">
                <a:moveTo>
                  <a:pt x="1292352" y="0"/>
                </a:moveTo>
                <a:lnTo>
                  <a:pt x="0" y="0"/>
                </a:lnTo>
                <a:lnTo>
                  <a:pt x="0" y="917448"/>
                </a:lnTo>
                <a:lnTo>
                  <a:pt x="268673" y="917448"/>
                </a:lnTo>
                <a:lnTo>
                  <a:pt x="1292352" y="0"/>
                </a:lnTo>
                <a:close/>
              </a:path>
            </a:pathLst>
          </a:custGeom>
          <a:solidFill>
            <a:srgbClr val="F1F1F1">
              <a:alpha val="16862"/>
            </a:srgbClr>
          </a:solidFill>
        </p:spPr>
        <p:txBody>
          <a:bodyPr wrap="square" lIns="0" tIns="0" rIns="0" bIns="0" rtlCol="0"/>
          <a:lstStyle/>
          <a:p>
            <a:endParaRPr/>
          </a:p>
        </p:txBody>
      </p:sp>
      <p:sp>
        <p:nvSpPr>
          <p:cNvPr id="5" name="object 5"/>
          <p:cNvSpPr/>
          <p:nvPr/>
        </p:nvSpPr>
        <p:spPr>
          <a:xfrm>
            <a:off x="228600" y="3591814"/>
            <a:ext cx="3304032" cy="3148584"/>
          </a:xfrm>
          <a:prstGeom prst="rect">
            <a:avLst/>
          </a:prstGeom>
          <a:blipFill>
            <a:blip r:embed="rId2" cstate="print"/>
            <a:stretch>
              <a:fillRect/>
            </a:stretch>
          </a:blipFill>
        </p:spPr>
        <p:txBody>
          <a:bodyPr wrap="square" lIns="0" tIns="0" rIns="0" bIns="0" rtlCol="0"/>
          <a:lstStyle/>
          <a:p>
            <a:endParaRPr/>
          </a:p>
        </p:txBody>
      </p:sp>
      <p:grpSp>
        <p:nvGrpSpPr>
          <p:cNvPr id="6" name="object 6"/>
          <p:cNvGrpSpPr/>
          <p:nvPr/>
        </p:nvGrpSpPr>
        <p:grpSpPr>
          <a:xfrm>
            <a:off x="0" y="-53418"/>
            <a:ext cx="12179935" cy="6858000"/>
            <a:chOff x="12191" y="0"/>
            <a:chExt cx="12179935" cy="6858000"/>
          </a:xfrm>
        </p:grpSpPr>
        <p:sp>
          <p:nvSpPr>
            <p:cNvPr id="7" name="object 7"/>
            <p:cNvSpPr/>
            <p:nvPr/>
          </p:nvSpPr>
          <p:spPr>
            <a:xfrm>
              <a:off x="7043927" y="0"/>
              <a:ext cx="5148580" cy="5788660"/>
            </a:xfrm>
            <a:custGeom>
              <a:avLst/>
              <a:gdLst/>
              <a:ahLst/>
              <a:cxnLst/>
              <a:rect l="l" t="t" r="r" b="b"/>
              <a:pathLst>
                <a:path w="5148580" h="5788660">
                  <a:moveTo>
                    <a:pt x="5148072" y="0"/>
                  </a:moveTo>
                  <a:lnTo>
                    <a:pt x="5091764" y="0"/>
                  </a:lnTo>
                  <a:lnTo>
                    <a:pt x="0" y="5788152"/>
                  </a:lnTo>
                  <a:lnTo>
                    <a:pt x="5148072" y="5788152"/>
                  </a:lnTo>
                  <a:lnTo>
                    <a:pt x="5148072" y="0"/>
                  </a:lnTo>
                  <a:close/>
                </a:path>
              </a:pathLst>
            </a:custGeom>
            <a:solidFill>
              <a:srgbClr val="F1F1F1">
                <a:alpha val="16862"/>
              </a:srgbClr>
            </a:solidFill>
          </p:spPr>
          <p:txBody>
            <a:bodyPr wrap="square" lIns="0" tIns="0" rIns="0" bIns="0" rtlCol="0"/>
            <a:lstStyle/>
            <a:p>
              <a:endParaRPr/>
            </a:p>
          </p:txBody>
        </p:sp>
        <p:sp>
          <p:nvSpPr>
            <p:cNvPr id="8" name="object 8"/>
            <p:cNvSpPr/>
            <p:nvPr/>
          </p:nvSpPr>
          <p:spPr>
            <a:xfrm>
              <a:off x="2124456" y="2026920"/>
              <a:ext cx="6827520" cy="1578864"/>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12191" y="24383"/>
              <a:ext cx="3858767" cy="1539240"/>
            </a:xfrm>
            <a:prstGeom prst="rect">
              <a:avLst/>
            </a:prstGeom>
            <a:blipFill>
              <a:blip r:embed="rId4" cstate="print"/>
              <a:stretch>
                <a:fillRect/>
              </a:stretch>
            </a:blipFill>
          </p:spPr>
          <p:txBody>
            <a:bodyPr wrap="square" lIns="0" tIns="0" rIns="0" bIns="0" rtlCol="0"/>
            <a:lstStyle/>
            <a:p>
              <a:endParaRPr/>
            </a:p>
          </p:txBody>
        </p:sp>
        <p:sp>
          <p:nvSpPr>
            <p:cNvPr id="10" name="object 10"/>
            <p:cNvSpPr/>
            <p:nvPr/>
          </p:nvSpPr>
          <p:spPr>
            <a:xfrm>
              <a:off x="9942433" y="5336062"/>
              <a:ext cx="2249805" cy="1522095"/>
            </a:xfrm>
            <a:custGeom>
              <a:avLst/>
              <a:gdLst/>
              <a:ahLst/>
              <a:cxnLst/>
              <a:rect l="l" t="t" r="r" b="b"/>
              <a:pathLst>
                <a:path w="2249804" h="1522095">
                  <a:moveTo>
                    <a:pt x="2249566" y="0"/>
                  </a:moveTo>
                  <a:lnTo>
                    <a:pt x="0" y="1521934"/>
                  </a:lnTo>
                  <a:lnTo>
                    <a:pt x="2249566" y="1521934"/>
                  </a:lnTo>
                  <a:lnTo>
                    <a:pt x="2249566" y="0"/>
                  </a:lnTo>
                  <a:close/>
                </a:path>
              </a:pathLst>
            </a:custGeom>
            <a:solidFill>
              <a:srgbClr val="C00000"/>
            </a:solidFill>
          </p:spPr>
          <p:txBody>
            <a:bodyPr wrap="square" lIns="0" tIns="0" rIns="0" bIns="0" rtlCol="0"/>
            <a:lstStyle/>
            <a:p>
              <a:endParaRPr/>
            </a:p>
          </p:txBody>
        </p:sp>
      </p:grpSp>
      <p:sp>
        <p:nvSpPr>
          <p:cNvPr id="11" name="object 11"/>
          <p:cNvSpPr txBox="1"/>
          <p:nvPr/>
        </p:nvSpPr>
        <p:spPr>
          <a:xfrm>
            <a:off x="3657600" y="6049467"/>
            <a:ext cx="2945130" cy="329565"/>
          </a:xfrm>
          <a:prstGeom prst="rect">
            <a:avLst/>
          </a:prstGeom>
        </p:spPr>
        <p:txBody>
          <a:bodyPr vert="horz" wrap="square" lIns="0" tIns="11430" rIns="0" bIns="0" rtlCol="0">
            <a:spAutoFit/>
          </a:bodyPr>
          <a:lstStyle/>
          <a:p>
            <a:pPr marL="12700">
              <a:lnSpc>
                <a:spcPct val="100000"/>
              </a:lnSpc>
              <a:spcBef>
                <a:spcPts val="90"/>
              </a:spcBef>
            </a:pPr>
            <a:r>
              <a:rPr sz="2000" b="1" spc="-340" dirty="0">
                <a:solidFill>
                  <a:srgbClr val="585858"/>
                </a:solidFill>
                <a:latin typeface="Arial"/>
                <a:cs typeface="Arial"/>
              </a:rPr>
              <a:t>DISCOVER </a:t>
            </a:r>
            <a:r>
              <a:rPr sz="2000" b="1" spc="-80" dirty="0">
                <a:solidFill>
                  <a:srgbClr val="585858"/>
                </a:solidFill>
                <a:latin typeface="Arial"/>
                <a:cs typeface="Arial"/>
              </a:rPr>
              <a:t>. </a:t>
            </a:r>
            <a:r>
              <a:rPr sz="2000" b="1" spc="-385" dirty="0">
                <a:solidFill>
                  <a:srgbClr val="C00000"/>
                </a:solidFill>
                <a:latin typeface="Arial"/>
                <a:cs typeface="Arial"/>
              </a:rPr>
              <a:t>LEARN </a:t>
            </a:r>
            <a:r>
              <a:rPr sz="2000" b="1" spc="-80" dirty="0">
                <a:solidFill>
                  <a:srgbClr val="585858"/>
                </a:solidFill>
                <a:latin typeface="Arial"/>
                <a:cs typeface="Arial"/>
              </a:rPr>
              <a:t>.</a:t>
            </a:r>
            <a:r>
              <a:rPr sz="2000" b="1" spc="-250" dirty="0">
                <a:solidFill>
                  <a:srgbClr val="585858"/>
                </a:solidFill>
                <a:latin typeface="Arial"/>
                <a:cs typeface="Arial"/>
              </a:rPr>
              <a:t> </a:t>
            </a:r>
            <a:r>
              <a:rPr sz="2000" b="1" spc="-385" dirty="0">
                <a:solidFill>
                  <a:srgbClr val="585858"/>
                </a:solidFill>
                <a:latin typeface="Arial"/>
                <a:cs typeface="Arial"/>
              </a:rPr>
              <a:t>EMPOWER</a:t>
            </a:r>
            <a:endParaRPr sz="2000" dirty="0">
              <a:latin typeface="Arial"/>
              <a:cs typeface="Arial"/>
            </a:endParaRPr>
          </a:p>
        </p:txBody>
      </p:sp>
      <p:sp>
        <p:nvSpPr>
          <p:cNvPr id="12" name="object 12"/>
          <p:cNvSpPr/>
          <p:nvPr/>
        </p:nvSpPr>
        <p:spPr>
          <a:xfrm>
            <a:off x="6885431" y="6044184"/>
            <a:ext cx="45720" cy="368935"/>
          </a:xfrm>
          <a:custGeom>
            <a:avLst/>
            <a:gdLst/>
            <a:ahLst/>
            <a:cxnLst/>
            <a:rect l="l" t="t" r="r" b="b"/>
            <a:pathLst>
              <a:path w="45720" h="368935">
                <a:moveTo>
                  <a:pt x="45720" y="0"/>
                </a:moveTo>
                <a:lnTo>
                  <a:pt x="0" y="0"/>
                </a:lnTo>
                <a:lnTo>
                  <a:pt x="0" y="368807"/>
                </a:lnTo>
                <a:lnTo>
                  <a:pt x="45720" y="368807"/>
                </a:lnTo>
                <a:lnTo>
                  <a:pt x="45720" y="0"/>
                </a:lnTo>
                <a:close/>
              </a:path>
            </a:pathLst>
          </a:custGeom>
          <a:solidFill>
            <a:srgbClr val="C00000"/>
          </a:solidFill>
        </p:spPr>
        <p:txBody>
          <a:bodyPr wrap="square" lIns="0" tIns="0" rIns="0" bIns="0" rtlCol="0"/>
          <a:lstStyle/>
          <a:p>
            <a:endParaRPr/>
          </a:p>
        </p:txBody>
      </p:sp>
      <p:sp>
        <p:nvSpPr>
          <p:cNvPr id="13" name="object 13"/>
          <p:cNvSpPr txBox="1"/>
          <p:nvPr/>
        </p:nvSpPr>
        <p:spPr>
          <a:xfrm>
            <a:off x="7391400" y="4504000"/>
            <a:ext cx="4652773" cy="1885131"/>
          </a:xfrm>
          <a:prstGeom prst="rect">
            <a:avLst/>
          </a:prstGeom>
        </p:spPr>
        <p:txBody>
          <a:bodyPr vert="horz" wrap="square" lIns="0" tIns="12700" rIns="0" bIns="0" rtlCol="0">
            <a:spAutoFit/>
          </a:bodyPr>
          <a:lstStyle/>
          <a:p>
            <a:pPr marL="12700">
              <a:lnSpc>
                <a:spcPct val="100000"/>
              </a:lnSpc>
              <a:spcBef>
                <a:spcPts val="100"/>
              </a:spcBef>
            </a:pPr>
            <a:r>
              <a:rPr lang="en-IN" sz="2400" b="1" spc="-5" dirty="0">
                <a:solidFill>
                  <a:schemeClr val="tx1">
                    <a:lumMod val="85000"/>
                    <a:lumOff val="15000"/>
                  </a:schemeClr>
                </a:solidFill>
                <a:latin typeface="Times New Roman"/>
                <a:cs typeface="Times New Roman"/>
              </a:rPr>
              <a:t>Chapter 2.2.3 &amp; 2.24: Support Vector Machine (SVM)</a:t>
            </a:r>
          </a:p>
          <a:p>
            <a:pPr marL="12700">
              <a:lnSpc>
                <a:spcPct val="100000"/>
              </a:lnSpc>
              <a:spcBef>
                <a:spcPts val="100"/>
              </a:spcBef>
            </a:pPr>
            <a:r>
              <a:rPr lang="en-IN" sz="2400" b="1" spc="-5" dirty="0">
                <a:solidFill>
                  <a:schemeClr val="tx1">
                    <a:lumMod val="85000"/>
                    <a:lumOff val="15000"/>
                  </a:schemeClr>
                </a:solidFill>
                <a:latin typeface="Times New Roman"/>
                <a:cs typeface="Times New Roman"/>
              </a:rPr>
              <a:t>Lecture 21 &amp; 22:Soft Margin Classifier &amp; Slack variable</a:t>
            </a:r>
          </a:p>
          <a:p>
            <a:pPr marL="12700">
              <a:lnSpc>
                <a:spcPct val="100000"/>
              </a:lnSpc>
              <a:spcBef>
                <a:spcPts val="100"/>
              </a:spcBef>
            </a:pPr>
            <a:r>
              <a:rPr lang="en-IN" sz="2400" b="1" spc="-5" dirty="0">
                <a:solidFill>
                  <a:schemeClr val="tx1">
                    <a:lumMod val="85000"/>
                    <a:lumOff val="15000"/>
                  </a:schemeClr>
                </a:solidFill>
                <a:latin typeface="Times New Roman"/>
                <a:cs typeface="Times New Roman"/>
              </a:rPr>
              <a:t>By: Mr. Siddharth Kumar</a:t>
            </a:r>
            <a:endParaRPr sz="2400" dirty="0">
              <a:solidFill>
                <a:schemeClr val="tx1">
                  <a:lumMod val="85000"/>
                  <a:lumOff val="15000"/>
                </a:schemeClr>
              </a:solidFill>
              <a:latin typeface="Times New Roman"/>
              <a:cs typeface="Times New Roman"/>
            </a:endParaRPr>
          </a:p>
        </p:txBody>
      </p:sp>
      <p:sp>
        <p:nvSpPr>
          <p:cNvPr id="14" name="object 14"/>
          <p:cNvSpPr txBox="1">
            <a:spLocks noGrp="1"/>
          </p:cNvSpPr>
          <p:nvPr>
            <p:ph type="title"/>
          </p:nvPr>
        </p:nvSpPr>
        <p:spPr>
          <a:xfrm>
            <a:off x="2661921" y="1695147"/>
            <a:ext cx="7898130" cy="512445"/>
          </a:xfrm>
          <a:prstGeom prst="rect">
            <a:avLst/>
          </a:prstGeom>
        </p:spPr>
        <p:txBody>
          <a:bodyPr vert="horz" wrap="square" lIns="0" tIns="11430" rIns="0" bIns="0" rtlCol="0">
            <a:spAutoFit/>
          </a:bodyPr>
          <a:lstStyle/>
          <a:p>
            <a:pPr marL="12700">
              <a:lnSpc>
                <a:spcPct val="100000"/>
              </a:lnSpc>
              <a:spcBef>
                <a:spcPts val="90"/>
              </a:spcBef>
            </a:pPr>
            <a:r>
              <a:rPr sz="3200" b="0" spc="-10" dirty="0">
                <a:latin typeface="Arial Black"/>
                <a:cs typeface="Arial Black"/>
              </a:rPr>
              <a:t>INSTITUTE</a:t>
            </a:r>
            <a:r>
              <a:rPr lang="en-IN" sz="3200" b="0" spc="-10" dirty="0">
                <a:latin typeface="Arial Black"/>
                <a:cs typeface="Arial Black"/>
              </a:rPr>
              <a:t>: UIE (AIT-CSE)</a:t>
            </a:r>
            <a:endParaRPr sz="3200" dirty="0">
              <a:latin typeface="Arial Black"/>
              <a:cs typeface="Arial Black"/>
            </a:endParaRPr>
          </a:p>
        </p:txBody>
      </p:sp>
      <p:sp>
        <p:nvSpPr>
          <p:cNvPr id="15" name="object 15"/>
          <p:cNvSpPr txBox="1"/>
          <p:nvPr/>
        </p:nvSpPr>
        <p:spPr>
          <a:xfrm>
            <a:off x="918973" y="2307884"/>
            <a:ext cx="11125200" cy="1967077"/>
          </a:xfrm>
          <a:prstGeom prst="rect">
            <a:avLst/>
          </a:prstGeom>
        </p:spPr>
        <p:txBody>
          <a:bodyPr vert="horz" wrap="square" lIns="0" tIns="172720" rIns="0" bIns="0" rtlCol="0">
            <a:spAutoFit/>
          </a:bodyPr>
          <a:lstStyle/>
          <a:p>
            <a:pPr marL="12700" marR="5080" algn="ctr">
              <a:lnSpc>
                <a:spcPct val="122900"/>
              </a:lnSpc>
              <a:spcBef>
                <a:spcPts val="350"/>
              </a:spcBef>
            </a:pPr>
            <a:r>
              <a:rPr lang="en-IN" sz="3200" dirty="0">
                <a:latin typeface="Arial Black" panose="020B0A04020102020204" pitchFamily="34" charset="0"/>
                <a:cs typeface="Times New Roman"/>
              </a:rPr>
              <a:t>CSS21: B.E. CSE (H) with specialization in </a:t>
            </a:r>
            <a:br>
              <a:rPr lang="en-IN" sz="3200" dirty="0">
                <a:latin typeface="Arial Black" panose="020B0A04020102020204" pitchFamily="34" charset="0"/>
                <a:cs typeface="Times New Roman"/>
              </a:rPr>
            </a:br>
            <a:r>
              <a:rPr lang="en-IN" sz="3200" dirty="0">
                <a:latin typeface="Arial Black" panose="020B0A04020102020204" pitchFamily="34" charset="0"/>
                <a:cs typeface="Times New Roman"/>
              </a:rPr>
              <a:t>Artificial Intelligence &amp; Machine Learning</a:t>
            </a:r>
          </a:p>
          <a:p>
            <a:pPr marL="12700" marR="5080" algn="ctr">
              <a:lnSpc>
                <a:spcPct val="122900"/>
              </a:lnSpc>
              <a:spcBef>
                <a:spcPts val="350"/>
              </a:spcBef>
            </a:pPr>
            <a:r>
              <a:rPr lang="en-IN" sz="2800" dirty="0">
                <a:latin typeface="Times New Roman" panose="02020603050405020304" pitchFamily="18" charset="0"/>
                <a:cs typeface="Times New Roman" panose="02020603050405020304" pitchFamily="18" charset="0"/>
              </a:rPr>
              <a:t>Advanced Machine Learning (20CSF-349)</a:t>
            </a:r>
            <a:endParaRPr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5895B7C-7687-4927-9C17-73D030B97897}"/>
              </a:ext>
            </a:extLst>
          </p:cNvPr>
          <p:cNvSpPr>
            <a:spLocks noGrp="1"/>
          </p:cNvSpPr>
          <p:nvPr>
            <p:ph type="body" idx="1"/>
          </p:nvPr>
        </p:nvSpPr>
        <p:spPr>
          <a:xfrm>
            <a:off x="934708" y="1223096"/>
            <a:ext cx="3733184" cy="492443"/>
          </a:xfrm>
        </p:spPr>
        <p:txBody>
          <a:bodyPr/>
          <a:lstStyle/>
          <a:p>
            <a:r>
              <a:rPr lang="en-US" sz="3200" dirty="0"/>
              <a:t>Course Outcome</a:t>
            </a:r>
            <a:endParaRPr lang="en-IN" sz="3200" dirty="0"/>
          </a:p>
        </p:txBody>
      </p:sp>
      <p:sp>
        <p:nvSpPr>
          <p:cNvPr id="5" name="TextBox 4">
            <a:extLst>
              <a:ext uri="{FF2B5EF4-FFF2-40B4-BE49-F238E27FC236}">
                <a16:creationId xmlns:a16="http://schemas.microsoft.com/office/drawing/2014/main" id="{CD836566-D9E1-41D9-8F05-30E8CEC1EA3F}"/>
              </a:ext>
            </a:extLst>
          </p:cNvPr>
          <p:cNvSpPr txBox="1"/>
          <p:nvPr/>
        </p:nvSpPr>
        <p:spPr>
          <a:xfrm>
            <a:off x="2895600" y="353172"/>
            <a:ext cx="6705600" cy="707886"/>
          </a:xfrm>
          <a:prstGeom prst="rect">
            <a:avLst/>
          </a:prstGeom>
          <a:noFill/>
        </p:spPr>
        <p:txBody>
          <a:bodyPr wrap="square">
            <a:spAutoFit/>
          </a:bodyPr>
          <a:lstStyle/>
          <a:p>
            <a:r>
              <a:rPr lang="en-US" sz="4000" dirty="0">
                <a:latin typeface="Trebuchet MS"/>
                <a:cs typeface="Trebuchet MS"/>
              </a:rPr>
              <a:t>Advanced Machine Learning </a:t>
            </a:r>
            <a:endParaRPr lang="en-IN" sz="4000" dirty="0"/>
          </a:p>
        </p:txBody>
      </p:sp>
      <p:graphicFrame>
        <p:nvGraphicFramePr>
          <p:cNvPr id="6" name="Table 6">
            <a:extLst>
              <a:ext uri="{FF2B5EF4-FFF2-40B4-BE49-F238E27FC236}">
                <a16:creationId xmlns:a16="http://schemas.microsoft.com/office/drawing/2014/main" id="{3DF21EC0-2F39-4FA4-A8E2-FCDD8A43A9D2}"/>
              </a:ext>
            </a:extLst>
          </p:cNvPr>
          <p:cNvGraphicFramePr>
            <a:graphicFrameLocks noGrp="1"/>
          </p:cNvGraphicFramePr>
          <p:nvPr>
            <p:extLst>
              <p:ext uri="{D42A27DB-BD31-4B8C-83A1-F6EECF244321}">
                <p14:modId xmlns:p14="http://schemas.microsoft.com/office/powerpoint/2010/main" val="2647044696"/>
              </p:ext>
            </p:extLst>
          </p:nvPr>
        </p:nvGraphicFramePr>
        <p:xfrm>
          <a:off x="934708" y="1715538"/>
          <a:ext cx="10342891" cy="4395951"/>
        </p:xfrm>
        <a:graphic>
          <a:graphicData uri="http://schemas.openxmlformats.org/drawingml/2006/table">
            <a:tbl>
              <a:tblPr firstRow="1" bandRow="1">
                <a:tableStyleId>{5C22544A-7EE6-4342-B048-85BDC9FD1C3A}</a:tableStyleId>
              </a:tblPr>
              <a:tblGrid>
                <a:gridCol w="849618">
                  <a:extLst>
                    <a:ext uri="{9D8B030D-6E8A-4147-A177-3AD203B41FA5}">
                      <a16:colId xmlns:a16="http://schemas.microsoft.com/office/drawing/2014/main" val="3339205583"/>
                    </a:ext>
                  </a:extLst>
                </a:gridCol>
                <a:gridCol w="9493273">
                  <a:extLst>
                    <a:ext uri="{9D8B030D-6E8A-4147-A177-3AD203B41FA5}">
                      <a16:colId xmlns:a16="http://schemas.microsoft.com/office/drawing/2014/main" val="3982804983"/>
                    </a:ext>
                  </a:extLst>
                </a:gridCol>
              </a:tblGrid>
              <a:tr h="444467">
                <a:tc>
                  <a:txBody>
                    <a:bodyPr/>
                    <a:lstStyle/>
                    <a:p>
                      <a:pPr algn="ctr"/>
                      <a:r>
                        <a:rPr lang="en-US" dirty="0">
                          <a:latin typeface="+mj-lt"/>
                          <a:cs typeface="Times New Roman" panose="02020603050405020304" pitchFamily="18" charset="0"/>
                        </a:rPr>
                        <a:t>CO</a:t>
                      </a:r>
                      <a:endParaRPr lang="en-IN" dirty="0">
                        <a:latin typeface="+mj-lt"/>
                        <a:cs typeface="Times New Roman" panose="02020603050405020304" pitchFamily="18" charset="0"/>
                      </a:endParaRPr>
                    </a:p>
                  </a:txBody>
                  <a:tcPr/>
                </a:tc>
                <a:tc>
                  <a:txBody>
                    <a:bodyPr/>
                    <a:lstStyle/>
                    <a:p>
                      <a:pPr algn="ctr"/>
                      <a:r>
                        <a:rPr lang="en-US" dirty="0">
                          <a:latin typeface="+mj-lt"/>
                          <a:cs typeface="Times New Roman" panose="02020603050405020304" pitchFamily="18" charset="0"/>
                        </a:rPr>
                        <a:t>Title</a:t>
                      </a:r>
                      <a:endParaRPr lang="en-IN" dirty="0">
                        <a:latin typeface="+mj-lt"/>
                        <a:cs typeface="Times New Roman" panose="02020603050405020304" pitchFamily="18" charset="0"/>
                      </a:endParaRPr>
                    </a:p>
                  </a:txBody>
                  <a:tcPr/>
                </a:tc>
                <a:extLst>
                  <a:ext uri="{0D108BD9-81ED-4DB2-BD59-A6C34878D82A}">
                    <a16:rowId xmlns:a16="http://schemas.microsoft.com/office/drawing/2014/main" val="1764782345"/>
                  </a:ext>
                </a:extLst>
              </a:tr>
              <a:tr h="767163">
                <a:tc>
                  <a:txBody>
                    <a:bodyPr/>
                    <a:lstStyle/>
                    <a:p>
                      <a:pPr algn="ctr"/>
                      <a:r>
                        <a:rPr lang="en-US" dirty="0">
                          <a:latin typeface="+mj-lt"/>
                          <a:cs typeface="Times New Roman" panose="02020603050405020304" pitchFamily="18" charset="0"/>
                        </a:rPr>
                        <a:t>1</a:t>
                      </a:r>
                      <a:endParaRPr lang="en-IN" dirty="0">
                        <a:latin typeface="+mj-lt"/>
                        <a:cs typeface="Times New Roman" panose="02020603050405020304" pitchFamily="18" charset="0"/>
                      </a:endParaRPr>
                    </a:p>
                  </a:txBody>
                  <a:tcPr>
                    <a:solidFill>
                      <a:schemeClr val="tx2">
                        <a:lumMod val="20000"/>
                        <a:lumOff val="80000"/>
                      </a:schemeClr>
                    </a:solid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b="0" i="0" dirty="0">
                          <a:solidFill>
                            <a:schemeClr val="dk1"/>
                          </a:solidFill>
                          <a:effectLst/>
                          <a:latin typeface="+mj-lt"/>
                          <a:ea typeface="+mn-ea"/>
                          <a:cs typeface="Times New Roman" panose="02020603050405020304" pitchFamily="18" charset="0"/>
                        </a:rPr>
                        <a:t>Have a good understanding of the fundamental issues and challenges of machine learning: data, model selection, model complexity, etc.</a:t>
                      </a:r>
                    </a:p>
                  </a:txBody>
                  <a:tcPr>
                    <a:solidFill>
                      <a:schemeClr val="tx2">
                        <a:lumMod val="20000"/>
                        <a:lumOff val="80000"/>
                      </a:schemeClr>
                    </a:solidFill>
                  </a:tcPr>
                </a:tc>
                <a:extLst>
                  <a:ext uri="{0D108BD9-81ED-4DB2-BD59-A6C34878D82A}">
                    <a16:rowId xmlns:a16="http://schemas.microsoft.com/office/drawing/2014/main" val="816710563"/>
                  </a:ext>
                </a:extLst>
              </a:tr>
              <a:tr h="882832">
                <a:tc>
                  <a:txBody>
                    <a:bodyPr/>
                    <a:lstStyle/>
                    <a:p>
                      <a:pPr algn="ctr"/>
                      <a:r>
                        <a:rPr lang="en-US" dirty="0">
                          <a:latin typeface="+mj-lt"/>
                          <a:cs typeface="Times New Roman" panose="02020603050405020304" pitchFamily="18" charset="0"/>
                        </a:rPr>
                        <a:t>2</a:t>
                      </a:r>
                      <a:endParaRPr lang="en-IN" dirty="0">
                        <a:latin typeface="+mj-lt"/>
                        <a:cs typeface="Times New Roman" panose="02020603050405020304" pitchFamily="18" charset="0"/>
                      </a:endParaRPr>
                    </a:p>
                  </a:txBody>
                  <a:tcPr>
                    <a:solidFill>
                      <a:schemeClr val="tx2">
                        <a:lumMod val="20000"/>
                        <a:lumOff val="80000"/>
                      </a:schemeClr>
                    </a:solid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b="0" i="0" dirty="0">
                          <a:solidFill>
                            <a:schemeClr val="dk1"/>
                          </a:solidFill>
                          <a:effectLst/>
                          <a:latin typeface="+mj-lt"/>
                          <a:ea typeface="+mn-ea"/>
                          <a:cs typeface="Times New Roman" panose="02020603050405020304" pitchFamily="18" charset="0"/>
                        </a:rPr>
                        <a:t>Appreciate the underlying mathematical relationships within and across Machine Learning algorithms and the paradigms of supervised and un-supervised learning</a:t>
                      </a:r>
                    </a:p>
                  </a:txBody>
                  <a:tcPr>
                    <a:solidFill>
                      <a:schemeClr val="tx2">
                        <a:lumMod val="20000"/>
                        <a:lumOff val="80000"/>
                      </a:schemeClr>
                    </a:solidFill>
                  </a:tcPr>
                </a:tc>
                <a:extLst>
                  <a:ext uri="{0D108BD9-81ED-4DB2-BD59-A6C34878D82A}">
                    <a16:rowId xmlns:a16="http://schemas.microsoft.com/office/drawing/2014/main" val="514383862"/>
                  </a:ext>
                </a:extLst>
              </a:tr>
              <a:tr h="767163">
                <a:tc>
                  <a:txBody>
                    <a:bodyPr/>
                    <a:lstStyle/>
                    <a:p>
                      <a:pPr algn="ctr"/>
                      <a:r>
                        <a:rPr lang="en-US" dirty="0">
                          <a:latin typeface="+mj-lt"/>
                          <a:cs typeface="Times New Roman" panose="02020603050405020304" pitchFamily="18" charset="0"/>
                        </a:rPr>
                        <a:t>3</a:t>
                      </a:r>
                      <a:endParaRPr lang="en-IN" dirty="0">
                        <a:latin typeface="+mj-lt"/>
                        <a:cs typeface="Times New Roman" panose="02020603050405020304" pitchFamily="18" charset="0"/>
                      </a:endParaRPr>
                    </a:p>
                  </a:txBody>
                  <a:tcPr>
                    <a:solidFill>
                      <a:schemeClr val="tx2">
                        <a:lumMod val="20000"/>
                        <a:lumOff val="80000"/>
                      </a:schemeClr>
                    </a:solid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b="0" i="0" dirty="0">
                          <a:solidFill>
                            <a:schemeClr val="dk1"/>
                          </a:solidFill>
                          <a:effectLst/>
                          <a:latin typeface="+mj-lt"/>
                          <a:ea typeface="+mn-ea"/>
                          <a:cs typeface="Times New Roman" panose="02020603050405020304" pitchFamily="18" charset="0"/>
                        </a:rPr>
                        <a:t>Design and implement various machine learning algorithms in a range of real-world applications.</a:t>
                      </a:r>
                    </a:p>
                  </a:txBody>
                  <a:tcPr>
                    <a:solidFill>
                      <a:schemeClr val="tx2">
                        <a:lumMod val="20000"/>
                        <a:lumOff val="80000"/>
                      </a:schemeClr>
                    </a:solidFill>
                  </a:tcPr>
                </a:tc>
                <a:extLst>
                  <a:ext uri="{0D108BD9-81ED-4DB2-BD59-A6C34878D82A}">
                    <a16:rowId xmlns:a16="http://schemas.microsoft.com/office/drawing/2014/main" val="4211054048"/>
                  </a:ext>
                </a:extLst>
              </a:tr>
              <a:tr h="767163">
                <a:tc>
                  <a:txBody>
                    <a:bodyPr/>
                    <a:lstStyle/>
                    <a:p>
                      <a:pPr algn="ctr"/>
                      <a:r>
                        <a:rPr lang="en-IN" dirty="0">
                          <a:latin typeface="+mj-lt"/>
                          <a:cs typeface="Times New Roman" panose="02020603050405020304" pitchFamily="18" charset="0"/>
                        </a:rPr>
                        <a:t>4</a:t>
                      </a:r>
                    </a:p>
                  </a:txBody>
                  <a:tcPr>
                    <a:solidFill>
                      <a:schemeClr val="tx2">
                        <a:lumMod val="20000"/>
                        <a:lumOff val="80000"/>
                      </a:schemeClr>
                    </a:solid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b="0" i="0" dirty="0">
                          <a:solidFill>
                            <a:schemeClr val="dk1"/>
                          </a:solidFill>
                          <a:effectLst/>
                          <a:latin typeface="+mj-lt"/>
                          <a:ea typeface="+mn-ea"/>
                          <a:cs typeface="Times New Roman" panose="02020603050405020304" pitchFamily="18" charset="0"/>
                        </a:rPr>
                        <a:t>Design and evaluate intelligent expert models for perception and prediction using machine learning algorithms</a:t>
                      </a:r>
                    </a:p>
                  </a:txBody>
                  <a:tcPr>
                    <a:solidFill>
                      <a:schemeClr val="tx2">
                        <a:lumMod val="20000"/>
                        <a:lumOff val="80000"/>
                      </a:schemeClr>
                    </a:solidFill>
                  </a:tcPr>
                </a:tc>
                <a:extLst>
                  <a:ext uri="{0D108BD9-81ED-4DB2-BD59-A6C34878D82A}">
                    <a16:rowId xmlns:a16="http://schemas.microsoft.com/office/drawing/2014/main" val="1285729091"/>
                  </a:ext>
                </a:extLst>
              </a:tr>
              <a:tr h="767163">
                <a:tc>
                  <a:txBody>
                    <a:bodyPr/>
                    <a:lstStyle/>
                    <a:p>
                      <a:pPr algn="ctr"/>
                      <a:r>
                        <a:rPr lang="en-IN" dirty="0">
                          <a:latin typeface="+mj-lt"/>
                          <a:cs typeface="Times New Roman" panose="02020603050405020304" pitchFamily="18" charset="0"/>
                        </a:rPr>
                        <a:t>5</a:t>
                      </a:r>
                    </a:p>
                  </a:txBody>
                  <a:tcPr>
                    <a:solidFill>
                      <a:schemeClr val="tx2">
                        <a:lumMod val="20000"/>
                        <a:lumOff val="80000"/>
                      </a:schemeClr>
                    </a:solidFill>
                  </a:tcPr>
                </a:tc>
                <a:tc>
                  <a:txBody>
                    <a:bodyPr/>
                    <a:lstStyle/>
                    <a:p>
                      <a:pPr rtl="0"/>
                      <a:r>
                        <a:rPr lang="en-US" b="0" i="0" dirty="0">
                          <a:solidFill>
                            <a:schemeClr val="dk1"/>
                          </a:solidFill>
                          <a:effectLst/>
                          <a:latin typeface="+mj-lt"/>
                          <a:ea typeface="+mn-ea"/>
                          <a:cs typeface="Times New Roman" panose="02020603050405020304" pitchFamily="18" charset="0"/>
                        </a:rPr>
                        <a:t>Analyze and make use of machine learning algorithms-based applications using performance</a:t>
                      </a:r>
                    </a:p>
                  </a:txBody>
                  <a:tcPr>
                    <a:solidFill>
                      <a:schemeClr val="tx2">
                        <a:lumMod val="20000"/>
                        <a:lumOff val="80000"/>
                      </a:schemeClr>
                    </a:solidFill>
                  </a:tcPr>
                </a:tc>
                <a:extLst>
                  <a:ext uri="{0D108BD9-81ED-4DB2-BD59-A6C34878D82A}">
                    <a16:rowId xmlns:a16="http://schemas.microsoft.com/office/drawing/2014/main" val="3581519426"/>
                  </a:ext>
                </a:extLst>
              </a:tr>
            </a:tbl>
          </a:graphicData>
        </a:graphic>
      </p:graphicFrame>
    </p:spTree>
    <p:extLst>
      <p:ext uri="{BB962C8B-B14F-4D97-AF65-F5344CB8AC3E}">
        <p14:creationId xmlns:p14="http://schemas.microsoft.com/office/powerpoint/2010/main" val="15536705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63DD2-5A24-46DC-9437-398A7211F060}"/>
              </a:ext>
            </a:extLst>
          </p:cNvPr>
          <p:cNvSpPr>
            <a:spLocks noGrp="1"/>
          </p:cNvSpPr>
          <p:nvPr>
            <p:ph type="title"/>
          </p:nvPr>
        </p:nvSpPr>
        <p:spPr>
          <a:xfrm>
            <a:off x="800100" y="152400"/>
            <a:ext cx="11239500" cy="615553"/>
          </a:xfrm>
        </p:spPr>
        <p:txBody>
          <a:bodyPr/>
          <a:lstStyle/>
          <a:p>
            <a:pPr algn="ctr"/>
            <a:r>
              <a:rPr lang="en-US" dirty="0"/>
              <a:t>Soft Margin Classifier</a:t>
            </a:r>
          </a:p>
        </p:txBody>
      </p:sp>
      <p:sp>
        <p:nvSpPr>
          <p:cNvPr id="3" name="Text Placeholder 2">
            <a:extLst>
              <a:ext uri="{FF2B5EF4-FFF2-40B4-BE49-F238E27FC236}">
                <a16:creationId xmlns:a16="http://schemas.microsoft.com/office/drawing/2014/main" id="{6D9C9C50-757E-4C24-88CD-6D83A57104F1}"/>
              </a:ext>
            </a:extLst>
          </p:cNvPr>
          <p:cNvSpPr>
            <a:spLocks noGrp="1"/>
          </p:cNvSpPr>
          <p:nvPr>
            <p:ph type="body" idx="1"/>
          </p:nvPr>
        </p:nvSpPr>
        <p:spPr>
          <a:xfrm>
            <a:off x="304800" y="1066800"/>
            <a:ext cx="11430000" cy="5030608"/>
          </a:xfrm>
        </p:spPr>
        <p:txBody>
          <a:bodyPr/>
          <a:lstStyle/>
          <a:p>
            <a:pPr marL="342900" indent="-342900" algn="just">
              <a:lnSpc>
                <a:spcPct val="150000"/>
              </a:lnSpc>
              <a:buFont typeface="Wingdings" panose="05000000000000000000" pitchFamily="2" charset="2"/>
              <a:buChar char="Ø"/>
            </a:pPr>
            <a:r>
              <a:rPr lang="en-US" sz="2000" dirty="0"/>
              <a:t>In practice, real data is messy and cannot be separated perfectly with a hyperplane.</a:t>
            </a:r>
          </a:p>
          <a:p>
            <a:pPr marL="342900" indent="-342900" algn="just">
              <a:lnSpc>
                <a:spcPct val="150000"/>
              </a:lnSpc>
              <a:buFont typeface="Wingdings" panose="05000000000000000000" pitchFamily="2" charset="2"/>
              <a:buChar char="Ø"/>
            </a:pPr>
            <a:r>
              <a:rPr lang="en-US" sz="2000" dirty="0"/>
              <a:t>The constraint of maximizing the margin of the line that separates the classes must be relaxed. This is often called the soft margin classifier. This change allows some points in the training data to violate the separating line.</a:t>
            </a:r>
          </a:p>
          <a:p>
            <a:pPr marL="342900" indent="-342900" algn="just">
              <a:lnSpc>
                <a:spcPct val="150000"/>
              </a:lnSpc>
              <a:buFont typeface="Wingdings" panose="05000000000000000000" pitchFamily="2" charset="2"/>
              <a:buChar char="Ø"/>
            </a:pPr>
            <a:r>
              <a:rPr lang="en-US" sz="2000" dirty="0"/>
              <a:t>An additional set of coefficients are introduced that give the margin wiggle room in each dimension. These coefficients are sometimes called slack variables. This increases the complexity of the model as there are more parameters for the model to fit to the data to provide this complexity.</a:t>
            </a:r>
          </a:p>
          <a:p>
            <a:pPr marL="342900" indent="-342900" algn="just">
              <a:lnSpc>
                <a:spcPct val="150000"/>
              </a:lnSpc>
              <a:buFont typeface="Wingdings" panose="05000000000000000000" pitchFamily="2" charset="2"/>
              <a:buChar char="Ø"/>
            </a:pPr>
            <a:r>
              <a:rPr lang="en-US" sz="2000" dirty="0"/>
              <a:t>A tuning parameter is introduced called simply C that defines the magnitude of the wiggle allowed across all dimensions. The C parameters defines the amount of violation of the margin allowed. A C=0 is no violation and we are back to the inflexible Maximal-Margin Classifier described above. The larger the value of C the more violations of the hyperplane are permitted.</a:t>
            </a:r>
          </a:p>
        </p:txBody>
      </p:sp>
      <p:sp>
        <p:nvSpPr>
          <p:cNvPr id="9" name="Rectangle 1">
            <a:extLst>
              <a:ext uri="{FF2B5EF4-FFF2-40B4-BE49-F238E27FC236}">
                <a16:creationId xmlns:a16="http://schemas.microsoft.com/office/drawing/2014/main" id="{57DBFB7F-FEB5-2733-2C05-F4FD6142F793}"/>
              </a:ext>
            </a:extLst>
          </p:cNvPr>
          <p:cNvSpPr>
            <a:spLocks noChangeArrowheads="1"/>
          </p:cNvSpPr>
          <p:nvPr/>
        </p:nvSpPr>
        <p:spPr bwMode="auto">
          <a:xfrm>
            <a:off x="3908425" y="260191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666398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63DD2-5A24-46DC-9437-398A7211F060}"/>
              </a:ext>
            </a:extLst>
          </p:cNvPr>
          <p:cNvSpPr>
            <a:spLocks noGrp="1"/>
          </p:cNvSpPr>
          <p:nvPr>
            <p:ph type="title"/>
          </p:nvPr>
        </p:nvSpPr>
        <p:spPr>
          <a:xfrm>
            <a:off x="800100" y="152400"/>
            <a:ext cx="11239500" cy="615553"/>
          </a:xfrm>
        </p:spPr>
        <p:txBody>
          <a:bodyPr/>
          <a:lstStyle/>
          <a:p>
            <a:pPr algn="ctr"/>
            <a:r>
              <a:rPr lang="en-US" dirty="0"/>
              <a:t> </a:t>
            </a:r>
            <a:endParaRPr lang="en-IN" dirty="0"/>
          </a:p>
        </p:txBody>
      </p:sp>
      <p:sp>
        <p:nvSpPr>
          <p:cNvPr id="3" name="Text Placeholder 2">
            <a:extLst>
              <a:ext uri="{FF2B5EF4-FFF2-40B4-BE49-F238E27FC236}">
                <a16:creationId xmlns:a16="http://schemas.microsoft.com/office/drawing/2014/main" id="{6D9C9C50-757E-4C24-88CD-6D83A57104F1}"/>
              </a:ext>
            </a:extLst>
          </p:cNvPr>
          <p:cNvSpPr>
            <a:spLocks noGrp="1"/>
          </p:cNvSpPr>
          <p:nvPr>
            <p:ph type="body" idx="1"/>
          </p:nvPr>
        </p:nvSpPr>
        <p:spPr>
          <a:xfrm>
            <a:off x="304800" y="1143000"/>
            <a:ext cx="11430000" cy="5492273"/>
          </a:xfrm>
        </p:spPr>
        <p:txBody>
          <a:bodyPr/>
          <a:lstStyle/>
          <a:p>
            <a:pPr marL="342900" indent="-342900" algn="just">
              <a:lnSpc>
                <a:spcPct val="150000"/>
              </a:lnSpc>
              <a:buFont typeface="Wingdings" panose="05000000000000000000" pitchFamily="2" charset="2"/>
              <a:buChar char="Ø"/>
            </a:pPr>
            <a:r>
              <a:rPr lang="en-US" sz="2000" dirty="0"/>
              <a:t>During the learning of the hyperplane from data, all training instances that lie within the distance of the margin will affect the placement of the hyperplane and are referred to as support vectors. And as C affects the number of instances that are allowed to fall within the margin, C influences the number of support vectors used by the model.</a:t>
            </a:r>
          </a:p>
          <a:p>
            <a:pPr marL="809625" indent="-180975" algn="just">
              <a:lnSpc>
                <a:spcPct val="150000"/>
              </a:lnSpc>
              <a:buFont typeface="Arial" panose="020B0604020202020204" pitchFamily="34" charset="0"/>
              <a:buChar char="•"/>
              <a:tabLst>
                <a:tab pos="628650" algn="l"/>
              </a:tabLst>
            </a:pPr>
            <a:r>
              <a:rPr lang="en-US" sz="2000" dirty="0"/>
              <a:t>The smaller the value of C, the more sensitive the algorithm is to the training data (higher variance and lower bias).</a:t>
            </a:r>
          </a:p>
          <a:p>
            <a:pPr marL="809625" indent="-180975" algn="just">
              <a:lnSpc>
                <a:spcPct val="150000"/>
              </a:lnSpc>
              <a:buFont typeface="Arial" panose="020B0604020202020204" pitchFamily="34" charset="0"/>
              <a:buChar char="•"/>
              <a:tabLst>
                <a:tab pos="628650" algn="l"/>
              </a:tabLst>
            </a:pPr>
            <a:r>
              <a:rPr lang="en-US" sz="2000" dirty="0"/>
              <a:t>The larger the value of C, the less sensitive the algorithm is to the training data (lower variance and higher bias).</a:t>
            </a:r>
          </a:p>
          <a:p>
            <a:pPr marL="342900" indent="-342900" algn="just">
              <a:lnSpc>
                <a:spcPct val="150000"/>
              </a:lnSpc>
              <a:buFont typeface="Wingdings" panose="05000000000000000000" pitchFamily="2" charset="2"/>
              <a:buChar char="Ø"/>
            </a:pPr>
            <a:r>
              <a:rPr lang="en-US" sz="2000" dirty="0"/>
              <a:t>What Soft Margin does is</a:t>
            </a:r>
          </a:p>
          <a:p>
            <a:pPr marL="809625" indent="-180975" algn="just">
              <a:lnSpc>
                <a:spcPct val="150000"/>
              </a:lnSpc>
              <a:buFont typeface="Arial" panose="020B0604020202020204" pitchFamily="34" charset="0"/>
              <a:buChar char="•"/>
              <a:tabLst>
                <a:tab pos="628650" algn="l"/>
              </a:tabLst>
            </a:pPr>
            <a:r>
              <a:rPr lang="en-US" sz="2000" dirty="0"/>
              <a:t>it tolerates a few dots to get misclassified</a:t>
            </a:r>
          </a:p>
          <a:p>
            <a:pPr marL="809625" indent="-180975" algn="just">
              <a:lnSpc>
                <a:spcPct val="150000"/>
              </a:lnSpc>
              <a:buFont typeface="Arial" panose="020B0604020202020204" pitchFamily="34" charset="0"/>
              <a:buChar char="•"/>
              <a:tabLst>
                <a:tab pos="628650" algn="l"/>
              </a:tabLst>
            </a:pPr>
            <a:r>
              <a:rPr lang="en-US" sz="2000" dirty="0"/>
              <a:t>it tries to balance the trade-off between finding a line that maximizes the margin and minimizes the misclassification.</a:t>
            </a:r>
          </a:p>
        </p:txBody>
      </p:sp>
    </p:spTree>
    <p:extLst>
      <p:ext uri="{BB962C8B-B14F-4D97-AF65-F5344CB8AC3E}">
        <p14:creationId xmlns:p14="http://schemas.microsoft.com/office/powerpoint/2010/main" val="4157159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63DD2-5A24-46DC-9437-398A7211F060}"/>
              </a:ext>
            </a:extLst>
          </p:cNvPr>
          <p:cNvSpPr>
            <a:spLocks noGrp="1"/>
          </p:cNvSpPr>
          <p:nvPr>
            <p:ph type="title"/>
          </p:nvPr>
        </p:nvSpPr>
        <p:spPr>
          <a:xfrm>
            <a:off x="800100" y="152400"/>
            <a:ext cx="11239500" cy="615553"/>
          </a:xfrm>
        </p:spPr>
        <p:txBody>
          <a:bodyPr/>
          <a:lstStyle/>
          <a:p>
            <a:pPr algn="ctr"/>
            <a:r>
              <a:rPr lang="en-US" dirty="0"/>
              <a:t> </a:t>
            </a:r>
            <a:endParaRPr lang="en-IN" dirty="0"/>
          </a:p>
        </p:txBody>
      </p:sp>
      <p:sp>
        <p:nvSpPr>
          <p:cNvPr id="3" name="Text Placeholder 2">
            <a:extLst>
              <a:ext uri="{FF2B5EF4-FFF2-40B4-BE49-F238E27FC236}">
                <a16:creationId xmlns:a16="http://schemas.microsoft.com/office/drawing/2014/main" id="{6D9C9C50-757E-4C24-88CD-6D83A57104F1}"/>
              </a:ext>
            </a:extLst>
          </p:cNvPr>
          <p:cNvSpPr>
            <a:spLocks noGrp="1"/>
          </p:cNvSpPr>
          <p:nvPr>
            <p:ph type="body" idx="1"/>
          </p:nvPr>
        </p:nvSpPr>
        <p:spPr>
          <a:xfrm>
            <a:off x="381000" y="3429000"/>
            <a:ext cx="11430000" cy="3183949"/>
          </a:xfrm>
        </p:spPr>
        <p:txBody>
          <a:bodyPr/>
          <a:lstStyle/>
          <a:p>
            <a:pPr marL="342900" indent="-342900" algn="just">
              <a:lnSpc>
                <a:spcPct val="150000"/>
              </a:lnSpc>
              <a:buFont typeface="Wingdings" panose="05000000000000000000" pitchFamily="2" charset="2"/>
              <a:buChar char="Ø"/>
            </a:pPr>
            <a:r>
              <a:rPr lang="en-US" sz="2000" dirty="0"/>
              <a:t>Two types of misclassifications can happen:</a:t>
            </a:r>
          </a:p>
          <a:p>
            <a:pPr marL="714375" indent="-342900" algn="just">
              <a:lnSpc>
                <a:spcPct val="150000"/>
              </a:lnSpc>
              <a:buFont typeface="Arial" panose="020B0604020202020204" pitchFamily="34" charset="0"/>
              <a:buChar char="•"/>
            </a:pPr>
            <a:r>
              <a:rPr lang="en-US" sz="2000" dirty="0"/>
              <a:t>The dot is on the wrong side of the decision boundary but on the correct side/ on the margin (shown in left)</a:t>
            </a:r>
          </a:p>
          <a:p>
            <a:pPr marL="714375" indent="-342900" algn="just">
              <a:lnSpc>
                <a:spcPct val="150000"/>
              </a:lnSpc>
              <a:buFont typeface="Arial" panose="020B0604020202020204" pitchFamily="34" charset="0"/>
              <a:buChar char="•"/>
            </a:pPr>
            <a:r>
              <a:rPr lang="en-US" sz="2000" dirty="0"/>
              <a:t>The dot is on the wrong side of the decision boundary and on the wrong side of the margin (shown in right)</a:t>
            </a:r>
          </a:p>
          <a:p>
            <a:pPr marL="342900" indent="-342900" algn="just">
              <a:lnSpc>
                <a:spcPct val="150000"/>
              </a:lnSpc>
              <a:buFont typeface="Wingdings" panose="05000000000000000000" pitchFamily="2" charset="2"/>
              <a:buChar char="Ø"/>
            </a:pPr>
            <a:r>
              <a:rPr lang="en-US" sz="2000" dirty="0"/>
              <a:t>Either case, the support vector machine tolerates those dots to be misclassified when it tries to find the linear decision boundary.</a:t>
            </a:r>
          </a:p>
        </p:txBody>
      </p:sp>
      <p:pic>
        <p:nvPicPr>
          <p:cNvPr id="4" name="Picture 2">
            <a:extLst>
              <a:ext uri="{FF2B5EF4-FFF2-40B4-BE49-F238E27FC236}">
                <a16:creationId xmlns:a16="http://schemas.microsoft.com/office/drawing/2014/main" id="{F449BC57-F27C-9311-DBBE-5F265B6099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533400"/>
            <a:ext cx="7924800" cy="2743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06464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63DD2-5A24-46DC-9437-398A7211F060}"/>
              </a:ext>
            </a:extLst>
          </p:cNvPr>
          <p:cNvSpPr>
            <a:spLocks noGrp="1"/>
          </p:cNvSpPr>
          <p:nvPr>
            <p:ph type="title"/>
          </p:nvPr>
        </p:nvSpPr>
        <p:spPr>
          <a:xfrm>
            <a:off x="800100" y="152400"/>
            <a:ext cx="11239500" cy="615553"/>
          </a:xfrm>
        </p:spPr>
        <p:txBody>
          <a:bodyPr/>
          <a:lstStyle/>
          <a:p>
            <a:pPr algn="ctr"/>
            <a:r>
              <a:rPr lang="en-US" dirty="0"/>
              <a:t>Slack Variable</a:t>
            </a:r>
          </a:p>
        </p:txBody>
      </p:sp>
      <p:sp>
        <p:nvSpPr>
          <p:cNvPr id="3" name="Text Placeholder 2">
            <a:extLst>
              <a:ext uri="{FF2B5EF4-FFF2-40B4-BE49-F238E27FC236}">
                <a16:creationId xmlns:a16="http://schemas.microsoft.com/office/drawing/2014/main" id="{6D9C9C50-757E-4C24-88CD-6D83A57104F1}"/>
              </a:ext>
            </a:extLst>
          </p:cNvPr>
          <p:cNvSpPr>
            <a:spLocks noGrp="1"/>
          </p:cNvSpPr>
          <p:nvPr>
            <p:ph type="body" idx="1"/>
          </p:nvPr>
        </p:nvSpPr>
        <p:spPr>
          <a:xfrm>
            <a:off x="381000" y="990600"/>
            <a:ext cx="11430000" cy="5492273"/>
          </a:xfrm>
        </p:spPr>
        <p:txBody>
          <a:bodyPr/>
          <a:lstStyle/>
          <a:p>
            <a:pPr marL="342900" indent="-342900" algn="just">
              <a:lnSpc>
                <a:spcPct val="150000"/>
              </a:lnSpc>
              <a:buFont typeface="Wingdings" panose="05000000000000000000" pitchFamily="2" charset="2"/>
              <a:buChar char="Ø"/>
            </a:pPr>
            <a:r>
              <a:rPr lang="en-US" sz="2000" dirty="0"/>
              <a:t>Many datasets will not be linearly separable. As a result, there will be no way to satisfy all the Constraints. One way to cope with such datasets and still learn useful classifiers is to loosen some of the constraints by introducing slack variables.</a:t>
            </a:r>
          </a:p>
          <a:p>
            <a:pPr marL="342900" indent="-342900" algn="just">
              <a:lnSpc>
                <a:spcPct val="150000"/>
              </a:lnSpc>
              <a:buFont typeface="Wingdings" panose="05000000000000000000" pitchFamily="2" charset="2"/>
              <a:buChar char="Ø"/>
            </a:pPr>
            <a:r>
              <a:rPr lang="en-US" sz="2000" dirty="0"/>
              <a:t>Slack variables are introduced to allow certain constraints to be violated. That is, certain training points will be allowed to be within the margin. </a:t>
            </a:r>
          </a:p>
          <a:p>
            <a:pPr marL="342900" indent="-342900" algn="just">
              <a:lnSpc>
                <a:spcPct val="150000"/>
              </a:lnSpc>
              <a:buFont typeface="Wingdings" panose="05000000000000000000" pitchFamily="2" charset="2"/>
              <a:buChar char="Ø"/>
            </a:pPr>
            <a:r>
              <a:rPr lang="en-US" sz="2000" dirty="0"/>
              <a:t>The standard SVM classifier works only if you have a well separated categories. To be more specific, they need to be linearly separable. It means there exist a line (or hyperplane) such that all points belonging to a single category are either below or above it. </a:t>
            </a:r>
          </a:p>
          <a:p>
            <a:pPr marL="342900" indent="-342900" algn="just">
              <a:lnSpc>
                <a:spcPct val="150000"/>
              </a:lnSpc>
              <a:buFont typeface="Wingdings" panose="05000000000000000000" pitchFamily="2" charset="2"/>
              <a:buChar char="Ø"/>
            </a:pPr>
            <a:r>
              <a:rPr lang="en-US" sz="2000" dirty="0"/>
              <a:t>In many cases that condition is not satisfied, but still the two classes are pretty much separated except some small training data where the two categories overlap. It wouldn’t be a huge error if we would draw a line (somewhere in between) and accept some level of error - having training data on the wrong side of the marginal hyperplanes.</a:t>
            </a:r>
          </a:p>
        </p:txBody>
      </p:sp>
    </p:spTree>
    <p:extLst>
      <p:ext uri="{BB962C8B-B14F-4D97-AF65-F5344CB8AC3E}">
        <p14:creationId xmlns:p14="http://schemas.microsoft.com/office/powerpoint/2010/main" val="20491141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63DD2-5A24-46DC-9437-398A7211F060}"/>
              </a:ext>
            </a:extLst>
          </p:cNvPr>
          <p:cNvSpPr>
            <a:spLocks noGrp="1"/>
          </p:cNvSpPr>
          <p:nvPr>
            <p:ph type="title"/>
          </p:nvPr>
        </p:nvSpPr>
        <p:spPr>
          <a:xfrm>
            <a:off x="800100" y="152400"/>
            <a:ext cx="11239500" cy="615553"/>
          </a:xfrm>
        </p:spPr>
        <p:txBody>
          <a:bodyPr/>
          <a:lstStyle/>
          <a:p>
            <a:pPr algn="ctr"/>
            <a:r>
              <a:rPr lang="en-US" dirty="0"/>
              <a:t> </a:t>
            </a:r>
          </a:p>
        </p:txBody>
      </p:sp>
      <p:sp>
        <p:nvSpPr>
          <p:cNvPr id="3" name="Text Placeholder 2">
            <a:extLst>
              <a:ext uri="{FF2B5EF4-FFF2-40B4-BE49-F238E27FC236}">
                <a16:creationId xmlns:a16="http://schemas.microsoft.com/office/drawing/2014/main" id="{6D9C9C50-757E-4C24-88CD-6D83A57104F1}"/>
              </a:ext>
            </a:extLst>
          </p:cNvPr>
          <p:cNvSpPr>
            <a:spLocks noGrp="1"/>
          </p:cNvSpPr>
          <p:nvPr>
            <p:ph type="body" idx="1"/>
          </p:nvPr>
        </p:nvSpPr>
        <p:spPr>
          <a:xfrm>
            <a:off x="381000" y="990600"/>
            <a:ext cx="7162800" cy="5492273"/>
          </a:xfrm>
        </p:spPr>
        <p:txBody>
          <a:bodyPr/>
          <a:lstStyle/>
          <a:p>
            <a:pPr marL="342900" indent="-342900" algn="just">
              <a:lnSpc>
                <a:spcPct val="150000"/>
              </a:lnSpc>
              <a:buFont typeface="Wingdings" panose="05000000000000000000" pitchFamily="2" charset="2"/>
              <a:buChar char="Ø"/>
            </a:pPr>
            <a:r>
              <a:rPr lang="en-US" sz="2000" dirty="0"/>
              <a:t>How do we measure the error? The answer is: slack variables. For each training data point we can define a variable that measures the distance of the point to its marginal hyperplane (</a:t>
            </a:r>
            <a:r>
              <a:rPr lang="en-US" sz="2000" dirty="0" err="1"/>
              <a:t>dahsed</a:t>
            </a:r>
            <a:r>
              <a:rPr lang="en-US" sz="2000" dirty="0"/>
              <a:t> line in the figure), lets call it  </a:t>
            </a:r>
            <a:r>
              <a:rPr lang="en-US" sz="2000" dirty="0" err="1"/>
              <a:t>ξ</a:t>
            </a:r>
            <a:r>
              <a:rPr lang="en-US" sz="2000" baseline="30000" dirty="0" err="1"/>
              <a:t>∗</a:t>
            </a:r>
            <a:r>
              <a:rPr lang="en-US" sz="2000" baseline="-25000" dirty="0" err="1"/>
              <a:t>i</a:t>
            </a:r>
            <a:r>
              <a:rPr lang="en-US" sz="2000" dirty="0"/>
              <a:t> . Whenever the point is on the wrong site of the marginal hyperplane we quantify the amount of error by the ratio between  </a:t>
            </a:r>
            <a:r>
              <a:rPr lang="en-US" sz="2000" dirty="0" err="1"/>
              <a:t>ξ</a:t>
            </a:r>
            <a:r>
              <a:rPr lang="en-US" sz="2000" baseline="30000" dirty="0" err="1"/>
              <a:t>∗</a:t>
            </a:r>
            <a:r>
              <a:rPr lang="en-US" sz="2000" baseline="-25000" dirty="0" err="1"/>
              <a:t>i</a:t>
            </a:r>
            <a:r>
              <a:rPr lang="en-US" sz="2000" dirty="0"/>
              <a:t>  and half of the margin, i.e. distance between separating hyperplane and marginal hyperplane. Points on the correct site are not quantified as errors. This is a geometrical interpretation of slack variables  </a:t>
            </a:r>
            <a:r>
              <a:rPr lang="en-US" sz="2000" dirty="0" err="1"/>
              <a:t>ξ</a:t>
            </a:r>
            <a:r>
              <a:rPr lang="en-US" sz="2000" baseline="-25000" dirty="0" err="1"/>
              <a:t>i</a:t>
            </a:r>
            <a:r>
              <a:rPr lang="en-US" sz="2000" dirty="0"/>
              <a:t> . You can now go back to the initial SVM problem and maximize the margin in the presence of errors. The larger the error that you allow for, the wider the margin.</a:t>
            </a:r>
          </a:p>
        </p:txBody>
      </p:sp>
      <p:pic>
        <p:nvPicPr>
          <p:cNvPr id="4" name="Picture 2">
            <a:extLst>
              <a:ext uri="{FF2B5EF4-FFF2-40B4-BE49-F238E27FC236}">
                <a16:creationId xmlns:a16="http://schemas.microsoft.com/office/drawing/2014/main" id="{D7A685CF-183A-31BA-ABEB-07D454C5BD0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34275" y="1905000"/>
            <a:ext cx="4495800" cy="3733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39236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D9C9C50-757E-4C24-88CD-6D83A57104F1}"/>
              </a:ext>
            </a:extLst>
          </p:cNvPr>
          <p:cNvSpPr>
            <a:spLocks noGrp="1"/>
          </p:cNvSpPr>
          <p:nvPr>
            <p:ph type="body" idx="1"/>
          </p:nvPr>
        </p:nvSpPr>
        <p:spPr>
          <a:xfrm>
            <a:off x="723900" y="1295400"/>
            <a:ext cx="10591800" cy="1604735"/>
          </a:xfrm>
        </p:spPr>
        <p:txBody>
          <a:bodyPr/>
          <a:lstStyle/>
          <a:p>
            <a:pPr marL="342900" indent="-342900" algn="just">
              <a:lnSpc>
                <a:spcPct val="150000"/>
              </a:lnSpc>
              <a:buFont typeface="Wingdings" panose="05000000000000000000" pitchFamily="2" charset="2"/>
              <a:buChar char="Ø"/>
            </a:pPr>
            <a:r>
              <a:rPr lang="en-US" sz="2400" dirty="0"/>
              <a:t>T1: Mitchell T.M., Machine Learning, McGraw Hill (1997).  </a:t>
            </a:r>
          </a:p>
          <a:p>
            <a:pPr marL="342900" indent="-342900" algn="just">
              <a:lnSpc>
                <a:spcPct val="150000"/>
              </a:lnSpc>
              <a:buFont typeface="Wingdings" panose="05000000000000000000" pitchFamily="2" charset="2"/>
              <a:buChar char="Ø"/>
            </a:pPr>
            <a:r>
              <a:rPr lang="en-US" sz="2400" dirty="0"/>
              <a:t>T2: Andreas C. Miller, Sarah Guido, Introduction to Machine Learning with Python, O’REILLY (2001). </a:t>
            </a:r>
          </a:p>
        </p:txBody>
      </p:sp>
      <p:sp>
        <p:nvSpPr>
          <p:cNvPr id="4" name="Title 1">
            <a:extLst>
              <a:ext uri="{FF2B5EF4-FFF2-40B4-BE49-F238E27FC236}">
                <a16:creationId xmlns:a16="http://schemas.microsoft.com/office/drawing/2014/main" id="{D4563DD2-5A24-46DC-9437-398A7211F060}"/>
              </a:ext>
            </a:extLst>
          </p:cNvPr>
          <p:cNvSpPr txBox="1">
            <a:spLocks/>
          </p:cNvSpPr>
          <p:nvPr/>
        </p:nvSpPr>
        <p:spPr>
          <a:xfrm>
            <a:off x="800100" y="152400"/>
            <a:ext cx="11239500" cy="615553"/>
          </a:xfrm>
          <a:prstGeom prst="rect">
            <a:avLst/>
          </a:prstGeom>
        </p:spPr>
        <p:txBody>
          <a:bodyPr wrap="square" lIns="0" tIns="0" rIns="0" bIns="0">
            <a:spAutoFit/>
          </a:bodyPr>
          <a:lstStyle>
            <a:lvl1pPr>
              <a:defRPr sz="4000" b="1" i="0">
                <a:solidFill>
                  <a:schemeClr val="tx1"/>
                </a:solidFill>
                <a:latin typeface="Times New Roman"/>
                <a:ea typeface="+mj-ea"/>
                <a:cs typeface="Times New Roman"/>
              </a:defRPr>
            </a:lvl1pPr>
          </a:lstStyle>
          <a:p>
            <a:pPr algn="ctr"/>
            <a:r>
              <a:rPr lang="en-US" kern="0" dirty="0"/>
              <a:t>References</a:t>
            </a:r>
          </a:p>
        </p:txBody>
      </p:sp>
    </p:spTree>
    <p:extLst>
      <p:ext uri="{BB962C8B-B14F-4D97-AF65-F5344CB8AC3E}">
        <p14:creationId xmlns:p14="http://schemas.microsoft.com/office/powerpoint/2010/main" val="18063665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12192000" cy="4691380"/>
            <a:chOff x="0" y="0"/>
            <a:chExt cx="12192000" cy="4691380"/>
          </a:xfrm>
        </p:grpSpPr>
        <p:sp>
          <p:nvSpPr>
            <p:cNvPr id="3" name="object 3"/>
            <p:cNvSpPr/>
            <p:nvPr/>
          </p:nvSpPr>
          <p:spPr>
            <a:xfrm>
              <a:off x="0" y="0"/>
              <a:ext cx="12192000" cy="4688205"/>
            </a:xfrm>
            <a:custGeom>
              <a:avLst/>
              <a:gdLst/>
              <a:ahLst/>
              <a:cxnLst/>
              <a:rect l="l" t="t" r="r" b="b"/>
              <a:pathLst>
                <a:path w="12192000" h="4688205">
                  <a:moveTo>
                    <a:pt x="12192000" y="0"/>
                  </a:moveTo>
                  <a:lnTo>
                    <a:pt x="0" y="0"/>
                  </a:lnTo>
                  <a:lnTo>
                    <a:pt x="0" y="4687824"/>
                  </a:lnTo>
                  <a:lnTo>
                    <a:pt x="12192000" y="4687824"/>
                  </a:lnTo>
                  <a:lnTo>
                    <a:pt x="12192000" y="0"/>
                  </a:lnTo>
                  <a:close/>
                </a:path>
              </a:pathLst>
            </a:custGeom>
            <a:solidFill>
              <a:srgbClr val="385622">
                <a:alpha val="59999"/>
              </a:srgbClr>
            </a:solidFill>
          </p:spPr>
          <p:txBody>
            <a:bodyPr wrap="square" lIns="0" tIns="0" rIns="0" bIns="0" rtlCol="0"/>
            <a:lstStyle/>
            <a:p>
              <a:endParaRPr/>
            </a:p>
          </p:txBody>
        </p:sp>
        <p:sp>
          <p:nvSpPr>
            <p:cNvPr id="4" name="object 4"/>
            <p:cNvSpPr/>
            <p:nvPr/>
          </p:nvSpPr>
          <p:spPr>
            <a:xfrm>
              <a:off x="9348216" y="0"/>
              <a:ext cx="1828800" cy="1828800"/>
            </a:xfrm>
            <a:custGeom>
              <a:avLst/>
              <a:gdLst/>
              <a:ahLst/>
              <a:cxnLst/>
              <a:rect l="l" t="t" r="r" b="b"/>
              <a:pathLst>
                <a:path w="1828800" h="1828800">
                  <a:moveTo>
                    <a:pt x="0" y="0"/>
                  </a:moveTo>
                  <a:lnTo>
                    <a:pt x="1828800" y="1828800"/>
                  </a:lnTo>
                </a:path>
                <a:path w="1828800" h="1828800">
                  <a:moveTo>
                    <a:pt x="819911" y="0"/>
                  </a:moveTo>
                  <a:lnTo>
                    <a:pt x="1483867" y="663955"/>
                  </a:lnTo>
                </a:path>
              </a:pathLst>
            </a:custGeom>
            <a:ln w="6096">
              <a:solidFill>
                <a:srgbClr val="EC7C30"/>
              </a:solidFill>
            </a:ln>
          </p:spPr>
          <p:txBody>
            <a:bodyPr wrap="square" lIns="0" tIns="0" rIns="0" bIns="0" rtlCol="0"/>
            <a:lstStyle/>
            <a:p>
              <a:endParaRPr/>
            </a:p>
          </p:txBody>
        </p:sp>
      </p:grpSp>
      <p:grpSp>
        <p:nvGrpSpPr>
          <p:cNvPr id="5" name="object 5"/>
          <p:cNvGrpSpPr/>
          <p:nvPr/>
        </p:nvGrpSpPr>
        <p:grpSpPr>
          <a:xfrm>
            <a:off x="387095" y="5126735"/>
            <a:ext cx="1734820" cy="1734820"/>
            <a:chOff x="387095" y="5126735"/>
            <a:chExt cx="1734820" cy="1734820"/>
          </a:xfrm>
        </p:grpSpPr>
        <p:sp>
          <p:nvSpPr>
            <p:cNvPr id="6" name="object 6"/>
            <p:cNvSpPr/>
            <p:nvPr/>
          </p:nvSpPr>
          <p:spPr>
            <a:xfrm>
              <a:off x="734568" y="6294119"/>
              <a:ext cx="558800" cy="558800"/>
            </a:xfrm>
            <a:custGeom>
              <a:avLst/>
              <a:gdLst/>
              <a:ahLst/>
              <a:cxnLst/>
              <a:rect l="l" t="t" r="r" b="b"/>
              <a:pathLst>
                <a:path w="558800" h="558800">
                  <a:moveTo>
                    <a:pt x="0" y="0"/>
                  </a:moveTo>
                  <a:lnTo>
                    <a:pt x="558291" y="558344"/>
                  </a:lnTo>
                </a:path>
              </a:pathLst>
            </a:custGeom>
            <a:ln w="6096">
              <a:solidFill>
                <a:srgbClr val="EC7C30"/>
              </a:solidFill>
            </a:ln>
          </p:spPr>
          <p:txBody>
            <a:bodyPr wrap="square" lIns="0" tIns="0" rIns="0" bIns="0" rtlCol="0"/>
            <a:lstStyle/>
            <a:p>
              <a:endParaRPr/>
            </a:p>
          </p:txBody>
        </p:sp>
        <p:sp>
          <p:nvSpPr>
            <p:cNvPr id="7" name="object 7"/>
            <p:cNvSpPr/>
            <p:nvPr/>
          </p:nvSpPr>
          <p:spPr>
            <a:xfrm>
              <a:off x="390143" y="5129783"/>
              <a:ext cx="1728470" cy="1728470"/>
            </a:xfrm>
            <a:custGeom>
              <a:avLst/>
              <a:gdLst/>
              <a:ahLst/>
              <a:cxnLst/>
              <a:rect l="l" t="t" r="r" b="b"/>
              <a:pathLst>
                <a:path w="1728470" h="1728470">
                  <a:moveTo>
                    <a:pt x="0" y="0"/>
                  </a:moveTo>
                  <a:lnTo>
                    <a:pt x="1728343" y="1728310"/>
                  </a:lnTo>
                </a:path>
              </a:pathLst>
            </a:custGeom>
            <a:ln w="6095">
              <a:solidFill>
                <a:srgbClr val="EC7C30"/>
              </a:solidFill>
            </a:ln>
          </p:spPr>
          <p:txBody>
            <a:bodyPr wrap="square" lIns="0" tIns="0" rIns="0" bIns="0" rtlCol="0"/>
            <a:lstStyle/>
            <a:p>
              <a:endParaRPr/>
            </a:p>
          </p:txBody>
        </p:sp>
      </p:grpSp>
      <p:sp>
        <p:nvSpPr>
          <p:cNvPr id="8" name="object 8"/>
          <p:cNvSpPr txBox="1">
            <a:spLocks noGrp="1"/>
          </p:cNvSpPr>
          <p:nvPr>
            <p:ph type="title"/>
          </p:nvPr>
        </p:nvSpPr>
        <p:spPr>
          <a:xfrm>
            <a:off x="4715002" y="2212619"/>
            <a:ext cx="4274820" cy="1244600"/>
          </a:xfrm>
          <a:prstGeom prst="rect">
            <a:avLst/>
          </a:prstGeom>
        </p:spPr>
        <p:txBody>
          <a:bodyPr vert="horz" wrap="square" lIns="0" tIns="12065" rIns="0" bIns="0" rtlCol="0">
            <a:spAutoFit/>
          </a:bodyPr>
          <a:lstStyle/>
          <a:p>
            <a:pPr marL="12700">
              <a:lnSpc>
                <a:spcPct val="100000"/>
              </a:lnSpc>
              <a:spcBef>
                <a:spcPts val="95"/>
              </a:spcBef>
            </a:pPr>
            <a:r>
              <a:rPr sz="8000" b="0" spc="-1445" dirty="0">
                <a:solidFill>
                  <a:srgbClr val="FFFFFF"/>
                </a:solidFill>
                <a:latin typeface="Arial"/>
                <a:cs typeface="Arial"/>
              </a:rPr>
              <a:t>THANK</a:t>
            </a:r>
            <a:r>
              <a:rPr sz="8000" b="0" spc="-819" dirty="0">
                <a:solidFill>
                  <a:srgbClr val="FFFFFF"/>
                </a:solidFill>
                <a:latin typeface="Arial"/>
                <a:cs typeface="Arial"/>
              </a:rPr>
              <a:t> </a:t>
            </a:r>
            <a:r>
              <a:rPr sz="8000" b="0" spc="-1760" dirty="0">
                <a:solidFill>
                  <a:srgbClr val="FFFFFF"/>
                </a:solidFill>
                <a:latin typeface="Arial"/>
                <a:cs typeface="Arial"/>
              </a:rPr>
              <a:t>YOU</a:t>
            </a:r>
            <a:endParaRPr sz="8000">
              <a:latin typeface="Arial"/>
              <a:cs typeface="Arial"/>
            </a:endParaRPr>
          </a:p>
        </p:txBody>
      </p:sp>
      <p:sp>
        <p:nvSpPr>
          <p:cNvPr id="9" name="object 9"/>
          <p:cNvSpPr/>
          <p:nvPr/>
        </p:nvSpPr>
        <p:spPr>
          <a:xfrm>
            <a:off x="2644139" y="1214627"/>
            <a:ext cx="2685415" cy="3228340"/>
          </a:xfrm>
          <a:custGeom>
            <a:avLst/>
            <a:gdLst/>
            <a:ahLst/>
            <a:cxnLst/>
            <a:rect l="l" t="t" r="r" b="b"/>
            <a:pathLst>
              <a:path w="2685415" h="3228340">
                <a:moveTo>
                  <a:pt x="2429256" y="2414524"/>
                </a:moveTo>
                <a:lnTo>
                  <a:pt x="1612138" y="3227832"/>
                </a:lnTo>
                <a:lnTo>
                  <a:pt x="0" y="1613916"/>
                </a:lnTo>
                <a:lnTo>
                  <a:pt x="1612138" y="0"/>
                </a:lnTo>
                <a:lnTo>
                  <a:pt x="2429256" y="818134"/>
                </a:lnTo>
              </a:path>
              <a:path w="2685415" h="3228340">
                <a:moveTo>
                  <a:pt x="2685288" y="2414524"/>
                </a:moveTo>
                <a:lnTo>
                  <a:pt x="1868170" y="3227832"/>
                </a:lnTo>
                <a:lnTo>
                  <a:pt x="256032" y="1613916"/>
                </a:lnTo>
                <a:lnTo>
                  <a:pt x="1868170" y="0"/>
                </a:lnTo>
                <a:lnTo>
                  <a:pt x="2685288" y="818134"/>
                </a:lnTo>
              </a:path>
            </a:pathLst>
          </a:custGeom>
          <a:ln w="39624">
            <a:solidFill>
              <a:srgbClr val="FFFFFF"/>
            </a:solidFill>
          </a:ln>
        </p:spPr>
        <p:txBody>
          <a:bodyPr wrap="square" lIns="0" tIns="0" rIns="0" bIns="0" rtlCol="0"/>
          <a:lstStyle/>
          <a:p>
            <a:endParaRPr/>
          </a:p>
        </p:txBody>
      </p:sp>
      <p:sp>
        <p:nvSpPr>
          <p:cNvPr id="10" name="object 10"/>
          <p:cNvSpPr/>
          <p:nvPr/>
        </p:nvSpPr>
        <p:spPr>
          <a:xfrm>
            <a:off x="237743" y="152400"/>
            <a:ext cx="411480" cy="1612391"/>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1903</TotalTime>
  <Words>952</Words>
  <Application>Microsoft Office PowerPoint</Application>
  <PresentationFormat>Widescreen</PresentationFormat>
  <Paragraphs>53</Paragraphs>
  <Slides>9</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Arial Black</vt:lpstr>
      <vt:lpstr>Calibri</vt:lpstr>
      <vt:lpstr>Carlito</vt:lpstr>
      <vt:lpstr>Times New Roman</vt:lpstr>
      <vt:lpstr>Trebuchet MS</vt:lpstr>
      <vt:lpstr>Wingdings</vt:lpstr>
      <vt:lpstr>Office Theme</vt:lpstr>
      <vt:lpstr>INSTITUTE: UIE (AIT-CSE)</vt:lpstr>
      <vt:lpstr>PowerPoint Presentation</vt:lpstr>
      <vt:lpstr>Soft Margin Classifier</vt:lpstr>
      <vt:lpstr> </vt:lpstr>
      <vt:lpstr> </vt:lpstr>
      <vt:lpstr>Slack Variable</vt:lpstr>
      <vt:lpstr> </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APEX INSTITUTE OF TECHNOLOGY</dc:title>
  <dc:creator>Neha Sharma</dc:creator>
  <cp:lastModifiedBy>Siddharth Kumar</cp:lastModifiedBy>
  <cp:revision>155</cp:revision>
  <dcterms:created xsi:type="dcterms:W3CDTF">2020-06-24T06:19:43Z</dcterms:created>
  <dcterms:modified xsi:type="dcterms:W3CDTF">2022-07-06T08:01:12Z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2019-06-25T00:00:00Z</vt:filetime>
  </property>
  <property fmtid="{D5CDD505-2E9C-101B-9397-08002B2CF9AE}" pid="3" name="Creator">
    <vt:lpwstr>Microsoft® PowerPoint® 2016</vt:lpwstr>
  </property>
  <property fmtid="{D5CDD505-2E9C-101B-9397-08002B2CF9AE}" pid="4" name="LastSaved">
    <vt:filetime>2020-06-24T00:00:00Z</vt:filetime>
  </property>
</Properties>
</file>