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0"/>
  </p:notesMasterIdLst>
  <p:sldIdLst>
    <p:sldId id="486" r:id="rId2"/>
    <p:sldId id="284" r:id="rId3"/>
    <p:sldId id="285" r:id="rId4"/>
    <p:sldId id="510" r:id="rId5"/>
    <p:sldId id="512" r:id="rId6"/>
    <p:sldId id="511" r:id="rId7"/>
    <p:sldId id="498" r:id="rId8"/>
    <p:sldId id="28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06-07-2022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2.2.5: Support Vector Machine (SVM)</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23:SVM Kernels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SVM Kernels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1066799"/>
          </a:xfrm>
        </p:spPr>
        <p:txBody>
          <a:bodyPr/>
          <a:lstStyle/>
          <a:p>
            <a:pPr marL="342900" indent="-342900" algn="just">
              <a:lnSpc>
                <a:spcPct val="150000"/>
              </a:lnSpc>
              <a:buFont typeface="Wingdings" panose="05000000000000000000" pitchFamily="2" charset="2"/>
              <a:buChar char="Ø"/>
            </a:pPr>
            <a:r>
              <a:rPr lang="en-US" sz="2000" dirty="0"/>
              <a:t>It is a simple method where a Non Linear data is projected onto a higher dimension space so as to make it easier to classify the data where it could be linearly divided by a plane.</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44E5FB68-BF6E-A274-52C6-453C2A352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057399"/>
            <a:ext cx="6591300"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a:extLst>
              <a:ext uri="{FF2B5EF4-FFF2-40B4-BE49-F238E27FC236}">
                <a16:creationId xmlns:a16="http://schemas.microsoft.com/office/drawing/2014/main" id="{76B6E5F4-5857-E48C-54F5-7CCDE4352856}"/>
              </a:ext>
            </a:extLst>
          </p:cNvPr>
          <p:cNvSpPr txBox="1">
            <a:spLocks/>
          </p:cNvSpPr>
          <p:nvPr/>
        </p:nvSpPr>
        <p:spPr>
          <a:xfrm>
            <a:off x="304800" y="2057399"/>
            <a:ext cx="4800600" cy="272228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In SVM, Kernel function is used to map a lower dimensional data into a higher dimensional data. Suppose you have trained an SVM with linear decision boundary after training SVM, you correctly infer that your SVM model is under fitting.</a:t>
            </a:r>
          </a:p>
        </p:txBody>
      </p:sp>
      <p:sp>
        <p:nvSpPr>
          <p:cNvPr id="7" name="Text Placeholder 2">
            <a:extLst>
              <a:ext uri="{FF2B5EF4-FFF2-40B4-BE49-F238E27FC236}">
                <a16:creationId xmlns:a16="http://schemas.microsoft.com/office/drawing/2014/main" id="{942344DE-63B7-05A4-9403-D890981A7FBD}"/>
              </a:ext>
            </a:extLst>
          </p:cNvPr>
          <p:cNvSpPr txBox="1">
            <a:spLocks/>
          </p:cNvSpPr>
          <p:nvPr/>
        </p:nvSpPr>
        <p:spPr>
          <a:xfrm>
            <a:off x="342900" y="4861460"/>
            <a:ext cx="11430000" cy="179895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SVM algorithms use different types of kernel functions. These functions can be different types. For example linear, nonlinear, polynomial, radial basis function (RBF), and sigmoid.</a:t>
            </a:r>
          </a:p>
          <a:p>
            <a:pPr marL="342900" indent="-342900" algn="just">
              <a:lnSpc>
                <a:spcPct val="150000"/>
              </a:lnSpc>
              <a:buFont typeface="Wingdings" panose="05000000000000000000" pitchFamily="2" charset="2"/>
              <a:buChar char="Ø"/>
            </a:pPr>
            <a:r>
              <a:rPr lang="en-US" sz="2000" kern="0" dirty="0"/>
              <a:t>Always try the linear kernel first, simply because it's so much faster and can yield great results in many cases (specifically high dimensional problems). </a:t>
            </a: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030608"/>
          </a:xfrm>
        </p:spPr>
        <p:txBody>
          <a:bodyPr/>
          <a:lstStyle/>
          <a:p>
            <a:pPr algn="just">
              <a:lnSpc>
                <a:spcPct val="150000"/>
              </a:lnSpc>
            </a:pPr>
            <a:r>
              <a:rPr lang="en-US" sz="2000" b="1" dirty="0"/>
              <a:t>Linear Kernel SVM</a:t>
            </a:r>
          </a:p>
          <a:p>
            <a:pPr marL="342900" indent="-342900" algn="just">
              <a:lnSpc>
                <a:spcPct val="150000"/>
              </a:lnSpc>
              <a:buFont typeface="Wingdings" panose="05000000000000000000" pitchFamily="2" charset="2"/>
              <a:buChar char="Ø"/>
            </a:pPr>
            <a:r>
              <a:rPr lang="en-US" sz="2000" dirty="0"/>
              <a:t>The dot-product is called the kernel and can be re-written as:</a:t>
            </a:r>
          </a:p>
          <a:p>
            <a:pPr algn="ctr">
              <a:lnSpc>
                <a:spcPct val="150000"/>
              </a:lnSpc>
            </a:pPr>
            <a:r>
              <a:rPr lang="en-US" sz="2000" dirty="0"/>
              <a:t>K(x, xi) = sum(x * xi)</a:t>
            </a:r>
          </a:p>
          <a:p>
            <a:pPr algn="ctr">
              <a:lnSpc>
                <a:spcPct val="150000"/>
              </a:lnSpc>
            </a:pPr>
            <a:endParaRPr lang="en-US" sz="2000" dirty="0"/>
          </a:p>
          <a:p>
            <a:pPr marL="342900" indent="-342900" algn="just">
              <a:lnSpc>
                <a:spcPct val="150000"/>
              </a:lnSpc>
              <a:buFont typeface="Wingdings" panose="05000000000000000000" pitchFamily="2" charset="2"/>
              <a:buChar char="Ø"/>
            </a:pPr>
            <a:r>
              <a:rPr lang="en-US" sz="2000" dirty="0"/>
              <a:t>The kernel defines the similarity or a distance measure between new data and the support vectors. The dot product is the similarity measure used for linear SVM or a linear kernel because the distance is a linear combination of the inputs.</a:t>
            </a:r>
          </a:p>
          <a:p>
            <a:pPr marL="342900" indent="-342900" algn="just">
              <a:lnSpc>
                <a:spcPct val="150000"/>
              </a:lnSpc>
              <a:buFont typeface="Wingdings" panose="05000000000000000000" pitchFamily="2" charset="2"/>
              <a:buChar char="Ø"/>
            </a:pPr>
            <a:r>
              <a:rPr lang="en-US" sz="2000" dirty="0"/>
              <a:t>Other kernels can be used that transform the input space into higher dimensions such as a Polynomial Kernel and a Radial Kernel. This is called the Kernel Trick.</a:t>
            </a:r>
          </a:p>
          <a:p>
            <a:pPr marL="342900" indent="-342900" algn="just">
              <a:lnSpc>
                <a:spcPct val="150000"/>
              </a:lnSpc>
              <a:buFont typeface="Wingdings" panose="05000000000000000000" pitchFamily="2" charset="2"/>
              <a:buChar char="Ø"/>
            </a:pPr>
            <a:r>
              <a:rPr lang="en-US" sz="2000" dirty="0"/>
              <a:t>It is desirable to use more complex kernels as it allows lines to separate the classes that are curved or even more complex. This in turn can lead to more accurate classifiers.</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algn="just">
              <a:lnSpc>
                <a:spcPct val="150000"/>
              </a:lnSpc>
            </a:pPr>
            <a:r>
              <a:rPr lang="en-US" sz="2000" b="1" dirty="0"/>
              <a:t>Polynomial Kernel SVM</a:t>
            </a:r>
          </a:p>
          <a:p>
            <a:pPr marL="342900" indent="-342900" algn="just">
              <a:lnSpc>
                <a:spcPct val="150000"/>
              </a:lnSpc>
              <a:buFont typeface="Wingdings" panose="05000000000000000000" pitchFamily="2" charset="2"/>
              <a:buChar char="Ø"/>
            </a:pPr>
            <a:r>
              <a:rPr lang="en-US" sz="2000" dirty="0"/>
              <a:t>Instead of the dot-product, we can use a polynomial kernel, for example:</a:t>
            </a:r>
          </a:p>
          <a:p>
            <a:pPr algn="ctr">
              <a:lnSpc>
                <a:spcPct val="150000"/>
              </a:lnSpc>
            </a:pPr>
            <a:r>
              <a:rPr lang="en-US" sz="2000" dirty="0"/>
              <a:t>K(</a:t>
            </a:r>
            <a:r>
              <a:rPr lang="en-US" sz="2000" dirty="0" err="1"/>
              <a:t>x,xi</a:t>
            </a:r>
            <a:r>
              <a:rPr lang="en-US" sz="2000" dirty="0"/>
              <a:t>) = 1 + sum(x * xi)^d</a:t>
            </a:r>
          </a:p>
          <a:p>
            <a:pPr marL="342900" indent="-342900" algn="just">
              <a:lnSpc>
                <a:spcPct val="150000"/>
              </a:lnSpc>
              <a:buFont typeface="Wingdings" panose="05000000000000000000" pitchFamily="2" charset="2"/>
              <a:buChar char="Ø"/>
            </a:pPr>
            <a:r>
              <a:rPr lang="en-US" sz="2000" dirty="0"/>
              <a:t>Where the degree of the polynomial must be specified by hand to the learning algorithm. When d=1 this is the same as the linear kernel. The polynomial kernel allows for curved lines in the input space.</a:t>
            </a:r>
          </a:p>
          <a:p>
            <a:pPr algn="just">
              <a:lnSpc>
                <a:spcPct val="150000"/>
              </a:lnSpc>
            </a:pPr>
            <a:r>
              <a:rPr lang="en-US" sz="2000" b="1" dirty="0"/>
              <a:t>Radial Kernel SVM</a:t>
            </a:r>
          </a:p>
          <a:p>
            <a:pPr marL="342900" indent="-342900" algn="just">
              <a:lnSpc>
                <a:spcPct val="150000"/>
              </a:lnSpc>
              <a:buFont typeface="Wingdings" panose="05000000000000000000" pitchFamily="2" charset="2"/>
              <a:buChar char="Ø"/>
            </a:pPr>
            <a:r>
              <a:rPr lang="en-US" sz="2000" dirty="0"/>
              <a:t>Finally, we can also have a more complex radial kernel. For example:</a:t>
            </a:r>
          </a:p>
          <a:p>
            <a:pPr algn="ctr">
              <a:lnSpc>
                <a:spcPct val="150000"/>
              </a:lnSpc>
            </a:pPr>
            <a:r>
              <a:rPr lang="en-US" sz="2000" dirty="0"/>
              <a:t>K(</a:t>
            </a:r>
            <a:r>
              <a:rPr lang="en-US" sz="2000" dirty="0" err="1"/>
              <a:t>x,xi</a:t>
            </a:r>
            <a:r>
              <a:rPr lang="en-US" sz="2000" dirty="0"/>
              <a:t>) = exp(-gamma * sum((x – xi^2))</a:t>
            </a:r>
          </a:p>
          <a:p>
            <a:pPr marL="342900" indent="-342900" algn="just">
              <a:lnSpc>
                <a:spcPct val="150000"/>
              </a:lnSpc>
              <a:buFont typeface="Wingdings" panose="05000000000000000000" pitchFamily="2" charset="2"/>
              <a:buChar char="Ø"/>
            </a:pPr>
            <a:r>
              <a:rPr lang="en-US" sz="2000"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p:txBody>
      </p:sp>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Kernel Tricks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8763000" cy="1798954"/>
          </a:xfrm>
        </p:spPr>
        <p:txBody>
          <a:bodyPr/>
          <a:lstStyle/>
          <a:p>
            <a:pPr marL="342900" indent="-342900" algn="just">
              <a:lnSpc>
                <a:spcPct val="150000"/>
              </a:lnSpc>
              <a:buFont typeface="Wingdings" panose="05000000000000000000" pitchFamily="2" charset="2"/>
              <a:buChar char="Ø"/>
            </a:pPr>
            <a:r>
              <a:rPr lang="en-US" sz="2000" b="1" dirty="0"/>
              <a:t>Gaussian Kernel Radial Basis Function (RBF): </a:t>
            </a:r>
            <a:r>
              <a:rPr lang="en-US" sz="2000" dirty="0"/>
              <a:t>Basically kernel function is used to perform transformation, when there is no prior knowledge about data. In order to solve this particular problem radial basis method is used to improve the transformation.</a:t>
            </a:r>
          </a:p>
        </p:txBody>
      </p:sp>
      <p:pic>
        <p:nvPicPr>
          <p:cNvPr id="4" name="Picture 2">
            <a:extLst>
              <a:ext uri="{FF2B5EF4-FFF2-40B4-BE49-F238E27FC236}">
                <a16:creationId xmlns:a16="http://schemas.microsoft.com/office/drawing/2014/main" id="{511EA9FD-E4D9-FA42-3528-F0F5B57AD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1031676"/>
            <a:ext cx="2438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a:extLst>
              <a:ext uri="{FF2B5EF4-FFF2-40B4-BE49-F238E27FC236}">
                <a16:creationId xmlns:a16="http://schemas.microsoft.com/office/drawing/2014/main" id="{737EEA80-78CC-64F9-9453-854012917483}"/>
              </a:ext>
            </a:extLst>
          </p:cNvPr>
          <p:cNvSpPr txBox="1">
            <a:spLocks/>
          </p:cNvSpPr>
          <p:nvPr/>
        </p:nvSpPr>
        <p:spPr>
          <a:xfrm>
            <a:off x="381000" y="3372189"/>
            <a:ext cx="8763000" cy="87562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b="1" kern="0" dirty="0"/>
              <a:t>Sigmoid Kernel: </a:t>
            </a:r>
            <a:r>
              <a:rPr lang="en-US" sz="2000" kern="0" dirty="0"/>
              <a:t>this function is equivalent to a two-layer, perceptron model of neural network, which is used as activation function for artificial neurons.</a:t>
            </a:r>
          </a:p>
        </p:txBody>
      </p:sp>
      <p:pic>
        <p:nvPicPr>
          <p:cNvPr id="6" name="Picture 2">
            <a:extLst>
              <a:ext uri="{FF2B5EF4-FFF2-40B4-BE49-F238E27FC236}">
                <a16:creationId xmlns:a16="http://schemas.microsoft.com/office/drawing/2014/main" id="{FAB08BE8-783E-3AD0-6F10-F64D85720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2895600"/>
            <a:ext cx="2438400" cy="1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a:extLst>
              <a:ext uri="{FF2B5EF4-FFF2-40B4-BE49-F238E27FC236}">
                <a16:creationId xmlns:a16="http://schemas.microsoft.com/office/drawing/2014/main" id="{A29B2422-F852-63AC-D904-E7E2BF6363DA}"/>
              </a:ext>
            </a:extLst>
          </p:cNvPr>
          <p:cNvSpPr txBox="1">
            <a:spLocks/>
          </p:cNvSpPr>
          <p:nvPr/>
        </p:nvSpPr>
        <p:spPr>
          <a:xfrm>
            <a:off x="381000" y="5026320"/>
            <a:ext cx="8763000" cy="87562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b="1" kern="0" dirty="0"/>
              <a:t>Polynomial Kernel: </a:t>
            </a:r>
            <a:r>
              <a:rPr lang="en-US" sz="2000" kern="0" dirty="0"/>
              <a:t>It represents the similarity of vectors in training set of data in a feature space over polynomials of the original variables used in kernel.</a:t>
            </a:r>
          </a:p>
        </p:txBody>
      </p:sp>
      <p:pic>
        <p:nvPicPr>
          <p:cNvPr id="8" name="Picture 2">
            <a:extLst>
              <a:ext uri="{FF2B5EF4-FFF2-40B4-BE49-F238E27FC236}">
                <a16:creationId xmlns:a16="http://schemas.microsoft.com/office/drawing/2014/main" id="{296D0BAC-9D02-BB82-976C-F93AF205C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1175" y="4759523"/>
            <a:ext cx="2400300"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1922</TotalTime>
  <Words>748</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SVM Kernels</vt:lpstr>
      <vt:lpstr> </vt:lpstr>
      <vt:lpstr> </vt:lpstr>
      <vt:lpstr>Kernel Tricks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158</cp:revision>
  <dcterms:created xsi:type="dcterms:W3CDTF">2020-06-24T06:19:43Z</dcterms:created>
  <dcterms:modified xsi:type="dcterms:W3CDTF">2022-07-06T08:25:08Z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