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5"/>
  </p:notesMasterIdLst>
  <p:sldIdLst>
    <p:sldId id="486" r:id="rId2"/>
    <p:sldId id="284" r:id="rId3"/>
    <p:sldId id="285" r:id="rId4"/>
    <p:sldId id="510" r:id="rId5"/>
    <p:sldId id="512" r:id="rId6"/>
    <p:sldId id="513" r:id="rId7"/>
    <p:sldId id="514" r:id="rId8"/>
    <p:sldId id="515" r:id="rId9"/>
    <p:sldId id="516" r:id="rId10"/>
    <p:sldId id="517" r:id="rId11"/>
    <p:sldId id="518" r:id="rId12"/>
    <p:sldId id="498" r:id="rId13"/>
    <p:sldId id="283"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09-07-2022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12</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259572" y="4504000"/>
            <a:ext cx="4784601" cy="1897955"/>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2.3.3 &amp; 2.3.4:Neural Networks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26 &amp; 27:Backpropagation,   </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Training &amp; Validation</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dirty="0"/>
              <a:t>During training, the test data is not used at all. After training completes, the accuracy of the resulting neural network model's weights and biases are applied just once to the test data. The accuracy of the model on the test data gives you a very rough estimate of how accurate the model will be when presented with new, previously unseen data.</a:t>
            </a:r>
          </a:p>
          <a:p>
            <a:pPr marL="342900" indent="-342900" algn="just">
              <a:lnSpc>
                <a:spcPct val="150000"/>
              </a:lnSpc>
              <a:buFont typeface="Wingdings" panose="05000000000000000000" pitchFamily="2" charset="2"/>
              <a:buChar char="Ø"/>
            </a:pPr>
            <a:r>
              <a:rPr lang="en-US" sz="2000" dirty="0"/>
              <a:t>One of the major challenges when working with neural networks is a phenomenon called overfitting. Model overfitting occurs when the training algorithm runs too long. The result is a set of values for the weights and biases that generate outputs that almost perfectly match the training data, but when those weights and bias values are used to make predictions on new data, the model has very poor accuracy.</a:t>
            </a:r>
          </a:p>
          <a:p>
            <a:pPr marL="342900" indent="-342900" algn="just">
              <a:lnSpc>
                <a:spcPct val="150000"/>
              </a:lnSpc>
              <a:buFont typeface="Wingdings" panose="05000000000000000000" pitchFamily="2" charset="2"/>
              <a:buChar char="Ø"/>
            </a:pPr>
            <a:r>
              <a:rPr lang="en-US" sz="2000" dirty="0"/>
              <a:t>The train-validate-test process is designed to help identify when model overfitting starts to occur, so that training can be stopped. Instead of splitting the available data into two sets, train and test, the data is split into three sets: a training set (typically 70 percent of the data), a validation set (15 percent) and a test set (15 percent).</a:t>
            </a:r>
          </a:p>
        </p:txBody>
      </p:sp>
    </p:spTree>
    <p:extLst>
      <p:ext uri="{BB962C8B-B14F-4D97-AF65-F5344CB8AC3E}">
        <p14:creationId xmlns:p14="http://schemas.microsoft.com/office/powerpoint/2010/main" val="404087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3645613"/>
          </a:xfrm>
        </p:spPr>
        <p:txBody>
          <a:bodyPr/>
          <a:lstStyle/>
          <a:p>
            <a:pPr marL="342900" indent="-342900" algn="just">
              <a:lnSpc>
                <a:spcPct val="150000"/>
              </a:lnSpc>
              <a:buFont typeface="Wingdings" panose="05000000000000000000" pitchFamily="2" charset="2"/>
              <a:buChar char="Ø"/>
            </a:pPr>
            <a:r>
              <a:rPr lang="en-US" sz="2000" b="1" dirty="0"/>
              <a:t>About the dataset split ratio: </a:t>
            </a:r>
            <a:r>
              <a:rPr lang="en-US" sz="2000" dirty="0"/>
              <a:t>Now that you know what these datasets do, you might be looking for recommendations on how to split your dataset into Train, Validation and Test sets.</a:t>
            </a:r>
          </a:p>
          <a:p>
            <a:pPr marL="342900" indent="-342900" algn="just">
              <a:lnSpc>
                <a:spcPct val="150000"/>
              </a:lnSpc>
              <a:buFont typeface="Wingdings" panose="05000000000000000000" pitchFamily="2" charset="2"/>
              <a:buChar char="Ø"/>
            </a:pPr>
            <a:r>
              <a:rPr lang="en-US" sz="2000" dirty="0"/>
              <a:t>This mainly depends on 2 things. First, the total number of samples in your data and second, on the actual model you are training.</a:t>
            </a:r>
          </a:p>
          <a:p>
            <a:pPr marL="342900" indent="-342900" algn="just">
              <a:lnSpc>
                <a:spcPct val="150000"/>
              </a:lnSpc>
              <a:buFont typeface="Wingdings" panose="05000000000000000000" pitchFamily="2" charset="2"/>
              <a:buChar char="Ø"/>
            </a:pPr>
            <a:r>
              <a:rPr lang="en-US" sz="2000" dirty="0"/>
              <a:t>Some models need substantial data to train, so in this case you would optimize for the larger training sets.</a:t>
            </a:r>
          </a:p>
          <a:p>
            <a:pPr marL="342900" indent="-342900" algn="just">
              <a:lnSpc>
                <a:spcPct val="150000"/>
              </a:lnSpc>
              <a:buFont typeface="Wingdings" panose="05000000000000000000" pitchFamily="2" charset="2"/>
              <a:buChar char="Ø"/>
            </a:pPr>
            <a:r>
              <a:rPr lang="en-US" sz="2000" dirty="0"/>
              <a:t> Models with very few hyperparameters will be easy to validate and tune, so you can probably reduce the size of your validation set, but if your model has many hyperparameters, you would want to have a large validation set as well(although you should also consider cross validation).</a:t>
            </a:r>
          </a:p>
        </p:txBody>
      </p:sp>
      <p:pic>
        <p:nvPicPr>
          <p:cNvPr id="6" name="Picture 5">
            <a:extLst>
              <a:ext uri="{FF2B5EF4-FFF2-40B4-BE49-F238E27FC236}">
                <a16:creationId xmlns:a16="http://schemas.microsoft.com/office/drawing/2014/main" id="{C1F3DE17-21C5-71B7-4A19-6208BDB778EC}"/>
              </a:ext>
            </a:extLst>
          </p:cNvPr>
          <p:cNvPicPr>
            <a:picLocks noChangeAspect="1"/>
          </p:cNvPicPr>
          <p:nvPr/>
        </p:nvPicPr>
        <p:blipFill>
          <a:blip r:embed="rId2"/>
          <a:stretch>
            <a:fillRect/>
          </a:stretch>
        </p:blipFill>
        <p:spPr>
          <a:xfrm>
            <a:off x="2895600" y="4905930"/>
            <a:ext cx="7239000" cy="1618140"/>
          </a:xfrm>
          <a:prstGeom prst="rect">
            <a:avLst/>
          </a:prstGeom>
        </p:spPr>
      </p:pic>
    </p:spTree>
    <p:extLst>
      <p:ext uri="{BB962C8B-B14F-4D97-AF65-F5344CB8AC3E}">
        <p14:creationId xmlns:p14="http://schemas.microsoft.com/office/powerpoint/2010/main" val="354605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Backpropagation?</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030608"/>
          </a:xfrm>
        </p:spPr>
        <p:txBody>
          <a:bodyPr/>
          <a:lstStyle/>
          <a:p>
            <a:pPr marL="342900" indent="-342900" algn="just">
              <a:lnSpc>
                <a:spcPct val="150000"/>
              </a:lnSpc>
              <a:buFont typeface="Wingdings" panose="05000000000000000000" pitchFamily="2" charset="2"/>
              <a:buChar char="Ø"/>
            </a:pPr>
            <a:r>
              <a:rPr lang="en-US" sz="2000" dirty="0"/>
              <a:t>Backpropagation is the essence of neural network training. It is the method of fine-tuning the weights of a neural network based on the error rate obtained in the previous epoch (i.e., iteration). Proper tuning of the weights allows you to reduce error rates and make the model reliable by increasing its generalization.</a:t>
            </a:r>
          </a:p>
          <a:p>
            <a:pPr marL="342900" indent="-342900" algn="just">
              <a:lnSpc>
                <a:spcPct val="150000"/>
              </a:lnSpc>
              <a:buFont typeface="Wingdings" panose="05000000000000000000" pitchFamily="2" charset="2"/>
              <a:buChar char="Ø"/>
            </a:pPr>
            <a:r>
              <a:rPr lang="en-US" sz="2000" dirty="0"/>
              <a:t>Backpropagation in neural network is a short form for “backward propagation of errors.” It is a standard method of training artificial neural networks. This method helps calculate the gradient of a loss function with respect to all the weights in the network.</a:t>
            </a:r>
          </a:p>
          <a:p>
            <a:pPr algn="just">
              <a:lnSpc>
                <a:spcPct val="150000"/>
              </a:lnSpc>
            </a:pPr>
            <a:r>
              <a:rPr lang="en-US" sz="2000" b="1" dirty="0"/>
              <a:t>How Backpropagation Algorithm Works</a:t>
            </a:r>
          </a:p>
          <a:p>
            <a:pPr marL="342900" indent="-342900" algn="just">
              <a:lnSpc>
                <a:spcPct val="150000"/>
              </a:lnSpc>
              <a:buFont typeface="Wingdings" panose="05000000000000000000" pitchFamily="2" charset="2"/>
              <a:buChar char="Ø"/>
            </a:pPr>
            <a:r>
              <a:rPr lang="en-US" sz="2000" dirty="0"/>
              <a:t>The Back propagation algorithm in neural network computes the gradient of the loss function for a single weight by the chain rule. It efficiently computes one layer at a time, unlike a native direct computation. It computes the gradient, but it does not define how the gradient is used. It generalizes the computation in the delta rule.</a:t>
            </a:r>
          </a:p>
        </p:txBody>
      </p:sp>
      <p:sp>
        <p:nvSpPr>
          <p:cNvPr id="9" name="Rectangle 1">
            <a:extLst>
              <a:ext uri="{FF2B5EF4-FFF2-40B4-BE49-F238E27FC236}">
                <a16:creationId xmlns:a16="http://schemas.microsoft.com/office/drawing/2014/main" id="{57DBFB7F-FEB5-2733-2C05-F4FD6142F793}"/>
              </a:ext>
            </a:extLst>
          </p:cNvPr>
          <p:cNvSpPr>
            <a:spLocks noChangeArrowheads="1"/>
          </p:cNvSpPr>
          <p:nvPr/>
        </p:nvSpPr>
        <p:spPr bwMode="auto">
          <a:xfrm>
            <a:off x="3908425" y="260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What is Artificial Neural Network?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413959"/>
          </a:xfrm>
        </p:spPr>
        <p:txBody>
          <a:bodyPr/>
          <a:lstStyle/>
          <a:p>
            <a:pPr marL="342900" indent="-342900" algn="just">
              <a:lnSpc>
                <a:spcPct val="150000"/>
              </a:lnSpc>
              <a:buFont typeface="Wingdings" panose="05000000000000000000" pitchFamily="2" charset="2"/>
              <a:buChar char="Ø"/>
            </a:pPr>
            <a:r>
              <a:rPr lang="en-US" sz="2000" dirty="0"/>
              <a:t>Consider the following Back propagation neural network example diagram to understand:</a:t>
            </a:r>
          </a:p>
        </p:txBody>
      </p:sp>
      <p:sp>
        <p:nvSpPr>
          <p:cNvPr id="6" name="Text Placeholder 2">
            <a:extLst>
              <a:ext uri="{FF2B5EF4-FFF2-40B4-BE49-F238E27FC236}">
                <a16:creationId xmlns:a16="http://schemas.microsoft.com/office/drawing/2014/main" id="{2154BBA9-19F3-82DF-FE30-0206200A859A}"/>
              </a:ext>
            </a:extLst>
          </p:cNvPr>
          <p:cNvSpPr txBox="1">
            <a:spLocks/>
          </p:cNvSpPr>
          <p:nvPr/>
        </p:nvSpPr>
        <p:spPr>
          <a:xfrm>
            <a:off x="800099" y="6313261"/>
            <a:ext cx="10706099" cy="41395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50000"/>
              </a:lnSpc>
            </a:pPr>
            <a:r>
              <a:rPr lang="en-US" sz="2000" b="1" kern="0" dirty="0"/>
              <a:t>How Backpropagation Algorithm Works</a:t>
            </a:r>
          </a:p>
        </p:txBody>
      </p:sp>
      <p:pic>
        <p:nvPicPr>
          <p:cNvPr id="1026" name="Picture 2" descr="How Backpropagation Algorithm Works">
            <a:extLst>
              <a:ext uri="{FF2B5EF4-FFF2-40B4-BE49-F238E27FC236}">
                <a16:creationId xmlns:a16="http://schemas.microsoft.com/office/drawing/2014/main" id="{E3B0FB2F-FAAD-C64A-DA0F-6C73D5F31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10477501"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3645613"/>
          </a:xfrm>
        </p:spPr>
        <p:txBody>
          <a:bodyPr/>
          <a:lstStyle/>
          <a:p>
            <a:pPr marL="342900" indent="-342900" algn="just">
              <a:lnSpc>
                <a:spcPct val="150000"/>
              </a:lnSpc>
              <a:buFont typeface="Wingdings" panose="05000000000000000000" pitchFamily="2" charset="2"/>
              <a:buChar char="Ø"/>
            </a:pPr>
            <a:r>
              <a:rPr lang="en-US" sz="2000" dirty="0"/>
              <a:t>Inputs X, arrive through the preconnected path</a:t>
            </a:r>
          </a:p>
          <a:p>
            <a:pPr marL="342900" indent="-342900" algn="just">
              <a:lnSpc>
                <a:spcPct val="150000"/>
              </a:lnSpc>
              <a:buFont typeface="Wingdings" panose="05000000000000000000" pitchFamily="2" charset="2"/>
              <a:buChar char="Ø"/>
            </a:pPr>
            <a:r>
              <a:rPr lang="en-US" sz="2000" dirty="0"/>
              <a:t>Input is modeled using real weights W. The weights are usually randomly selected.</a:t>
            </a:r>
          </a:p>
          <a:p>
            <a:pPr marL="342900" indent="-342900" algn="just">
              <a:lnSpc>
                <a:spcPct val="150000"/>
              </a:lnSpc>
              <a:buFont typeface="Wingdings" panose="05000000000000000000" pitchFamily="2" charset="2"/>
              <a:buChar char="Ø"/>
            </a:pPr>
            <a:r>
              <a:rPr lang="en-US" sz="2000" dirty="0"/>
              <a:t>Calculate the output for every neuron from the input layer, to the hidden layers, to the output layer.</a:t>
            </a:r>
          </a:p>
          <a:p>
            <a:pPr marL="342900" indent="-342900" algn="just">
              <a:lnSpc>
                <a:spcPct val="150000"/>
              </a:lnSpc>
              <a:buFont typeface="Wingdings" panose="05000000000000000000" pitchFamily="2" charset="2"/>
              <a:buChar char="Ø"/>
            </a:pPr>
            <a:r>
              <a:rPr lang="en-US" sz="2000" dirty="0"/>
              <a:t>Calculate the error in the outputs</a:t>
            </a:r>
          </a:p>
          <a:p>
            <a:pPr algn="ctr">
              <a:lnSpc>
                <a:spcPct val="150000"/>
              </a:lnSpc>
            </a:pPr>
            <a:r>
              <a:rPr lang="en-US" sz="2000" b="1" dirty="0" err="1"/>
              <a:t>ErrorB</a:t>
            </a:r>
            <a:r>
              <a:rPr lang="en-US" sz="2000" b="1" dirty="0"/>
              <a:t>= Actual Output – Desired Output</a:t>
            </a:r>
          </a:p>
          <a:p>
            <a:pPr marL="342900" indent="-342900" algn="just">
              <a:lnSpc>
                <a:spcPct val="150000"/>
              </a:lnSpc>
              <a:buFont typeface="Wingdings" panose="05000000000000000000" pitchFamily="2" charset="2"/>
              <a:buChar char="Ø"/>
            </a:pPr>
            <a:r>
              <a:rPr lang="en-US" sz="2000" dirty="0"/>
              <a:t>Travel back from the output layer to the hidden layer to adjust the weights such that the error is decreased. Keep repeating the process until the desired output is achieved.</a:t>
            </a:r>
          </a:p>
          <a:p>
            <a:pPr algn="just">
              <a:lnSpc>
                <a:spcPct val="150000"/>
              </a:lnSpc>
            </a:pPr>
            <a:r>
              <a:rPr lang="en-US" sz="2000" b="1" dirty="0"/>
              <a:t>Why We Need Backpropagation?</a:t>
            </a:r>
          </a:p>
        </p:txBody>
      </p:sp>
      <p:graphicFrame>
        <p:nvGraphicFramePr>
          <p:cNvPr id="6" name="Table 6">
            <a:extLst>
              <a:ext uri="{FF2B5EF4-FFF2-40B4-BE49-F238E27FC236}">
                <a16:creationId xmlns:a16="http://schemas.microsoft.com/office/drawing/2014/main" id="{FA84E642-1B1B-FBA6-7367-EF1B23F9580D}"/>
              </a:ext>
            </a:extLst>
          </p:cNvPr>
          <p:cNvGraphicFramePr>
            <a:graphicFrameLocks noGrp="1"/>
          </p:cNvGraphicFramePr>
          <p:nvPr>
            <p:extLst>
              <p:ext uri="{D42A27DB-BD31-4B8C-83A1-F6EECF244321}">
                <p14:modId xmlns:p14="http://schemas.microsoft.com/office/powerpoint/2010/main" val="2279334500"/>
              </p:ext>
            </p:extLst>
          </p:nvPr>
        </p:nvGraphicFramePr>
        <p:xfrm>
          <a:off x="381000" y="4788613"/>
          <a:ext cx="11430000" cy="1651000"/>
        </p:xfrm>
        <a:graphic>
          <a:graphicData uri="http://schemas.openxmlformats.org/drawingml/2006/table">
            <a:tbl>
              <a:tblPr firstRow="1" bandRow="1">
                <a:tableStyleId>{5940675A-B579-460E-94D1-54222C63F5DA}</a:tableStyleId>
              </a:tblPr>
              <a:tblGrid>
                <a:gridCol w="5715000">
                  <a:extLst>
                    <a:ext uri="{9D8B030D-6E8A-4147-A177-3AD203B41FA5}">
                      <a16:colId xmlns:a16="http://schemas.microsoft.com/office/drawing/2014/main" val="166580951"/>
                    </a:ext>
                  </a:extLst>
                </a:gridCol>
                <a:gridCol w="5715000">
                  <a:extLst>
                    <a:ext uri="{9D8B030D-6E8A-4147-A177-3AD203B41FA5}">
                      <a16:colId xmlns:a16="http://schemas.microsoft.com/office/drawing/2014/main" val="4096079113"/>
                    </a:ext>
                  </a:extLst>
                </a:gridCol>
              </a:tblGrid>
              <a:tr h="370840">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1"/>
                          </a:solidFill>
                        </a:rPr>
                        <a:t>It has no parameters to tune apart from the numbers of input</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1"/>
                          </a:solidFill>
                        </a:rPr>
                        <a:t>It is a standard method that generally works well</a:t>
                      </a:r>
                    </a:p>
                  </a:txBody>
                  <a:tcPr/>
                </a:tc>
                <a:extLst>
                  <a:ext uri="{0D108BD9-81ED-4DB2-BD59-A6C34878D82A}">
                    <a16:rowId xmlns:a16="http://schemas.microsoft.com/office/drawing/2014/main" val="1454329517"/>
                  </a:ext>
                </a:extLst>
              </a:tr>
              <a:tr h="370840">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1"/>
                          </a:solidFill>
                        </a:rPr>
                        <a:t>It is a flexible method as it does not require prior knowledge about the network</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1"/>
                          </a:solidFill>
                        </a:rPr>
                        <a:t>It does not need any special mention of the features of the function to be learned.</a:t>
                      </a:r>
                    </a:p>
                  </a:txBody>
                  <a:tcPr/>
                </a:tc>
                <a:extLst>
                  <a:ext uri="{0D108BD9-81ED-4DB2-BD59-A6C34878D82A}">
                    <a16:rowId xmlns:a16="http://schemas.microsoft.com/office/drawing/2014/main" val="807071583"/>
                  </a:ext>
                </a:extLst>
              </a:tr>
              <a:tr h="370840">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dirty="0">
                          <a:solidFill>
                            <a:schemeClr val="tx1"/>
                          </a:solidFill>
                        </a:rPr>
                        <a:t>Backpropagation is fast, simple and easy to program</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lang="en-US" sz="1800" dirty="0">
                        <a:solidFill>
                          <a:schemeClr val="tx1"/>
                        </a:solidFill>
                      </a:endParaRPr>
                    </a:p>
                  </a:txBody>
                  <a:tcPr/>
                </a:tc>
                <a:extLst>
                  <a:ext uri="{0D108BD9-81ED-4DB2-BD59-A6C34878D82A}">
                    <a16:rowId xmlns:a16="http://schemas.microsoft.com/office/drawing/2014/main" val="4284777681"/>
                  </a:ext>
                </a:extLst>
              </a:tr>
            </a:tbl>
          </a:graphicData>
        </a:graphic>
      </p:graphicFrame>
    </p:spTree>
    <p:extLst>
      <p:ext uri="{BB962C8B-B14F-4D97-AF65-F5344CB8AC3E}">
        <p14:creationId xmlns:p14="http://schemas.microsoft.com/office/powerpoint/2010/main" val="395064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030608"/>
          </a:xfrm>
        </p:spPr>
        <p:txBody>
          <a:bodyPr/>
          <a:lstStyle/>
          <a:p>
            <a:pPr algn="just">
              <a:lnSpc>
                <a:spcPct val="150000"/>
              </a:lnSpc>
            </a:pPr>
            <a:r>
              <a:rPr lang="en-US" sz="2000" b="1" dirty="0"/>
              <a:t>Types of Backpropagation Networks</a:t>
            </a:r>
          </a:p>
          <a:p>
            <a:pPr marL="342900" indent="-342900" algn="just">
              <a:lnSpc>
                <a:spcPct val="150000"/>
              </a:lnSpc>
              <a:buFont typeface="Wingdings" panose="05000000000000000000" pitchFamily="2" charset="2"/>
              <a:buChar char="Ø"/>
            </a:pPr>
            <a:r>
              <a:rPr lang="en-US" sz="2000" dirty="0"/>
              <a:t>Two Types of Backpropagation Networks are:</a:t>
            </a:r>
          </a:p>
          <a:p>
            <a:pPr marL="714375" indent="-342900" algn="just">
              <a:lnSpc>
                <a:spcPct val="150000"/>
              </a:lnSpc>
              <a:buFont typeface="Arial" panose="020B0604020202020204" pitchFamily="34" charset="0"/>
              <a:buChar char="•"/>
            </a:pPr>
            <a:r>
              <a:rPr lang="en-US" sz="2000" dirty="0"/>
              <a:t>Static Back-propagation</a:t>
            </a:r>
          </a:p>
          <a:p>
            <a:pPr marL="714375" indent="-342900" algn="just">
              <a:lnSpc>
                <a:spcPct val="150000"/>
              </a:lnSpc>
              <a:buFont typeface="Arial" panose="020B0604020202020204" pitchFamily="34" charset="0"/>
              <a:buChar char="•"/>
            </a:pPr>
            <a:r>
              <a:rPr lang="en-US" sz="2000" dirty="0"/>
              <a:t>Recurrent Backpropagation</a:t>
            </a:r>
          </a:p>
          <a:p>
            <a:pPr marL="714375" indent="-342900" algn="just">
              <a:lnSpc>
                <a:spcPct val="150000"/>
              </a:lnSpc>
              <a:buFont typeface="Arial" panose="020B0604020202020204" pitchFamily="34" charset="0"/>
              <a:buChar char="•"/>
            </a:pPr>
            <a:endParaRPr lang="en-US" sz="2000" dirty="0"/>
          </a:p>
          <a:p>
            <a:pPr marL="342900" indent="-342900" algn="just">
              <a:lnSpc>
                <a:spcPct val="150000"/>
              </a:lnSpc>
              <a:buFont typeface="Wingdings" panose="05000000000000000000" pitchFamily="2" charset="2"/>
              <a:buChar char="Ø"/>
            </a:pPr>
            <a:r>
              <a:rPr lang="en-US" sz="2000" b="1" dirty="0"/>
              <a:t>Static back-propagation: </a:t>
            </a:r>
            <a:r>
              <a:rPr lang="en-US" sz="2000" dirty="0"/>
              <a:t>It is one kind of backpropagation network which produces a mapping of a static input for static output. It is useful to solve static classification issues like optical character recognition.</a:t>
            </a:r>
          </a:p>
          <a:p>
            <a:pPr marL="342900" indent="-342900" algn="just">
              <a:lnSpc>
                <a:spcPct val="150000"/>
              </a:lnSpc>
              <a:buFont typeface="Wingdings" panose="05000000000000000000" pitchFamily="2" charset="2"/>
              <a:buChar char="Ø"/>
            </a:pPr>
            <a:r>
              <a:rPr lang="en-US" sz="2000" b="1" dirty="0"/>
              <a:t>Recurrent Backpropagation: </a:t>
            </a:r>
            <a:r>
              <a:rPr lang="en-US" sz="2000" dirty="0"/>
              <a:t>Recurrent Back propagation in data mining is fed forward until a fixed value is achieved. After that, the error is computed and propagated backward.</a:t>
            </a:r>
          </a:p>
          <a:p>
            <a:pPr marL="342900" indent="-342900" algn="just">
              <a:lnSpc>
                <a:spcPct val="150000"/>
              </a:lnSpc>
              <a:buFont typeface="Wingdings" panose="05000000000000000000" pitchFamily="2" charset="2"/>
              <a:buChar char="Ø"/>
            </a:pPr>
            <a:r>
              <a:rPr lang="en-US" sz="2000" dirty="0"/>
              <a:t>The main difference between both of these methods is: that the mapping is rapid in static back-propagation while it is non-static in recurrent backpropagation.</a:t>
            </a:r>
          </a:p>
        </p:txBody>
      </p:sp>
    </p:spTree>
    <p:extLst>
      <p:ext uri="{BB962C8B-B14F-4D97-AF65-F5344CB8AC3E}">
        <p14:creationId xmlns:p14="http://schemas.microsoft.com/office/powerpoint/2010/main" val="30379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History of Backpropagation</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dirty="0"/>
              <a:t>In 1961, the basics concept of continuous backpropagation were derived in the context of control theory by J. Kelly, Henry Arthur, and E. Bryson.</a:t>
            </a:r>
          </a:p>
          <a:p>
            <a:pPr marL="342900" indent="-342900" algn="just">
              <a:lnSpc>
                <a:spcPct val="150000"/>
              </a:lnSpc>
              <a:buFont typeface="Wingdings" panose="05000000000000000000" pitchFamily="2" charset="2"/>
              <a:buChar char="Ø"/>
            </a:pPr>
            <a:r>
              <a:rPr lang="en-US" sz="2000" dirty="0"/>
              <a:t>In 1969, Bryson and Ho gave a multi-stage dynamic system optimization method.</a:t>
            </a:r>
          </a:p>
          <a:p>
            <a:pPr marL="342900" indent="-342900" algn="just">
              <a:lnSpc>
                <a:spcPct val="150000"/>
              </a:lnSpc>
              <a:buFont typeface="Wingdings" panose="05000000000000000000" pitchFamily="2" charset="2"/>
              <a:buChar char="Ø"/>
            </a:pPr>
            <a:r>
              <a:rPr lang="en-US" sz="2000" dirty="0"/>
              <a:t>In 1974, </a:t>
            </a:r>
            <a:r>
              <a:rPr lang="en-US" sz="2000" dirty="0" err="1"/>
              <a:t>Werbos</a:t>
            </a:r>
            <a:r>
              <a:rPr lang="en-US" sz="2000" dirty="0"/>
              <a:t> stated the possibility of applying this principle in an artificial neural network.</a:t>
            </a:r>
          </a:p>
          <a:p>
            <a:pPr marL="342900" indent="-342900" algn="just">
              <a:lnSpc>
                <a:spcPct val="150000"/>
              </a:lnSpc>
              <a:buFont typeface="Wingdings" panose="05000000000000000000" pitchFamily="2" charset="2"/>
              <a:buChar char="Ø"/>
            </a:pPr>
            <a:r>
              <a:rPr lang="en-US" sz="2000" dirty="0"/>
              <a:t>In 1982, Hopfield brought his idea of a neural network.</a:t>
            </a:r>
          </a:p>
          <a:p>
            <a:pPr marL="342900" indent="-342900" algn="just">
              <a:lnSpc>
                <a:spcPct val="150000"/>
              </a:lnSpc>
              <a:buFont typeface="Wingdings" panose="05000000000000000000" pitchFamily="2" charset="2"/>
              <a:buChar char="Ø"/>
            </a:pPr>
            <a:r>
              <a:rPr lang="en-US" sz="2000" dirty="0"/>
              <a:t>In 1986, by the effort of David E. </a:t>
            </a:r>
            <a:r>
              <a:rPr lang="en-US" sz="2000" dirty="0" err="1"/>
              <a:t>Rumelhart</a:t>
            </a:r>
            <a:r>
              <a:rPr lang="en-US" sz="2000" dirty="0"/>
              <a:t>, Geoffrey E. Hinton, Ronald J. Williams, backpropagation gained recognition.</a:t>
            </a:r>
          </a:p>
          <a:p>
            <a:pPr marL="342900" indent="-342900" algn="just">
              <a:lnSpc>
                <a:spcPct val="150000"/>
              </a:lnSpc>
              <a:buFont typeface="Wingdings" panose="05000000000000000000" pitchFamily="2" charset="2"/>
              <a:buChar char="Ø"/>
            </a:pPr>
            <a:r>
              <a:rPr lang="en-US" sz="2000" dirty="0"/>
              <a:t>In 1993, Wan was the first person to win an international pattern recognition contest with the help of the backpropagation method.</a:t>
            </a:r>
          </a:p>
          <a:p>
            <a:pPr algn="just">
              <a:lnSpc>
                <a:spcPct val="150000"/>
              </a:lnSpc>
            </a:pPr>
            <a:r>
              <a:rPr lang="en-US" sz="2000" b="1" dirty="0"/>
              <a:t>Backpropagation Key Points</a:t>
            </a:r>
          </a:p>
          <a:p>
            <a:pPr marL="342900" indent="-342900" algn="just">
              <a:lnSpc>
                <a:spcPct val="150000"/>
              </a:lnSpc>
              <a:buFont typeface="Wingdings" panose="05000000000000000000" pitchFamily="2" charset="2"/>
              <a:buChar char="Ø"/>
            </a:pPr>
            <a:r>
              <a:rPr lang="en-US" sz="2000" dirty="0"/>
              <a:t>Simplifies the network structure by elements weighted links that have the least effect on the trained network</a:t>
            </a:r>
          </a:p>
        </p:txBody>
      </p:sp>
    </p:spTree>
    <p:extLst>
      <p:ext uri="{BB962C8B-B14F-4D97-AF65-F5344CB8AC3E}">
        <p14:creationId xmlns:p14="http://schemas.microsoft.com/office/powerpoint/2010/main" val="62480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dirty="0"/>
              <a:t>You need to study a group of input and activation values to develop the relationship between the input and hidden unit layers.</a:t>
            </a:r>
          </a:p>
          <a:p>
            <a:pPr marL="342900" indent="-342900" algn="just">
              <a:lnSpc>
                <a:spcPct val="150000"/>
              </a:lnSpc>
              <a:buFont typeface="Wingdings" panose="05000000000000000000" pitchFamily="2" charset="2"/>
              <a:buChar char="Ø"/>
            </a:pPr>
            <a:r>
              <a:rPr lang="en-US" sz="2000" dirty="0"/>
              <a:t>It helps to assess the impact that a given input variable has on a network output. The knowledge gained from this analysis should be represented in rules.</a:t>
            </a:r>
          </a:p>
          <a:p>
            <a:pPr marL="342900" indent="-342900" algn="just">
              <a:lnSpc>
                <a:spcPct val="150000"/>
              </a:lnSpc>
              <a:buFont typeface="Wingdings" panose="05000000000000000000" pitchFamily="2" charset="2"/>
              <a:buChar char="Ø"/>
            </a:pPr>
            <a:r>
              <a:rPr lang="en-US" sz="2000" dirty="0"/>
              <a:t>Backpropagation is especially useful for deep neural networks working on error-prone projects, such as image or speech recognition.</a:t>
            </a:r>
          </a:p>
          <a:p>
            <a:pPr marL="342900" indent="-342900" algn="just">
              <a:lnSpc>
                <a:spcPct val="150000"/>
              </a:lnSpc>
              <a:buFont typeface="Wingdings" panose="05000000000000000000" pitchFamily="2" charset="2"/>
              <a:buChar char="Ø"/>
            </a:pPr>
            <a:r>
              <a:rPr lang="en-US" sz="2000" dirty="0"/>
              <a:t>Backpropagation takes advantage of the chain and power rules allows backpropagation to function with any number of outputs.</a:t>
            </a:r>
          </a:p>
          <a:p>
            <a:pPr algn="just">
              <a:lnSpc>
                <a:spcPct val="150000"/>
              </a:lnSpc>
            </a:pPr>
            <a:r>
              <a:rPr lang="en-US" sz="2000" b="1" dirty="0"/>
              <a:t>Disadvantages of using Backpropagation</a:t>
            </a:r>
          </a:p>
          <a:p>
            <a:pPr marL="342900" indent="-342900" algn="just">
              <a:lnSpc>
                <a:spcPct val="150000"/>
              </a:lnSpc>
              <a:buFont typeface="Wingdings" panose="05000000000000000000" pitchFamily="2" charset="2"/>
              <a:buChar char="Ø"/>
            </a:pPr>
            <a:r>
              <a:rPr lang="en-US" sz="2000" dirty="0"/>
              <a:t>The actual performance of backpropagation on a specific problem is dependent on the input data.</a:t>
            </a:r>
          </a:p>
          <a:p>
            <a:pPr marL="342900" indent="-342900" algn="just">
              <a:lnSpc>
                <a:spcPct val="150000"/>
              </a:lnSpc>
              <a:buFont typeface="Wingdings" panose="05000000000000000000" pitchFamily="2" charset="2"/>
              <a:buChar char="Ø"/>
            </a:pPr>
            <a:r>
              <a:rPr lang="en-US" sz="2000" dirty="0"/>
              <a:t>Back propagation algorithm in data mining can be quite sensitive to noisy data</a:t>
            </a:r>
          </a:p>
          <a:p>
            <a:pPr marL="342900" indent="-342900" algn="just">
              <a:lnSpc>
                <a:spcPct val="150000"/>
              </a:lnSpc>
              <a:buFont typeface="Wingdings" panose="05000000000000000000" pitchFamily="2" charset="2"/>
              <a:buChar char="Ø"/>
            </a:pPr>
            <a:r>
              <a:rPr lang="en-US" sz="2000" dirty="0"/>
              <a:t>You need to use the matrix-based approach for backpropagation instead of mini-batch.</a:t>
            </a:r>
          </a:p>
        </p:txBody>
      </p:sp>
    </p:spTree>
    <p:extLst>
      <p:ext uri="{BB962C8B-B14F-4D97-AF65-F5344CB8AC3E}">
        <p14:creationId xmlns:p14="http://schemas.microsoft.com/office/powerpoint/2010/main" val="132828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Training &amp; Validation in ANN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81000" y="1143000"/>
            <a:ext cx="11430000" cy="5492273"/>
          </a:xfrm>
        </p:spPr>
        <p:txBody>
          <a:bodyPr/>
          <a:lstStyle/>
          <a:p>
            <a:pPr marL="342900" indent="-342900" algn="just">
              <a:lnSpc>
                <a:spcPct val="150000"/>
              </a:lnSpc>
              <a:buFont typeface="Wingdings" panose="05000000000000000000" pitchFamily="2" charset="2"/>
              <a:buChar char="Ø"/>
            </a:pPr>
            <a:r>
              <a:rPr lang="en-US" sz="2000" dirty="0"/>
              <a:t>The train-validate-test process is hard to sum up in a few words, but trust me that you'll want to know how it's done to avoid the issue of model overfitting when making predictions on new data.</a:t>
            </a:r>
          </a:p>
          <a:p>
            <a:pPr marL="342900" indent="-342900" algn="just">
              <a:lnSpc>
                <a:spcPct val="150000"/>
              </a:lnSpc>
              <a:buFont typeface="Wingdings" panose="05000000000000000000" pitchFamily="2" charset="2"/>
              <a:buChar char="Ø"/>
            </a:pPr>
            <a:r>
              <a:rPr lang="en-US" sz="2000" dirty="0"/>
              <a:t>The neural network train-validate-test process is a technique used to reduce model overfitting. The technique is also called early stopping. Although train-validate-test isn't conceptually difficult, the process is a bit difficult to explain because there are several inter-related ideas involved.</a:t>
            </a:r>
          </a:p>
          <a:p>
            <a:pPr marL="342900" indent="-342900" algn="just">
              <a:lnSpc>
                <a:spcPct val="150000"/>
              </a:lnSpc>
              <a:buFont typeface="Wingdings" panose="05000000000000000000" pitchFamily="2" charset="2"/>
              <a:buChar char="Ø"/>
            </a:pPr>
            <a:r>
              <a:rPr lang="en-US" sz="2000" dirty="0"/>
              <a:t>Training a neural network is the process of finding the values for the weights and biases. In most scenarios, training is accomplished using what can be described as a train-test technique. The available data, which has known input and output values, is split into a training set and a test set.</a:t>
            </a:r>
          </a:p>
          <a:p>
            <a:pPr marL="342900" indent="-342900" algn="just">
              <a:lnSpc>
                <a:spcPct val="150000"/>
              </a:lnSpc>
              <a:buFont typeface="Wingdings" panose="05000000000000000000" pitchFamily="2" charset="2"/>
              <a:buChar char="Ø"/>
            </a:pPr>
            <a:r>
              <a:rPr lang="en-US" sz="2000" dirty="0"/>
              <a:t>The training data set is used to train the neural network. Various values of the weights and biases are checked to find the set of values so that the computed output values most closely match the known, correct output values. Or, put slightly differently, training is the process of finding values for the weights and biases so that error is minimized.</a:t>
            </a:r>
          </a:p>
        </p:txBody>
      </p:sp>
    </p:spTree>
    <p:extLst>
      <p:ext uri="{BB962C8B-B14F-4D97-AF65-F5344CB8AC3E}">
        <p14:creationId xmlns:p14="http://schemas.microsoft.com/office/powerpoint/2010/main" val="1062913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2038</TotalTime>
  <Words>1509</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What is Backpropagation?</vt:lpstr>
      <vt:lpstr>What is Artificial Neural Network? </vt:lpstr>
      <vt:lpstr> </vt:lpstr>
      <vt:lpstr> </vt:lpstr>
      <vt:lpstr>History of Backpropagation</vt:lpstr>
      <vt:lpstr> </vt:lpstr>
      <vt:lpstr>Training &amp; Validation in ANN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176</cp:revision>
  <dcterms:created xsi:type="dcterms:W3CDTF">2020-06-24T06:19:43Z</dcterms:created>
  <dcterms:modified xsi:type="dcterms:W3CDTF">2022-07-09T10:04:15Z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