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14"/>
  </p:notesMasterIdLst>
  <p:sldIdLst>
    <p:sldId id="486" r:id="rId2"/>
    <p:sldId id="284" r:id="rId3"/>
    <p:sldId id="285" r:id="rId4"/>
    <p:sldId id="510" r:id="rId5"/>
    <p:sldId id="512" r:id="rId6"/>
    <p:sldId id="513" r:id="rId7"/>
    <p:sldId id="514" r:id="rId8"/>
    <p:sldId id="515" r:id="rId9"/>
    <p:sldId id="516" r:id="rId10"/>
    <p:sldId id="517" r:id="rId11"/>
    <p:sldId id="498" r:id="rId12"/>
    <p:sldId id="283"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54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592DD9E-9956-4488-BDBF-96C3760C3C4E}" type="datetimeFigureOut">
              <a:rPr lang="en-IN" smtClean="0"/>
              <a:t>11-07-2022</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20A3422-3DF1-4CD9-BB1F-E2952380BC8B}" type="slidenum">
              <a:rPr lang="en-IN" smtClean="0"/>
              <a:t>‹#›</a:t>
            </a:fld>
            <a:endParaRPr lang="en-IN"/>
          </a:p>
        </p:txBody>
      </p:sp>
    </p:spTree>
    <p:extLst>
      <p:ext uri="{BB962C8B-B14F-4D97-AF65-F5344CB8AC3E}">
        <p14:creationId xmlns:p14="http://schemas.microsoft.com/office/powerpoint/2010/main" val="1325807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simplilearn.com/introduction-to-cyber-security-articl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10</a:t>
            </a:fld>
            <a:endParaRPr lang="en-IN"/>
          </a:p>
        </p:txBody>
      </p:sp>
    </p:spTree>
    <p:extLst>
      <p:ext uri="{BB962C8B-B14F-4D97-AF65-F5344CB8AC3E}">
        <p14:creationId xmlns:p14="http://schemas.microsoft.com/office/powerpoint/2010/main" val="3492523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Introduction to Cyber Security (simplilearn.com)</a:t>
            </a:r>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11</a:t>
            </a:fld>
            <a:endParaRPr lang="en-IN"/>
          </a:p>
        </p:txBody>
      </p:sp>
    </p:spTree>
    <p:extLst>
      <p:ext uri="{BB962C8B-B14F-4D97-AF65-F5344CB8AC3E}">
        <p14:creationId xmlns:p14="http://schemas.microsoft.com/office/powerpoint/2010/main" val="2531312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7/11/2022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7/11/2022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7/11/2022</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7/11/2022</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7/11/2022</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21920" y="0"/>
            <a:ext cx="11948160" cy="6857996"/>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4955285" y="95504"/>
            <a:ext cx="2496184" cy="636270"/>
          </a:xfrm>
          <a:prstGeom prst="rect">
            <a:avLst/>
          </a:prstGeom>
        </p:spPr>
        <p:txBody>
          <a:bodyPr wrap="square" lIns="0" tIns="0" rIns="0" bIns="0">
            <a:spAutoFit/>
          </a:bodyPr>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46696" y="1861311"/>
            <a:ext cx="10322560" cy="42741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7/11/2022</a:t>
            </a:fld>
            <a:endParaRPr lang="en-US"/>
          </a:p>
        </p:txBody>
      </p:sp>
      <p:sp>
        <p:nvSpPr>
          <p:cNvPr id="6" name="Holder 6"/>
          <p:cNvSpPr>
            <a:spLocks noGrp="1"/>
          </p:cNvSpPr>
          <p:nvPr>
            <p:ph type="sldNum" sz="quarter" idx="7"/>
          </p:nvPr>
        </p:nvSpPr>
        <p:spPr>
          <a:xfrm>
            <a:off x="11074654" y="6466738"/>
            <a:ext cx="228600" cy="177800"/>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28488"/>
            <a:ext cx="12192000" cy="1430020"/>
          </a:xfrm>
          <a:custGeom>
            <a:avLst/>
            <a:gdLst/>
            <a:ahLst/>
            <a:cxnLst/>
            <a:rect l="l" t="t" r="r" b="b"/>
            <a:pathLst>
              <a:path w="12192000" h="1430020">
                <a:moveTo>
                  <a:pt x="12191999" y="0"/>
                </a:moveTo>
                <a:lnTo>
                  <a:pt x="0" y="0"/>
                </a:lnTo>
                <a:lnTo>
                  <a:pt x="0" y="1429510"/>
                </a:lnTo>
                <a:lnTo>
                  <a:pt x="12191999" y="1429510"/>
                </a:lnTo>
                <a:lnTo>
                  <a:pt x="12191999" y="0"/>
                </a:lnTo>
                <a:close/>
              </a:path>
            </a:pathLst>
          </a:custGeom>
          <a:solidFill>
            <a:srgbClr val="FFFFFF"/>
          </a:solidFill>
        </p:spPr>
        <p:txBody>
          <a:bodyPr wrap="square" lIns="0" tIns="0" rIns="0" bIns="0" rtlCol="0"/>
          <a:lstStyle/>
          <a:p>
            <a:endParaRPr/>
          </a:p>
        </p:txBody>
      </p:sp>
      <p:sp>
        <p:nvSpPr>
          <p:cNvPr id="3" name="object 3"/>
          <p:cNvSpPr/>
          <p:nvPr/>
        </p:nvSpPr>
        <p:spPr>
          <a:xfrm>
            <a:off x="301752" y="5900928"/>
            <a:ext cx="45720" cy="615950"/>
          </a:xfrm>
          <a:custGeom>
            <a:avLst/>
            <a:gdLst/>
            <a:ahLst/>
            <a:cxnLst/>
            <a:rect l="l" t="t" r="r" b="b"/>
            <a:pathLst>
              <a:path w="45720" h="615950">
                <a:moveTo>
                  <a:pt x="45720" y="0"/>
                </a:moveTo>
                <a:lnTo>
                  <a:pt x="0" y="0"/>
                </a:lnTo>
                <a:lnTo>
                  <a:pt x="0" y="615696"/>
                </a:lnTo>
                <a:lnTo>
                  <a:pt x="45720" y="615696"/>
                </a:lnTo>
                <a:lnTo>
                  <a:pt x="45720" y="0"/>
                </a:lnTo>
                <a:close/>
              </a:path>
            </a:pathLst>
          </a:custGeom>
          <a:solidFill>
            <a:srgbClr val="C00000"/>
          </a:solidFill>
        </p:spPr>
        <p:txBody>
          <a:bodyPr wrap="square" lIns="0" tIns="0" rIns="0" bIns="0" rtlCol="0"/>
          <a:lstStyle/>
          <a:p>
            <a:endParaRPr/>
          </a:p>
        </p:txBody>
      </p:sp>
      <p:sp>
        <p:nvSpPr>
          <p:cNvPr id="4" name="object 4"/>
          <p:cNvSpPr/>
          <p:nvPr/>
        </p:nvSpPr>
        <p:spPr>
          <a:xfrm>
            <a:off x="9506711" y="5940552"/>
            <a:ext cx="1292860" cy="917575"/>
          </a:xfrm>
          <a:custGeom>
            <a:avLst/>
            <a:gdLst/>
            <a:ahLst/>
            <a:cxnLst/>
            <a:rect l="l" t="t" r="r" b="b"/>
            <a:pathLst>
              <a:path w="1292859" h="917575">
                <a:moveTo>
                  <a:pt x="1292352" y="0"/>
                </a:moveTo>
                <a:lnTo>
                  <a:pt x="0" y="0"/>
                </a:lnTo>
                <a:lnTo>
                  <a:pt x="0" y="917448"/>
                </a:lnTo>
                <a:lnTo>
                  <a:pt x="268673" y="917448"/>
                </a:lnTo>
                <a:lnTo>
                  <a:pt x="1292352" y="0"/>
                </a:lnTo>
                <a:close/>
              </a:path>
            </a:pathLst>
          </a:custGeom>
          <a:solidFill>
            <a:srgbClr val="F1F1F1">
              <a:alpha val="16862"/>
            </a:srgbClr>
          </a:solidFill>
        </p:spPr>
        <p:txBody>
          <a:bodyPr wrap="square" lIns="0" tIns="0" rIns="0" bIns="0" rtlCol="0"/>
          <a:lstStyle/>
          <a:p>
            <a:endParaRPr/>
          </a:p>
        </p:txBody>
      </p:sp>
      <p:sp>
        <p:nvSpPr>
          <p:cNvPr id="5" name="object 5"/>
          <p:cNvSpPr/>
          <p:nvPr/>
        </p:nvSpPr>
        <p:spPr>
          <a:xfrm>
            <a:off x="228600" y="3591814"/>
            <a:ext cx="3304032" cy="3148584"/>
          </a:xfrm>
          <a:prstGeom prst="rect">
            <a:avLst/>
          </a:prstGeom>
          <a:blipFill>
            <a:blip r:embed="rId2" cstate="print"/>
            <a:stretch>
              <a:fillRect/>
            </a:stretch>
          </a:blipFill>
        </p:spPr>
        <p:txBody>
          <a:bodyPr wrap="square" lIns="0" tIns="0" rIns="0" bIns="0" rtlCol="0"/>
          <a:lstStyle/>
          <a:p>
            <a:endParaRPr/>
          </a:p>
        </p:txBody>
      </p:sp>
      <p:grpSp>
        <p:nvGrpSpPr>
          <p:cNvPr id="6" name="object 6"/>
          <p:cNvGrpSpPr/>
          <p:nvPr/>
        </p:nvGrpSpPr>
        <p:grpSpPr>
          <a:xfrm>
            <a:off x="0" y="-53418"/>
            <a:ext cx="12179935" cy="6858000"/>
            <a:chOff x="12191" y="0"/>
            <a:chExt cx="12179935" cy="6858000"/>
          </a:xfrm>
        </p:grpSpPr>
        <p:sp>
          <p:nvSpPr>
            <p:cNvPr id="7" name="object 7"/>
            <p:cNvSpPr/>
            <p:nvPr/>
          </p:nvSpPr>
          <p:spPr>
            <a:xfrm>
              <a:off x="7043927" y="0"/>
              <a:ext cx="5148580" cy="5788660"/>
            </a:xfrm>
            <a:custGeom>
              <a:avLst/>
              <a:gdLst/>
              <a:ahLst/>
              <a:cxnLst/>
              <a:rect l="l" t="t" r="r" b="b"/>
              <a:pathLst>
                <a:path w="5148580" h="5788660">
                  <a:moveTo>
                    <a:pt x="5148072" y="0"/>
                  </a:moveTo>
                  <a:lnTo>
                    <a:pt x="5091764" y="0"/>
                  </a:lnTo>
                  <a:lnTo>
                    <a:pt x="0" y="5788152"/>
                  </a:lnTo>
                  <a:lnTo>
                    <a:pt x="5148072" y="5788152"/>
                  </a:lnTo>
                  <a:lnTo>
                    <a:pt x="5148072" y="0"/>
                  </a:lnTo>
                  <a:close/>
                </a:path>
              </a:pathLst>
            </a:custGeom>
            <a:solidFill>
              <a:srgbClr val="F1F1F1">
                <a:alpha val="16862"/>
              </a:srgbClr>
            </a:solidFill>
          </p:spPr>
          <p:txBody>
            <a:bodyPr wrap="square" lIns="0" tIns="0" rIns="0" bIns="0" rtlCol="0"/>
            <a:lstStyle/>
            <a:p>
              <a:endParaRPr/>
            </a:p>
          </p:txBody>
        </p:sp>
        <p:sp>
          <p:nvSpPr>
            <p:cNvPr id="8" name="object 8"/>
            <p:cNvSpPr/>
            <p:nvPr/>
          </p:nvSpPr>
          <p:spPr>
            <a:xfrm>
              <a:off x="2124456" y="2026920"/>
              <a:ext cx="6827520" cy="157886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2191" y="24383"/>
              <a:ext cx="3858767" cy="153924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9942433" y="5336062"/>
              <a:ext cx="2249805" cy="1522095"/>
            </a:xfrm>
            <a:custGeom>
              <a:avLst/>
              <a:gdLst/>
              <a:ahLst/>
              <a:cxnLst/>
              <a:rect l="l" t="t" r="r" b="b"/>
              <a:pathLst>
                <a:path w="2249804" h="1522095">
                  <a:moveTo>
                    <a:pt x="2249566" y="0"/>
                  </a:moveTo>
                  <a:lnTo>
                    <a:pt x="0" y="1521934"/>
                  </a:lnTo>
                  <a:lnTo>
                    <a:pt x="2249566" y="1521934"/>
                  </a:lnTo>
                  <a:lnTo>
                    <a:pt x="2249566" y="0"/>
                  </a:lnTo>
                  <a:close/>
                </a:path>
              </a:pathLst>
            </a:custGeom>
            <a:solidFill>
              <a:srgbClr val="C00000"/>
            </a:solidFill>
          </p:spPr>
          <p:txBody>
            <a:bodyPr wrap="square" lIns="0" tIns="0" rIns="0" bIns="0" rtlCol="0"/>
            <a:lstStyle/>
            <a:p>
              <a:endParaRPr/>
            </a:p>
          </p:txBody>
        </p:sp>
      </p:grpSp>
      <p:sp>
        <p:nvSpPr>
          <p:cNvPr id="11" name="object 11"/>
          <p:cNvSpPr txBox="1"/>
          <p:nvPr/>
        </p:nvSpPr>
        <p:spPr>
          <a:xfrm>
            <a:off x="3657600" y="6049467"/>
            <a:ext cx="2945130" cy="329565"/>
          </a:xfrm>
          <a:prstGeom prst="rect">
            <a:avLst/>
          </a:prstGeom>
        </p:spPr>
        <p:txBody>
          <a:bodyPr vert="horz" wrap="square" lIns="0" tIns="11430" rIns="0" bIns="0" rtlCol="0">
            <a:spAutoFit/>
          </a:bodyPr>
          <a:lstStyle/>
          <a:p>
            <a:pPr marL="12700">
              <a:lnSpc>
                <a:spcPct val="100000"/>
              </a:lnSpc>
              <a:spcBef>
                <a:spcPts val="90"/>
              </a:spcBef>
            </a:pPr>
            <a:r>
              <a:rPr sz="2000" b="1" spc="-340" dirty="0">
                <a:solidFill>
                  <a:srgbClr val="585858"/>
                </a:solidFill>
                <a:latin typeface="Arial"/>
                <a:cs typeface="Arial"/>
              </a:rPr>
              <a:t>DISCOVER </a:t>
            </a:r>
            <a:r>
              <a:rPr sz="2000" b="1" spc="-80" dirty="0">
                <a:solidFill>
                  <a:srgbClr val="585858"/>
                </a:solidFill>
                <a:latin typeface="Arial"/>
                <a:cs typeface="Arial"/>
              </a:rPr>
              <a:t>. </a:t>
            </a:r>
            <a:r>
              <a:rPr sz="2000" b="1" spc="-385" dirty="0">
                <a:solidFill>
                  <a:srgbClr val="C00000"/>
                </a:solidFill>
                <a:latin typeface="Arial"/>
                <a:cs typeface="Arial"/>
              </a:rPr>
              <a:t>LEARN </a:t>
            </a:r>
            <a:r>
              <a:rPr sz="2000" b="1" spc="-80" dirty="0">
                <a:solidFill>
                  <a:srgbClr val="585858"/>
                </a:solidFill>
                <a:latin typeface="Arial"/>
                <a:cs typeface="Arial"/>
              </a:rPr>
              <a:t>.</a:t>
            </a:r>
            <a:r>
              <a:rPr sz="2000" b="1" spc="-250" dirty="0">
                <a:solidFill>
                  <a:srgbClr val="585858"/>
                </a:solidFill>
                <a:latin typeface="Arial"/>
                <a:cs typeface="Arial"/>
              </a:rPr>
              <a:t> </a:t>
            </a:r>
            <a:r>
              <a:rPr sz="2000" b="1" spc="-385" dirty="0">
                <a:solidFill>
                  <a:srgbClr val="585858"/>
                </a:solidFill>
                <a:latin typeface="Arial"/>
                <a:cs typeface="Arial"/>
              </a:rPr>
              <a:t>EMPOWER</a:t>
            </a:r>
            <a:endParaRPr sz="2000" dirty="0">
              <a:latin typeface="Arial"/>
              <a:cs typeface="Arial"/>
            </a:endParaRPr>
          </a:p>
        </p:txBody>
      </p:sp>
      <p:sp>
        <p:nvSpPr>
          <p:cNvPr id="12" name="object 12"/>
          <p:cNvSpPr/>
          <p:nvPr/>
        </p:nvSpPr>
        <p:spPr>
          <a:xfrm>
            <a:off x="6885431" y="6044184"/>
            <a:ext cx="45720" cy="368935"/>
          </a:xfrm>
          <a:custGeom>
            <a:avLst/>
            <a:gdLst/>
            <a:ahLst/>
            <a:cxnLst/>
            <a:rect l="l" t="t" r="r" b="b"/>
            <a:pathLst>
              <a:path w="45720" h="368935">
                <a:moveTo>
                  <a:pt x="45720" y="0"/>
                </a:moveTo>
                <a:lnTo>
                  <a:pt x="0" y="0"/>
                </a:lnTo>
                <a:lnTo>
                  <a:pt x="0" y="368807"/>
                </a:lnTo>
                <a:lnTo>
                  <a:pt x="45720" y="368807"/>
                </a:lnTo>
                <a:lnTo>
                  <a:pt x="45720" y="0"/>
                </a:lnTo>
                <a:close/>
              </a:path>
            </a:pathLst>
          </a:custGeom>
          <a:solidFill>
            <a:srgbClr val="C00000"/>
          </a:solidFill>
        </p:spPr>
        <p:txBody>
          <a:bodyPr wrap="square" lIns="0" tIns="0" rIns="0" bIns="0" rtlCol="0"/>
          <a:lstStyle/>
          <a:p>
            <a:endParaRPr/>
          </a:p>
        </p:txBody>
      </p:sp>
      <p:sp>
        <p:nvSpPr>
          <p:cNvPr id="13" name="object 13"/>
          <p:cNvSpPr txBox="1"/>
          <p:nvPr/>
        </p:nvSpPr>
        <p:spPr>
          <a:xfrm>
            <a:off x="7259572" y="4504000"/>
            <a:ext cx="4784601" cy="1897955"/>
          </a:xfrm>
          <a:prstGeom prst="rect">
            <a:avLst/>
          </a:prstGeom>
        </p:spPr>
        <p:txBody>
          <a:bodyPr vert="horz" wrap="square" lIns="0" tIns="12700" rIns="0" bIns="0" rtlCol="0">
            <a:spAutoFit/>
          </a:bodyPr>
          <a:lstStyle/>
          <a:p>
            <a:pPr marL="12700">
              <a:lnSpc>
                <a:spcPct val="100000"/>
              </a:lnSpc>
              <a:spcBef>
                <a:spcPts val="100"/>
              </a:spcBef>
            </a:pPr>
            <a:r>
              <a:rPr lang="en-IN" sz="2400" b="1" spc="-5" dirty="0">
                <a:solidFill>
                  <a:schemeClr val="tx1">
                    <a:lumMod val="85000"/>
                    <a:lumOff val="15000"/>
                  </a:schemeClr>
                </a:solidFill>
                <a:latin typeface="Times New Roman"/>
                <a:cs typeface="Times New Roman"/>
              </a:rPr>
              <a:t>Chapter 2.3.5 &amp; 2.3.6:Neural Networks</a:t>
            </a:r>
          </a:p>
          <a:p>
            <a:pPr marL="12700">
              <a:lnSpc>
                <a:spcPct val="100000"/>
              </a:lnSpc>
              <a:spcBef>
                <a:spcPts val="100"/>
              </a:spcBef>
            </a:pPr>
            <a:r>
              <a:rPr lang="en-IN" sz="2400" b="1" spc="-5" dirty="0">
                <a:solidFill>
                  <a:schemeClr val="tx1">
                    <a:lumMod val="85000"/>
                    <a:lumOff val="15000"/>
                  </a:schemeClr>
                </a:solidFill>
                <a:latin typeface="Times New Roman"/>
                <a:cs typeface="Times New Roman"/>
              </a:rPr>
              <a:t>Lecture 28 &amp; 29: Initialization and</a:t>
            </a:r>
          </a:p>
          <a:p>
            <a:pPr marL="12700">
              <a:lnSpc>
                <a:spcPct val="100000"/>
              </a:lnSpc>
              <a:spcBef>
                <a:spcPts val="100"/>
              </a:spcBef>
            </a:pPr>
            <a:r>
              <a:rPr lang="en-IN" sz="2400" b="1" spc="-5" dirty="0">
                <a:solidFill>
                  <a:schemeClr val="tx1">
                    <a:lumMod val="85000"/>
                    <a:lumOff val="15000"/>
                  </a:schemeClr>
                </a:solidFill>
                <a:latin typeface="Times New Roman"/>
                <a:cs typeface="Times New Roman"/>
              </a:rPr>
              <a:t>Parameter Estimation - MLE, MAP</a:t>
            </a:r>
          </a:p>
          <a:p>
            <a:pPr marL="12700">
              <a:lnSpc>
                <a:spcPct val="100000"/>
              </a:lnSpc>
              <a:spcBef>
                <a:spcPts val="100"/>
              </a:spcBef>
            </a:pPr>
            <a:r>
              <a:rPr lang="en-IN" sz="2400" b="1" spc="-5" dirty="0">
                <a:solidFill>
                  <a:schemeClr val="tx1">
                    <a:lumMod val="85000"/>
                    <a:lumOff val="15000"/>
                  </a:schemeClr>
                </a:solidFill>
                <a:latin typeface="Times New Roman"/>
                <a:cs typeface="Times New Roman"/>
              </a:rPr>
              <a:t>By: Mr. Siddharth Kumar</a:t>
            </a:r>
            <a:endParaRPr sz="2400" dirty="0">
              <a:solidFill>
                <a:schemeClr val="tx1">
                  <a:lumMod val="85000"/>
                  <a:lumOff val="15000"/>
                </a:schemeClr>
              </a:solidFill>
              <a:latin typeface="Times New Roman"/>
              <a:cs typeface="Times New Roman"/>
            </a:endParaRPr>
          </a:p>
        </p:txBody>
      </p:sp>
      <p:sp>
        <p:nvSpPr>
          <p:cNvPr id="14" name="object 14"/>
          <p:cNvSpPr txBox="1">
            <a:spLocks noGrp="1"/>
          </p:cNvSpPr>
          <p:nvPr>
            <p:ph type="title"/>
          </p:nvPr>
        </p:nvSpPr>
        <p:spPr>
          <a:xfrm>
            <a:off x="2661921" y="1695147"/>
            <a:ext cx="7898130" cy="512445"/>
          </a:xfrm>
          <a:prstGeom prst="rect">
            <a:avLst/>
          </a:prstGeom>
        </p:spPr>
        <p:txBody>
          <a:bodyPr vert="horz" wrap="square" lIns="0" tIns="11430" rIns="0" bIns="0" rtlCol="0">
            <a:spAutoFit/>
          </a:bodyPr>
          <a:lstStyle/>
          <a:p>
            <a:pPr marL="12700">
              <a:lnSpc>
                <a:spcPct val="100000"/>
              </a:lnSpc>
              <a:spcBef>
                <a:spcPts val="90"/>
              </a:spcBef>
            </a:pPr>
            <a:r>
              <a:rPr sz="3200" b="0" spc="-10" dirty="0">
                <a:latin typeface="Arial Black"/>
                <a:cs typeface="Arial Black"/>
              </a:rPr>
              <a:t>INSTITUTE</a:t>
            </a:r>
            <a:r>
              <a:rPr lang="en-IN" sz="3200" b="0" spc="-10" dirty="0">
                <a:latin typeface="Arial Black"/>
                <a:cs typeface="Arial Black"/>
              </a:rPr>
              <a:t>: UIE (AIT-CSE)</a:t>
            </a:r>
            <a:endParaRPr sz="3200" dirty="0">
              <a:latin typeface="Arial Black"/>
              <a:cs typeface="Arial Black"/>
            </a:endParaRPr>
          </a:p>
        </p:txBody>
      </p:sp>
      <p:sp>
        <p:nvSpPr>
          <p:cNvPr id="15" name="object 15"/>
          <p:cNvSpPr txBox="1"/>
          <p:nvPr/>
        </p:nvSpPr>
        <p:spPr>
          <a:xfrm>
            <a:off x="918973" y="2307884"/>
            <a:ext cx="11125200" cy="1967077"/>
          </a:xfrm>
          <a:prstGeom prst="rect">
            <a:avLst/>
          </a:prstGeom>
        </p:spPr>
        <p:txBody>
          <a:bodyPr vert="horz" wrap="square" lIns="0" tIns="172720" rIns="0" bIns="0" rtlCol="0">
            <a:spAutoFit/>
          </a:bodyPr>
          <a:lstStyle/>
          <a:p>
            <a:pPr marL="12700" marR="5080" algn="ctr">
              <a:lnSpc>
                <a:spcPct val="122900"/>
              </a:lnSpc>
              <a:spcBef>
                <a:spcPts val="350"/>
              </a:spcBef>
            </a:pPr>
            <a:r>
              <a:rPr lang="en-IN" sz="3200" dirty="0">
                <a:latin typeface="Arial Black" panose="020B0A04020102020204" pitchFamily="34" charset="0"/>
                <a:cs typeface="Times New Roman"/>
              </a:rPr>
              <a:t>CSS21: B.E. CSE (H) with specialization in </a:t>
            </a:r>
            <a:br>
              <a:rPr lang="en-IN" sz="3200" dirty="0">
                <a:latin typeface="Arial Black" panose="020B0A04020102020204" pitchFamily="34" charset="0"/>
                <a:cs typeface="Times New Roman"/>
              </a:rPr>
            </a:br>
            <a:r>
              <a:rPr lang="en-IN" sz="3200" dirty="0">
                <a:latin typeface="Arial Black" panose="020B0A04020102020204" pitchFamily="34" charset="0"/>
                <a:cs typeface="Times New Roman"/>
              </a:rPr>
              <a:t>Artificial Intelligence &amp; Machine Learning</a:t>
            </a:r>
          </a:p>
          <a:p>
            <a:pPr marL="12700" marR="5080" algn="ctr">
              <a:lnSpc>
                <a:spcPct val="122900"/>
              </a:lnSpc>
              <a:spcBef>
                <a:spcPts val="350"/>
              </a:spcBef>
            </a:pPr>
            <a:r>
              <a:rPr lang="en-IN" sz="2800" dirty="0">
                <a:latin typeface="Times New Roman" panose="02020603050405020304" pitchFamily="18" charset="0"/>
                <a:cs typeface="Times New Roman" panose="02020603050405020304" pitchFamily="18" charset="0"/>
              </a:rPr>
              <a:t>Advanced Machine Learning (20CSF-349)</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81000" y="1143000"/>
            <a:ext cx="11430000" cy="5953938"/>
          </a:xfrm>
        </p:spPr>
        <p:txBody>
          <a:bodyPr/>
          <a:lstStyle/>
          <a:p>
            <a:pPr marL="342900" indent="-342900" algn="just">
              <a:lnSpc>
                <a:spcPct val="150000"/>
              </a:lnSpc>
              <a:buFont typeface="Wingdings" panose="05000000000000000000" pitchFamily="2" charset="2"/>
              <a:buChar char="Ø"/>
            </a:pPr>
            <a:r>
              <a:rPr lang="en-US" sz="2000" b="0" i="0" dirty="0">
                <a:solidFill>
                  <a:srgbClr val="000000"/>
                </a:solidFill>
                <a:effectLst/>
                <a:latin typeface="Amiri"/>
              </a:rPr>
              <a:t>Let’s be more concrete, let’s say we could assign six possible values into θ. Now, our prior </a:t>
            </a:r>
            <a:r>
              <a:rPr lang="en-US" sz="2000" b="0" i="0" dirty="0">
                <a:solidFill>
                  <a:srgbClr val="000000"/>
                </a:solidFill>
                <a:effectLst/>
                <a:latin typeface="MJXc-TeX-math-I"/>
              </a:rPr>
              <a:t>P</a:t>
            </a:r>
            <a:r>
              <a:rPr lang="en-US" sz="2000" b="0" i="0" dirty="0">
                <a:solidFill>
                  <a:srgbClr val="000000"/>
                </a:solidFill>
                <a:effectLst/>
                <a:latin typeface="MJXc-TeX-main-R"/>
              </a:rPr>
              <a:t>(</a:t>
            </a:r>
            <a:r>
              <a:rPr lang="en-US" sz="2000" b="0" i="0" dirty="0">
                <a:solidFill>
                  <a:srgbClr val="000000"/>
                </a:solidFill>
                <a:effectLst/>
                <a:latin typeface="MJXc-TeX-math-I"/>
              </a:rPr>
              <a:t>θ</a:t>
            </a:r>
            <a:r>
              <a:rPr lang="en-US" sz="2000" b="0" i="0" dirty="0">
                <a:solidFill>
                  <a:srgbClr val="000000"/>
                </a:solidFill>
                <a:effectLst/>
                <a:latin typeface="MJXc-TeX-main-R"/>
              </a:rPr>
              <a:t>)</a:t>
            </a:r>
            <a:r>
              <a:rPr lang="en-US" sz="2000" b="0" i="0" dirty="0">
                <a:solidFill>
                  <a:srgbClr val="000000"/>
                </a:solidFill>
                <a:effectLst/>
                <a:latin typeface="Amiri"/>
              </a:rPr>
              <a:t> is 1\6 everywhere in the distribution. And consequently, we could ignore that constant in our MAP estimation.</a:t>
            </a:r>
          </a:p>
          <a:p>
            <a:pPr marL="342900" indent="-342900" algn="just">
              <a:lnSpc>
                <a:spcPct val="150000"/>
              </a:lnSpc>
              <a:buFont typeface="Wingdings" panose="05000000000000000000" pitchFamily="2" charset="2"/>
              <a:buChar char="Ø"/>
            </a:pPr>
            <a:endParaRPr lang="en-US" sz="2000" b="0" i="0" dirty="0">
              <a:solidFill>
                <a:srgbClr val="000000"/>
              </a:solidFill>
              <a:effectLst/>
              <a:latin typeface="Amiri"/>
            </a:endParaRPr>
          </a:p>
          <a:p>
            <a:pPr marL="342900" indent="-342900" algn="just">
              <a:lnSpc>
                <a:spcPct val="150000"/>
              </a:lnSpc>
              <a:buFont typeface="Wingdings" panose="05000000000000000000" pitchFamily="2" charset="2"/>
              <a:buChar char="Ø"/>
            </a:pPr>
            <a:endParaRPr lang="en-US" sz="2000" dirty="0">
              <a:solidFill>
                <a:srgbClr val="000000"/>
              </a:solidFill>
              <a:latin typeface="Amiri"/>
            </a:endParaRPr>
          </a:p>
          <a:p>
            <a:pPr marL="342900" indent="-342900" algn="just">
              <a:lnSpc>
                <a:spcPct val="150000"/>
              </a:lnSpc>
              <a:buFont typeface="Wingdings" panose="05000000000000000000" pitchFamily="2" charset="2"/>
              <a:buChar char="Ø"/>
            </a:pPr>
            <a:endParaRPr lang="en-US" sz="2000" b="0" i="0" dirty="0">
              <a:solidFill>
                <a:srgbClr val="000000"/>
              </a:solidFill>
              <a:effectLst/>
              <a:latin typeface="Amiri"/>
            </a:endParaRPr>
          </a:p>
          <a:p>
            <a:pPr marL="342900" indent="-342900" algn="just">
              <a:lnSpc>
                <a:spcPct val="150000"/>
              </a:lnSpc>
              <a:buFont typeface="Wingdings" panose="05000000000000000000" pitchFamily="2" charset="2"/>
              <a:buChar char="Ø"/>
            </a:pPr>
            <a:endParaRPr lang="en-US" sz="2000" dirty="0">
              <a:solidFill>
                <a:srgbClr val="000000"/>
              </a:solidFill>
              <a:latin typeface="Amiri"/>
            </a:endParaRPr>
          </a:p>
          <a:p>
            <a:pPr marL="342900" indent="-342900" algn="just">
              <a:lnSpc>
                <a:spcPct val="150000"/>
              </a:lnSpc>
              <a:buFont typeface="Wingdings" panose="05000000000000000000" pitchFamily="2" charset="2"/>
              <a:buChar char="Ø"/>
            </a:pPr>
            <a:endParaRPr lang="en-US" sz="2000" b="0" i="0" dirty="0">
              <a:solidFill>
                <a:srgbClr val="000000"/>
              </a:solidFill>
              <a:effectLst/>
              <a:latin typeface="Amiri"/>
            </a:endParaRPr>
          </a:p>
          <a:p>
            <a:pPr marL="342900" indent="-342900" algn="just">
              <a:lnSpc>
                <a:spcPct val="150000"/>
              </a:lnSpc>
              <a:buFont typeface="Wingdings" panose="05000000000000000000" pitchFamily="2" charset="2"/>
              <a:buChar char="Ø"/>
            </a:pPr>
            <a:r>
              <a:rPr lang="en-US" sz="2000" b="0" i="0" dirty="0">
                <a:solidFill>
                  <a:srgbClr val="000000"/>
                </a:solidFill>
                <a:effectLst/>
                <a:latin typeface="Amiri"/>
              </a:rPr>
              <a:t>We are back at MLE equation again!</a:t>
            </a:r>
          </a:p>
          <a:p>
            <a:pPr marL="342900" indent="-342900" algn="just">
              <a:lnSpc>
                <a:spcPct val="150000"/>
              </a:lnSpc>
              <a:buFont typeface="Wingdings" panose="05000000000000000000" pitchFamily="2" charset="2"/>
              <a:buChar char="Ø"/>
            </a:pPr>
            <a:r>
              <a:rPr lang="en-US" sz="2000" b="0" i="0" dirty="0">
                <a:solidFill>
                  <a:srgbClr val="000000"/>
                </a:solidFill>
                <a:effectLst/>
                <a:latin typeface="Amiri"/>
              </a:rPr>
              <a:t>If we use different prior, say, a Gaussian, then our prior is not constant anymore, as depending on the region of the distribution, the probability is high or low, never always the same.</a:t>
            </a:r>
          </a:p>
          <a:p>
            <a:pPr marL="342900" indent="-342900" algn="just">
              <a:lnSpc>
                <a:spcPct val="150000"/>
              </a:lnSpc>
              <a:buFont typeface="Wingdings" panose="05000000000000000000" pitchFamily="2" charset="2"/>
              <a:buChar char="Ø"/>
            </a:pPr>
            <a:r>
              <a:rPr lang="en-US" sz="2000" b="0" i="0" dirty="0">
                <a:solidFill>
                  <a:srgbClr val="000000"/>
                </a:solidFill>
                <a:effectLst/>
                <a:latin typeface="Amiri"/>
              </a:rPr>
              <a:t>What we could conclude then, is that MLE is a special case of MAP, where the prior is uniform!</a:t>
            </a:r>
          </a:p>
          <a:p>
            <a:pPr marL="342900" indent="-342900" algn="just">
              <a:lnSpc>
                <a:spcPct val="150000"/>
              </a:lnSpc>
              <a:buFont typeface="Wingdings" panose="05000000000000000000" pitchFamily="2" charset="2"/>
              <a:buChar char="Ø"/>
            </a:pPr>
            <a:endParaRPr lang="en-US" sz="2000" dirty="0"/>
          </a:p>
        </p:txBody>
      </p:sp>
      <p:pic>
        <p:nvPicPr>
          <p:cNvPr id="5" name="Picture 4">
            <a:extLst>
              <a:ext uri="{FF2B5EF4-FFF2-40B4-BE49-F238E27FC236}">
                <a16:creationId xmlns:a16="http://schemas.microsoft.com/office/drawing/2014/main" id="{83A5964C-F23F-6AA8-8F31-0947B82B2047}"/>
              </a:ext>
            </a:extLst>
          </p:cNvPr>
          <p:cNvPicPr>
            <a:picLocks noChangeAspect="1"/>
          </p:cNvPicPr>
          <p:nvPr/>
        </p:nvPicPr>
        <p:blipFill>
          <a:blip r:embed="rId3"/>
          <a:stretch>
            <a:fillRect/>
          </a:stretch>
        </p:blipFill>
        <p:spPr>
          <a:xfrm>
            <a:off x="3048000" y="2057400"/>
            <a:ext cx="4419600" cy="2819400"/>
          </a:xfrm>
          <a:prstGeom prst="rect">
            <a:avLst/>
          </a:prstGeom>
        </p:spPr>
      </p:pic>
    </p:spTree>
    <p:extLst>
      <p:ext uri="{BB962C8B-B14F-4D97-AF65-F5344CB8AC3E}">
        <p14:creationId xmlns:p14="http://schemas.microsoft.com/office/powerpoint/2010/main" val="4040876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723900" y="1295400"/>
            <a:ext cx="10591800" cy="1604735"/>
          </a:xfrm>
        </p:spPr>
        <p:txBody>
          <a:bodyPr/>
          <a:lstStyle/>
          <a:p>
            <a:pPr marL="342900" indent="-342900" algn="just">
              <a:lnSpc>
                <a:spcPct val="150000"/>
              </a:lnSpc>
              <a:buFont typeface="Wingdings" panose="05000000000000000000" pitchFamily="2" charset="2"/>
              <a:buChar char="Ø"/>
            </a:pPr>
            <a:r>
              <a:rPr lang="en-US" sz="2400" dirty="0"/>
              <a:t>T1: Mitchell T.M., Machine Learning, McGraw Hill (1997).  </a:t>
            </a:r>
          </a:p>
          <a:p>
            <a:pPr marL="342900" indent="-342900" algn="just">
              <a:lnSpc>
                <a:spcPct val="150000"/>
              </a:lnSpc>
              <a:buFont typeface="Wingdings" panose="05000000000000000000" pitchFamily="2" charset="2"/>
              <a:buChar char="Ø"/>
            </a:pPr>
            <a:r>
              <a:rPr lang="en-US" sz="2400" dirty="0"/>
              <a:t>T2: Andreas C. Miller, Sarah Guido, Introduction to Machine Learning with Python, O’REILLY (2001). </a:t>
            </a:r>
          </a:p>
        </p:txBody>
      </p:sp>
      <p:sp>
        <p:nvSpPr>
          <p:cNvPr id="4" name="Title 1">
            <a:extLst>
              <a:ext uri="{FF2B5EF4-FFF2-40B4-BE49-F238E27FC236}">
                <a16:creationId xmlns:a16="http://schemas.microsoft.com/office/drawing/2014/main" id="{D4563DD2-5A24-46DC-9437-398A7211F060}"/>
              </a:ext>
            </a:extLst>
          </p:cNvPr>
          <p:cNvSpPr txBox="1">
            <a:spLocks/>
          </p:cNvSpPr>
          <p:nvPr/>
        </p:nvSpPr>
        <p:spPr>
          <a:xfrm>
            <a:off x="800100" y="152400"/>
            <a:ext cx="11239500" cy="615553"/>
          </a:xfrm>
          <a:prstGeom prst="rect">
            <a:avLst/>
          </a:prstGeom>
        </p:spPr>
        <p:txBody>
          <a:bodyPr wrap="square" lIns="0" tIns="0" rIns="0" bIns="0">
            <a:spAutoFit/>
          </a:bodyPr>
          <a:lstStyle>
            <a:lvl1pPr>
              <a:defRPr sz="4000" b="1" i="0">
                <a:solidFill>
                  <a:schemeClr val="tx1"/>
                </a:solidFill>
                <a:latin typeface="Times New Roman"/>
                <a:ea typeface="+mj-ea"/>
                <a:cs typeface="Times New Roman"/>
              </a:defRPr>
            </a:lvl1pPr>
          </a:lstStyle>
          <a:p>
            <a:pPr algn="ctr"/>
            <a:r>
              <a:rPr lang="en-US" kern="0" dirty="0"/>
              <a:t>References</a:t>
            </a:r>
          </a:p>
        </p:txBody>
      </p:sp>
    </p:spTree>
    <p:extLst>
      <p:ext uri="{BB962C8B-B14F-4D97-AF65-F5344CB8AC3E}">
        <p14:creationId xmlns:p14="http://schemas.microsoft.com/office/powerpoint/2010/main" val="1806366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4691380"/>
            <a:chOff x="0" y="0"/>
            <a:chExt cx="12192000" cy="4691380"/>
          </a:xfrm>
        </p:grpSpPr>
        <p:sp>
          <p:nvSpPr>
            <p:cNvPr id="3" name="object 3"/>
            <p:cNvSpPr/>
            <p:nvPr/>
          </p:nvSpPr>
          <p:spPr>
            <a:xfrm>
              <a:off x="0" y="0"/>
              <a:ext cx="12192000" cy="4688205"/>
            </a:xfrm>
            <a:custGeom>
              <a:avLst/>
              <a:gdLst/>
              <a:ahLst/>
              <a:cxnLst/>
              <a:rect l="l" t="t" r="r" b="b"/>
              <a:pathLst>
                <a:path w="12192000" h="4688205">
                  <a:moveTo>
                    <a:pt x="12192000" y="0"/>
                  </a:moveTo>
                  <a:lnTo>
                    <a:pt x="0" y="0"/>
                  </a:lnTo>
                  <a:lnTo>
                    <a:pt x="0" y="4687824"/>
                  </a:lnTo>
                  <a:lnTo>
                    <a:pt x="12192000" y="4687824"/>
                  </a:lnTo>
                  <a:lnTo>
                    <a:pt x="12192000" y="0"/>
                  </a:lnTo>
                  <a:close/>
                </a:path>
              </a:pathLst>
            </a:custGeom>
            <a:solidFill>
              <a:srgbClr val="385622">
                <a:alpha val="59999"/>
              </a:srgbClr>
            </a:solidFill>
          </p:spPr>
          <p:txBody>
            <a:bodyPr wrap="square" lIns="0" tIns="0" rIns="0" bIns="0" rtlCol="0"/>
            <a:lstStyle/>
            <a:p>
              <a:endParaRPr/>
            </a:p>
          </p:txBody>
        </p:sp>
        <p:sp>
          <p:nvSpPr>
            <p:cNvPr id="4" name="object 4"/>
            <p:cNvSpPr/>
            <p:nvPr/>
          </p:nvSpPr>
          <p:spPr>
            <a:xfrm>
              <a:off x="9348216" y="0"/>
              <a:ext cx="1828800" cy="1828800"/>
            </a:xfrm>
            <a:custGeom>
              <a:avLst/>
              <a:gdLst/>
              <a:ahLst/>
              <a:cxnLst/>
              <a:rect l="l" t="t" r="r" b="b"/>
              <a:pathLst>
                <a:path w="1828800" h="1828800">
                  <a:moveTo>
                    <a:pt x="0" y="0"/>
                  </a:moveTo>
                  <a:lnTo>
                    <a:pt x="1828800" y="1828800"/>
                  </a:lnTo>
                </a:path>
                <a:path w="1828800" h="1828800">
                  <a:moveTo>
                    <a:pt x="819911" y="0"/>
                  </a:moveTo>
                  <a:lnTo>
                    <a:pt x="1483867" y="663955"/>
                  </a:lnTo>
                </a:path>
              </a:pathLst>
            </a:custGeom>
            <a:ln w="6096">
              <a:solidFill>
                <a:srgbClr val="EC7C30"/>
              </a:solidFill>
            </a:ln>
          </p:spPr>
          <p:txBody>
            <a:bodyPr wrap="square" lIns="0" tIns="0" rIns="0" bIns="0" rtlCol="0"/>
            <a:lstStyle/>
            <a:p>
              <a:endParaRPr/>
            </a:p>
          </p:txBody>
        </p:sp>
      </p:grpSp>
      <p:grpSp>
        <p:nvGrpSpPr>
          <p:cNvPr id="5" name="object 5"/>
          <p:cNvGrpSpPr/>
          <p:nvPr/>
        </p:nvGrpSpPr>
        <p:grpSpPr>
          <a:xfrm>
            <a:off x="387095" y="5126735"/>
            <a:ext cx="1734820" cy="1734820"/>
            <a:chOff x="387095" y="5126735"/>
            <a:chExt cx="1734820" cy="1734820"/>
          </a:xfrm>
        </p:grpSpPr>
        <p:sp>
          <p:nvSpPr>
            <p:cNvPr id="6" name="object 6"/>
            <p:cNvSpPr/>
            <p:nvPr/>
          </p:nvSpPr>
          <p:spPr>
            <a:xfrm>
              <a:off x="734568" y="6294119"/>
              <a:ext cx="558800" cy="558800"/>
            </a:xfrm>
            <a:custGeom>
              <a:avLst/>
              <a:gdLst/>
              <a:ahLst/>
              <a:cxnLst/>
              <a:rect l="l" t="t" r="r" b="b"/>
              <a:pathLst>
                <a:path w="558800" h="558800">
                  <a:moveTo>
                    <a:pt x="0" y="0"/>
                  </a:moveTo>
                  <a:lnTo>
                    <a:pt x="558291" y="558344"/>
                  </a:lnTo>
                </a:path>
              </a:pathLst>
            </a:custGeom>
            <a:ln w="6096">
              <a:solidFill>
                <a:srgbClr val="EC7C30"/>
              </a:solidFill>
            </a:ln>
          </p:spPr>
          <p:txBody>
            <a:bodyPr wrap="square" lIns="0" tIns="0" rIns="0" bIns="0" rtlCol="0"/>
            <a:lstStyle/>
            <a:p>
              <a:endParaRPr/>
            </a:p>
          </p:txBody>
        </p:sp>
        <p:sp>
          <p:nvSpPr>
            <p:cNvPr id="7" name="object 7"/>
            <p:cNvSpPr/>
            <p:nvPr/>
          </p:nvSpPr>
          <p:spPr>
            <a:xfrm>
              <a:off x="390143" y="5129783"/>
              <a:ext cx="1728470" cy="1728470"/>
            </a:xfrm>
            <a:custGeom>
              <a:avLst/>
              <a:gdLst/>
              <a:ahLst/>
              <a:cxnLst/>
              <a:rect l="l" t="t" r="r" b="b"/>
              <a:pathLst>
                <a:path w="1728470" h="1728470">
                  <a:moveTo>
                    <a:pt x="0" y="0"/>
                  </a:moveTo>
                  <a:lnTo>
                    <a:pt x="1728343" y="1728310"/>
                  </a:lnTo>
                </a:path>
              </a:pathLst>
            </a:custGeom>
            <a:ln w="6095">
              <a:solidFill>
                <a:srgbClr val="EC7C30"/>
              </a:solidFill>
            </a:ln>
          </p:spPr>
          <p:txBody>
            <a:bodyPr wrap="square" lIns="0" tIns="0" rIns="0" bIns="0" rtlCol="0"/>
            <a:lstStyle/>
            <a:p>
              <a:endParaRPr/>
            </a:p>
          </p:txBody>
        </p:sp>
      </p:grpSp>
      <p:sp>
        <p:nvSpPr>
          <p:cNvPr id="8" name="object 8"/>
          <p:cNvSpPr txBox="1">
            <a:spLocks noGrp="1"/>
          </p:cNvSpPr>
          <p:nvPr>
            <p:ph type="title"/>
          </p:nvPr>
        </p:nvSpPr>
        <p:spPr>
          <a:xfrm>
            <a:off x="4715002" y="2212619"/>
            <a:ext cx="4274820" cy="1244600"/>
          </a:xfrm>
          <a:prstGeom prst="rect">
            <a:avLst/>
          </a:prstGeom>
        </p:spPr>
        <p:txBody>
          <a:bodyPr vert="horz" wrap="square" lIns="0" tIns="12065" rIns="0" bIns="0" rtlCol="0">
            <a:spAutoFit/>
          </a:bodyPr>
          <a:lstStyle/>
          <a:p>
            <a:pPr marL="12700">
              <a:lnSpc>
                <a:spcPct val="100000"/>
              </a:lnSpc>
              <a:spcBef>
                <a:spcPts val="95"/>
              </a:spcBef>
            </a:pPr>
            <a:r>
              <a:rPr sz="8000" b="0" spc="-1445" dirty="0">
                <a:solidFill>
                  <a:srgbClr val="FFFFFF"/>
                </a:solidFill>
                <a:latin typeface="Arial"/>
                <a:cs typeface="Arial"/>
              </a:rPr>
              <a:t>THANK</a:t>
            </a:r>
            <a:r>
              <a:rPr sz="8000" b="0" spc="-819" dirty="0">
                <a:solidFill>
                  <a:srgbClr val="FFFFFF"/>
                </a:solidFill>
                <a:latin typeface="Arial"/>
                <a:cs typeface="Arial"/>
              </a:rPr>
              <a:t> </a:t>
            </a:r>
            <a:r>
              <a:rPr sz="8000" b="0" spc="-1760" dirty="0">
                <a:solidFill>
                  <a:srgbClr val="FFFFFF"/>
                </a:solidFill>
                <a:latin typeface="Arial"/>
                <a:cs typeface="Arial"/>
              </a:rPr>
              <a:t>YOU</a:t>
            </a:r>
            <a:endParaRPr sz="8000">
              <a:latin typeface="Arial"/>
              <a:cs typeface="Arial"/>
            </a:endParaRPr>
          </a:p>
        </p:txBody>
      </p:sp>
      <p:sp>
        <p:nvSpPr>
          <p:cNvPr id="9" name="object 9"/>
          <p:cNvSpPr/>
          <p:nvPr/>
        </p:nvSpPr>
        <p:spPr>
          <a:xfrm>
            <a:off x="2644139" y="1214627"/>
            <a:ext cx="2685415" cy="3228340"/>
          </a:xfrm>
          <a:custGeom>
            <a:avLst/>
            <a:gdLst/>
            <a:ahLst/>
            <a:cxnLst/>
            <a:rect l="l" t="t" r="r" b="b"/>
            <a:pathLst>
              <a:path w="2685415" h="3228340">
                <a:moveTo>
                  <a:pt x="2429256" y="2414524"/>
                </a:moveTo>
                <a:lnTo>
                  <a:pt x="1612138" y="3227832"/>
                </a:lnTo>
                <a:lnTo>
                  <a:pt x="0" y="1613916"/>
                </a:lnTo>
                <a:lnTo>
                  <a:pt x="1612138" y="0"/>
                </a:lnTo>
                <a:lnTo>
                  <a:pt x="2429256" y="818134"/>
                </a:lnTo>
              </a:path>
              <a:path w="2685415" h="3228340">
                <a:moveTo>
                  <a:pt x="2685288" y="2414524"/>
                </a:moveTo>
                <a:lnTo>
                  <a:pt x="1868170" y="3227832"/>
                </a:lnTo>
                <a:lnTo>
                  <a:pt x="256032" y="1613916"/>
                </a:lnTo>
                <a:lnTo>
                  <a:pt x="1868170" y="0"/>
                </a:lnTo>
                <a:lnTo>
                  <a:pt x="2685288" y="818134"/>
                </a:lnTo>
              </a:path>
            </a:pathLst>
          </a:custGeom>
          <a:ln w="39624">
            <a:solidFill>
              <a:srgbClr val="FFFFFF"/>
            </a:solidFill>
          </a:ln>
        </p:spPr>
        <p:txBody>
          <a:bodyPr wrap="square" lIns="0" tIns="0" rIns="0" bIns="0" rtlCol="0"/>
          <a:lstStyle/>
          <a:p>
            <a:endParaRPr/>
          </a:p>
        </p:txBody>
      </p:sp>
      <p:sp>
        <p:nvSpPr>
          <p:cNvPr id="10" name="object 10"/>
          <p:cNvSpPr/>
          <p:nvPr/>
        </p:nvSpPr>
        <p:spPr>
          <a:xfrm>
            <a:off x="237743" y="152400"/>
            <a:ext cx="411480" cy="161239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895B7C-7687-4927-9C17-73D030B97897}"/>
              </a:ext>
            </a:extLst>
          </p:cNvPr>
          <p:cNvSpPr>
            <a:spLocks noGrp="1"/>
          </p:cNvSpPr>
          <p:nvPr>
            <p:ph type="body" idx="1"/>
          </p:nvPr>
        </p:nvSpPr>
        <p:spPr>
          <a:xfrm>
            <a:off x="934708" y="1223096"/>
            <a:ext cx="3733184" cy="492443"/>
          </a:xfrm>
        </p:spPr>
        <p:txBody>
          <a:bodyPr/>
          <a:lstStyle/>
          <a:p>
            <a:r>
              <a:rPr lang="en-US" sz="3200" dirty="0"/>
              <a:t>Course Outcome</a:t>
            </a:r>
            <a:endParaRPr lang="en-IN" sz="3200" dirty="0"/>
          </a:p>
        </p:txBody>
      </p:sp>
      <p:sp>
        <p:nvSpPr>
          <p:cNvPr id="5" name="TextBox 4">
            <a:extLst>
              <a:ext uri="{FF2B5EF4-FFF2-40B4-BE49-F238E27FC236}">
                <a16:creationId xmlns:a16="http://schemas.microsoft.com/office/drawing/2014/main" id="{CD836566-D9E1-41D9-8F05-30E8CEC1EA3F}"/>
              </a:ext>
            </a:extLst>
          </p:cNvPr>
          <p:cNvSpPr txBox="1"/>
          <p:nvPr/>
        </p:nvSpPr>
        <p:spPr>
          <a:xfrm>
            <a:off x="2895600" y="353172"/>
            <a:ext cx="6705600" cy="707886"/>
          </a:xfrm>
          <a:prstGeom prst="rect">
            <a:avLst/>
          </a:prstGeom>
          <a:noFill/>
        </p:spPr>
        <p:txBody>
          <a:bodyPr wrap="square">
            <a:spAutoFit/>
          </a:bodyPr>
          <a:lstStyle/>
          <a:p>
            <a:r>
              <a:rPr lang="en-US" sz="4000" dirty="0">
                <a:latin typeface="Trebuchet MS"/>
                <a:cs typeface="Trebuchet MS"/>
              </a:rPr>
              <a:t>Advanced Machine Learning </a:t>
            </a:r>
            <a:endParaRPr lang="en-IN" sz="4000" dirty="0"/>
          </a:p>
        </p:txBody>
      </p:sp>
      <p:graphicFrame>
        <p:nvGraphicFramePr>
          <p:cNvPr id="6" name="Table 6">
            <a:extLst>
              <a:ext uri="{FF2B5EF4-FFF2-40B4-BE49-F238E27FC236}">
                <a16:creationId xmlns:a16="http://schemas.microsoft.com/office/drawing/2014/main" id="{3DF21EC0-2F39-4FA4-A8E2-FCDD8A43A9D2}"/>
              </a:ext>
            </a:extLst>
          </p:cNvPr>
          <p:cNvGraphicFramePr>
            <a:graphicFrameLocks noGrp="1"/>
          </p:cNvGraphicFramePr>
          <p:nvPr>
            <p:extLst>
              <p:ext uri="{D42A27DB-BD31-4B8C-83A1-F6EECF244321}">
                <p14:modId xmlns:p14="http://schemas.microsoft.com/office/powerpoint/2010/main" val="2647044696"/>
              </p:ext>
            </p:extLst>
          </p:nvPr>
        </p:nvGraphicFramePr>
        <p:xfrm>
          <a:off x="934708" y="1715538"/>
          <a:ext cx="10342891" cy="4395951"/>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3339205583"/>
                    </a:ext>
                  </a:extLst>
                </a:gridCol>
                <a:gridCol w="9493273">
                  <a:extLst>
                    <a:ext uri="{9D8B030D-6E8A-4147-A177-3AD203B41FA5}">
                      <a16:colId xmlns:a16="http://schemas.microsoft.com/office/drawing/2014/main" val="3982804983"/>
                    </a:ext>
                  </a:extLst>
                </a:gridCol>
              </a:tblGrid>
              <a:tr h="444467">
                <a:tc>
                  <a:txBody>
                    <a:bodyPr/>
                    <a:lstStyle/>
                    <a:p>
                      <a:pPr algn="ctr"/>
                      <a:r>
                        <a:rPr lang="en-US" dirty="0">
                          <a:latin typeface="+mj-lt"/>
                          <a:cs typeface="Times New Roman" panose="02020603050405020304" pitchFamily="18" charset="0"/>
                        </a:rPr>
                        <a:t>CO</a:t>
                      </a:r>
                      <a:endParaRPr lang="en-IN" dirty="0">
                        <a:latin typeface="+mj-lt"/>
                        <a:cs typeface="Times New Roman" panose="02020603050405020304" pitchFamily="18" charset="0"/>
                      </a:endParaRPr>
                    </a:p>
                  </a:txBody>
                  <a:tcPr/>
                </a:tc>
                <a:tc>
                  <a:txBody>
                    <a:bodyPr/>
                    <a:lstStyle/>
                    <a:p>
                      <a:pPr algn="ctr"/>
                      <a:r>
                        <a:rPr lang="en-US" dirty="0">
                          <a:latin typeface="+mj-lt"/>
                          <a:cs typeface="Times New Roman" panose="02020603050405020304" pitchFamily="18" charset="0"/>
                        </a:rPr>
                        <a:t>Title</a:t>
                      </a:r>
                      <a:endParaRPr lang="en-IN" dirty="0">
                        <a:latin typeface="+mj-lt"/>
                        <a:cs typeface="Times New Roman" panose="02020603050405020304" pitchFamily="18" charset="0"/>
                      </a:endParaRPr>
                    </a:p>
                  </a:txBody>
                  <a:tcPr/>
                </a:tc>
                <a:extLst>
                  <a:ext uri="{0D108BD9-81ED-4DB2-BD59-A6C34878D82A}">
                    <a16:rowId xmlns:a16="http://schemas.microsoft.com/office/drawing/2014/main" val="1764782345"/>
                  </a:ext>
                </a:extLst>
              </a:tr>
              <a:tr h="767163">
                <a:tc>
                  <a:txBody>
                    <a:bodyPr/>
                    <a:lstStyle/>
                    <a:p>
                      <a:pPr algn="ctr"/>
                      <a:r>
                        <a:rPr lang="en-US" dirty="0">
                          <a:latin typeface="+mj-lt"/>
                          <a:cs typeface="Times New Roman" panose="02020603050405020304" pitchFamily="18" charset="0"/>
                        </a:rPr>
                        <a:t>1</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Have a good understanding of the fundamental issues and challenges of machine learning: data, model selection, model complexity, etc.</a:t>
                      </a:r>
                    </a:p>
                  </a:txBody>
                  <a:tcPr>
                    <a:solidFill>
                      <a:schemeClr val="tx2">
                        <a:lumMod val="20000"/>
                        <a:lumOff val="80000"/>
                      </a:schemeClr>
                    </a:solidFill>
                  </a:tcPr>
                </a:tc>
                <a:extLst>
                  <a:ext uri="{0D108BD9-81ED-4DB2-BD59-A6C34878D82A}">
                    <a16:rowId xmlns:a16="http://schemas.microsoft.com/office/drawing/2014/main" val="816710563"/>
                  </a:ext>
                </a:extLst>
              </a:tr>
              <a:tr h="882832">
                <a:tc>
                  <a:txBody>
                    <a:bodyPr/>
                    <a:lstStyle/>
                    <a:p>
                      <a:pPr algn="ctr"/>
                      <a:r>
                        <a:rPr lang="en-US" dirty="0">
                          <a:latin typeface="+mj-lt"/>
                          <a:cs typeface="Times New Roman" panose="02020603050405020304" pitchFamily="18" charset="0"/>
                        </a:rPr>
                        <a:t>2</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Appreciate the underlying mathematical relationships within and across Machine Learning algorithms and the paradigms of supervised and un-supervised learning</a:t>
                      </a:r>
                    </a:p>
                  </a:txBody>
                  <a:tcPr>
                    <a:solidFill>
                      <a:schemeClr val="tx2">
                        <a:lumMod val="20000"/>
                        <a:lumOff val="80000"/>
                      </a:schemeClr>
                    </a:solidFill>
                  </a:tcPr>
                </a:tc>
                <a:extLst>
                  <a:ext uri="{0D108BD9-81ED-4DB2-BD59-A6C34878D82A}">
                    <a16:rowId xmlns:a16="http://schemas.microsoft.com/office/drawing/2014/main" val="514383862"/>
                  </a:ext>
                </a:extLst>
              </a:tr>
              <a:tr h="767163">
                <a:tc>
                  <a:txBody>
                    <a:bodyPr/>
                    <a:lstStyle/>
                    <a:p>
                      <a:pPr algn="ctr"/>
                      <a:r>
                        <a:rPr lang="en-US" dirty="0">
                          <a:latin typeface="+mj-lt"/>
                          <a:cs typeface="Times New Roman" panose="02020603050405020304" pitchFamily="18" charset="0"/>
                        </a:rPr>
                        <a:t>3</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Design and implement various machine learning algorithms in a range of real-world applications.</a:t>
                      </a:r>
                    </a:p>
                  </a:txBody>
                  <a:tcPr>
                    <a:solidFill>
                      <a:schemeClr val="tx2">
                        <a:lumMod val="20000"/>
                        <a:lumOff val="80000"/>
                      </a:schemeClr>
                    </a:solidFill>
                  </a:tcPr>
                </a:tc>
                <a:extLst>
                  <a:ext uri="{0D108BD9-81ED-4DB2-BD59-A6C34878D82A}">
                    <a16:rowId xmlns:a16="http://schemas.microsoft.com/office/drawing/2014/main" val="4211054048"/>
                  </a:ext>
                </a:extLst>
              </a:tr>
              <a:tr h="767163">
                <a:tc>
                  <a:txBody>
                    <a:bodyPr/>
                    <a:lstStyle/>
                    <a:p>
                      <a:pPr algn="ctr"/>
                      <a:r>
                        <a:rPr lang="en-IN" dirty="0">
                          <a:latin typeface="+mj-lt"/>
                          <a:cs typeface="Times New Roman" panose="02020603050405020304" pitchFamily="18" charset="0"/>
                        </a:rPr>
                        <a:t>4</a:t>
                      </a: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Design and evaluate intelligent expert models for perception and prediction using machine learning algorithms</a:t>
                      </a:r>
                    </a:p>
                  </a:txBody>
                  <a:tcPr>
                    <a:solidFill>
                      <a:schemeClr val="tx2">
                        <a:lumMod val="20000"/>
                        <a:lumOff val="80000"/>
                      </a:schemeClr>
                    </a:solidFill>
                  </a:tcPr>
                </a:tc>
                <a:extLst>
                  <a:ext uri="{0D108BD9-81ED-4DB2-BD59-A6C34878D82A}">
                    <a16:rowId xmlns:a16="http://schemas.microsoft.com/office/drawing/2014/main" val="1285729091"/>
                  </a:ext>
                </a:extLst>
              </a:tr>
              <a:tr h="767163">
                <a:tc>
                  <a:txBody>
                    <a:bodyPr/>
                    <a:lstStyle/>
                    <a:p>
                      <a:pPr algn="ctr"/>
                      <a:r>
                        <a:rPr lang="en-IN" dirty="0">
                          <a:latin typeface="+mj-lt"/>
                          <a:cs typeface="Times New Roman" panose="02020603050405020304" pitchFamily="18" charset="0"/>
                        </a:rPr>
                        <a:t>5</a:t>
                      </a:r>
                    </a:p>
                  </a:txBody>
                  <a:tcPr>
                    <a:solidFill>
                      <a:schemeClr val="tx2">
                        <a:lumMod val="20000"/>
                        <a:lumOff val="80000"/>
                      </a:schemeClr>
                    </a:solidFill>
                  </a:tcPr>
                </a:tc>
                <a:tc>
                  <a:txBody>
                    <a:bodyPr/>
                    <a:lstStyle/>
                    <a:p>
                      <a:pPr rtl="0"/>
                      <a:r>
                        <a:rPr lang="en-US" b="0" i="0" dirty="0">
                          <a:solidFill>
                            <a:schemeClr val="dk1"/>
                          </a:solidFill>
                          <a:effectLst/>
                          <a:latin typeface="+mj-lt"/>
                          <a:ea typeface="+mn-ea"/>
                          <a:cs typeface="Times New Roman" panose="02020603050405020304" pitchFamily="18" charset="0"/>
                        </a:rPr>
                        <a:t>Analyze and make use of machine learning algorithms-based applications using performance</a:t>
                      </a:r>
                    </a:p>
                  </a:txBody>
                  <a:tcPr>
                    <a:solidFill>
                      <a:schemeClr val="tx2">
                        <a:lumMod val="20000"/>
                        <a:lumOff val="80000"/>
                      </a:schemeClr>
                    </a:solidFill>
                  </a:tcPr>
                </a:tc>
                <a:extLst>
                  <a:ext uri="{0D108BD9-81ED-4DB2-BD59-A6C34878D82A}">
                    <a16:rowId xmlns:a16="http://schemas.microsoft.com/office/drawing/2014/main" val="3581519426"/>
                  </a:ext>
                </a:extLst>
              </a:tr>
            </a:tbl>
          </a:graphicData>
        </a:graphic>
      </p:graphicFrame>
    </p:spTree>
    <p:extLst>
      <p:ext uri="{BB962C8B-B14F-4D97-AF65-F5344CB8AC3E}">
        <p14:creationId xmlns:p14="http://schemas.microsoft.com/office/powerpoint/2010/main" val="155367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Neural Network Initialization </a:t>
            </a:r>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066800"/>
            <a:ext cx="11430000" cy="5492273"/>
          </a:xfrm>
        </p:spPr>
        <p:txBody>
          <a:bodyPr/>
          <a:lstStyle/>
          <a:p>
            <a:pPr marL="342900" indent="-342900" algn="just">
              <a:lnSpc>
                <a:spcPct val="150000"/>
              </a:lnSpc>
              <a:buFont typeface="Wingdings" panose="05000000000000000000" pitchFamily="2" charset="2"/>
              <a:buChar char="Ø"/>
            </a:pPr>
            <a:r>
              <a:rPr lang="en-US" sz="2000" dirty="0"/>
              <a:t>Initialization can have a significant impact on convergence in training deep neural networks. Simple initialization schemes have been found to accelerate training, but they require some care to avoid common pitfalls. In this post, we'll explain how to initialize neural network parameters effectively.</a:t>
            </a:r>
          </a:p>
          <a:p>
            <a:pPr algn="just">
              <a:lnSpc>
                <a:spcPct val="150000"/>
              </a:lnSpc>
            </a:pPr>
            <a:r>
              <a:rPr lang="en-US" sz="2000" b="1" dirty="0"/>
              <a:t>The importance of effective initialization</a:t>
            </a:r>
          </a:p>
          <a:p>
            <a:pPr marL="342900" indent="-342900" algn="just">
              <a:lnSpc>
                <a:spcPct val="150000"/>
              </a:lnSpc>
              <a:buFont typeface="Wingdings" panose="05000000000000000000" pitchFamily="2" charset="2"/>
              <a:buChar char="Ø"/>
            </a:pPr>
            <a:r>
              <a:rPr lang="en-US" sz="2000" dirty="0"/>
              <a:t>To build a machine learning algorithm, usually you’d define an architecture (e.g. Logistic regression, Support Vector Machine, Neural Network) and train it to learn parameters. Here is a common training process for neural networks:</a:t>
            </a:r>
          </a:p>
          <a:p>
            <a:pPr marL="714375" indent="-352425" algn="just">
              <a:lnSpc>
                <a:spcPct val="150000"/>
              </a:lnSpc>
              <a:buFont typeface="+mj-lt"/>
              <a:buAutoNum type="arabicPeriod"/>
            </a:pPr>
            <a:r>
              <a:rPr lang="en-US" sz="2000" dirty="0"/>
              <a:t>Initialize the parameters</a:t>
            </a:r>
          </a:p>
          <a:p>
            <a:pPr marL="714375" indent="-352425" algn="just">
              <a:lnSpc>
                <a:spcPct val="150000"/>
              </a:lnSpc>
              <a:buFont typeface="+mj-lt"/>
              <a:buAutoNum type="arabicPeriod"/>
            </a:pPr>
            <a:r>
              <a:rPr lang="en-US" sz="2000" dirty="0"/>
              <a:t>Choose an optimization algorithm</a:t>
            </a:r>
          </a:p>
          <a:p>
            <a:pPr marL="714375" indent="-352425" algn="just">
              <a:lnSpc>
                <a:spcPct val="150000"/>
              </a:lnSpc>
              <a:buFont typeface="+mj-lt"/>
              <a:buAutoNum type="arabicPeriod"/>
            </a:pPr>
            <a:r>
              <a:rPr lang="en-US" sz="2000" dirty="0"/>
              <a:t>Repeat these steps:</a:t>
            </a:r>
          </a:p>
          <a:p>
            <a:pPr marL="1076325" indent="-342900" algn="just">
              <a:lnSpc>
                <a:spcPct val="150000"/>
              </a:lnSpc>
              <a:buFont typeface="Arial" panose="020B0604020202020204" pitchFamily="34" charset="0"/>
              <a:buChar char="•"/>
            </a:pPr>
            <a:r>
              <a:rPr lang="en-US" sz="2000" dirty="0"/>
              <a:t>Forward propagate an input</a:t>
            </a:r>
          </a:p>
          <a:p>
            <a:pPr marL="1076325" indent="-342900" algn="just">
              <a:lnSpc>
                <a:spcPct val="150000"/>
              </a:lnSpc>
              <a:buFont typeface="Arial" panose="020B0604020202020204" pitchFamily="34" charset="0"/>
              <a:buChar char="•"/>
            </a:pPr>
            <a:r>
              <a:rPr lang="en-US" sz="2000" dirty="0"/>
              <a:t>Compute the cost function</a:t>
            </a:r>
          </a:p>
        </p:txBody>
      </p:sp>
      <p:sp>
        <p:nvSpPr>
          <p:cNvPr id="9" name="Rectangle 1">
            <a:extLst>
              <a:ext uri="{FF2B5EF4-FFF2-40B4-BE49-F238E27FC236}">
                <a16:creationId xmlns:a16="http://schemas.microsoft.com/office/drawing/2014/main" id="{57DBFB7F-FEB5-2733-2C05-F4FD6142F793}"/>
              </a:ext>
            </a:extLst>
          </p:cNvPr>
          <p:cNvSpPr>
            <a:spLocks noChangeArrowheads="1"/>
          </p:cNvSpPr>
          <p:nvPr/>
        </p:nvSpPr>
        <p:spPr bwMode="auto">
          <a:xfrm>
            <a:off x="3908425" y="26019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6639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143000"/>
            <a:ext cx="11430000" cy="5030608"/>
          </a:xfrm>
        </p:spPr>
        <p:txBody>
          <a:bodyPr/>
          <a:lstStyle/>
          <a:p>
            <a:pPr marL="1076325" indent="-342900" algn="just">
              <a:lnSpc>
                <a:spcPct val="150000"/>
              </a:lnSpc>
              <a:buFont typeface="Arial" panose="020B0604020202020204" pitchFamily="34" charset="0"/>
              <a:buChar char="•"/>
            </a:pPr>
            <a:r>
              <a:rPr lang="en-US" sz="2000" dirty="0"/>
              <a:t>Compute the gradients of the cost with respect to parameters using backpropagation</a:t>
            </a:r>
          </a:p>
          <a:p>
            <a:pPr marL="1076325" indent="-342900" algn="just">
              <a:lnSpc>
                <a:spcPct val="150000"/>
              </a:lnSpc>
              <a:buFont typeface="Arial" panose="020B0604020202020204" pitchFamily="34" charset="0"/>
              <a:buChar char="•"/>
            </a:pPr>
            <a:r>
              <a:rPr lang="en-US" sz="2000" dirty="0"/>
              <a:t>Update each parameter using the gradients, according to the optimization algorithm</a:t>
            </a:r>
          </a:p>
          <a:p>
            <a:pPr marL="542925" indent="-342900" algn="just">
              <a:lnSpc>
                <a:spcPct val="150000"/>
              </a:lnSpc>
              <a:buFont typeface="Wingdings" panose="05000000000000000000" pitchFamily="2" charset="2"/>
              <a:buChar char="Ø"/>
            </a:pPr>
            <a:r>
              <a:rPr lang="en-US" sz="2000" dirty="0"/>
              <a:t>Then, given a new data point, you can use the model to predict its class.</a:t>
            </a:r>
          </a:p>
          <a:p>
            <a:pPr marL="542925" indent="-342900" algn="just">
              <a:lnSpc>
                <a:spcPct val="150000"/>
              </a:lnSpc>
              <a:buFont typeface="Wingdings" panose="05000000000000000000" pitchFamily="2" charset="2"/>
              <a:buChar char="Ø"/>
            </a:pPr>
            <a:r>
              <a:rPr lang="en-US" sz="2000" dirty="0"/>
              <a:t>The initialization step can be critical to the model’s ultimate performance, and it requires the right method. To illustrate this, consider the three-layer neural network below. You can try initializing this network with different methods and observe the impact on the learning.</a:t>
            </a:r>
          </a:p>
          <a:p>
            <a:pPr marL="200025" algn="just">
              <a:lnSpc>
                <a:spcPct val="150000"/>
              </a:lnSpc>
            </a:pPr>
            <a:r>
              <a:rPr lang="en-US" sz="2000" b="1" dirty="0"/>
              <a:t>How to find appropriate initialization values</a:t>
            </a:r>
          </a:p>
          <a:p>
            <a:pPr marL="542925" indent="-342900" algn="just">
              <a:lnSpc>
                <a:spcPct val="150000"/>
              </a:lnSpc>
              <a:buFont typeface="Wingdings" panose="05000000000000000000" pitchFamily="2" charset="2"/>
              <a:buChar char="Ø"/>
            </a:pPr>
            <a:r>
              <a:rPr lang="en-US" sz="2000" dirty="0"/>
              <a:t>To prevent the gradients of the network’s activations from vanishing or exploding, we will stick to the following rules of thumb:</a:t>
            </a:r>
          </a:p>
          <a:p>
            <a:pPr marL="990600" indent="-457200" algn="just">
              <a:lnSpc>
                <a:spcPct val="150000"/>
              </a:lnSpc>
              <a:buFont typeface="+mj-lt"/>
              <a:buAutoNum type="arabicPeriod"/>
            </a:pPr>
            <a:r>
              <a:rPr lang="en-US" sz="2000" dirty="0"/>
              <a:t>The mean of the activations should be zero.</a:t>
            </a:r>
          </a:p>
          <a:p>
            <a:pPr marL="990600" indent="-457200" algn="just">
              <a:lnSpc>
                <a:spcPct val="150000"/>
              </a:lnSpc>
              <a:buFont typeface="+mj-lt"/>
              <a:buAutoNum type="arabicPeriod"/>
            </a:pPr>
            <a:r>
              <a:rPr lang="en-US" sz="2000" dirty="0"/>
              <a:t>The variance of the activations should stay the same across every layer.</a:t>
            </a:r>
          </a:p>
        </p:txBody>
      </p:sp>
    </p:spTree>
    <p:extLst>
      <p:ext uri="{BB962C8B-B14F-4D97-AF65-F5344CB8AC3E}">
        <p14:creationId xmlns:p14="http://schemas.microsoft.com/office/powerpoint/2010/main" val="415715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81000" y="1143000"/>
            <a:ext cx="11430000" cy="5030608"/>
          </a:xfrm>
        </p:spPr>
        <p:txBody>
          <a:bodyPr/>
          <a:lstStyle/>
          <a:p>
            <a:pPr algn="just">
              <a:lnSpc>
                <a:spcPct val="150000"/>
              </a:lnSpc>
            </a:pPr>
            <a:r>
              <a:rPr lang="en-US" sz="2000" b="1" dirty="0"/>
              <a:t>Why Weight Initialization?</a:t>
            </a:r>
          </a:p>
          <a:p>
            <a:pPr marL="342900" indent="-342900" algn="just">
              <a:lnSpc>
                <a:spcPct val="150000"/>
              </a:lnSpc>
              <a:buFont typeface="Wingdings" panose="05000000000000000000" pitchFamily="2" charset="2"/>
              <a:buChar char="Ø"/>
            </a:pPr>
            <a:r>
              <a:rPr lang="en-US" sz="2000" dirty="0"/>
              <a:t>Its main objective is to prevent layer activation outputs from exploding or vanishing gradients during the forward propagation. If either of the problems occurs, loss gradients will either be too large or too small, and the network will take more time to converge if it is even able to do so at all.</a:t>
            </a:r>
          </a:p>
          <a:p>
            <a:pPr marL="342900" indent="-342900" algn="just">
              <a:lnSpc>
                <a:spcPct val="150000"/>
              </a:lnSpc>
              <a:buFont typeface="Wingdings" panose="05000000000000000000" pitchFamily="2" charset="2"/>
              <a:buChar char="Ø"/>
            </a:pPr>
            <a:r>
              <a:rPr lang="en-US" sz="2000" dirty="0"/>
              <a:t>If we initialized the weights correctly, then our objective i.e., optimization of loss function will be achieved in the least time otherwise converging to a minimum using gradient descent will be impossible.</a:t>
            </a:r>
          </a:p>
          <a:p>
            <a:pPr algn="just">
              <a:lnSpc>
                <a:spcPct val="150000"/>
              </a:lnSpc>
            </a:pPr>
            <a:r>
              <a:rPr lang="en-US" sz="2000" b="1" dirty="0"/>
              <a:t>Different Weight Initialization Techniques</a:t>
            </a:r>
          </a:p>
          <a:p>
            <a:pPr marL="342900" indent="-342900" algn="just">
              <a:lnSpc>
                <a:spcPct val="150000"/>
              </a:lnSpc>
              <a:buFont typeface="Wingdings" panose="05000000000000000000" pitchFamily="2" charset="2"/>
              <a:buChar char="Ø"/>
            </a:pPr>
            <a:r>
              <a:rPr lang="en-US" sz="2000" dirty="0"/>
              <a:t>One of the important things which we have to keep in mind while building your neural network is to initialize your weight matrix for different connections between layers correctly.</a:t>
            </a:r>
          </a:p>
          <a:p>
            <a:pPr marL="714375" indent="-342900" algn="just">
              <a:lnSpc>
                <a:spcPct val="150000"/>
              </a:lnSpc>
              <a:buFont typeface="Arial" panose="020B0604020202020204" pitchFamily="34" charset="0"/>
              <a:buChar char="•"/>
            </a:pPr>
            <a:r>
              <a:rPr lang="en-US" sz="2000" dirty="0"/>
              <a:t>Zero Initialization (Initialized all weights to 0)</a:t>
            </a:r>
          </a:p>
          <a:p>
            <a:pPr marL="714375" indent="-342900" algn="just">
              <a:lnSpc>
                <a:spcPct val="150000"/>
              </a:lnSpc>
              <a:buFont typeface="Arial" panose="020B0604020202020204" pitchFamily="34" charset="0"/>
              <a:buChar char="•"/>
            </a:pPr>
            <a:r>
              <a:rPr lang="en-US" sz="2000" dirty="0"/>
              <a:t>Random Initialization (Initialized weights randomly)</a:t>
            </a:r>
          </a:p>
        </p:txBody>
      </p:sp>
    </p:spTree>
    <p:extLst>
      <p:ext uri="{BB962C8B-B14F-4D97-AF65-F5344CB8AC3E}">
        <p14:creationId xmlns:p14="http://schemas.microsoft.com/office/powerpoint/2010/main" val="3950646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1231106"/>
          </a:xfrm>
        </p:spPr>
        <p:txBody>
          <a:bodyPr/>
          <a:lstStyle/>
          <a:p>
            <a:pPr algn="ctr"/>
            <a:r>
              <a:rPr lang="en-US" dirty="0"/>
              <a:t>Maximum Likelihood Estimation (MEP) VS Maximum A Posterior (MAP)</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81000" y="1295400"/>
            <a:ext cx="11430000" cy="5030608"/>
          </a:xfrm>
        </p:spPr>
        <p:txBody>
          <a:bodyPr/>
          <a:lstStyle/>
          <a:p>
            <a:pPr marL="342900" indent="-342900" algn="just">
              <a:lnSpc>
                <a:spcPct val="150000"/>
              </a:lnSpc>
              <a:buFont typeface="Wingdings" panose="05000000000000000000" pitchFamily="2" charset="2"/>
              <a:buChar char="Ø"/>
            </a:pPr>
            <a:r>
              <a:rPr lang="en-US" sz="2000" dirty="0"/>
              <a:t>Maximum Likelihood Estimation (MLE) and Maximum A Posteriori (MAP), are both a method for estimating some variable in the setting of probability distributions or graphical models. They are similar, as they compute a single estimate, instead of a full distribution.</a:t>
            </a:r>
          </a:p>
          <a:p>
            <a:pPr marL="342900" indent="-342900" algn="just">
              <a:lnSpc>
                <a:spcPct val="150000"/>
              </a:lnSpc>
              <a:buFont typeface="Wingdings" panose="05000000000000000000" pitchFamily="2" charset="2"/>
              <a:buChar char="Ø"/>
            </a:pPr>
            <a:r>
              <a:rPr lang="en-US" sz="2000" dirty="0"/>
              <a:t>MLE, as we, who have already indulge ourselves in Machine Learning, would be familiar with this method. Sometimes, we even use it without knowing it. </a:t>
            </a:r>
          </a:p>
          <a:p>
            <a:pPr marL="342900" indent="-342900" algn="just">
              <a:lnSpc>
                <a:spcPct val="150000"/>
              </a:lnSpc>
              <a:buFont typeface="Wingdings" panose="05000000000000000000" pitchFamily="2" charset="2"/>
              <a:buChar char="Ø"/>
            </a:pPr>
            <a:r>
              <a:rPr lang="en-US" sz="2000" dirty="0"/>
              <a:t>Take for example, when fitting a Gaussian to our dataset, we immediately take the sample mean and sample variance, and use it as the parameter of our Gaussian. </a:t>
            </a:r>
          </a:p>
          <a:p>
            <a:pPr marL="342900" indent="-342900" algn="just">
              <a:lnSpc>
                <a:spcPct val="150000"/>
              </a:lnSpc>
              <a:buFont typeface="Wingdings" panose="05000000000000000000" pitchFamily="2" charset="2"/>
              <a:buChar char="Ø"/>
            </a:pPr>
            <a:r>
              <a:rPr lang="en-US" sz="2000" dirty="0"/>
              <a:t>This is MLE, as, if we take the derivative of the Gaussian function with respect to the mean and variance, and maximizing it (i.e. setting the derivative to zero), what we get is functions that are calculating sample mean and sample variance. Another example, most of the optimization in Machine Learning and Deep Learning (neural net, etc.), could be interpreted as MLE.</a:t>
            </a:r>
          </a:p>
        </p:txBody>
      </p:sp>
    </p:spTree>
    <p:extLst>
      <p:ext uri="{BB962C8B-B14F-4D97-AF65-F5344CB8AC3E}">
        <p14:creationId xmlns:p14="http://schemas.microsoft.com/office/powerpoint/2010/main" val="3037978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81000" y="1143000"/>
            <a:ext cx="11430000" cy="4107278"/>
          </a:xfrm>
        </p:spPr>
        <p:txBody>
          <a:bodyPr/>
          <a:lstStyle/>
          <a:p>
            <a:pPr marL="342900" indent="-342900" algn="just">
              <a:lnSpc>
                <a:spcPct val="150000"/>
              </a:lnSpc>
              <a:buFont typeface="Wingdings" panose="05000000000000000000" pitchFamily="2" charset="2"/>
              <a:buChar char="Ø"/>
            </a:pPr>
            <a:r>
              <a:rPr lang="en-US" sz="2000" dirty="0"/>
              <a:t>Speaking in more abstract term, let’s say we have a likelihood function P(</a:t>
            </a:r>
            <a:r>
              <a:rPr lang="en-US" sz="2000" dirty="0" err="1"/>
              <a:t>X|θ</a:t>
            </a:r>
            <a:r>
              <a:rPr lang="en-US" sz="2000" dirty="0"/>
              <a:t>). Then, the MLE for θ, the parameter we want to infer, is:</a:t>
            </a:r>
          </a:p>
          <a:p>
            <a:pPr marL="342900" indent="-342900" algn="just">
              <a:lnSpc>
                <a:spcPct val="150000"/>
              </a:lnSpc>
              <a:buFont typeface="Wingdings" panose="05000000000000000000" pitchFamily="2" charset="2"/>
              <a:buChar char="Ø"/>
            </a:pPr>
            <a:endParaRPr lang="en-US" sz="2000" dirty="0"/>
          </a:p>
          <a:p>
            <a:pPr marL="342900" indent="-342900" algn="just">
              <a:lnSpc>
                <a:spcPct val="150000"/>
              </a:lnSpc>
              <a:buFont typeface="Wingdings" panose="05000000000000000000" pitchFamily="2" charset="2"/>
              <a:buChar char="Ø"/>
            </a:pPr>
            <a:endParaRPr lang="en-US" sz="2000" dirty="0"/>
          </a:p>
          <a:p>
            <a:pPr marL="342900" indent="-342900" algn="just">
              <a:lnSpc>
                <a:spcPct val="150000"/>
              </a:lnSpc>
              <a:buFont typeface="Wingdings" panose="05000000000000000000" pitchFamily="2" charset="2"/>
              <a:buChar char="Ø"/>
            </a:pPr>
            <a:r>
              <a:rPr lang="en-US" sz="2000" dirty="0"/>
              <a:t>As taking a product of some numbers less than 1 would approaching 0 as the number of those numbers goes to infinity, it would be not practical to compute, because of computation underflow. Hence, we will instead work in the log space, as logarithm is monotonically increasing, so maximizing a function is equal to maximizing the log of that function.</a:t>
            </a:r>
          </a:p>
          <a:p>
            <a:pPr marL="342900" indent="-342900" algn="just">
              <a:lnSpc>
                <a:spcPct val="150000"/>
              </a:lnSpc>
              <a:buFont typeface="Wingdings" panose="05000000000000000000" pitchFamily="2" charset="2"/>
              <a:buChar char="Ø"/>
            </a:pPr>
            <a:endParaRPr lang="en-US" sz="2000" dirty="0"/>
          </a:p>
        </p:txBody>
      </p:sp>
      <p:pic>
        <p:nvPicPr>
          <p:cNvPr id="5" name="Picture 4">
            <a:extLst>
              <a:ext uri="{FF2B5EF4-FFF2-40B4-BE49-F238E27FC236}">
                <a16:creationId xmlns:a16="http://schemas.microsoft.com/office/drawing/2014/main" id="{0170DFF9-0BB4-7BE2-4693-EBF5FBBBEB20}"/>
              </a:ext>
            </a:extLst>
          </p:cNvPr>
          <p:cNvPicPr>
            <a:picLocks noChangeAspect="1"/>
          </p:cNvPicPr>
          <p:nvPr/>
        </p:nvPicPr>
        <p:blipFill>
          <a:blip r:embed="rId2"/>
          <a:stretch>
            <a:fillRect/>
          </a:stretch>
        </p:blipFill>
        <p:spPr>
          <a:xfrm>
            <a:off x="4191000" y="1676400"/>
            <a:ext cx="3048000" cy="1355580"/>
          </a:xfrm>
          <a:prstGeom prst="rect">
            <a:avLst/>
          </a:prstGeom>
        </p:spPr>
      </p:pic>
      <p:pic>
        <p:nvPicPr>
          <p:cNvPr id="7" name="Picture 6">
            <a:extLst>
              <a:ext uri="{FF2B5EF4-FFF2-40B4-BE49-F238E27FC236}">
                <a16:creationId xmlns:a16="http://schemas.microsoft.com/office/drawing/2014/main" id="{BE5298A3-D79C-71C3-A009-87E8F6B80625}"/>
              </a:ext>
            </a:extLst>
          </p:cNvPr>
          <p:cNvPicPr>
            <a:picLocks noChangeAspect="1"/>
          </p:cNvPicPr>
          <p:nvPr/>
        </p:nvPicPr>
        <p:blipFill>
          <a:blip r:embed="rId3"/>
          <a:stretch>
            <a:fillRect/>
          </a:stretch>
        </p:blipFill>
        <p:spPr>
          <a:xfrm>
            <a:off x="4495800" y="4495800"/>
            <a:ext cx="3349696" cy="2098417"/>
          </a:xfrm>
          <a:prstGeom prst="rect">
            <a:avLst/>
          </a:prstGeom>
        </p:spPr>
      </p:pic>
    </p:spTree>
    <p:extLst>
      <p:ext uri="{BB962C8B-B14F-4D97-AF65-F5344CB8AC3E}">
        <p14:creationId xmlns:p14="http://schemas.microsoft.com/office/powerpoint/2010/main" val="624809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81000" y="1143000"/>
            <a:ext cx="11430000" cy="5492273"/>
          </a:xfrm>
        </p:spPr>
        <p:txBody>
          <a:bodyPr/>
          <a:lstStyle/>
          <a:p>
            <a:pPr marL="342900" indent="-342900" algn="just">
              <a:lnSpc>
                <a:spcPct val="150000"/>
              </a:lnSpc>
              <a:buFont typeface="Wingdings" panose="05000000000000000000" pitchFamily="2" charset="2"/>
              <a:buChar char="Ø"/>
            </a:pPr>
            <a:r>
              <a:rPr lang="en-US" sz="2000" dirty="0"/>
              <a:t>To use this framework, we just need to derive the log likelihood of our model, then maximizing it with regard of θ using our favorite optimization algorithm like Gradient Descent.</a:t>
            </a:r>
          </a:p>
          <a:p>
            <a:pPr marL="342900" indent="-342900" algn="just">
              <a:lnSpc>
                <a:spcPct val="150000"/>
              </a:lnSpc>
              <a:buFont typeface="Wingdings" panose="05000000000000000000" pitchFamily="2" charset="2"/>
              <a:buChar char="Ø"/>
            </a:pPr>
            <a:r>
              <a:rPr lang="en-US" sz="2000" dirty="0"/>
              <a:t>Up to this point, we now understand what does MLE do. From here, we could draw a parallel line with MAP estimation.</a:t>
            </a:r>
          </a:p>
          <a:p>
            <a:pPr marL="342900" indent="-342900" algn="just">
              <a:lnSpc>
                <a:spcPct val="150000"/>
              </a:lnSpc>
              <a:buFont typeface="Wingdings" panose="05000000000000000000" pitchFamily="2" charset="2"/>
              <a:buChar char="Ø"/>
            </a:pPr>
            <a:r>
              <a:rPr lang="en-US" sz="2000" dirty="0"/>
              <a:t>MAP usually comes up in Bayesian setting. Because, as the name suggests, it works on a posterior distribution, not only the likelihood.</a:t>
            </a:r>
          </a:p>
          <a:p>
            <a:pPr marL="342900" indent="-342900" algn="just">
              <a:lnSpc>
                <a:spcPct val="150000"/>
              </a:lnSpc>
              <a:buFont typeface="Wingdings" panose="05000000000000000000" pitchFamily="2" charset="2"/>
              <a:buChar char="Ø"/>
            </a:pPr>
            <a:r>
              <a:rPr lang="en-US" sz="2000" dirty="0"/>
              <a:t>Recall, with Bayes’ rule, we could get the posterior as a product of likelihood and prior:</a:t>
            </a:r>
          </a:p>
          <a:p>
            <a:pPr marL="342900" indent="-342900" algn="just">
              <a:lnSpc>
                <a:spcPct val="150000"/>
              </a:lnSpc>
              <a:buFont typeface="Wingdings" panose="05000000000000000000" pitchFamily="2" charset="2"/>
              <a:buChar char="Ø"/>
            </a:pPr>
            <a:endParaRPr lang="en-US" sz="2000" dirty="0"/>
          </a:p>
          <a:p>
            <a:pPr marL="342900" indent="-342900" algn="just">
              <a:lnSpc>
                <a:spcPct val="150000"/>
              </a:lnSpc>
              <a:buFont typeface="Wingdings" panose="05000000000000000000" pitchFamily="2" charset="2"/>
              <a:buChar char="Ø"/>
            </a:pPr>
            <a:endParaRPr lang="en-US" sz="2000" dirty="0"/>
          </a:p>
          <a:p>
            <a:pPr marL="342900" indent="-342900" algn="just">
              <a:lnSpc>
                <a:spcPct val="150000"/>
              </a:lnSpc>
              <a:buFont typeface="Wingdings" panose="05000000000000000000" pitchFamily="2" charset="2"/>
              <a:buChar char="Ø"/>
            </a:pPr>
            <a:endParaRPr lang="en-US" sz="2000" dirty="0"/>
          </a:p>
          <a:p>
            <a:pPr marL="342900" indent="-342900" algn="just">
              <a:lnSpc>
                <a:spcPct val="150000"/>
              </a:lnSpc>
              <a:buFont typeface="Wingdings" panose="05000000000000000000" pitchFamily="2" charset="2"/>
              <a:buChar char="Ø"/>
            </a:pPr>
            <a:r>
              <a:rPr lang="en-US" sz="2000" b="0" i="0" dirty="0">
                <a:solidFill>
                  <a:srgbClr val="000000"/>
                </a:solidFill>
                <a:effectLst/>
                <a:latin typeface="Amiri"/>
              </a:rPr>
              <a:t>We are ignoring the normalizing constant as we are strictly speaking about optimization here, so proportionality is sufficient.</a:t>
            </a:r>
            <a:endParaRPr lang="en-US" sz="2000" dirty="0"/>
          </a:p>
        </p:txBody>
      </p:sp>
      <p:pic>
        <p:nvPicPr>
          <p:cNvPr id="5" name="Picture 4">
            <a:extLst>
              <a:ext uri="{FF2B5EF4-FFF2-40B4-BE49-F238E27FC236}">
                <a16:creationId xmlns:a16="http://schemas.microsoft.com/office/drawing/2014/main" id="{C4F4B10D-94DC-1C2A-E577-7477F7CBB3D7}"/>
              </a:ext>
            </a:extLst>
          </p:cNvPr>
          <p:cNvPicPr>
            <a:picLocks noChangeAspect="1"/>
          </p:cNvPicPr>
          <p:nvPr/>
        </p:nvPicPr>
        <p:blipFill>
          <a:blip r:embed="rId2"/>
          <a:stretch>
            <a:fillRect/>
          </a:stretch>
        </p:blipFill>
        <p:spPr>
          <a:xfrm>
            <a:off x="4953000" y="4326949"/>
            <a:ext cx="2604638" cy="1388051"/>
          </a:xfrm>
          <a:prstGeom prst="rect">
            <a:avLst/>
          </a:prstGeom>
        </p:spPr>
      </p:pic>
    </p:spTree>
    <p:extLst>
      <p:ext uri="{BB962C8B-B14F-4D97-AF65-F5344CB8AC3E}">
        <p14:creationId xmlns:p14="http://schemas.microsoft.com/office/powerpoint/2010/main" val="1328285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81000" y="1143000"/>
            <a:ext cx="11430000" cy="5030608"/>
          </a:xfrm>
        </p:spPr>
        <p:txBody>
          <a:bodyPr/>
          <a:lstStyle/>
          <a:p>
            <a:pPr marL="342900" indent="-342900" algn="just">
              <a:lnSpc>
                <a:spcPct val="150000"/>
              </a:lnSpc>
              <a:buFont typeface="Wingdings" panose="05000000000000000000" pitchFamily="2" charset="2"/>
              <a:buChar char="Ø"/>
            </a:pPr>
            <a:r>
              <a:rPr lang="en-US" sz="2000" dirty="0"/>
              <a:t>If we replace the likelihood in the MLE formula above with the posterior, we get:</a:t>
            </a:r>
          </a:p>
          <a:p>
            <a:pPr marL="342900" indent="-342900" algn="just">
              <a:lnSpc>
                <a:spcPct val="150000"/>
              </a:lnSpc>
              <a:buFont typeface="Wingdings" panose="05000000000000000000" pitchFamily="2" charset="2"/>
              <a:buChar char="Ø"/>
            </a:pPr>
            <a:endParaRPr lang="en-US" sz="2000" dirty="0"/>
          </a:p>
          <a:p>
            <a:pPr marL="342900" indent="-342900" algn="just">
              <a:lnSpc>
                <a:spcPct val="150000"/>
              </a:lnSpc>
              <a:buFont typeface="Wingdings" panose="05000000000000000000" pitchFamily="2" charset="2"/>
              <a:buChar char="Ø"/>
            </a:pPr>
            <a:endParaRPr lang="en-US" sz="2000" dirty="0"/>
          </a:p>
          <a:p>
            <a:pPr marL="342900" indent="-342900" algn="just">
              <a:lnSpc>
                <a:spcPct val="150000"/>
              </a:lnSpc>
              <a:buFont typeface="Wingdings" panose="05000000000000000000" pitchFamily="2" charset="2"/>
              <a:buChar char="Ø"/>
            </a:pPr>
            <a:endParaRPr lang="en-US" sz="2000" dirty="0"/>
          </a:p>
          <a:p>
            <a:pPr marL="342900" indent="-342900" algn="just">
              <a:lnSpc>
                <a:spcPct val="150000"/>
              </a:lnSpc>
              <a:buFont typeface="Wingdings" panose="05000000000000000000" pitchFamily="2" charset="2"/>
              <a:buChar char="Ø"/>
            </a:pPr>
            <a:endParaRPr lang="en-US" sz="2000" dirty="0"/>
          </a:p>
          <a:p>
            <a:pPr marL="342900" indent="-342900" algn="just">
              <a:lnSpc>
                <a:spcPct val="150000"/>
              </a:lnSpc>
              <a:buFont typeface="Wingdings" panose="05000000000000000000" pitchFamily="2" charset="2"/>
              <a:buChar char="Ø"/>
            </a:pPr>
            <a:endParaRPr lang="en-US" sz="2000" dirty="0"/>
          </a:p>
          <a:p>
            <a:pPr marL="342900" indent="-342900" algn="just">
              <a:lnSpc>
                <a:spcPct val="150000"/>
              </a:lnSpc>
              <a:buFont typeface="Wingdings" panose="05000000000000000000" pitchFamily="2" charset="2"/>
              <a:buChar char="Ø"/>
            </a:pPr>
            <a:endParaRPr lang="en-US" sz="2000" dirty="0"/>
          </a:p>
          <a:p>
            <a:pPr marL="342900" indent="-342900" algn="just">
              <a:lnSpc>
                <a:spcPct val="150000"/>
              </a:lnSpc>
              <a:buFont typeface="Wingdings" panose="05000000000000000000" pitchFamily="2" charset="2"/>
              <a:buChar char="Ø"/>
            </a:pPr>
            <a:endParaRPr lang="en-US" sz="2000" dirty="0"/>
          </a:p>
          <a:p>
            <a:pPr marL="342900" indent="-342900" algn="just">
              <a:lnSpc>
                <a:spcPct val="150000"/>
              </a:lnSpc>
              <a:buFont typeface="Wingdings" panose="05000000000000000000" pitchFamily="2" charset="2"/>
              <a:buChar char="Ø"/>
            </a:pPr>
            <a:r>
              <a:rPr lang="en-US" sz="2000" b="0" i="0" dirty="0">
                <a:solidFill>
                  <a:srgbClr val="000000"/>
                </a:solidFill>
                <a:effectLst/>
                <a:latin typeface="Amiri"/>
              </a:rPr>
              <a:t>Comparing both MLE and MAP equation, the only thing differs is the inclusion of prior </a:t>
            </a:r>
            <a:r>
              <a:rPr lang="en-US" sz="2000" b="0" i="0" dirty="0">
                <a:solidFill>
                  <a:srgbClr val="000000"/>
                </a:solidFill>
                <a:effectLst/>
                <a:latin typeface="MJXc-TeX-math-I"/>
              </a:rPr>
              <a:t>P</a:t>
            </a:r>
            <a:r>
              <a:rPr lang="en-US" sz="2000" b="0" i="0" dirty="0">
                <a:solidFill>
                  <a:srgbClr val="000000"/>
                </a:solidFill>
                <a:effectLst/>
                <a:latin typeface="MJXc-TeX-main-R"/>
              </a:rPr>
              <a:t>(</a:t>
            </a:r>
            <a:r>
              <a:rPr lang="en-US" sz="2000" b="0" i="0" dirty="0">
                <a:solidFill>
                  <a:srgbClr val="000000"/>
                </a:solidFill>
                <a:effectLst/>
                <a:latin typeface="MJXc-TeX-math-I"/>
              </a:rPr>
              <a:t>θ</a:t>
            </a:r>
            <a:r>
              <a:rPr lang="en-US" sz="2000" b="0" i="0" dirty="0">
                <a:solidFill>
                  <a:srgbClr val="000000"/>
                </a:solidFill>
                <a:effectLst/>
                <a:latin typeface="MJXc-TeX-main-R"/>
              </a:rPr>
              <a:t>)</a:t>
            </a:r>
            <a:r>
              <a:rPr lang="en-US" sz="2000" b="0" i="0" dirty="0">
                <a:solidFill>
                  <a:srgbClr val="000000"/>
                </a:solidFill>
                <a:effectLst/>
                <a:latin typeface="Amiri"/>
              </a:rPr>
              <a:t> in MAP, otherwise they are identical. What it means is that, the likelihood is now weighted with some weight coming from the prior.</a:t>
            </a:r>
            <a:endParaRPr lang="en-US" sz="2000" dirty="0"/>
          </a:p>
        </p:txBody>
      </p:sp>
      <p:pic>
        <p:nvPicPr>
          <p:cNvPr id="5" name="Picture 4">
            <a:extLst>
              <a:ext uri="{FF2B5EF4-FFF2-40B4-BE49-F238E27FC236}">
                <a16:creationId xmlns:a16="http://schemas.microsoft.com/office/drawing/2014/main" id="{C8DAE6A5-14F6-B79A-6480-121278C49761}"/>
              </a:ext>
            </a:extLst>
          </p:cNvPr>
          <p:cNvPicPr>
            <a:picLocks noChangeAspect="1"/>
          </p:cNvPicPr>
          <p:nvPr/>
        </p:nvPicPr>
        <p:blipFill>
          <a:blip r:embed="rId2"/>
          <a:stretch>
            <a:fillRect/>
          </a:stretch>
        </p:blipFill>
        <p:spPr>
          <a:xfrm>
            <a:off x="3124200" y="1556959"/>
            <a:ext cx="5562600" cy="3396041"/>
          </a:xfrm>
          <a:prstGeom prst="rect">
            <a:avLst/>
          </a:prstGeom>
        </p:spPr>
      </p:pic>
    </p:spTree>
    <p:extLst>
      <p:ext uri="{BB962C8B-B14F-4D97-AF65-F5344CB8AC3E}">
        <p14:creationId xmlns:p14="http://schemas.microsoft.com/office/powerpoint/2010/main" val="1062913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2067</TotalTime>
  <Words>1226</Words>
  <Application>Microsoft Office PowerPoint</Application>
  <PresentationFormat>Widescreen</PresentationFormat>
  <Paragraphs>95</Paragraphs>
  <Slides>12</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Amiri</vt:lpstr>
      <vt:lpstr>Arial</vt:lpstr>
      <vt:lpstr>Arial Black</vt:lpstr>
      <vt:lpstr>Calibri</vt:lpstr>
      <vt:lpstr>Carlito</vt:lpstr>
      <vt:lpstr>MJXc-TeX-main-R</vt:lpstr>
      <vt:lpstr>MJXc-TeX-math-I</vt:lpstr>
      <vt:lpstr>Times New Roman</vt:lpstr>
      <vt:lpstr>Trebuchet MS</vt:lpstr>
      <vt:lpstr>Wingdings</vt:lpstr>
      <vt:lpstr>Office Theme</vt:lpstr>
      <vt:lpstr>INSTITUTE: UIE (AIT-CSE)</vt:lpstr>
      <vt:lpstr>PowerPoint Presentation</vt:lpstr>
      <vt:lpstr>Neural Network Initialization </vt:lpstr>
      <vt:lpstr> </vt:lpstr>
      <vt:lpstr> </vt:lpstr>
      <vt:lpstr>Maximum Likelihood Estimation (MEP) VS Maximum A Posterior (MAP)</vt:lpstr>
      <vt:lpstr> </vt:lpstr>
      <vt:lpstr> </vt:lpstr>
      <vt:lpstr> </vt:lpstr>
      <vt:lpstr>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APEX INSTITUTE OF TECHNOLOGY</dc:title>
  <dc:creator>Neha Sharma</dc:creator>
  <cp:lastModifiedBy>Siddharth Kumar</cp:lastModifiedBy>
  <cp:revision>181</cp:revision>
  <dcterms:created xsi:type="dcterms:W3CDTF">2020-06-24T06:19:43Z</dcterms:created>
  <dcterms:modified xsi:type="dcterms:W3CDTF">2022-07-11T09:02:21Z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2019-06-25T00:00:00Z</vt:filetime>
  </property>
  <property fmtid="{D5CDD505-2E9C-101B-9397-08002B2CF9AE}" pid="3" name="Creator">
    <vt:lpwstr>Microsoft® PowerPoint® 2016</vt:lpwstr>
  </property>
  <property fmtid="{D5CDD505-2E9C-101B-9397-08002B2CF9AE}" pid="4" name="LastSaved">
    <vt:filetime>2020-06-24T00:00:00Z</vt:filetime>
  </property>
</Properties>
</file>