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
  </p:notesMasterIdLst>
  <p:sldIdLst>
    <p:sldId id="486" r:id="rId2"/>
    <p:sldId id="284" r:id="rId3"/>
    <p:sldId id="285" r:id="rId4"/>
    <p:sldId id="510" r:id="rId5"/>
    <p:sldId id="512" r:id="rId6"/>
    <p:sldId id="513"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09-07-2022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259572" y="4504000"/>
            <a:ext cx="4784601"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2.3.7:Neural Networks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30: Bayesian Estimation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Bayesian Estimation?</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492273"/>
          </a:xfrm>
        </p:spPr>
        <p:txBody>
          <a:bodyPr/>
          <a:lstStyle/>
          <a:p>
            <a:pPr marL="342900" indent="-342900" algn="just">
              <a:lnSpc>
                <a:spcPct val="150000"/>
              </a:lnSpc>
              <a:buFont typeface="Wingdings" panose="05000000000000000000" pitchFamily="2" charset="2"/>
              <a:buChar char="Ø"/>
            </a:pPr>
            <a:r>
              <a:rPr lang="en-US" sz="2000" dirty="0"/>
              <a:t>Bayesian approach has been applied to estimate parameter of Neural Network model for more than two decades. Bayesian method initially was used on Feed-Forward Neural Network (FFNN). </a:t>
            </a:r>
          </a:p>
          <a:p>
            <a:pPr marL="342900" indent="-342900" algn="just">
              <a:lnSpc>
                <a:spcPct val="150000"/>
              </a:lnSpc>
              <a:buFont typeface="Wingdings" panose="05000000000000000000" pitchFamily="2" charset="2"/>
              <a:buChar char="Ø"/>
            </a:pPr>
            <a:r>
              <a:rPr lang="en-US" sz="2000" dirty="0"/>
              <a:t>The utilization of Bayesian approach for Neural Network has succeeded to solve a large number of classification and forecasting problems.  </a:t>
            </a:r>
          </a:p>
          <a:p>
            <a:pPr marL="342900" indent="-342900" algn="just">
              <a:lnSpc>
                <a:spcPct val="150000"/>
              </a:lnSpc>
              <a:buFont typeface="Wingdings" panose="05000000000000000000" pitchFamily="2" charset="2"/>
              <a:buChar char="Ø"/>
            </a:pPr>
            <a:r>
              <a:rPr lang="en-US" sz="2000" dirty="0"/>
              <a:t>The Bayesian method  are also  successfully applied  to </a:t>
            </a:r>
            <a:r>
              <a:rPr lang="en-US" sz="2000" dirty="0" err="1"/>
              <a:t>Nadaraya</a:t>
            </a:r>
            <a:r>
              <a:rPr lang="en-US" sz="2000" dirty="0"/>
              <a:t>-Watson  Regression which is  similar to General Regression Neural Network (GRNN). The GRNN was extended based  on mixture distribution. We call it as Mixture-Based GRNN (MBGRNN).The benefit of this method is that naturally less node than GRNN in first hidden layer.</a:t>
            </a:r>
          </a:p>
          <a:p>
            <a:pPr marL="342900" indent="-342900" algn="just">
              <a:lnSpc>
                <a:spcPct val="150000"/>
              </a:lnSpc>
              <a:buFont typeface="Wingdings" panose="05000000000000000000" pitchFamily="2" charset="2"/>
              <a:buChar char="Ø"/>
            </a:pPr>
            <a:r>
              <a:rPr lang="en-US" sz="2000" dirty="0"/>
              <a:t>Bayesian  approach considered  all uncertainty  phenomena should be  taken into  model  using probability,  and statistical inference should be  logical conclusions  in the  light of  the law of probability.</a:t>
            </a:r>
          </a:p>
          <a:p>
            <a:pPr marL="342900" indent="-342900" algn="just">
              <a:lnSpc>
                <a:spcPct val="150000"/>
              </a:lnSpc>
              <a:buFont typeface="Wingdings" panose="05000000000000000000" pitchFamily="2" charset="2"/>
              <a:buChar char="Ø"/>
            </a:pPr>
            <a:r>
              <a:rPr lang="en-US" sz="2000" dirty="0"/>
              <a:t>  It considers  model parameters as random variables. The knowledge of parameter  preceding data was referred to prior. </a:t>
            </a:r>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Bayesian Neural Network (BNN)?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2260619"/>
          </a:xfrm>
        </p:spPr>
        <p:txBody>
          <a:bodyPr/>
          <a:lstStyle/>
          <a:p>
            <a:pPr marL="342900" indent="-342900" algn="just">
              <a:lnSpc>
                <a:spcPct val="150000"/>
              </a:lnSpc>
              <a:buFont typeface="Wingdings" panose="05000000000000000000" pitchFamily="2" charset="2"/>
              <a:buChar char="Ø"/>
            </a:pPr>
            <a:r>
              <a:rPr lang="en-US" sz="2000" dirty="0"/>
              <a:t>In a traditional neural network, weights are assigned as a single value or point estimate, whereas in BNN, weights are considered a probability distribution. These probability distributions of network weights are used to estimate the uncertainty in weights and predictions. Figure shows a schematic diagram of a BNN where weights are normally distributed. The posterior of the weights are calculated using Bayes theorem as:</a:t>
            </a:r>
          </a:p>
        </p:txBody>
      </p:sp>
      <p:sp>
        <p:nvSpPr>
          <p:cNvPr id="6" name="Text Placeholder 2">
            <a:extLst>
              <a:ext uri="{FF2B5EF4-FFF2-40B4-BE49-F238E27FC236}">
                <a16:creationId xmlns:a16="http://schemas.microsoft.com/office/drawing/2014/main" id="{2154BBA9-19F3-82DF-FE30-0206200A859A}"/>
              </a:ext>
            </a:extLst>
          </p:cNvPr>
          <p:cNvSpPr txBox="1">
            <a:spLocks/>
          </p:cNvSpPr>
          <p:nvPr/>
        </p:nvSpPr>
        <p:spPr>
          <a:xfrm>
            <a:off x="6419850" y="6313261"/>
            <a:ext cx="5086348" cy="41395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pPr>
            <a:r>
              <a:rPr lang="en-US" sz="2000" b="1" kern="0" dirty="0"/>
              <a:t>BNN</a:t>
            </a:r>
          </a:p>
        </p:txBody>
      </p:sp>
      <p:pic>
        <p:nvPicPr>
          <p:cNvPr id="5" name="Picture 4">
            <a:extLst>
              <a:ext uri="{FF2B5EF4-FFF2-40B4-BE49-F238E27FC236}">
                <a16:creationId xmlns:a16="http://schemas.microsoft.com/office/drawing/2014/main" id="{66676C48-ACE0-4652-6767-2442E32167C6}"/>
              </a:ext>
            </a:extLst>
          </p:cNvPr>
          <p:cNvPicPr>
            <a:picLocks noChangeAspect="1"/>
          </p:cNvPicPr>
          <p:nvPr/>
        </p:nvPicPr>
        <p:blipFill>
          <a:blip r:embed="rId2"/>
          <a:stretch>
            <a:fillRect/>
          </a:stretch>
        </p:blipFill>
        <p:spPr>
          <a:xfrm>
            <a:off x="6585092" y="3103133"/>
            <a:ext cx="5080167" cy="3044958"/>
          </a:xfrm>
          <a:prstGeom prst="rect">
            <a:avLst/>
          </a:prstGeom>
        </p:spPr>
      </p:pic>
      <p:sp>
        <p:nvSpPr>
          <p:cNvPr id="8" name="Text Placeholder 2">
            <a:extLst>
              <a:ext uri="{FF2B5EF4-FFF2-40B4-BE49-F238E27FC236}">
                <a16:creationId xmlns:a16="http://schemas.microsoft.com/office/drawing/2014/main" id="{0978E89A-4C50-295B-C1ED-E317D3CBBAB8}"/>
              </a:ext>
            </a:extLst>
          </p:cNvPr>
          <p:cNvSpPr txBox="1">
            <a:spLocks/>
          </p:cNvSpPr>
          <p:nvPr/>
        </p:nvSpPr>
        <p:spPr>
          <a:xfrm>
            <a:off x="304800" y="3454382"/>
            <a:ext cx="6115050" cy="272228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Where X is the data, P(X|W) is the likelihood of observing X, given weights (W), P(W) is the prior belief of the weights, and the denominator P(X) is the probability of data which is also known as evidence. It requires integrating over all possible values of the weights as:</a:t>
            </a:r>
          </a:p>
        </p:txBody>
      </p:sp>
      <p:pic>
        <p:nvPicPr>
          <p:cNvPr id="11" name="Picture 10">
            <a:extLst>
              <a:ext uri="{FF2B5EF4-FFF2-40B4-BE49-F238E27FC236}">
                <a16:creationId xmlns:a16="http://schemas.microsoft.com/office/drawing/2014/main" id="{3B284C2E-3C46-25F6-8876-2EFE04EF02FE}"/>
              </a:ext>
            </a:extLst>
          </p:cNvPr>
          <p:cNvPicPr>
            <a:picLocks noChangeAspect="1"/>
          </p:cNvPicPr>
          <p:nvPr/>
        </p:nvPicPr>
        <p:blipFill>
          <a:blip r:embed="rId3"/>
          <a:stretch>
            <a:fillRect/>
          </a:stretch>
        </p:blipFill>
        <p:spPr>
          <a:xfrm>
            <a:off x="1339683" y="3028847"/>
            <a:ext cx="2502029" cy="577880"/>
          </a:xfrm>
          <a:prstGeom prst="rect">
            <a:avLst/>
          </a:prstGeom>
        </p:spPr>
      </p:pic>
      <p:pic>
        <p:nvPicPr>
          <p:cNvPr id="13" name="Picture 12">
            <a:extLst>
              <a:ext uri="{FF2B5EF4-FFF2-40B4-BE49-F238E27FC236}">
                <a16:creationId xmlns:a16="http://schemas.microsoft.com/office/drawing/2014/main" id="{973340BC-EC13-F97E-F059-502A08B0FD63}"/>
              </a:ext>
            </a:extLst>
          </p:cNvPr>
          <p:cNvPicPr>
            <a:picLocks noChangeAspect="1"/>
          </p:cNvPicPr>
          <p:nvPr/>
        </p:nvPicPr>
        <p:blipFill>
          <a:blip r:embed="rId4"/>
          <a:stretch>
            <a:fillRect/>
          </a:stretch>
        </p:blipFill>
        <p:spPr>
          <a:xfrm>
            <a:off x="2057400" y="5798885"/>
            <a:ext cx="2756042" cy="514376"/>
          </a:xfrm>
          <a:prstGeom prst="rect">
            <a:avLst/>
          </a:prstGeom>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4568943"/>
          </a:xfrm>
        </p:spPr>
        <p:txBody>
          <a:bodyPr/>
          <a:lstStyle/>
          <a:p>
            <a:pPr algn="just">
              <a:lnSpc>
                <a:spcPct val="150000"/>
              </a:lnSpc>
            </a:pPr>
            <a:r>
              <a:rPr lang="en-US" sz="2000" b="1" dirty="0"/>
              <a:t>What Are Some of the Main Advantages of BNNs?</a:t>
            </a:r>
          </a:p>
          <a:p>
            <a:pPr marL="342900" indent="-342900" algn="just">
              <a:lnSpc>
                <a:spcPct val="150000"/>
              </a:lnSpc>
              <a:buFont typeface="Wingdings" panose="05000000000000000000" pitchFamily="2" charset="2"/>
              <a:buChar char="Ø"/>
            </a:pPr>
            <a:r>
              <a:rPr lang="en-US" sz="2000" dirty="0"/>
              <a:t>Bayesian neural nets are useful for solving problems in domains where data is scarce, as a way to prevent overfitting. Example applications are molecular biology and medical diagnosis (areas where data often come from costly and difficult experimental work).</a:t>
            </a:r>
          </a:p>
          <a:p>
            <a:pPr marL="342900" indent="-342900" algn="just">
              <a:lnSpc>
                <a:spcPct val="150000"/>
              </a:lnSpc>
              <a:buFont typeface="Wingdings" panose="05000000000000000000" pitchFamily="2" charset="2"/>
              <a:buChar char="Ø"/>
            </a:pPr>
            <a:r>
              <a:rPr lang="en-US" sz="2000" dirty="0"/>
              <a:t>Bayesian nets are universally useful</a:t>
            </a:r>
          </a:p>
          <a:p>
            <a:pPr marL="342900" indent="-342900" algn="just">
              <a:lnSpc>
                <a:spcPct val="150000"/>
              </a:lnSpc>
              <a:buFont typeface="Wingdings" panose="05000000000000000000" pitchFamily="2" charset="2"/>
              <a:buChar char="Ø"/>
            </a:pPr>
            <a:r>
              <a:rPr lang="en-US" sz="2000" dirty="0"/>
              <a:t>They can obtain better results for a vast number of tasks however they are extremely difficult to scale to large problems.</a:t>
            </a:r>
          </a:p>
          <a:p>
            <a:pPr marL="342900" indent="-342900" algn="just">
              <a:lnSpc>
                <a:spcPct val="150000"/>
              </a:lnSpc>
              <a:buFont typeface="Wingdings" panose="05000000000000000000" pitchFamily="2" charset="2"/>
              <a:buChar char="Ø"/>
            </a:pPr>
            <a:r>
              <a:rPr lang="en-US" sz="2000" dirty="0"/>
              <a:t>BNNs allow you to automatically calculate an error associated with your predictions when dealing with data of unknown targets.</a:t>
            </a:r>
          </a:p>
          <a:p>
            <a:pPr marL="342900" indent="-342900" algn="just">
              <a:lnSpc>
                <a:spcPct val="150000"/>
              </a:lnSpc>
              <a:buFont typeface="Wingdings" panose="05000000000000000000" pitchFamily="2" charset="2"/>
              <a:buChar char="Ø"/>
            </a:pPr>
            <a:r>
              <a:rPr lang="en-US" sz="2000" dirty="0"/>
              <a:t>allow you to estimate uncertainty in predictions, which is a great feature for fields like medicine</a:t>
            </a:r>
          </a:p>
        </p:txBody>
      </p:sp>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2260619"/>
          </a:xfrm>
        </p:spPr>
        <p:txBody>
          <a:bodyPr/>
          <a:lstStyle/>
          <a:p>
            <a:pPr algn="just">
              <a:lnSpc>
                <a:spcPct val="150000"/>
              </a:lnSpc>
            </a:pPr>
            <a:r>
              <a:rPr lang="en-US" sz="2000" b="1" dirty="0"/>
              <a:t>Why should you use Bayesian Neural Networks?</a:t>
            </a:r>
          </a:p>
          <a:p>
            <a:pPr marL="342900" indent="-342900" algn="just">
              <a:lnSpc>
                <a:spcPct val="150000"/>
              </a:lnSpc>
              <a:buFont typeface="Wingdings" panose="05000000000000000000" pitchFamily="2" charset="2"/>
              <a:buChar char="Ø"/>
            </a:pPr>
            <a:r>
              <a:rPr lang="en-US" sz="2000" dirty="0"/>
              <a:t>Instead of taking into account a single answer to one question, Bayesian methods allow you to consider an entire distribution of answers. With this approach, you can naturally address issues such as:</a:t>
            </a:r>
          </a:p>
          <a:p>
            <a:pPr marL="895350" indent="-342900" algn="just">
              <a:lnSpc>
                <a:spcPct val="150000"/>
              </a:lnSpc>
              <a:buFont typeface="Arial" panose="020B0604020202020204" pitchFamily="34" charset="0"/>
              <a:buChar char="•"/>
            </a:pPr>
            <a:r>
              <a:rPr lang="en-US" sz="2000" dirty="0"/>
              <a:t>regularization (overfitting or not),</a:t>
            </a:r>
          </a:p>
          <a:p>
            <a:pPr marL="895350" indent="-342900" algn="just">
              <a:lnSpc>
                <a:spcPct val="150000"/>
              </a:lnSpc>
              <a:buFont typeface="Arial" panose="020B0604020202020204" pitchFamily="34" charset="0"/>
              <a:buChar char="•"/>
            </a:pPr>
            <a:r>
              <a:rPr lang="en-US" sz="2000" dirty="0"/>
              <a:t>model selection/comparison, without the need for a separate cross-validation data set</a:t>
            </a:r>
          </a:p>
        </p:txBody>
      </p:sp>
    </p:spTree>
    <p:extLst>
      <p:ext uri="{BB962C8B-B14F-4D97-AF65-F5344CB8AC3E}">
        <p14:creationId xmlns:p14="http://schemas.microsoft.com/office/powerpoint/2010/main" val="30379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2057</TotalTime>
  <Words>688</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Bayesian Estimation?</vt:lpstr>
      <vt:lpstr>What is Bayesian Neural Network (BNN)?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179</cp:revision>
  <dcterms:created xsi:type="dcterms:W3CDTF">2020-06-24T06:19:43Z</dcterms:created>
  <dcterms:modified xsi:type="dcterms:W3CDTF">2022-07-09T10:24:51Z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