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86" r:id="rId2"/>
    <p:sldId id="284" r:id="rId3"/>
    <p:sldId id="285" r:id="rId4"/>
    <p:sldId id="510" r:id="rId5"/>
    <p:sldId id="499" r:id="rId6"/>
    <p:sldId id="511" r:id="rId7"/>
    <p:sldId id="507" r:id="rId8"/>
    <p:sldId id="513" r:id="rId9"/>
    <p:sldId id="512" r:id="rId10"/>
    <p:sldId id="514" r:id="rId11"/>
    <p:sldId id="498" r:id="rId12"/>
    <p:sldId id="28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21-10-2022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a:t>
            </a:fld>
            <a:endParaRPr lang="en-IN"/>
          </a:p>
        </p:txBody>
      </p:sp>
    </p:spTree>
    <p:extLst>
      <p:ext uri="{BB962C8B-B14F-4D97-AF65-F5344CB8AC3E}">
        <p14:creationId xmlns:p14="http://schemas.microsoft.com/office/powerpoint/2010/main" val="2669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11</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3.1.2 &amp; 3.1.3: Tree Models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32 &amp; 33: </a:t>
            </a:r>
            <a:r>
              <a:rPr lang="en-US" sz="2400" b="1" spc="-5" dirty="0">
                <a:solidFill>
                  <a:schemeClr val="tx1">
                    <a:lumMod val="85000"/>
                    <a:lumOff val="15000"/>
                  </a:schemeClr>
                </a:solidFill>
                <a:latin typeface="Times New Roman"/>
                <a:cs typeface="Times New Roman"/>
              </a:rPr>
              <a:t>Class Evaluation Measures &amp; ROC curve</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030608"/>
          </a:xfrm>
        </p:spPr>
        <p:txBody>
          <a:bodyPr/>
          <a:lstStyle/>
          <a:p>
            <a:pPr algn="just">
              <a:lnSpc>
                <a:spcPct val="150000"/>
              </a:lnSpc>
              <a:tabLst>
                <a:tab pos="685800" algn="l"/>
              </a:tabLst>
            </a:pPr>
            <a:r>
              <a:rPr lang="en-US" sz="2000" b="1" dirty="0"/>
              <a:t>Advantages of using ROC</a:t>
            </a:r>
          </a:p>
          <a:p>
            <a:pPr marL="342900" indent="-342900" algn="just">
              <a:lnSpc>
                <a:spcPct val="150000"/>
              </a:lnSpc>
              <a:buFont typeface="Wingdings" panose="05000000000000000000" pitchFamily="2" charset="2"/>
              <a:buChar char="Ø"/>
              <a:tabLst>
                <a:tab pos="685800" algn="l"/>
              </a:tabLst>
            </a:pPr>
            <a:r>
              <a:rPr lang="en-US" sz="2000" dirty="0"/>
              <a:t>Why should you use ROC and not metrics like lift curve?</a:t>
            </a:r>
          </a:p>
          <a:p>
            <a:pPr marL="342900" indent="-342900" algn="just">
              <a:lnSpc>
                <a:spcPct val="150000"/>
              </a:lnSpc>
              <a:buFont typeface="Wingdings" panose="05000000000000000000" pitchFamily="2" charset="2"/>
              <a:buChar char="Ø"/>
              <a:tabLst>
                <a:tab pos="685800" algn="l"/>
              </a:tabLst>
            </a:pPr>
            <a:endParaRPr lang="en-US" sz="2000" dirty="0"/>
          </a:p>
          <a:p>
            <a:pPr marL="342900" indent="-342900" algn="just">
              <a:lnSpc>
                <a:spcPct val="150000"/>
              </a:lnSpc>
              <a:buFont typeface="Wingdings" panose="05000000000000000000" pitchFamily="2" charset="2"/>
              <a:buChar char="Ø"/>
              <a:tabLst>
                <a:tab pos="685800" algn="l"/>
              </a:tabLst>
            </a:pPr>
            <a:r>
              <a:rPr lang="en-US" sz="2000" dirty="0"/>
              <a:t>Lift is dependent on total response rate of the population. Hence, if the response rate of the population changes, the same model will give a different lift chart. A solution to this concern can be true lift chart (finding the ratio of lift and perfect model lift at each decile). But such ratio rarely makes sense for the business.</a:t>
            </a:r>
          </a:p>
          <a:p>
            <a:pPr marL="342900" indent="-342900" algn="just">
              <a:lnSpc>
                <a:spcPct val="150000"/>
              </a:lnSpc>
              <a:buFont typeface="Wingdings" panose="05000000000000000000" pitchFamily="2" charset="2"/>
              <a:buChar char="Ø"/>
              <a:tabLst>
                <a:tab pos="685800" algn="l"/>
              </a:tabLst>
            </a:pPr>
            <a:endParaRPr lang="en-US" sz="2000" dirty="0"/>
          </a:p>
          <a:p>
            <a:pPr marL="342900" indent="-342900" algn="just">
              <a:lnSpc>
                <a:spcPct val="150000"/>
              </a:lnSpc>
              <a:buFont typeface="Wingdings" panose="05000000000000000000" pitchFamily="2" charset="2"/>
              <a:buChar char="Ø"/>
              <a:tabLst>
                <a:tab pos="685800" algn="l"/>
              </a:tabLst>
            </a:pPr>
            <a:r>
              <a:rPr lang="en-US" sz="2000" dirty="0"/>
              <a:t>ROC curve on the other hand is almost independent of the response rate. This is because it has the two axis coming out from columnar calculations of confusion matrix. The numerator and denominator of both x and y axis will change on similar scale in case of response rate shift.</a:t>
            </a:r>
          </a:p>
        </p:txBody>
      </p:sp>
    </p:spTree>
    <p:extLst>
      <p:ext uri="{BB962C8B-B14F-4D97-AF65-F5344CB8AC3E}">
        <p14:creationId xmlns:p14="http://schemas.microsoft.com/office/powerpoint/2010/main" val="6597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Class Evaluation Measures</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761577"/>
          </a:xfrm>
        </p:spPr>
        <p:txBody>
          <a:bodyPr/>
          <a:lstStyle/>
          <a:p>
            <a:pPr marL="342900" indent="-342900" algn="just">
              <a:lnSpc>
                <a:spcPct val="150000"/>
              </a:lnSpc>
              <a:buFont typeface="Wingdings" panose="05000000000000000000" pitchFamily="2" charset="2"/>
              <a:buChar char="Ø"/>
            </a:pPr>
            <a:r>
              <a:rPr lang="en-US" sz="2000" dirty="0"/>
              <a:t>Evaluation is always good in any field right! In the case of machine learning, it is best the practice. In this post, I will almost cover all the popular as well as common metrics used for machine learning.</a:t>
            </a:r>
          </a:p>
          <a:p>
            <a:pPr marL="809625" indent="-342900" algn="just">
              <a:lnSpc>
                <a:spcPct val="200000"/>
              </a:lnSpc>
              <a:buFont typeface="Wingdings" panose="05000000000000000000" pitchFamily="2" charset="2"/>
              <a:buChar char="v"/>
            </a:pPr>
            <a:r>
              <a:rPr lang="en-US" sz="2000" dirty="0"/>
              <a:t>Confusion Matrix</a:t>
            </a:r>
          </a:p>
          <a:p>
            <a:pPr marL="809625" indent="-342900" algn="just">
              <a:lnSpc>
                <a:spcPct val="200000"/>
              </a:lnSpc>
              <a:buFont typeface="Wingdings" panose="05000000000000000000" pitchFamily="2" charset="2"/>
              <a:buChar char="v"/>
            </a:pPr>
            <a:r>
              <a:rPr lang="en-US" sz="2000" dirty="0"/>
              <a:t>Classification Accuracy</a:t>
            </a:r>
          </a:p>
          <a:p>
            <a:pPr marL="809625" indent="-342900" algn="just">
              <a:lnSpc>
                <a:spcPct val="200000"/>
              </a:lnSpc>
              <a:buFont typeface="Wingdings" panose="05000000000000000000" pitchFamily="2" charset="2"/>
              <a:buChar char="v"/>
            </a:pPr>
            <a:r>
              <a:rPr lang="en-US" sz="2000" dirty="0"/>
              <a:t>Precision</a:t>
            </a:r>
          </a:p>
          <a:p>
            <a:pPr marL="809625" indent="-342900" algn="just">
              <a:lnSpc>
                <a:spcPct val="200000"/>
              </a:lnSpc>
              <a:buFont typeface="Wingdings" panose="05000000000000000000" pitchFamily="2" charset="2"/>
              <a:buChar char="v"/>
            </a:pPr>
            <a:r>
              <a:rPr lang="en-US" sz="2000" dirty="0"/>
              <a:t>Recall</a:t>
            </a:r>
          </a:p>
          <a:p>
            <a:pPr marL="809625" indent="-342900" algn="just">
              <a:lnSpc>
                <a:spcPct val="200000"/>
              </a:lnSpc>
              <a:buFont typeface="Wingdings" panose="05000000000000000000" pitchFamily="2" charset="2"/>
              <a:buChar char="v"/>
            </a:pPr>
            <a:r>
              <a:rPr lang="en-US" sz="2000" dirty="0"/>
              <a:t>F1 score or F-measure</a:t>
            </a:r>
          </a:p>
          <a:p>
            <a:pPr marL="809625" indent="-342900" algn="just">
              <a:lnSpc>
                <a:spcPct val="200000"/>
              </a:lnSpc>
              <a:buFont typeface="Wingdings" panose="05000000000000000000" pitchFamily="2" charset="2"/>
              <a:buChar char="v"/>
            </a:pPr>
            <a:r>
              <a:rPr lang="en-US" sz="2000" dirty="0"/>
              <a:t>Area under Curve</a:t>
            </a:r>
          </a:p>
          <a:p>
            <a:pPr marL="809625" indent="-342900" algn="just">
              <a:lnSpc>
                <a:spcPct val="200000"/>
              </a:lnSpc>
              <a:buFont typeface="Wingdings" panose="05000000000000000000" pitchFamily="2" charset="2"/>
              <a:buChar char="v"/>
            </a:pPr>
            <a:r>
              <a:rPr lang="en-US" sz="2000" dirty="0"/>
              <a:t>Mean Absolute Error</a:t>
            </a:r>
          </a:p>
          <a:p>
            <a:pPr marL="809625" indent="-342900" algn="just">
              <a:lnSpc>
                <a:spcPct val="200000"/>
              </a:lnSpc>
              <a:buFont typeface="Wingdings" panose="05000000000000000000" pitchFamily="2" charset="2"/>
              <a:buChar char="v"/>
            </a:pPr>
            <a:r>
              <a:rPr lang="en-US" sz="2000" dirty="0"/>
              <a:t>Mean Squared Error</a:t>
            </a: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Confusion Matrix</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2260619"/>
          </a:xfrm>
        </p:spPr>
        <p:txBody>
          <a:bodyPr/>
          <a:lstStyle/>
          <a:p>
            <a:pPr marL="342900" indent="-342900" algn="just">
              <a:lnSpc>
                <a:spcPct val="150000"/>
              </a:lnSpc>
              <a:buFont typeface="Wingdings" panose="05000000000000000000" pitchFamily="2" charset="2"/>
              <a:buChar char="Ø"/>
            </a:pPr>
            <a:r>
              <a:rPr lang="en-US" sz="2000" dirty="0"/>
              <a:t>It creates a N X N matrix, where N is the number of classes or categories that are to be predicted. Here we have N = 2, so we get 2 X 2 matrix. Suppose there is a problem for our practice which is a binary classification. Samples of that classification belong to either Yes or No. So, we build our classifier which will predict the class for new input sample. After that, we have tested our model with 165 samples, and we get the following result.</a:t>
            </a:r>
          </a:p>
        </p:txBody>
      </p:sp>
      <p:pic>
        <p:nvPicPr>
          <p:cNvPr id="5" name="Picture 4">
            <a:extLst>
              <a:ext uri="{FF2B5EF4-FFF2-40B4-BE49-F238E27FC236}">
                <a16:creationId xmlns:a16="http://schemas.microsoft.com/office/drawing/2014/main" id="{97BB9CBE-8CED-6636-7204-55F44523F1EA}"/>
              </a:ext>
            </a:extLst>
          </p:cNvPr>
          <p:cNvPicPr>
            <a:picLocks noChangeAspect="1"/>
          </p:cNvPicPr>
          <p:nvPr/>
        </p:nvPicPr>
        <p:blipFill>
          <a:blip r:embed="rId2"/>
          <a:stretch>
            <a:fillRect/>
          </a:stretch>
        </p:blipFill>
        <p:spPr>
          <a:xfrm>
            <a:off x="7148512" y="3200400"/>
            <a:ext cx="4619625" cy="1828800"/>
          </a:xfrm>
          <a:prstGeom prst="rect">
            <a:avLst/>
          </a:prstGeom>
        </p:spPr>
      </p:pic>
      <p:sp>
        <p:nvSpPr>
          <p:cNvPr id="6" name="Text Placeholder 2">
            <a:extLst>
              <a:ext uri="{FF2B5EF4-FFF2-40B4-BE49-F238E27FC236}">
                <a16:creationId xmlns:a16="http://schemas.microsoft.com/office/drawing/2014/main" id="{22FC0F5E-F9F4-AFF9-C415-1337D4DF193C}"/>
              </a:ext>
            </a:extLst>
          </p:cNvPr>
          <p:cNvSpPr txBox="1">
            <a:spLocks/>
          </p:cNvSpPr>
          <p:nvPr/>
        </p:nvSpPr>
        <p:spPr>
          <a:xfrm>
            <a:off x="304800" y="3352800"/>
            <a:ext cx="6781800" cy="179895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There are 4 terms you should keep in mind:</a:t>
            </a:r>
          </a:p>
          <a:p>
            <a:pPr marL="342900" indent="-342900" algn="just">
              <a:lnSpc>
                <a:spcPct val="150000"/>
              </a:lnSpc>
              <a:buFont typeface="Wingdings" panose="05000000000000000000" pitchFamily="2" charset="2"/>
              <a:buChar char="Ø"/>
            </a:pPr>
            <a:endParaRPr lang="en-US" sz="2000" kern="0" dirty="0"/>
          </a:p>
          <a:p>
            <a:pPr marL="628650" indent="-266700" algn="just">
              <a:lnSpc>
                <a:spcPct val="150000"/>
              </a:lnSpc>
              <a:buFont typeface="Arial" panose="020B0604020202020204" pitchFamily="34" charset="0"/>
              <a:buChar char="•"/>
            </a:pPr>
            <a:r>
              <a:rPr lang="en-US" sz="2000" kern="0" dirty="0"/>
              <a:t>True Positives: It is the case where we predicted Yes and the real output was also yes.</a:t>
            </a:r>
          </a:p>
        </p:txBody>
      </p:sp>
      <p:sp>
        <p:nvSpPr>
          <p:cNvPr id="7" name="Text Placeholder 2">
            <a:extLst>
              <a:ext uri="{FF2B5EF4-FFF2-40B4-BE49-F238E27FC236}">
                <a16:creationId xmlns:a16="http://schemas.microsoft.com/office/drawing/2014/main" id="{1C69E961-C963-18DC-C5BA-104171289F58}"/>
              </a:ext>
            </a:extLst>
          </p:cNvPr>
          <p:cNvSpPr txBox="1">
            <a:spLocks/>
          </p:cNvSpPr>
          <p:nvPr/>
        </p:nvSpPr>
        <p:spPr>
          <a:xfrm>
            <a:off x="304800" y="5210175"/>
            <a:ext cx="11430000" cy="133728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28650" indent="-266700" algn="just">
              <a:lnSpc>
                <a:spcPct val="150000"/>
              </a:lnSpc>
              <a:buFont typeface="Arial" panose="020B0604020202020204" pitchFamily="34" charset="0"/>
              <a:buChar char="•"/>
            </a:pPr>
            <a:r>
              <a:rPr lang="en-US" sz="2000" kern="0" dirty="0"/>
              <a:t>True Negatives: It is the case where we predicted No and the real output was also No.</a:t>
            </a:r>
          </a:p>
          <a:p>
            <a:pPr marL="628650" indent="-266700" algn="just">
              <a:lnSpc>
                <a:spcPct val="150000"/>
              </a:lnSpc>
              <a:buFont typeface="Arial" panose="020B0604020202020204" pitchFamily="34" charset="0"/>
              <a:buChar char="•"/>
            </a:pPr>
            <a:r>
              <a:rPr lang="en-US" sz="2000" kern="0" dirty="0"/>
              <a:t>False Positives: It is the case where we predicted Yes but it was actually No.</a:t>
            </a:r>
          </a:p>
          <a:p>
            <a:pPr marL="628650" indent="-266700" algn="just">
              <a:lnSpc>
                <a:spcPct val="150000"/>
              </a:lnSpc>
              <a:buFont typeface="Arial" panose="020B0604020202020204" pitchFamily="34" charset="0"/>
              <a:buChar char="•"/>
            </a:pPr>
            <a:r>
              <a:rPr lang="en-US" sz="2000" kern="0" dirty="0"/>
              <a:t>False Negatives: It is the case where we predicted No but it was actually Yes.</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5051704"/>
              </a:xfrm>
            </p:spPr>
            <p:txBody>
              <a:bodyPr/>
              <a:lstStyle/>
              <a:p>
                <a:pPr algn="just">
                  <a:spcBef>
                    <a:spcPts val="600"/>
                  </a:spcBef>
                  <a:spcAft>
                    <a:spcPts val="1000"/>
                  </a:spcAft>
                </a:pPr>
                <a:r>
                  <a:rPr lang="en-IN" sz="2000" b="1" dirty="0"/>
                  <a:t>Precision: </a:t>
                </a:r>
                <a:r>
                  <a:rPr lang="en-IN" sz="2000" dirty="0"/>
                  <a:t>This parameter is used to calculate the efficiency of a classifier along with the proposed model. If the value of precision is high it means that the false positive rate is less and vice versa.</a:t>
                </a:r>
              </a:p>
              <a:p>
                <a:pPr algn="ctr">
                  <a:spcBef>
                    <a:spcPts val="600"/>
                  </a:spcBef>
                  <a:spcAft>
                    <a:spcPts val="1000"/>
                  </a:spcAft>
                </a:pPr>
                <a14:m>
                  <m:oMathPara xmlns:m="http://schemas.openxmlformats.org/officeDocument/2006/math">
                    <m:oMathParaPr>
                      <m:jc m:val="centerGroup"/>
                    </m:oMathParaPr>
                    <m:oMath xmlns:m="http://schemas.openxmlformats.org/officeDocument/2006/math">
                      <m:r>
                        <a:rPr lang="en-IN" sz="1800" b="1" i="1">
                          <a:effectLst/>
                          <a:latin typeface="Cambria Math" panose="02040503050406030204" pitchFamily="18" charset="0"/>
                          <a:ea typeface="Calibri" panose="020F0502020204030204" pitchFamily="34" charset="0"/>
                        </a:rPr>
                        <m:t>𝑷𝒓𝒆𝒄𝒊𝒔𝒊𝒐𝒏</m:t>
                      </m:r>
                      <m:r>
                        <a:rPr lang="en-IN" sz="1800" b="1" i="1">
                          <a:effectLst/>
                          <a:latin typeface="Cambria Math" panose="02040503050406030204" pitchFamily="18" charset="0"/>
                          <a:ea typeface="Calibri" panose="020F0502020204030204" pitchFamily="34" charset="0"/>
                        </a:rPr>
                        <m:t> = </m:t>
                      </m:r>
                      <m:f>
                        <m:fPr>
                          <m:ctrlPr>
                            <a:rPr lang="en-IN" sz="1800" b="1" i="1">
                              <a:effectLst/>
                              <a:latin typeface="Cambria Math" panose="02040503050406030204" pitchFamily="18" charset="0"/>
                              <a:ea typeface="Calibri" panose="020F0502020204030204" pitchFamily="34" charset="0"/>
                            </a:rPr>
                          </m:ctrlPr>
                        </m:fPr>
                        <m:num>
                          <m:r>
                            <a:rPr lang="en-IN" sz="1800" b="1" i="1">
                              <a:effectLst/>
                              <a:latin typeface="Cambria Math" panose="02040503050406030204" pitchFamily="18" charset="0"/>
                              <a:ea typeface="Calibri" panose="020F0502020204030204" pitchFamily="34" charset="0"/>
                            </a:rPr>
                            <m:t>𝑻𝑷</m:t>
                          </m:r>
                        </m:num>
                        <m:den>
                          <m:r>
                            <a:rPr lang="en-IN" sz="1800" b="1" i="1">
                              <a:effectLst/>
                              <a:latin typeface="Cambria Math" panose="02040503050406030204" pitchFamily="18" charset="0"/>
                              <a:ea typeface="Calibri" panose="020F0502020204030204" pitchFamily="34" charset="0"/>
                            </a:rPr>
                            <m:t>(</m:t>
                          </m:r>
                          <m:r>
                            <a:rPr lang="en-IN" sz="1800" b="1" i="1">
                              <a:effectLst/>
                              <a:latin typeface="Cambria Math" panose="02040503050406030204" pitchFamily="18" charset="0"/>
                              <a:ea typeface="Calibri" panose="020F0502020204030204" pitchFamily="34" charset="0"/>
                            </a:rPr>
                            <m:t>𝑻𝑷</m:t>
                          </m:r>
                          <m:r>
                            <a:rPr lang="en-IN" sz="1800" b="1" i="1">
                              <a:effectLst/>
                              <a:latin typeface="Cambria Math" panose="02040503050406030204" pitchFamily="18" charset="0"/>
                              <a:ea typeface="Calibri" panose="020F0502020204030204" pitchFamily="34" charset="0"/>
                            </a:rPr>
                            <m:t>+</m:t>
                          </m:r>
                          <m:r>
                            <a:rPr lang="en-IN" sz="1800" b="1" i="1">
                              <a:effectLst/>
                              <a:latin typeface="Cambria Math" panose="02040503050406030204" pitchFamily="18" charset="0"/>
                              <a:ea typeface="Calibri" panose="020F0502020204030204" pitchFamily="34" charset="0"/>
                            </a:rPr>
                            <m:t>𝑭𝑷</m:t>
                          </m:r>
                          <m:r>
                            <a:rPr lang="en-IN" sz="1800" b="1" i="1">
                              <a:effectLst/>
                              <a:latin typeface="Cambria Math" panose="02040503050406030204" pitchFamily="18" charset="0"/>
                              <a:ea typeface="Calibri" panose="020F0502020204030204" pitchFamily="34" charset="0"/>
                            </a:rPr>
                            <m:t>)</m:t>
                          </m:r>
                        </m:den>
                      </m:f>
                      <m:r>
                        <a:rPr lang="en-IN" sz="1800" b="1" i="1">
                          <a:effectLst/>
                          <a:latin typeface="Cambria Math" panose="02040503050406030204" pitchFamily="18" charset="0"/>
                          <a:ea typeface="Calibri" panose="020F0502020204030204" pitchFamily="34" charset="0"/>
                        </a:rPr>
                        <m:t> </m:t>
                      </m:r>
                    </m:oMath>
                  </m:oMathPara>
                </a14:m>
                <a:endParaRPr lang="en-IN" sz="1800" dirty="0">
                  <a:effectLst/>
                  <a:latin typeface="Times New Roman" panose="02020603050405020304" pitchFamily="18" charset="0"/>
                  <a:ea typeface="Calibri" panose="020F0502020204030204" pitchFamily="34" charset="0"/>
                </a:endParaRPr>
              </a:p>
              <a:p>
                <a:pPr algn="just">
                  <a:spcBef>
                    <a:spcPts val="600"/>
                  </a:spcBef>
                  <a:spcAft>
                    <a:spcPts val="1000"/>
                  </a:spcAft>
                </a:pPr>
                <a:r>
                  <a:rPr lang="en-IN" sz="2000" b="1" dirty="0"/>
                  <a:t>Sensitivity or Recall: </a:t>
                </a:r>
                <a:r>
                  <a:rPr lang="en-IN" sz="2000" dirty="0"/>
                  <a:t>This term is used to measure the comprehensiveness of a classifier. More the value of recall indicates the less false negatives but improving recall usually decreasing the precision value.</a:t>
                </a:r>
              </a:p>
              <a:p>
                <a:pPr algn="just">
                  <a:spcBef>
                    <a:spcPts val="600"/>
                  </a:spcBef>
                  <a:spcAft>
                    <a:spcPts val="1000"/>
                  </a:spcAft>
                </a:pPr>
                <a14:m>
                  <m:oMathPara xmlns:m="http://schemas.openxmlformats.org/officeDocument/2006/math">
                    <m:oMathParaPr>
                      <m:jc m:val="centerGroup"/>
                    </m:oMathParaPr>
                    <m:oMath xmlns:m="http://schemas.openxmlformats.org/officeDocument/2006/math">
                      <m:r>
                        <a:rPr lang="en-IN" sz="1800" b="1" i="1">
                          <a:effectLst/>
                          <a:latin typeface="Cambria Math" panose="02040503050406030204" pitchFamily="18" charset="0"/>
                          <a:ea typeface="Calibri" panose="020F0502020204030204" pitchFamily="34" charset="0"/>
                        </a:rPr>
                        <m:t>𝑺𝒆𝒏𝒔𝒊𝒕𝒊𝒗𝒊𝒕𝒚</m:t>
                      </m:r>
                      <m:r>
                        <a:rPr lang="en-IN" sz="1800" b="1" i="1">
                          <a:effectLst/>
                          <a:latin typeface="Cambria Math" panose="02040503050406030204" pitchFamily="18" charset="0"/>
                          <a:ea typeface="Calibri" panose="020F0502020204030204" pitchFamily="34" charset="0"/>
                        </a:rPr>
                        <m:t> </m:t>
                      </m:r>
                      <m:r>
                        <a:rPr lang="en-IN" sz="1800" b="1" i="1">
                          <a:effectLst/>
                          <a:latin typeface="Cambria Math" panose="02040503050406030204" pitchFamily="18" charset="0"/>
                          <a:ea typeface="Calibri" panose="020F0502020204030204" pitchFamily="34" charset="0"/>
                        </a:rPr>
                        <m:t>𝒐𝒓</m:t>
                      </m:r>
                      <m:r>
                        <a:rPr lang="en-IN" sz="1800" b="1" i="1">
                          <a:effectLst/>
                          <a:latin typeface="Cambria Math" panose="02040503050406030204" pitchFamily="18" charset="0"/>
                          <a:ea typeface="Calibri" panose="020F0502020204030204" pitchFamily="34" charset="0"/>
                        </a:rPr>
                        <m:t> </m:t>
                      </m:r>
                      <m:r>
                        <a:rPr lang="en-IN" sz="1800" b="1" i="1">
                          <a:effectLst/>
                          <a:latin typeface="Cambria Math" panose="02040503050406030204" pitchFamily="18" charset="0"/>
                          <a:ea typeface="Calibri" panose="020F0502020204030204" pitchFamily="34" charset="0"/>
                        </a:rPr>
                        <m:t>𝑹𝒆𝒄𝒂𝒍𝒍</m:t>
                      </m:r>
                      <m:r>
                        <a:rPr lang="en-IN" sz="1800" b="1" i="1">
                          <a:effectLst/>
                          <a:latin typeface="Cambria Math" panose="02040503050406030204" pitchFamily="18" charset="0"/>
                          <a:ea typeface="Calibri" panose="020F0502020204030204" pitchFamily="34" charset="0"/>
                        </a:rPr>
                        <m:t> = </m:t>
                      </m:r>
                      <m:f>
                        <m:fPr>
                          <m:ctrlPr>
                            <a:rPr lang="en-IN" sz="1800" b="1" i="1">
                              <a:effectLst/>
                              <a:latin typeface="Cambria Math" panose="02040503050406030204" pitchFamily="18" charset="0"/>
                              <a:ea typeface="Calibri" panose="020F0502020204030204" pitchFamily="34" charset="0"/>
                            </a:rPr>
                          </m:ctrlPr>
                        </m:fPr>
                        <m:num>
                          <m:r>
                            <a:rPr lang="en-IN" sz="1800" b="1" i="1">
                              <a:effectLst/>
                              <a:latin typeface="Cambria Math" panose="02040503050406030204" pitchFamily="18" charset="0"/>
                              <a:ea typeface="Calibri" panose="020F0502020204030204" pitchFamily="34" charset="0"/>
                            </a:rPr>
                            <m:t>𝑻𝑷</m:t>
                          </m:r>
                        </m:num>
                        <m:den>
                          <m:r>
                            <a:rPr lang="en-IN" sz="1800" b="1" i="1">
                              <a:effectLst/>
                              <a:latin typeface="Cambria Math" panose="02040503050406030204" pitchFamily="18" charset="0"/>
                              <a:ea typeface="Calibri" panose="020F0502020204030204" pitchFamily="34" charset="0"/>
                            </a:rPr>
                            <m:t>(</m:t>
                          </m:r>
                          <m:r>
                            <a:rPr lang="en-IN" sz="1800" b="1" i="1">
                              <a:effectLst/>
                              <a:latin typeface="Cambria Math" panose="02040503050406030204" pitchFamily="18" charset="0"/>
                              <a:ea typeface="Calibri" panose="020F0502020204030204" pitchFamily="34" charset="0"/>
                            </a:rPr>
                            <m:t>𝑻𝑷</m:t>
                          </m:r>
                          <m:r>
                            <a:rPr lang="en-IN" sz="1800" b="1" i="1">
                              <a:effectLst/>
                              <a:latin typeface="Cambria Math" panose="02040503050406030204" pitchFamily="18" charset="0"/>
                              <a:ea typeface="Calibri" panose="020F0502020204030204" pitchFamily="34" charset="0"/>
                            </a:rPr>
                            <m:t>+</m:t>
                          </m:r>
                          <m:r>
                            <a:rPr lang="en-IN" sz="1800" b="1" i="1">
                              <a:effectLst/>
                              <a:latin typeface="Cambria Math" panose="02040503050406030204" pitchFamily="18" charset="0"/>
                              <a:ea typeface="Calibri" panose="020F0502020204030204" pitchFamily="34" charset="0"/>
                            </a:rPr>
                            <m:t>𝑭𝑵</m:t>
                          </m:r>
                          <m:r>
                            <a:rPr lang="en-IN" sz="1800" b="1" i="1">
                              <a:effectLst/>
                              <a:latin typeface="Cambria Math" panose="02040503050406030204" pitchFamily="18" charset="0"/>
                              <a:ea typeface="Calibri" panose="020F0502020204030204" pitchFamily="34" charset="0"/>
                            </a:rPr>
                            <m:t>)</m:t>
                          </m:r>
                        </m:den>
                      </m:f>
                    </m:oMath>
                  </m:oMathPara>
                </a14:m>
                <a:endParaRPr lang="en-IN" sz="1800" dirty="0">
                  <a:effectLst/>
                  <a:latin typeface="Times New Roman" panose="02020603050405020304" pitchFamily="18" charset="0"/>
                  <a:ea typeface="Calibri" panose="020F0502020204030204" pitchFamily="34" charset="0"/>
                </a:endParaRPr>
              </a:p>
              <a:p>
                <a:pPr algn="just">
                  <a:spcBef>
                    <a:spcPts val="600"/>
                  </a:spcBef>
                  <a:spcAft>
                    <a:spcPts val="1000"/>
                  </a:spcAft>
                </a:pPr>
                <a:r>
                  <a:rPr lang="en-IN" sz="2000" b="1" dirty="0"/>
                  <a:t>F-measure: </a:t>
                </a:r>
                <a:r>
                  <a:rPr lang="en-IN" sz="2000" dirty="0"/>
                  <a:t>It is the rate that is obtained by combining both precision and recall value and obtaining harmonic mean.</a:t>
                </a:r>
              </a:p>
              <a:p>
                <a:pPr algn="just">
                  <a:spcBef>
                    <a:spcPts val="600"/>
                  </a:spcBef>
                  <a:spcAft>
                    <a:spcPts val="1000"/>
                  </a:spcAft>
                </a:pPr>
                <a14:m>
                  <m:oMathPara xmlns:m="http://schemas.openxmlformats.org/officeDocument/2006/math">
                    <m:oMathParaPr>
                      <m:jc m:val="centerGroup"/>
                    </m:oMathParaPr>
                    <m:oMath xmlns:m="http://schemas.openxmlformats.org/officeDocument/2006/math">
                      <m:r>
                        <a:rPr lang="en-IN" sz="1800" b="1" i="1">
                          <a:effectLst/>
                          <a:latin typeface="Cambria Math" panose="02040503050406030204" pitchFamily="18" charset="0"/>
                          <a:ea typeface="Calibri" panose="020F0502020204030204" pitchFamily="34" charset="0"/>
                        </a:rPr>
                        <m:t>𝑭</m:t>
                      </m:r>
                      <m:r>
                        <a:rPr lang="en-IN" sz="1800" b="1" i="1">
                          <a:effectLst/>
                          <a:latin typeface="Cambria Math" panose="02040503050406030204" pitchFamily="18" charset="0"/>
                          <a:ea typeface="Calibri" panose="020F0502020204030204" pitchFamily="34" charset="0"/>
                        </a:rPr>
                        <m:t>−</m:t>
                      </m:r>
                      <m:r>
                        <a:rPr lang="en-IN" sz="1800" b="1" i="1">
                          <a:effectLst/>
                          <a:latin typeface="Cambria Math" panose="02040503050406030204" pitchFamily="18" charset="0"/>
                          <a:ea typeface="Calibri" panose="020F0502020204030204" pitchFamily="34" charset="0"/>
                        </a:rPr>
                        <m:t>𝒎𝒆𝒂𝒔𝒖𝒓𝒆</m:t>
                      </m:r>
                      <m:r>
                        <a:rPr lang="en-IN" sz="1800" b="1" i="1">
                          <a:effectLst/>
                          <a:latin typeface="Cambria Math" panose="02040503050406030204" pitchFamily="18" charset="0"/>
                          <a:ea typeface="Calibri" panose="020F0502020204030204" pitchFamily="34" charset="0"/>
                        </a:rPr>
                        <m:t> = </m:t>
                      </m:r>
                      <m:r>
                        <a:rPr lang="en-IN" sz="1800" b="1" i="1">
                          <a:effectLst/>
                          <a:latin typeface="Cambria Math" panose="02040503050406030204" pitchFamily="18" charset="0"/>
                          <a:ea typeface="Calibri" panose="020F0502020204030204" pitchFamily="34" charset="0"/>
                        </a:rPr>
                        <m:t>𝟐</m:t>
                      </m:r>
                      <m:r>
                        <a:rPr lang="en-IN" sz="1800" b="1" i="1">
                          <a:effectLst/>
                          <a:latin typeface="Cambria Math" panose="02040503050406030204" pitchFamily="18" charset="0"/>
                          <a:ea typeface="Calibri" panose="020F0502020204030204" pitchFamily="34" charset="0"/>
                        </a:rPr>
                        <m:t>×</m:t>
                      </m:r>
                      <m:f>
                        <m:fPr>
                          <m:ctrlPr>
                            <a:rPr lang="en-IN" sz="1800" b="1" i="1">
                              <a:effectLst/>
                              <a:latin typeface="Cambria Math" panose="02040503050406030204" pitchFamily="18" charset="0"/>
                              <a:ea typeface="Calibri" panose="020F0502020204030204" pitchFamily="34" charset="0"/>
                            </a:rPr>
                          </m:ctrlPr>
                        </m:fPr>
                        <m:num>
                          <m:r>
                            <a:rPr lang="en-IN" sz="1800" b="1" i="1">
                              <a:effectLst/>
                              <a:latin typeface="Cambria Math" panose="02040503050406030204" pitchFamily="18" charset="0"/>
                              <a:ea typeface="Calibri" panose="020F0502020204030204" pitchFamily="34" charset="0"/>
                            </a:rPr>
                            <m:t>𝑷𝒓𝒆𝒄𝒊𝒔𝒐𝒏</m:t>
                          </m:r>
                          <m:r>
                            <a:rPr lang="en-IN" sz="1800" b="1" i="1">
                              <a:effectLst/>
                              <a:latin typeface="Cambria Math" panose="02040503050406030204" pitchFamily="18" charset="0"/>
                              <a:ea typeface="Calibri" panose="020F0502020204030204" pitchFamily="34" charset="0"/>
                            </a:rPr>
                            <m:t>×</m:t>
                          </m:r>
                          <m:r>
                            <a:rPr lang="en-IN" sz="1800" b="1" i="1">
                              <a:effectLst/>
                              <a:latin typeface="Cambria Math" panose="02040503050406030204" pitchFamily="18" charset="0"/>
                              <a:ea typeface="Calibri" panose="020F0502020204030204" pitchFamily="34" charset="0"/>
                            </a:rPr>
                            <m:t>𝑹𝒆𝒄𝒂𝒍𝒍</m:t>
                          </m:r>
                        </m:num>
                        <m:den>
                          <m:r>
                            <a:rPr lang="en-IN" sz="1800" b="1" i="1">
                              <a:effectLst/>
                              <a:latin typeface="Cambria Math" panose="02040503050406030204" pitchFamily="18" charset="0"/>
                              <a:ea typeface="Calibri" panose="020F0502020204030204" pitchFamily="34" charset="0"/>
                            </a:rPr>
                            <m:t>𝒓𝒆𝒄𝒊𝒔𝒐𝒏</m:t>
                          </m:r>
                          <m:r>
                            <a:rPr lang="en-IN" sz="1800" b="1" i="1">
                              <a:effectLst/>
                              <a:latin typeface="Cambria Math" panose="02040503050406030204" pitchFamily="18" charset="0"/>
                              <a:ea typeface="Calibri" panose="020F0502020204030204" pitchFamily="34" charset="0"/>
                            </a:rPr>
                            <m:t>+</m:t>
                          </m:r>
                          <m:r>
                            <a:rPr lang="en-IN" sz="1800" b="1" i="1">
                              <a:effectLst/>
                              <a:latin typeface="Cambria Math" panose="02040503050406030204" pitchFamily="18" charset="0"/>
                              <a:ea typeface="Calibri" panose="020F0502020204030204" pitchFamily="34" charset="0"/>
                            </a:rPr>
                            <m:t>𝑹𝒆𝒄𝒂𝒍𝒍</m:t>
                          </m:r>
                        </m:den>
                      </m:f>
                    </m:oMath>
                  </m:oMathPara>
                </a14:m>
                <a:endParaRPr lang="en-IN" sz="1800" dirty="0">
                  <a:effectLst/>
                  <a:latin typeface="Times New Roman" panose="02020603050405020304" pitchFamily="18" charset="0"/>
                  <a:ea typeface="Calibri" panose="020F0502020204030204" pitchFamily="34" charset="0"/>
                </a:endParaRP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endParaRPr lang="en-US" sz="2000" dirty="0"/>
              </a:p>
            </p:txBody>
          </p:sp>
        </mc:Choice>
        <mc:Fallback xmlns="">
          <p:sp>
            <p:nvSpPr>
              <p:cNvPr id="3" name="Text Placeholder 2">
                <a:extLst>
                  <a:ext uri="{FF2B5EF4-FFF2-40B4-BE49-F238E27FC236}">
                    <a16:creationId xmlns:a16="http://schemas.microsoft.com/office/drawing/2014/main" id="{6D9C9C50-757E-4C24-88CD-6D83A57104F1}"/>
                  </a:ext>
                </a:extLst>
              </p:cNvPr>
              <p:cNvSpPr>
                <a:spLocks noGrp="1" noRot="1" noChangeAspect="1" noMove="1" noResize="1" noEditPoints="1" noAdjustHandles="1" noChangeArrowheads="1" noChangeShapeType="1" noTextEdit="1"/>
              </p:cNvSpPr>
              <p:nvPr>
                <p:ph type="body" idx="1"/>
              </p:nvPr>
            </p:nvSpPr>
            <p:spPr>
              <a:xfrm>
                <a:off x="304800" y="1295400"/>
                <a:ext cx="11430000" cy="5051704"/>
              </a:xfrm>
              <a:blipFill>
                <a:blip r:embed="rId2"/>
                <a:stretch>
                  <a:fillRect l="-1333" t="-1570" r="-1333"/>
                </a:stretch>
              </a:blipFill>
            </p:spPr>
            <p:txBody>
              <a:bodyPr/>
              <a:lstStyle/>
              <a:p>
                <a:r>
                  <a:rPr lang="en-IN">
                    <a:noFill/>
                  </a:rPr>
                  <a:t> </a:t>
                </a:r>
              </a:p>
            </p:txBody>
          </p:sp>
        </mc:Fallback>
      </mc:AlternateContent>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5754909"/>
              </a:xfrm>
            </p:spPr>
            <p:txBody>
              <a:bodyPr/>
              <a:lstStyle/>
              <a:p>
                <a:pPr algn="just">
                  <a:spcBef>
                    <a:spcPts val="600"/>
                  </a:spcBef>
                  <a:spcAft>
                    <a:spcPts val="1000"/>
                  </a:spcAft>
                </a:pPr>
                <a:r>
                  <a:rPr lang="en-IN" sz="2000" b="1" dirty="0"/>
                  <a:t>Accuracy: </a:t>
                </a:r>
                <a:r>
                  <a:rPr lang="en-IN" sz="2000" dirty="0"/>
                  <a:t>It is defined as the sentiments classified correctly with respect to the entire available classified sentiments.</a:t>
                </a:r>
              </a:p>
              <a:p>
                <a:pPr algn="just">
                  <a:spcBef>
                    <a:spcPts val="600"/>
                  </a:spcBef>
                  <a:spcAft>
                    <a:spcPts val="1000"/>
                  </a:spcAft>
                </a:pPr>
                <a14:m>
                  <m:oMathPara xmlns:m="http://schemas.openxmlformats.org/officeDocument/2006/math">
                    <m:oMathParaPr>
                      <m:jc m:val="centerGroup"/>
                    </m:oMathParaPr>
                    <m:oMath xmlns:m="http://schemas.openxmlformats.org/officeDocument/2006/math">
                      <m:r>
                        <a:rPr lang="en-IN" sz="2000" b="1">
                          <a:latin typeface="Cambria Math" panose="02040503050406030204" pitchFamily="18" charset="0"/>
                        </a:rPr>
                        <m:t>𝑨𝒄𝒄𝒖𝒓𝒂𝒄𝒚</m:t>
                      </m:r>
                      <m:r>
                        <a:rPr lang="en-IN" sz="2000" b="1">
                          <a:latin typeface="Cambria Math" panose="02040503050406030204" pitchFamily="18" charset="0"/>
                        </a:rPr>
                        <m:t> = </m:t>
                      </m:r>
                      <m:f>
                        <m:fPr>
                          <m:ctrlPr>
                            <a:rPr lang="en-IN" sz="2000" b="1" i="1">
                              <a:latin typeface="Cambria Math" panose="02040503050406030204" pitchFamily="18" charset="0"/>
                            </a:rPr>
                          </m:ctrlPr>
                        </m:fPr>
                        <m:num>
                          <m:r>
                            <a:rPr lang="en-IN" sz="2000" b="1">
                              <a:latin typeface="Cambria Math" panose="02040503050406030204" pitchFamily="18" charset="0"/>
                            </a:rPr>
                            <m:t>(</m:t>
                          </m:r>
                          <m:r>
                            <a:rPr lang="en-IN" sz="2000" b="1">
                              <a:latin typeface="Cambria Math" panose="02040503050406030204" pitchFamily="18" charset="0"/>
                            </a:rPr>
                            <m:t>𝑻𝑷</m:t>
                          </m:r>
                          <m:r>
                            <a:rPr lang="en-IN" sz="2000" b="1">
                              <a:latin typeface="Cambria Math" panose="02040503050406030204" pitchFamily="18" charset="0"/>
                            </a:rPr>
                            <m:t>+</m:t>
                          </m:r>
                          <m:r>
                            <a:rPr lang="en-IN" sz="2000" b="1">
                              <a:latin typeface="Cambria Math" panose="02040503050406030204" pitchFamily="18" charset="0"/>
                            </a:rPr>
                            <m:t>𝑻𝑵</m:t>
                          </m:r>
                          <m:r>
                            <a:rPr lang="en-IN" sz="2000" b="1">
                              <a:latin typeface="Cambria Math" panose="02040503050406030204" pitchFamily="18" charset="0"/>
                            </a:rPr>
                            <m:t>)</m:t>
                          </m:r>
                        </m:num>
                        <m:den>
                          <m:r>
                            <a:rPr lang="en-IN" sz="2000" b="1">
                              <a:latin typeface="Cambria Math" panose="02040503050406030204" pitchFamily="18" charset="0"/>
                            </a:rPr>
                            <m:t>(</m:t>
                          </m:r>
                          <m:r>
                            <a:rPr lang="en-IN" sz="2000" b="1">
                              <a:latin typeface="Cambria Math" panose="02040503050406030204" pitchFamily="18" charset="0"/>
                            </a:rPr>
                            <m:t>𝑭𝑵</m:t>
                          </m:r>
                          <m:r>
                            <a:rPr lang="en-IN" sz="2000" b="1">
                              <a:latin typeface="Cambria Math" panose="02040503050406030204" pitchFamily="18" charset="0"/>
                            </a:rPr>
                            <m:t>+</m:t>
                          </m:r>
                          <m:r>
                            <a:rPr lang="en-IN" sz="2000" b="1">
                              <a:latin typeface="Cambria Math" panose="02040503050406030204" pitchFamily="18" charset="0"/>
                            </a:rPr>
                            <m:t>𝑭𝑷</m:t>
                          </m:r>
                          <m:r>
                            <a:rPr lang="en-IN" sz="2000" b="1">
                              <a:latin typeface="Cambria Math" panose="02040503050406030204" pitchFamily="18" charset="0"/>
                            </a:rPr>
                            <m:t>+</m:t>
                          </m:r>
                          <m:r>
                            <a:rPr lang="en-IN" sz="2000" b="1">
                              <a:latin typeface="Cambria Math" panose="02040503050406030204" pitchFamily="18" charset="0"/>
                            </a:rPr>
                            <m:t>𝑻𝑷</m:t>
                          </m:r>
                          <m:r>
                            <a:rPr lang="en-IN" sz="2000" b="1">
                              <a:latin typeface="Cambria Math" panose="02040503050406030204" pitchFamily="18" charset="0"/>
                            </a:rPr>
                            <m:t>+</m:t>
                          </m:r>
                          <m:r>
                            <a:rPr lang="en-IN" sz="2000" b="1">
                              <a:latin typeface="Cambria Math" panose="02040503050406030204" pitchFamily="18" charset="0"/>
                            </a:rPr>
                            <m:t>𝑻𝑵</m:t>
                          </m:r>
                          <m:r>
                            <a:rPr lang="en-IN" sz="2000" b="1">
                              <a:latin typeface="Cambria Math" panose="02040503050406030204" pitchFamily="18" charset="0"/>
                            </a:rPr>
                            <m:t>)</m:t>
                          </m:r>
                        </m:den>
                      </m:f>
                    </m:oMath>
                  </m:oMathPara>
                </a14:m>
                <a:endParaRPr lang="en-IN" sz="2000" b="1" dirty="0"/>
              </a:p>
              <a:p>
                <a:pPr algn="just">
                  <a:spcBef>
                    <a:spcPts val="600"/>
                  </a:spcBef>
                  <a:spcAft>
                    <a:spcPts val="1000"/>
                  </a:spcAft>
                </a:pPr>
                <a:r>
                  <a:rPr lang="en-IN" sz="2000" b="1" dirty="0"/>
                  <a:t>Error:</a:t>
                </a:r>
                <a:r>
                  <a:rPr lang="en-IN" sz="2000" dirty="0"/>
                  <a:t> It is the reverse of accuracy and calculated using given formula</a:t>
                </a:r>
              </a:p>
              <a:p>
                <a:pPr marL="457200" algn="just">
                  <a:spcAft>
                    <a:spcPts val="1000"/>
                  </a:spcAft>
                </a:pPr>
                <a14:m>
                  <m:oMathPara xmlns:m="http://schemas.openxmlformats.org/officeDocument/2006/math">
                    <m:oMathParaPr>
                      <m:jc m:val="centerGroup"/>
                    </m:oMathParaPr>
                    <m:oMath xmlns:m="http://schemas.openxmlformats.org/officeDocument/2006/math">
                      <m:r>
                        <a:rPr lang="en-IN" sz="2000" b="1">
                          <a:latin typeface="Cambria Math" panose="02040503050406030204" pitchFamily="18" charset="0"/>
                        </a:rPr>
                        <m:t>𝟏𝟎𝟎</m:t>
                      </m:r>
                      <m:r>
                        <a:rPr lang="en-IN" sz="2000" b="1">
                          <a:latin typeface="Cambria Math" panose="02040503050406030204" pitchFamily="18" charset="0"/>
                        </a:rPr>
                        <m:t>− </m:t>
                      </m:r>
                      <m:r>
                        <a:rPr lang="en-IN" sz="2000" b="1">
                          <a:latin typeface="Cambria Math" panose="02040503050406030204" pitchFamily="18" charset="0"/>
                        </a:rPr>
                        <m:t>𝑨𝒄𝒄𝒖𝒓𝒂𝒄𝒚</m:t>
                      </m:r>
                      <m:r>
                        <a:rPr lang="en-IN" sz="2000" b="1">
                          <a:latin typeface="Cambria Math" panose="02040503050406030204" pitchFamily="18" charset="0"/>
                        </a:rPr>
                        <m:t>= </m:t>
                      </m:r>
                      <m:r>
                        <a:rPr lang="en-IN" sz="2000" b="1">
                          <a:latin typeface="Cambria Math" panose="02040503050406030204" pitchFamily="18" charset="0"/>
                        </a:rPr>
                        <m:t>𝑬𝒓𝒓𝒐𝒓</m:t>
                      </m:r>
                      <m:r>
                        <a:rPr lang="en-IN" sz="2000" b="1">
                          <a:latin typeface="Cambria Math" panose="02040503050406030204" pitchFamily="18" charset="0"/>
                        </a:rPr>
                        <m:t> </m:t>
                      </m:r>
                      <m:r>
                        <a:rPr lang="en-IN" sz="2000" b="1">
                          <a:latin typeface="Cambria Math" panose="02040503050406030204" pitchFamily="18" charset="0"/>
                        </a:rPr>
                        <m:t>𝒓𝒂𝒕𝒆</m:t>
                      </m:r>
                    </m:oMath>
                  </m:oMathPara>
                </a14:m>
                <a:endParaRPr lang="en-IN" sz="2000" b="1" dirty="0"/>
              </a:p>
              <a:p>
                <a:pPr algn="just">
                  <a:spcBef>
                    <a:spcPts val="600"/>
                  </a:spcBef>
                  <a:spcAft>
                    <a:spcPts val="1000"/>
                  </a:spcAft>
                </a:pPr>
                <a:r>
                  <a:rPr lang="en-IN" sz="2000" b="1" dirty="0"/>
                  <a:t>Specificity: </a:t>
                </a:r>
                <a:r>
                  <a:rPr lang="en-IN" sz="2000" dirty="0"/>
                  <a:t>It is used to measures the proportion of TN that are correctly identified and the formula is Witten as:</a:t>
                </a:r>
              </a:p>
              <a:p>
                <a:pPr algn="ctr">
                  <a:spcBef>
                    <a:spcPts val="600"/>
                  </a:spcBef>
                  <a:spcAft>
                    <a:spcPts val="1000"/>
                  </a:spcAft>
                </a:pPr>
                <a14:m>
                  <m:oMathPara xmlns:m="http://schemas.openxmlformats.org/officeDocument/2006/math">
                    <m:oMathParaPr>
                      <m:jc m:val="centerGroup"/>
                    </m:oMathParaPr>
                    <m:oMath xmlns:m="http://schemas.openxmlformats.org/officeDocument/2006/math">
                      <m:r>
                        <a:rPr lang="en-IN" sz="2000" b="1">
                          <a:latin typeface="Cambria Math" panose="02040503050406030204" pitchFamily="18" charset="0"/>
                        </a:rPr>
                        <m:t>𝑺𝒑𝒆𝒄𝒊𝒇𝒊𝒄𝒊𝒕𝒚</m:t>
                      </m:r>
                      <m:r>
                        <a:rPr lang="en-IN" sz="2000" b="1">
                          <a:latin typeface="Cambria Math" panose="02040503050406030204" pitchFamily="18" charset="0"/>
                        </a:rPr>
                        <m:t>= </m:t>
                      </m:r>
                      <m:f>
                        <m:fPr>
                          <m:ctrlPr>
                            <a:rPr lang="en-IN" sz="2000" b="1" i="1">
                              <a:latin typeface="Cambria Math" panose="02040503050406030204" pitchFamily="18" charset="0"/>
                            </a:rPr>
                          </m:ctrlPr>
                        </m:fPr>
                        <m:num>
                          <m:r>
                            <a:rPr lang="en-IN" sz="2000" b="1">
                              <a:latin typeface="Cambria Math" panose="02040503050406030204" pitchFamily="18" charset="0"/>
                            </a:rPr>
                            <m:t>𝑻𝑵</m:t>
                          </m:r>
                        </m:num>
                        <m:den>
                          <m:r>
                            <a:rPr lang="en-IN" sz="2000" b="1">
                              <a:latin typeface="Cambria Math" panose="02040503050406030204" pitchFamily="18" charset="0"/>
                            </a:rPr>
                            <m:t>(</m:t>
                          </m:r>
                          <m:r>
                            <a:rPr lang="en-IN" sz="2000" b="1">
                              <a:latin typeface="Cambria Math" panose="02040503050406030204" pitchFamily="18" charset="0"/>
                            </a:rPr>
                            <m:t>𝑻𝑵</m:t>
                          </m:r>
                          <m:r>
                            <a:rPr lang="en-IN" sz="2000" b="1">
                              <a:latin typeface="Cambria Math" panose="02040503050406030204" pitchFamily="18" charset="0"/>
                            </a:rPr>
                            <m:t>+</m:t>
                          </m:r>
                          <m:r>
                            <a:rPr lang="en-IN" sz="2000" b="1">
                              <a:latin typeface="Cambria Math" panose="02040503050406030204" pitchFamily="18" charset="0"/>
                            </a:rPr>
                            <m:t>𝑭𝑷</m:t>
                          </m:r>
                          <m:r>
                            <a:rPr lang="en-IN" sz="2000" b="1">
                              <a:latin typeface="Cambria Math" panose="02040503050406030204" pitchFamily="18" charset="0"/>
                            </a:rPr>
                            <m:t>)</m:t>
                          </m:r>
                        </m:den>
                      </m:f>
                    </m:oMath>
                  </m:oMathPara>
                </a14:m>
                <a:endParaRPr lang="en-IN" sz="2000" b="1" dirty="0"/>
              </a:p>
              <a:p>
                <a:pPr algn="just">
                  <a:spcBef>
                    <a:spcPts val="600"/>
                  </a:spcBef>
                  <a:spcAft>
                    <a:spcPts val="1000"/>
                  </a:spcAft>
                </a:pPr>
                <a:r>
                  <a:rPr lang="en-US" sz="2000" b="1" dirty="0"/>
                  <a:t>Area Under Curve (AUC): </a:t>
                </a:r>
                <a:r>
                  <a:rPr lang="en-US" sz="2000" dirty="0"/>
                  <a:t>It is one of the widely used metrics and basically used for binary classification. AUC of a classifier is defined as the probability of a classifier that will rank a randomly chosen positive example higher than a negative example. Before going into  AUC  more, let me make you comfortable with few basic terms.</a:t>
                </a:r>
                <a:endParaRPr lang="en-IN" sz="2000" dirty="0"/>
              </a:p>
              <a:p>
                <a:pPr marL="457200" algn="just">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6D9C9C50-757E-4C24-88CD-6D83A57104F1}"/>
                  </a:ext>
                </a:extLst>
              </p:cNvPr>
              <p:cNvSpPr>
                <a:spLocks noGrp="1" noRot="1" noChangeAspect="1" noMove="1" noResize="1" noEditPoints="1" noAdjustHandles="1" noChangeArrowheads="1" noChangeShapeType="1" noTextEdit="1"/>
              </p:cNvSpPr>
              <p:nvPr>
                <p:ph type="body" idx="1"/>
              </p:nvPr>
            </p:nvSpPr>
            <p:spPr>
              <a:xfrm>
                <a:off x="304800" y="1066800"/>
                <a:ext cx="11430000" cy="5754909"/>
              </a:xfrm>
              <a:blipFill>
                <a:blip r:embed="rId2"/>
                <a:stretch>
                  <a:fillRect l="-1333" t="-1377" r="-1333"/>
                </a:stretch>
              </a:blipFill>
            </p:spPr>
            <p:txBody>
              <a:bodyPr/>
              <a:lstStyle/>
              <a:p>
                <a:r>
                  <a:rPr lang="en-IN">
                    <a:noFill/>
                  </a:rPr>
                  <a:t> </a:t>
                </a:r>
              </a:p>
            </p:txBody>
          </p:sp>
        </mc:Fallback>
      </mc:AlternateContent>
    </p:spTree>
    <p:extLst>
      <p:ext uri="{BB962C8B-B14F-4D97-AF65-F5344CB8AC3E}">
        <p14:creationId xmlns:p14="http://schemas.microsoft.com/office/powerpoint/2010/main" val="204911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4107278"/>
          </a:xfrm>
        </p:spPr>
        <p:txBody>
          <a:bodyPr/>
          <a:lstStyle/>
          <a:p>
            <a:pPr marL="342900" indent="-342900" algn="just">
              <a:lnSpc>
                <a:spcPct val="150000"/>
              </a:lnSpc>
              <a:buFont typeface="Wingdings" panose="05000000000000000000" pitchFamily="2" charset="2"/>
              <a:buChar char="Ø"/>
              <a:tabLst>
                <a:tab pos="685800" algn="l"/>
              </a:tabLst>
            </a:pPr>
            <a:r>
              <a:rPr lang="en-US" sz="2000" b="1" dirty="0"/>
              <a:t>Mean Absolute Error: </a:t>
            </a:r>
            <a:r>
              <a:rPr lang="en-US" sz="2000" dirty="0"/>
              <a:t>It is the average distance between Predicted and original values. Basically it gives how we have predicted from the actual output. However, there is one limitation i.e. it doesn’t give any idea about the direction of the error which is whether we are under-predicting or over-predicting our data. </a:t>
            </a:r>
          </a:p>
          <a:p>
            <a:pPr marL="342900" indent="-342900" algn="just">
              <a:lnSpc>
                <a:spcPct val="150000"/>
              </a:lnSpc>
              <a:buFont typeface="Wingdings" panose="05000000000000000000" pitchFamily="2" charset="2"/>
              <a:buChar char="Ø"/>
              <a:tabLst>
                <a:tab pos="685800" algn="l"/>
              </a:tabLst>
            </a:pPr>
            <a:endParaRPr lang="en-US" sz="2000" dirty="0"/>
          </a:p>
          <a:p>
            <a:pPr marL="342900" indent="-342900" algn="just">
              <a:lnSpc>
                <a:spcPct val="150000"/>
              </a:lnSpc>
              <a:buFont typeface="Wingdings" panose="05000000000000000000" pitchFamily="2" charset="2"/>
              <a:buChar char="Ø"/>
              <a:tabLst>
                <a:tab pos="685800" algn="l"/>
              </a:tabLst>
            </a:pPr>
            <a:r>
              <a:rPr lang="en-US" sz="2000" b="1" dirty="0"/>
              <a:t>Mean Squared Error: </a:t>
            </a:r>
            <a:r>
              <a:rPr lang="en-US" sz="2000" dirty="0"/>
              <a:t>It is similar to mean absolute error but the difference is it takes the square of average of between predicted and original values. The main advantage to take this metric is here, it is easier to calculate the gradient whereas in the case of mean absolute error it takes complicated programming tools to calculate the gradient. By taking the square of errors it pronounces larger errors more than smaller errors, we can focus more on </a:t>
            </a:r>
            <a:r>
              <a:rPr lang="en-US" sz="2000"/>
              <a:t>larger errors.</a:t>
            </a:r>
            <a:endParaRPr lang="en-US" sz="2000" dirty="0"/>
          </a:p>
        </p:txBody>
      </p:sp>
    </p:spTree>
    <p:extLst>
      <p:ext uri="{BB962C8B-B14F-4D97-AF65-F5344CB8AC3E}">
        <p14:creationId xmlns:p14="http://schemas.microsoft.com/office/powerpoint/2010/main" val="408057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Receiver Operating Characteristic (ROC) Curve</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2260619"/>
          </a:xfrm>
        </p:spPr>
        <p:txBody>
          <a:bodyPr/>
          <a:lstStyle/>
          <a:p>
            <a:pPr marL="342900" indent="-342900" algn="just">
              <a:lnSpc>
                <a:spcPct val="150000"/>
              </a:lnSpc>
              <a:buFont typeface="Wingdings" panose="05000000000000000000" pitchFamily="2" charset="2"/>
              <a:buChar char="Ø"/>
              <a:tabLst>
                <a:tab pos="685800" algn="l"/>
              </a:tabLst>
            </a:pPr>
            <a:r>
              <a:rPr lang="en-US" sz="2000" dirty="0"/>
              <a:t>This is again one of the popular metrics used in the industry.  The biggest advantage of using ROC curve is that it is independent of the change in proportion of responders. This statement will get clearer in the following sections.</a:t>
            </a:r>
          </a:p>
          <a:p>
            <a:pPr marL="342900" indent="-342900" algn="just">
              <a:lnSpc>
                <a:spcPct val="150000"/>
              </a:lnSpc>
              <a:buFont typeface="Wingdings" panose="05000000000000000000" pitchFamily="2" charset="2"/>
              <a:buChar char="Ø"/>
              <a:tabLst>
                <a:tab pos="685800" algn="l"/>
              </a:tabLst>
            </a:pPr>
            <a:r>
              <a:rPr lang="en-US" sz="2000" dirty="0"/>
              <a:t>Let’s first try to understand what is ROC (Receiver operating characteristic) curve. If we look at the confusion matrix below, we observe that for a probabilistic model, we get different value for each metric.</a:t>
            </a:r>
          </a:p>
        </p:txBody>
      </p:sp>
      <p:pic>
        <p:nvPicPr>
          <p:cNvPr id="1026" name="Picture 2" descr="confusion matrix">
            <a:extLst>
              <a:ext uri="{FF2B5EF4-FFF2-40B4-BE49-F238E27FC236}">
                <a16:creationId xmlns:a16="http://schemas.microsoft.com/office/drawing/2014/main" id="{678DB13F-0B25-44CD-B152-29E8D4F19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1092517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7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Receiver Operating Characteristic (ROC) Curve</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1"/>
            <a:ext cx="7162800" cy="1066800"/>
          </a:xfrm>
        </p:spPr>
        <p:txBody>
          <a:bodyPr/>
          <a:lstStyle/>
          <a:p>
            <a:pPr marL="342900" indent="-342900" algn="just">
              <a:lnSpc>
                <a:spcPct val="150000"/>
              </a:lnSpc>
              <a:buFont typeface="Wingdings" panose="05000000000000000000" pitchFamily="2" charset="2"/>
              <a:buChar char="Ø"/>
              <a:tabLst>
                <a:tab pos="685800" algn="l"/>
              </a:tabLst>
            </a:pPr>
            <a:r>
              <a:rPr lang="en-US" sz="2000" dirty="0"/>
              <a:t>Hence, for each sensitivity, we get a different specificity. The two vary as follows:</a:t>
            </a:r>
          </a:p>
          <a:p>
            <a:pPr marL="342900" indent="-342900" algn="just">
              <a:lnSpc>
                <a:spcPct val="150000"/>
              </a:lnSpc>
              <a:buFont typeface="Wingdings" panose="05000000000000000000" pitchFamily="2" charset="2"/>
              <a:buChar char="Ø"/>
              <a:tabLst>
                <a:tab pos="685800" algn="l"/>
              </a:tabLst>
            </a:pPr>
            <a:endParaRPr lang="en-US" sz="2000" dirty="0"/>
          </a:p>
          <a:p>
            <a:pPr marL="342900" indent="-342900" algn="just">
              <a:lnSpc>
                <a:spcPct val="150000"/>
              </a:lnSpc>
              <a:buFont typeface="Wingdings" panose="05000000000000000000" pitchFamily="2" charset="2"/>
              <a:buChar char="Ø"/>
              <a:tabLst>
                <a:tab pos="685800" algn="l"/>
              </a:tabLst>
            </a:pPr>
            <a:endParaRPr lang="en-US" sz="2000" dirty="0"/>
          </a:p>
          <a:p>
            <a:pPr marL="342900" indent="-342900" algn="just">
              <a:lnSpc>
                <a:spcPct val="150000"/>
              </a:lnSpc>
              <a:buFont typeface="Wingdings" panose="05000000000000000000" pitchFamily="2" charset="2"/>
              <a:buChar char="Ø"/>
              <a:tabLst>
                <a:tab pos="685800" algn="l"/>
              </a:tabLst>
            </a:pPr>
            <a:endParaRPr lang="en-US" sz="2000" dirty="0"/>
          </a:p>
          <a:p>
            <a:pPr marL="342900" indent="-342900" algn="just">
              <a:lnSpc>
                <a:spcPct val="150000"/>
              </a:lnSpc>
              <a:buFont typeface="Wingdings" panose="05000000000000000000" pitchFamily="2" charset="2"/>
              <a:buChar char="Ø"/>
              <a:tabLst>
                <a:tab pos="685800" algn="l"/>
              </a:tabLst>
            </a:pPr>
            <a:endParaRPr lang="en-US" sz="2000" dirty="0"/>
          </a:p>
          <a:p>
            <a:pPr marL="342900" indent="-342900" algn="just">
              <a:lnSpc>
                <a:spcPct val="150000"/>
              </a:lnSpc>
              <a:buFont typeface="Wingdings" panose="05000000000000000000" pitchFamily="2" charset="2"/>
              <a:buChar char="Ø"/>
              <a:tabLst>
                <a:tab pos="685800" algn="l"/>
              </a:tabLst>
            </a:pPr>
            <a:endParaRPr lang="en-US" sz="2000" dirty="0"/>
          </a:p>
        </p:txBody>
      </p:sp>
      <p:pic>
        <p:nvPicPr>
          <p:cNvPr id="1028" name="Picture 4" descr="specificity, sensitivity">
            <a:extLst>
              <a:ext uri="{FF2B5EF4-FFF2-40B4-BE49-F238E27FC236}">
                <a16:creationId xmlns:a16="http://schemas.microsoft.com/office/drawing/2014/main" id="{549A0B5B-210F-3139-5744-259DD1DD6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295400"/>
            <a:ext cx="41910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del evaluation, ROC curve">
            <a:extLst>
              <a:ext uri="{FF2B5EF4-FFF2-40B4-BE49-F238E27FC236}">
                <a16:creationId xmlns:a16="http://schemas.microsoft.com/office/drawing/2014/main" id="{91BAE6F7-8B96-4A4B-A25C-A4A3E16AD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429000"/>
            <a:ext cx="5943600"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CCE8BCE2-6B29-6912-AE3F-45B34D9767B3}"/>
              </a:ext>
            </a:extLst>
          </p:cNvPr>
          <p:cNvSpPr txBox="1">
            <a:spLocks/>
          </p:cNvSpPr>
          <p:nvPr/>
        </p:nvSpPr>
        <p:spPr>
          <a:xfrm>
            <a:off x="304800" y="3429000"/>
            <a:ext cx="5562600" cy="226061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tabLst>
                <a:tab pos="685800" algn="l"/>
              </a:tabLst>
            </a:pPr>
            <a:r>
              <a:rPr lang="en-US" sz="2000" kern="0" dirty="0"/>
              <a:t>The ROC curve is the plot between sensitivity and (1- specificity). (1- specificity) is also known as false positive rate and sensitivity is also known as True Positive rate. Following is the ROC curve for the case in hand.</a:t>
            </a:r>
          </a:p>
        </p:txBody>
      </p:sp>
    </p:spTree>
    <p:extLst>
      <p:ext uri="{BB962C8B-B14F-4D97-AF65-F5344CB8AC3E}">
        <p14:creationId xmlns:p14="http://schemas.microsoft.com/office/powerpoint/2010/main" val="1293994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1871</TotalTime>
  <Words>1134</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Cambria Math</vt:lpstr>
      <vt:lpstr>Carlito</vt:lpstr>
      <vt:lpstr>Times New Roman</vt:lpstr>
      <vt:lpstr>Trebuchet MS</vt:lpstr>
      <vt:lpstr>Wingdings</vt:lpstr>
      <vt:lpstr>Office Theme</vt:lpstr>
      <vt:lpstr>INSTITUTE: UIE (AIT-CSE)</vt:lpstr>
      <vt:lpstr>PowerPoint Presentation</vt:lpstr>
      <vt:lpstr>Class Evaluation Measures</vt:lpstr>
      <vt:lpstr>Confusion Matrix</vt:lpstr>
      <vt:lpstr> </vt:lpstr>
      <vt:lpstr> </vt:lpstr>
      <vt:lpstr> </vt:lpstr>
      <vt:lpstr>Receiver Operating Characteristic (ROC) Curve</vt:lpstr>
      <vt:lpstr>Receiver Operating Characteristic (ROC) Curve</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158</cp:revision>
  <dcterms:created xsi:type="dcterms:W3CDTF">2020-06-24T06:19:43Z</dcterms:created>
  <dcterms:modified xsi:type="dcterms:W3CDTF">2022-10-21T10:00:53Z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