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86" r:id="rId2"/>
    <p:sldId id="284" r:id="rId3"/>
    <p:sldId id="285" r:id="rId4"/>
    <p:sldId id="510" r:id="rId5"/>
    <p:sldId id="499" r:id="rId6"/>
    <p:sldId id="511" r:id="rId7"/>
    <p:sldId id="507" r:id="rId8"/>
    <p:sldId id="513" r:id="rId9"/>
    <p:sldId id="512" r:id="rId10"/>
    <p:sldId id="514" r:id="rId11"/>
    <p:sldId id="515" r:id="rId12"/>
    <p:sldId id="498" r:id="rId13"/>
    <p:sldId id="283"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21-10-2022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a:t>
            </a:fld>
            <a:endParaRPr lang="en-IN"/>
          </a:p>
        </p:txBody>
      </p:sp>
    </p:spTree>
    <p:extLst>
      <p:ext uri="{BB962C8B-B14F-4D97-AF65-F5344CB8AC3E}">
        <p14:creationId xmlns:p14="http://schemas.microsoft.com/office/powerpoint/2010/main" val="2669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5</a:t>
            </a:fld>
            <a:endParaRPr lang="en-IN"/>
          </a:p>
        </p:txBody>
      </p:sp>
    </p:spTree>
    <p:extLst>
      <p:ext uri="{BB962C8B-B14F-4D97-AF65-F5344CB8AC3E}">
        <p14:creationId xmlns:p14="http://schemas.microsoft.com/office/powerpoint/2010/main" val="321727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12</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3.1.4 &amp; 3.1.5: Tree Models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34 &amp; 35: </a:t>
            </a:r>
            <a:r>
              <a:rPr lang="en-US" sz="2400" b="1" spc="-5" dirty="0">
                <a:solidFill>
                  <a:schemeClr val="tx1">
                    <a:lumMod val="85000"/>
                    <a:lumOff val="15000"/>
                  </a:schemeClr>
                </a:solidFill>
                <a:latin typeface="Times New Roman"/>
                <a:cs typeface="Times New Roman"/>
              </a:rPr>
              <a:t>MDL &amp; Decision Trees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algn="just">
              <a:lnSpc>
                <a:spcPct val="150000"/>
              </a:lnSpc>
              <a:tabLst>
                <a:tab pos="685800" algn="l"/>
              </a:tabLst>
            </a:pPr>
            <a:r>
              <a:rPr lang="en-US" sz="2000" b="1" dirty="0"/>
              <a:t>Gini Index</a:t>
            </a:r>
          </a:p>
          <a:p>
            <a:pPr marL="342900" indent="-342900" algn="just">
              <a:lnSpc>
                <a:spcPct val="150000"/>
              </a:lnSpc>
              <a:buFont typeface="Wingdings" panose="05000000000000000000" pitchFamily="2" charset="2"/>
              <a:buChar char="Ø"/>
              <a:tabLst>
                <a:tab pos="685800" algn="l"/>
              </a:tabLst>
            </a:pPr>
            <a:r>
              <a:rPr lang="en-US" sz="2000" dirty="0"/>
              <a:t>Gini index is a measure of impurity or purity used while creating a decision tree in the CART(Classification and Regression Tree) algorithm.</a:t>
            </a:r>
          </a:p>
          <a:p>
            <a:pPr marL="342900" indent="-342900" algn="just">
              <a:lnSpc>
                <a:spcPct val="150000"/>
              </a:lnSpc>
              <a:buFont typeface="Wingdings" panose="05000000000000000000" pitchFamily="2" charset="2"/>
              <a:buChar char="Ø"/>
              <a:tabLst>
                <a:tab pos="685800" algn="l"/>
              </a:tabLst>
            </a:pPr>
            <a:r>
              <a:rPr lang="en-US" sz="2000" dirty="0"/>
              <a:t>An attribute with the low Gini index should be preferred as compared to the high Gini index.</a:t>
            </a:r>
          </a:p>
          <a:p>
            <a:pPr marL="342900" indent="-342900" algn="just">
              <a:lnSpc>
                <a:spcPct val="150000"/>
              </a:lnSpc>
              <a:buFont typeface="Wingdings" panose="05000000000000000000" pitchFamily="2" charset="2"/>
              <a:buChar char="Ø"/>
              <a:tabLst>
                <a:tab pos="685800" algn="l"/>
              </a:tabLst>
            </a:pPr>
            <a:r>
              <a:rPr lang="en-US" sz="2000" dirty="0"/>
              <a:t>It only creates binary splits, and the CART algorithm uses the Gini index to create binary splits.</a:t>
            </a:r>
          </a:p>
          <a:p>
            <a:pPr marL="342900" indent="-342900" algn="just">
              <a:lnSpc>
                <a:spcPct val="150000"/>
              </a:lnSpc>
              <a:buFont typeface="Wingdings" panose="05000000000000000000" pitchFamily="2" charset="2"/>
              <a:buChar char="Ø"/>
              <a:tabLst>
                <a:tab pos="685800" algn="l"/>
              </a:tabLst>
            </a:pPr>
            <a:r>
              <a:rPr lang="en-US" sz="2000" dirty="0"/>
              <a:t>Gini index can be calculated using the below formula:</a:t>
            </a:r>
          </a:p>
          <a:p>
            <a:pPr marL="342900" indent="-342900" algn="just">
              <a:lnSpc>
                <a:spcPct val="150000"/>
              </a:lnSpc>
              <a:buFont typeface="Wingdings" panose="05000000000000000000" pitchFamily="2" charset="2"/>
              <a:buChar char="Ø"/>
              <a:tabLst>
                <a:tab pos="685800" algn="l"/>
              </a:tabLst>
            </a:pPr>
            <a:endParaRPr lang="en-US" sz="2000" dirty="0"/>
          </a:p>
          <a:p>
            <a:pPr algn="just">
              <a:lnSpc>
                <a:spcPct val="150000"/>
              </a:lnSpc>
              <a:tabLst>
                <a:tab pos="685800" algn="l"/>
              </a:tabLst>
            </a:pPr>
            <a:r>
              <a:rPr lang="en-US" sz="2000" b="1" dirty="0"/>
              <a:t>Pruning: Getting an Optimal Decision tree</a:t>
            </a:r>
          </a:p>
          <a:p>
            <a:pPr marL="342900" indent="-342900" algn="just">
              <a:lnSpc>
                <a:spcPct val="150000"/>
              </a:lnSpc>
              <a:buFont typeface="Wingdings" panose="05000000000000000000" pitchFamily="2" charset="2"/>
              <a:buChar char="Ø"/>
              <a:tabLst>
                <a:tab pos="685800" algn="l"/>
              </a:tabLst>
            </a:pPr>
            <a:r>
              <a:rPr lang="en-US" sz="2000" dirty="0"/>
              <a:t>Pruning is a process of deleting the unnecessary nodes from a tree in order to get the optimal decision tree. A too-large tree increases the risk of overfitting, and a small tree may not capture all the important features of the dataset. Therefore, a technique that decreases the size of the learning tree without reducing accuracy is known as Pruning. </a:t>
            </a:r>
          </a:p>
        </p:txBody>
      </p:sp>
      <p:sp>
        <p:nvSpPr>
          <p:cNvPr id="4" name="Rectangle 1">
            <a:extLst>
              <a:ext uri="{FF2B5EF4-FFF2-40B4-BE49-F238E27FC236}">
                <a16:creationId xmlns:a16="http://schemas.microsoft.com/office/drawing/2014/main" id="{5EA44F65-E679-C647-FF43-36760BBE6EF6}"/>
              </a:ext>
            </a:extLst>
          </p:cNvPr>
          <p:cNvSpPr>
            <a:spLocks noChangeArrowheads="1"/>
          </p:cNvSpPr>
          <p:nvPr/>
        </p:nvSpPr>
        <p:spPr bwMode="auto">
          <a:xfrm>
            <a:off x="4800600" y="3997975"/>
            <a:ext cx="2438400" cy="24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28566" rIns="91440" bIns="2856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Unicode MS"/>
              </a:rPr>
              <a:t>Gini Index= 1- ∑</a:t>
            </a:r>
            <a:r>
              <a:rPr kumimoji="0" lang="en-US" altLang="en-US" sz="1200" b="0" i="0" u="none" strike="noStrike" cap="none" normalizeH="0" baseline="-30000">
                <a:ln>
                  <a:noFill/>
                </a:ln>
                <a:solidFill>
                  <a:srgbClr val="333333"/>
                </a:solidFill>
                <a:effectLst/>
                <a:latin typeface="Arial Unicode MS"/>
              </a:rPr>
              <a:t>j</a:t>
            </a:r>
            <a:r>
              <a:rPr kumimoji="0" lang="en-US" altLang="en-US" sz="1200" b="0" i="0" u="none" strike="noStrike" cap="none" normalizeH="0" baseline="0">
                <a:ln>
                  <a:noFill/>
                </a:ln>
                <a:solidFill>
                  <a:srgbClr val="333333"/>
                </a:solidFill>
                <a:effectLst/>
                <a:latin typeface="Arial Unicode MS"/>
              </a:rPr>
              <a:t>P</a:t>
            </a:r>
            <a:r>
              <a:rPr kumimoji="0" lang="en-US" altLang="en-US" sz="1200" b="0" i="0" u="none" strike="noStrike" cap="none" normalizeH="0" baseline="-30000">
                <a:ln>
                  <a:noFill/>
                </a:ln>
                <a:solidFill>
                  <a:srgbClr val="333333"/>
                </a:solidFill>
                <a:effectLst/>
                <a:latin typeface="Arial Unicode MS"/>
              </a:rPr>
              <a:t>j</a:t>
            </a:r>
            <a:r>
              <a:rPr kumimoji="0" lang="en-US" altLang="en-US" sz="1200" b="0" i="0" u="none" strike="noStrike" cap="none" normalizeH="0" baseline="30000">
                <a:ln>
                  <a:noFill/>
                </a:ln>
                <a:solidFill>
                  <a:srgbClr val="333333"/>
                </a:solidFill>
                <a:effectLst/>
                <a:latin typeface="Arial Unicode MS"/>
              </a:rPr>
              <a:t>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7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algn="just">
              <a:lnSpc>
                <a:spcPct val="150000"/>
              </a:lnSpc>
              <a:tabLst>
                <a:tab pos="685800" algn="l"/>
              </a:tabLst>
            </a:pPr>
            <a:r>
              <a:rPr lang="en-US" sz="2000" dirty="0"/>
              <a:t>There are mainly two types of tree pruning technology used:</a:t>
            </a:r>
          </a:p>
          <a:p>
            <a:pPr marL="714375" indent="-342900" algn="just">
              <a:lnSpc>
                <a:spcPct val="150000"/>
              </a:lnSpc>
              <a:buFont typeface="Wingdings" panose="05000000000000000000" pitchFamily="2" charset="2"/>
              <a:buChar char="v"/>
              <a:tabLst>
                <a:tab pos="685800" algn="l"/>
              </a:tabLst>
            </a:pPr>
            <a:r>
              <a:rPr lang="en-US" sz="2000" dirty="0"/>
              <a:t>Cost Complexity Pruning &amp; Reduced Error Pruning</a:t>
            </a:r>
          </a:p>
          <a:p>
            <a:pPr algn="just">
              <a:lnSpc>
                <a:spcPct val="150000"/>
              </a:lnSpc>
              <a:tabLst>
                <a:tab pos="685800" algn="l"/>
              </a:tabLst>
            </a:pPr>
            <a:r>
              <a:rPr lang="en-US" sz="2000" b="1" dirty="0"/>
              <a:t>Advantages of the Decision Tree</a:t>
            </a:r>
          </a:p>
          <a:p>
            <a:pPr marL="342900" indent="-342900" algn="just">
              <a:lnSpc>
                <a:spcPct val="150000"/>
              </a:lnSpc>
              <a:buFont typeface="Wingdings" panose="05000000000000000000" pitchFamily="2" charset="2"/>
              <a:buChar char="Ø"/>
              <a:tabLst>
                <a:tab pos="685800" algn="l"/>
              </a:tabLst>
            </a:pPr>
            <a:r>
              <a:rPr lang="en-US" sz="2000" dirty="0"/>
              <a:t>It is simple to understand as it follows the same process which a human follow while making any decision in real-life.</a:t>
            </a:r>
          </a:p>
          <a:p>
            <a:pPr marL="342900" indent="-342900" algn="just">
              <a:lnSpc>
                <a:spcPct val="150000"/>
              </a:lnSpc>
              <a:buFont typeface="Wingdings" panose="05000000000000000000" pitchFamily="2" charset="2"/>
              <a:buChar char="Ø"/>
              <a:tabLst>
                <a:tab pos="685800" algn="l"/>
              </a:tabLst>
            </a:pPr>
            <a:r>
              <a:rPr lang="en-US" sz="2000" dirty="0"/>
              <a:t>It can be very useful for solving decision-related problems.</a:t>
            </a:r>
          </a:p>
          <a:p>
            <a:pPr marL="342900" indent="-342900" algn="just">
              <a:lnSpc>
                <a:spcPct val="150000"/>
              </a:lnSpc>
              <a:buFont typeface="Wingdings" panose="05000000000000000000" pitchFamily="2" charset="2"/>
              <a:buChar char="Ø"/>
              <a:tabLst>
                <a:tab pos="685800" algn="l"/>
              </a:tabLst>
            </a:pPr>
            <a:r>
              <a:rPr lang="en-US" sz="2000" dirty="0"/>
              <a:t>It helps to think about all the possible outcomes for a problem.</a:t>
            </a:r>
          </a:p>
          <a:p>
            <a:pPr marL="342900" indent="-342900" algn="just">
              <a:lnSpc>
                <a:spcPct val="150000"/>
              </a:lnSpc>
              <a:buFont typeface="Wingdings" panose="05000000000000000000" pitchFamily="2" charset="2"/>
              <a:buChar char="Ø"/>
              <a:tabLst>
                <a:tab pos="685800" algn="l"/>
              </a:tabLst>
            </a:pPr>
            <a:r>
              <a:rPr lang="en-US" sz="2000" dirty="0"/>
              <a:t>There is less requirement of data cleaning compared to other algorithms.</a:t>
            </a:r>
          </a:p>
          <a:p>
            <a:pPr algn="just">
              <a:lnSpc>
                <a:spcPct val="150000"/>
              </a:lnSpc>
              <a:tabLst>
                <a:tab pos="685800" algn="l"/>
              </a:tabLst>
            </a:pPr>
            <a:r>
              <a:rPr lang="en-US" sz="2000" b="1" dirty="0"/>
              <a:t>Disadvantages of the Decision Tree</a:t>
            </a:r>
          </a:p>
          <a:p>
            <a:pPr marL="342900" indent="-342900" algn="just">
              <a:lnSpc>
                <a:spcPct val="150000"/>
              </a:lnSpc>
              <a:buFont typeface="Wingdings" panose="05000000000000000000" pitchFamily="2" charset="2"/>
              <a:buChar char="Ø"/>
              <a:tabLst>
                <a:tab pos="685800" algn="l"/>
              </a:tabLst>
            </a:pPr>
            <a:r>
              <a:rPr lang="en-US" sz="2000" dirty="0"/>
              <a:t>The decision tree contains lots of layers, which makes it complex.</a:t>
            </a:r>
          </a:p>
          <a:p>
            <a:pPr marL="342900" indent="-342900" algn="just">
              <a:lnSpc>
                <a:spcPct val="150000"/>
              </a:lnSpc>
              <a:buFont typeface="Wingdings" panose="05000000000000000000" pitchFamily="2" charset="2"/>
              <a:buChar char="Ø"/>
              <a:tabLst>
                <a:tab pos="685800" algn="l"/>
              </a:tabLst>
            </a:pPr>
            <a:r>
              <a:rPr lang="en-US" sz="2000" dirty="0"/>
              <a:t>It may have an overfitting issue, which can be resolved using the Random Forest algorithm.</a:t>
            </a:r>
          </a:p>
          <a:p>
            <a:pPr marL="342900" indent="-342900" algn="just">
              <a:lnSpc>
                <a:spcPct val="150000"/>
              </a:lnSpc>
              <a:buFont typeface="Wingdings" panose="05000000000000000000" pitchFamily="2" charset="2"/>
              <a:buChar char="Ø"/>
              <a:tabLst>
                <a:tab pos="685800" algn="l"/>
              </a:tabLst>
            </a:pPr>
            <a:r>
              <a:rPr lang="en-US" sz="2000" dirty="0"/>
              <a:t>For more class labels, the computational complexity of the decision tree may increase.</a:t>
            </a:r>
          </a:p>
        </p:txBody>
      </p:sp>
    </p:spTree>
    <p:extLst>
      <p:ext uri="{BB962C8B-B14F-4D97-AF65-F5344CB8AC3E}">
        <p14:creationId xmlns:p14="http://schemas.microsoft.com/office/powerpoint/2010/main" val="83354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Minimum Description Length (MDL)</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030608"/>
          </a:xfrm>
        </p:spPr>
        <p:txBody>
          <a:bodyPr/>
          <a:lstStyle/>
          <a:p>
            <a:pPr marL="342900" indent="-342900" algn="just">
              <a:lnSpc>
                <a:spcPct val="150000"/>
              </a:lnSpc>
              <a:buFont typeface="Wingdings" panose="05000000000000000000" pitchFamily="2" charset="2"/>
              <a:buChar char="Ø"/>
            </a:pPr>
            <a:r>
              <a:rPr lang="en-US" sz="2000" dirty="0"/>
              <a:t>The basic idea of the MDL-based approach to pruning is that a subtree should be pruned if the description length of classification of training instances given the (whole) tree plus the description length of the (whole) tree is greater than if the subtree is pruned. Various implementations of this idea are possible.</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The minimum description length principle describes a way to minimize models. It is similar to combining the length (or in our case, the tree depth) and the cost into a new and improved cost function. The goal of MDL can be described as “to find regularity in the data”. where ’regularity’ means compressibility.</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MDL applies in machine learning when algorithms (machines) generate descriptions. Learning occurs when an algorithm generates a shorter description of the same data set.</a:t>
            </a:r>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Decision Tree</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marL="342900" indent="-342900" algn="just">
              <a:lnSpc>
                <a:spcPct val="150000"/>
              </a:lnSpc>
              <a:buFont typeface="Wingdings" panose="05000000000000000000" pitchFamily="2" charset="2"/>
              <a:buChar char="Ø"/>
            </a:pPr>
            <a:r>
              <a:rPr lang="en-US" sz="2000"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342900" indent="-342900" algn="just">
              <a:lnSpc>
                <a:spcPct val="150000"/>
              </a:lnSpc>
              <a:buFont typeface="Wingdings" panose="05000000000000000000" pitchFamily="2" charset="2"/>
              <a:buChar char="Ø"/>
            </a:pPr>
            <a:r>
              <a:rPr lang="en-US" sz="2000" dirty="0"/>
              <a:t>In a Decision tree, there are two nodes, which are the Decision Node and Leaf Node. Decision nodes are used to make any decision and have multiple branches, whereas Leaf nodes are the output of those decisions and do not contain any further branches.</a:t>
            </a:r>
          </a:p>
          <a:p>
            <a:pPr marL="342900" indent="-342900" algn="just">
              <a:lnSpc>
                <a:spcPct val="150000"/>
              </a:lnSpc>
              <a:buFont typeface="Wingdings" panose="05000000000000000000" pitchFamily="2" charset="2"/>
              <a:buChar char="Ø"/>
            </a:pPr>
            <a:r>
              <a:rPr lang="en-US" sz="2000" dirty="0"/>
              <a:t>The decisions or the test are performed on the basis of features of the given dataset.</a:t>
            </a:r>
          </a:p>
          <a:p>
            <a:pPr marL="342900" indent="-342900" algn="just">
              <a:lnSpc>
                <a:spcPct val="150000"/>
              </a:lnSpc>
              <a:buFont typeface="Wingdings" panose="05000000000000000000" pitchFamily="2" charset="2"/>
              <a:buChar char="Ø"/>
            </a:pPr>
            <a:r>
              <a:rPr lang="en-US" sz="2000" dirty="0"/>
              <a:t>It is a graphical representation for getting all the possible solutions to a problem/decision based on given conditions.</a:t>
            </a:r>
          </a:p>
          <a:p>
            <a:pPr marL="342900" indent="-342900" algn="just">
              <a:lnSpc>
                <a:spcPct val="150000"/>
              </a:lnSpc>
              <a:buFont typeface="Wingdings" panose="05000000000000000000" pitchFamily="2" charset="2"/>
              <a:buChar char="Ø"/>
            </a:pPr>
            <a:r>
              <a:rPr lang="en-US" sz="2000" dirty="0"/>
              <a:t>It is called a decision tree because, similar to a tree, it starts with the root node, which expands on further branches and constructs a tree-like structure.</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1538883"/>
          </a:xfrm>
        </p:spPr>
        <p:txBody>
          <a:bodyPr/>
          <a:lstStyle/>
          <a:p>
            <a:pPr marL="342900" indent="-342900" algn="just">
              <a:buFont typeface="Wingdings" panose="05000000000000000000" pitchFamily="2" charset="2"/>
              <a:buChar char="Ø"/>
            </a:pPr>
            <a:r>
              <a:rPr lang="en-US" sz="2000" dirty="0"/>
              <a:t>In order to build a tree, we use the CART algorithm, which stands for Classification and Regression Tree algorithm.</a:t>
            </a:r>
          </a:p>
          <a:p>
            <a:pPr marL="342900" indent="-342900" algn="just">
              <a:buFont typeface="Wingdings" panose="05000000000000000000" pitchFamily="2" charset="2"/>
              <a:buChar char="Ø"/>
            </a:pPr>
            <a:r>
              <a:rPr lang="en-US" sz="2000" dirty="0"/>
              <a:t>A decision tree simply asks a question, and based on the answer (Yes/No), it further split the tree into subtrees.</a:t>
            </a:r>
          </a:p>
          <a:p>
            <a:pPr marL="342900" indent="-342900" algn="just">
              <a:buFont typeface="Wingdings" panose="05000000000000000000" pitchFamily="2" charset="2"/>
              <a:buChar char="Ø"/>
            </a:pPr>
            <a:r>
              <a:rPr lang="en-US" sz="2000" dirty="0"/>
              <a:t>Below diagram explains the general structure of a decision tree:</a:t>
            </a:r>
          </a:p>
        </p:txBody>
      </p:sp>
      <p:pic>
        <p:nvPicPr>
          <p:cNvPr id="5" name="Picture 4">
            <a:extLst>
              <a:ext uri="{FF2B5EF4-FFF2-40B4-BE49-F238E27FC236}">
                <a16:creationId xmlns:a16="http://schemas.microsoft.com/office/drawing/2014/main" id="{9E35C5A4-2FD6-017A-2F46-316F4C6D76A3}"/>
              </a:ext>
            </a:extLst>
          </p:cNvPr>
          <p:cNvPicPr>
            <a:picLocks noChangeAspect="1"/>
          </p:cNvPicPr>
          <p:nvPr/>
        </p:nvPicPr>
        <p:blipFill>
          <a:blip r:embed="rId3"/>
          <a:stretch>
            <a:fillRect/>
          </a:stretch>
        </p:blipFill>
        <p:spPr>
          <a:xfrm>
            <a:off x="6096001" y="2834283"/>
            <a:ext cx="5638800" cy="3718917"/>
          </a:xfrm>
          <a:prstGeom prst="rect">
            <a:avLst/>
          </a:prstGeom>
        </p:spPr>
      </p:pic>
      <p:sp>
        <p:nvSpPr>
          <p:cNvPr id="6" name="Text Placeholder 2">
            <a:extLst>
              <a:ext uri="{FF2B5EF4-FFF2-40B4-BE49-F238E27FC236}">
                <a16:creationId xmlns:a16="http://schemas.microsoft.com/office/drawing/2014/main" id="{44E7E28E-C171-C184-34BA-73FEECADF320}"/>
              </a:ext>
            </a:extLst>
          </p:cNvPr>
          <p:cNvSpPr txBox="1">
            <a:spLocks/>
          </p:cNvSpPr>
          <p:nvPr/>
        </p:nvSpPr>
        <p:spPr>
          <a:xfrm>
            <a:off x="304800" y="3091458"/>
            <a:ext cx="5791200" cy="3385542"/>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kern="0" dirty="0"/>
              <a:t>Why use Decision Trees?</a:t>
            </a:r>
          </a:p>
          <a:p>
            <a:pPr algn="just"/>
            <a:r>
              <a:rPr lang="en-US" sz="2000" kern="0" dirty="0"/>
              <a:t>There are various algorithms in Machine learning, so choosing the best algorithm for the given dataset and problem is the main point to remember while creating a machine learning model. Below are the two reasons for using the Decision tree:</a:t>
            </a:r>
          </a:p>
          <a:p>
            <a:pPr marL="342900" indent="-342900" algn="just">
              <a:buFont typeface="Wingdings" panose="05000000000000000000" pitchFamily="2" charset="2"/>
              <a:buChar char="Ø"/>
            </a:pPr>
            <a:endParaRPr lang="en-US" sz="2000" kern="0" dirty="0"/>
          </a:p>
          <a:p>
            <a:pPr marL="342900" indent="-342900" algn="just">
              <a:buFont typeface="Wingdings" panose="05000000000000000000" pitchFamily="2" charset="2"/>
              <a:buChar char="Ø"/>
            </a:pPr>
            <a:r>
              <a:rPr lang="en-US" sz="2000" kern="0" dirty="0"/>
              <a:t>Decision Trees usually mimic human thinking ability while making a decision, so it is easy to understand.</a:t>
            </a:r>
          </a:p>
          <a:p>
            <a:pPr marL="342900" indent="-342900" algn="just">
              <a:buFont typeface="Wingdings" panose="05000000000000000000" pitchFamily="2" charset="2"/>
              <a:buChar char="Ø"/>
            </a:pPr>
            <a:r>
              <a:rPr lang="en-US" sz="2000" kern="0" dirty="0"/>
              <a:t>The logic behind the decision tree can be easily understood because it shows a tree-like structure.</a:t>
            </a:r>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586145"/>
          </a:xfrm>
        </p:spPr>
        <p:txBody>
          <a:bodyPr/>
          <a:lstStyle/>
          <a:p>
            <a:pPr marL="85725" algn="just">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Decision Tree Terminologies</a:t>
            </a:r>
          </a:p>
          <a:p>
            <a:pPr marL="361950" indent="-285750" algn="just">
              <a:spcAft>
                <a:spcPts val="1000"/>
              </a:spcAft>
              <a:buFont typeface="Wingdings" panose="05000000000000000000" pitchFamily="2" charset="2"/>
              <a:buChar char="Ø"/>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Root Node: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Root node is from where the decision tree starts. It represents the entire dataset, which further gets divided into two or more homogeneous sets.</a:t>
            </a:r>
          </a:p>
          <a:p>
            <a:pPr marL="361950" indent="-285750" algn="just">
              <a:spcAft>
                <a:spcPts val="1000"/>
              </a:spcAft>
              <a:buFont typeface="Wingdings" panose="05000000000000000000" pitchFamily="2" charset="2"/>
              <a:buChar char="Ø"/>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Leaf Node: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Leaf nodes are the final output node, and the tree cannot be segregated further after getting a leaf node.</a:t>
            </a:r>
          </a:p>
          <a:p>
            <a:pPr marL="361950" indent="-285750" algn="just">
              <a:spcAft>
                <a:spcPts val="1000"/>
              </a:spcAft>
              <a:buFont typeface="Wingdings" panose="05000000000000000000" pitchFamily="2" charset="2"/>
              <a:buChar char="Ø"/>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Splitting: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Splitting is the process of dividing the decision node/root node into sub-nodes according to the given conditions.</a:t>
            </a:r>
          </a:p>
          <a:p>
            <a:pPr marL="361950" indent="-285750" algn="just">
              <a:spcAft>
                <a:spcPts val="1000"/>
              </a:spcAft>
              <a:buFont typeface="Wingdings" panose="05000000000000000000" pitchFamily="2" charset="2"/>
              <a:buChar char="Ø"/>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Branch/Sub Tree: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tree formed by splitting the tree.</a:t>
            </a:r>
          </a:p>
          <a:p>
            <a:pPr marL="361950" indent="-285750" algn="just">
              <a:spcAft>
                <a:spcPts val="1000"/>
              </a:spcAft>
              <a:buFont typeface="Wingdings" panose="05000000000000000000" pitchFamily="2" charset="2"/>
              <a:buChar char="Ø"/>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Pruning: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Pruning is the process of removing the unwanted branches from the tree.</a:t>
            </a:r>
          </a:p>
          <a:p>
            <a:pPr marL="361950" indent="-285750" algn="just">
              <a:spcAft>
                <a:spcPts val="1000"/>
              </a:spcAft>
              <a:buFont typeface="Wingdings" panose="05000000000000000000" pitchFamily="2" charset="2"/>
              <a:buChar char="Ø"/>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Parent/Child node: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root node of the tree is called the parent node, and other nodes are called the child nodes.</a:t>
            </a:r>
          </a:p>
          <a:p>
            <a:pPr marL="76200" algn="just">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How does the Decision Tree algorithm Work?</a:t>
            </a:r>
          </a:p>
          <a:p>
            <a:pPr marL="76200" algn="just">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pPr marL="76200" algn="just">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the next node, the algorithm again compares the attribute value with the other sub-nodes and move further. It continues the process until it reaches the leaf node of the tree. The complete process can be better understood using the below algorithm: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1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6106338"/>
          </a:xfrm>
        </p:spPr>
        <p:txBody>
          <a:bodyPr/>
          <a:lstStyle/>
          <a:p>
            <a:pPr marL="342900" indent="-342900" algn="just">
              <a:lnSpc>
                <a:spcPct val="150000"/>
              </a:lnSpc>
              <a:buFont typeface="Wingdings" panose="05000000000000000000" pitchFamily="2" charset="2"/>
              <a:buChar char="Ø"/>
              <a:tabLst>
                <a:tab pos="685800" algn="l"/>
              </a:tabLst>
            </a:pPr>
            <a:r>
              <a:rPr lang="en-US" sz="2000" b="1" dirty="0"/>
              <a:t>Step-1: </a:t>
            </a:r>
            <a:r>
              <a:rPr lang="en-US" sz="2000" dirty="0"/>
              <a:t>Begin the tree with the root node, says S, which contains the complete dataset.</a:t>
            </a:r>
          </a:p>
          <a:p>
            <a:pPr marL="342900" indent="-342900" algn="just">
              <a:lnSpc>
                <a:spcPct val="150000"/>
              </a:lnSpc>
              <a:buFont typeface="Wingdings" panose="05000000000000000000" pitchFamily="2" charset="2"/>
              <a:buChar char="Ø"/>
              <a:tabLst>
                <a:tab pos="685800" algn="l"/>
              </a:tabLst>
            </a:pPr>
            <a:r>
              <a:rPr lang="en-US" sz="2000" b="1" dirty="0"/>
              <a:t>Step-2: </a:t>
            </a:r>
            <a:r>
              <a:rPr lang="en-US" sz="2000" dirty="0"/>
              <a:t>Find the best attribute in the dataset using Attribute Selection Measure (ASM).</a:t>
            </a:r>
          </a:p>
          <a:p>
            <a:pPr marL="342900" indent="-342900" algn="just">
              <a:lnSpc>
                <a:spcPct val="150000"/>
              </a:lnSpc>
              <a:buFont typeface="Wingdings" panose="05000000000000000000" pitchFamily="2" charset="2"/>
              <a:buChar char="Ø"/>
              <a:tabLst>
                <a:tab pos="685800" algn="l"/>
              </a:tabLst>
            </a:pPr>
            <a:r>
              <a:rPr lang="en-US" sz="2000" b="1" dirty="0"/>
              <a:t>Step-3: </a:t>
            </a:r>
            <a:r>
              <a:rPr lang="en-US" sz="2000" dirty="0"/>
              <a:t>Divide the S into subsets that contains possible values for the best attributes.</a:t>
            </a:r>
          </a:p>
          <a:p>
            <a:pPr marL="342900" indent="-342900" algn="just">
              <a:lnSpc>
                <a:spcPct val="150000"/>
              </a:lnSpc>
              <a:buFont typeface="Wingdings" panose="05000000000000000000" pitchFamily="2" charset="2"/>
              <a:buChar char="Ø"/>
              <a:tabLst>
                <a:tab pos="685800" algn="l"/>
              </a:tabLst>
            </a:pPr>
            <a:r>
              <a:rPr lang="en-US" sz="2000" b="1" dirty="0"/>
              <a:t>Step-4: </a:t>
            </a:r>
            <a:r>
              <a:rPr lang="en-US" sz="2000" dirty="0"/>
              <a:t>Generate the decision tree node, which contains the best attribute.</a:t>
            </a:r>
          </a:p>
          <a:p>
            <a:pPr marL="342900" indent="-342900" algn="just">
              <a:lnSpc>
                <a:spcPct val="150000"/>
              </a:lnSpc>
              <a:buFont typeface="Wingdings" panose="05000000000000000000" pitchFamily="2" charset="2"/>
              <a:buChar char="Ø"/>
              <a:tabLst>
                <a:tab pos="685800" algn="l"/>
              </a:tabLst>
            </a:pPr>
            <a:r>
              <a:rPr lang="en-US" sz="2000" b="1" dirty="0"/>
              <a:t>Step-5: </a:t>
            </a:r>
            <a:r>
              <a:rPr lang="en-US" sz="2000" dirty="0"/>
              <a:t>Recursively make new decision trees using the subsets of the dataset created in step -3. Continue this process until a stage is reached where you cannot further classify the nodes and called the final node as a leaf node.</a:t>
            </a:r>
          </a:p>
          <a:p>
            <a:pPr algn="just">
              <a:lnSpc>
                <a:spcPct val="150000"/>
              </a:lnSpc>
              <a:tabLst>
                <a:tab pos="685800" algn="l"/>
              </a:tabLst>
            </a:pPr>
            <a:r>
              <a:rPr lang="en-US" sz="2000" dirty="0"/>
              <a:t>Example: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Consider the below diagram:</a:t>
            </a:r>
          </a:p>
        </p:txBody>
      </p:sp>
    </p:spTree>
    <p:extLst>
      <p:ext uri="{BB962C8B-B14F-4D97-AF65-F5344CB8AC3E}">
        <p14:creationId xmlns:p14="http://schemas.microsoft.com/office/powerpoint/2010/main" val="408057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5" name="Text Placeholder 4">
            <a:extLst>
              <a:ext uri="{FF2B5EF4-FFF2-40B4-BE49-F238E27FC236}">
                <a16:creationId xmlns:a16="http://schemas.microsoft.com/office/drawing/2014/main" id="{2BBC2DE7-DB46-1B8D-FC13-7B4D9E3FDD93}"/>
              </a:ext>
            </a:extLst>
          </p:cNvPr>
          <p:cNvSpPr>
            <a:spLocks noGrp="1"/>
          </p:cNvSpPr>
          <p:nvPr>
            <p:ph type="body" idx="1"/>
          </p:nvPr>
        </p:nvSpPr>
        <p:spPr>
          <a:xfrm>
            <a:off x="533400" y="1219200"/>
            <a:ext cx="4572000" cy="3973524"/>
          </a:xfrm>
        </p:spPr>
        <p:txBody>
          <a:bodyPr/>
          <a:lstStyle/>
          <a:p>
            <a:pPr algn="just"/>
            <a:r>
              <a:rPr lang="en-US" b="1" dirty="0"/>
              <a:t>Attribute Selection Measures</a:t>
            </a:r>
          </a:p>
          <a:p>
            <a:pPr marL="285750" indent="-285750" algn="just">
              <a:buFont typeface="Wingdings" panose="05000000000000000000" pitchFamily="2" charset="2"/>
              <a:buChar char="Ø"/>
            </a:pPr>
            <a:r>
              <a:rPr lang="en-US" dirty="0"/>
              <a:t>While implementing a Decision tree, the main issue arises that how to select the best attribute for the root node and for sub-nodes. So, to solve such problems there is a technique which is called as Attribute selection measure or ASM. By this measurement, we can easily select the best attribute for the nodes of the tree. There are two popular techniques for ASM, which are:</a:t>
            </a:r>
          </a:p>
          <a:p>
            <a:pPr marL="809625" indent="-285750" algn="just">
              <a:lnSpc>
                <a:spcPct val="150000"/>
              </a:lnSpc>
              <a:buFont typeface="Arial" panose="020B0604020202020204" pitchFamily="34" charset="0"/>
              <a:buChar char="•"/>
            </a:pPr>
            <a:r>
              <a:rPr lang="en-US" dirty="0"/>
              <a:t>Information Gain</a:t>
            </a:r>
          </a:p>
          <a:p>
            <a:pPr marL="809625" indent="-285750" algn="just">
              <a:lnSpc>
                <a:spcPct val="150000"/>
              </a:lnSpc>
              <a:buFont typeface="Arial" panose="020B0604020202020204" pitchFamily="34" charset="0"/>
              <a:buChar char="•"/>
            </a:pPr>
            <a:r>
              <a:rPr lang="en-US" dirty="0"/>
              <a:t>Gini Index</a:t>
            </a:r>
          </a:p>
          <a:p>
            <a:pPr marL="523875" algn="just">
              <a:lnSpc>
                <a:spcPct val="150000"/>
              </a:lnSpc>
            </a:pPr>
            <a:endParaRPr lang="en-IN" dirty="0"/>
          </a:p>
        </p:txBody>
      </p:sp>
      <p:pic>
        <p:nvPicPr>
          <p:cNvPr id="7" name="Picture 6">
            <a:extLst>
              <a:ext uri="{FF2B5EF4-FFF2-40B4-BE49-F238E27FC236}">
                <a16:creationId xmlns:a16="http://schemas.microsoft.com/office/drawing/2014/main" id="{C6644645-22BA-AF94-119E-A818196A6311}"/>
              </a:ext>
            </a:extLst>
          </p:cNvPr>
          <p:cNvPicPr>
            <a:picLocks noChangeAspect="1"/>
          </p:cNvPicPr>
          <p:nvPr/>
        </p:nvPicPr>
        <p:blipFill>
          <a:blip r:embed="rId2"/>
          <a:stretch>
            <a:fillRect/>
          </a:stretch>
        </p:blipFill>
        <p:spPr>
          <a:xfrm>
            <a:off x="5257800" y="1066800"/>
            <a:ext cx="6276151" cy="5383338"/>
          </a:xfrm>
          <a:prstGeom prst="rect">
            <a:avLst/>
          </a:prstGeom>
        </p:spPr>
      </p:pic>
    </p:spTree>
    <p:extLst>
      <p:ext uri="{BB962C8B-B14F-4D97-AF65-F5344CB8AC3E}">
        <p14:creationId xmlns:p14="http://schemas.microsoft.com/office/powerpoint/2010/main" val="26277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1"/>
            <a:ext cx="11506200" cy="5953938"/>
          </a:xfrm>
        </p:spPr>
        <p:txBody>
          <a:bodyPr/>
          <a:lstStyle/>
          <a:p>
            <a:pPr algn="just">
              <a:lnSpc>
                <a:spcPct val="150000"/>
              </a:lnSpc>
              <a:tabLst>
                <a:tab pos="685800" algn="l"/>
              </a:tabLst>
            </a:pPr>
            <a:r>
              <a:rPr lang="en-US" sz="2000" b="1" dirty="0"/>
              <a:t>Information Gain</a:t>
            </a:r>
          </a:p>
          <a:p>
            <a:pPr marL="342900" indent="-342900" algn="just">
              <a:lnSpc>
                <a:spcPct val="150000"/>
              </a:lnSpc>
              <a:buFont typeface="Wingdings" panose="05000000000000000000" pitchFamily="2" charset="2"/>
              <a:buChar char="Ø"/>
              <a:tabLst>
                <a:tab pos="685800" algn="l"/>
              </a:tabLst>
            </a:pPr>
            <a:r>
              <a:rPr lang="en-US" sz="2000" dirty="0"/>
              <a:t>Information gain is the measurement of changes in entropy after the segmentation of a dataset based on an attribute.</a:t>
            </a:r>
          </a:p>
          <a:p>
            <a:pPr marL="342900" indent="-342900" algn="just">
              <a:lnSpc>
                <a:spcPct val="150000"/>
              </a:lnSpc>
              <a:buFont typeface="Wingdings" panose="05000000000000000000" pitchFamily="2" charset="2"/>
              <a:buChar char="Ø"/>
              <a:tabLst>
                <a:tab pos="685800" algn="l"/>
              </a:tabLst>
            </a:pPr>
            <a:r>
              <a:rPr lang="en-US" sz="2000" dirty="0"/>
              <a:t>It calculates how much information a feature provides us about a class.</a:t>
            </a:r>
          </a:p>
          <a:p>
            <a:pPr marL="342900" indent="-342900" algn="just">
              <a:lnSpc>
                <a:spcPct val="150000"/>
              </a:lnSpc>
              <a:buFont typeface="Wingdings" panose="05000000000000000000" pitchFamily="2" charset="2"/>
              <a:buChar char="Ø"/>
              <a:tabLst>
                <a:tab pos="685800" algn="l"/>
              </a:tabLst>
            </a:pPr>
            <a:r>
              <a:rPr lang="en-US" sz="2000" dirty="0"/>
              <a:t>According to the value of information gain, we split the node and build the decision tree.</a:t>
            </a:r>
          </a:p>
          <a:p>
            <a:pPr marL="342900" indent="-342900" algn="just">
              <a:lnSpc>
                <a:spcPct val="150000"/>
              </a:lnSpc>
              <a:buFont typeface="Wingdings" panose="05000000000000000000" pitchFamily="2" charset="2"/>
              <a:buChar char="Ø"/>
              <a:tabLst>
                <a:tab pos="685800" algn="l"/>
              </a:tabLst>
            </a:pPr>
            <a:r>
              <a:rPr lang="en-US" sz="2000" dirty="0"/>
              <a:t>A decision tree algorithm always tries to maximize the value of information gain, and a node/attribute having the highest information gain is split first. It can be calculated using the below formula:</a:t>
            </a:r>
          </a:p>
          <a:p>
            <a:pPr algn="ctr">
              <a:lnSpc>
                <a:spcPct val="150000"/>
              </a:lnSpc>
              <a:tabLst>
                <a:tab pos="685800" algn="l"/>
              </a:tabLst>
            </a:pPr>
            <a:r>
              <a:rPr lang="en-US" sz="2000" dirty="0"/>
              <a:t>Information Gain= Entropy(S)- [(Weighted Avg) *Entropy(each feature) </a:t>
            </a:r>
          </a:p>
          <a:p>
            <a:pPr marL="342900" indent="-342900" algn="just">
              <a:lnSpc>
                <a:spcPct val="150000"/>
              </a:lnSpc>
              <a:buFont typeface="Wingdings" panose="05000000000000000000" pitchFamily="2" charset="2"/>
              <a:buChar char="Ø"/>
              <a:tabLst>
                <a:tab pos="685800" algn="l"/>
              </a:tabLst>
            </a:pPr>
            <a:r>
              <a:rPr lang="en-US" sz="2000" dirty="0"/>
              <a:t>Entropy: Entropy is a metric to measure the impurity in a given attribute. It specifies randomness in data. Entropy can be calculated as:</a:t>
            </a:r>
          </a:p>
          <a:p>
            <a:pPr algn="ctr">
              <a:lnSpc>
                <a:spcPct val="150000"/>
              </a:lnSpc>
              <a:tabLst>
                <a:tab pos="685800" algn="l"/>
              </a:tabLst>
            </a:pPr>
            <a:r>
              <a:rPr lang="en-US" sz="2000" dirty="0"/>
              <a:t>Entropy(s)= -P(yes)log2 P(yes)- P(no) log2 P(no)</a:t>
            </a:r>
          </a:p>
          <a:p>
            <a:pPr marL="342900" indent="-342900" algn="just">
              <a:lnSpc>
                <a:spcPct val="150000"/>
              </a:lnSpc>
              <a:buFont typeface="Wingdings" panose="05000000000000000000" pitchFamily="2" charset="2"/>
              <a:buChar char="Ø"/>
              <a:tabLst>
                <a:tab pos="685800" algn="l"/>
              </a:tabLst>
            </a:pPr>
            <a:r>
              <a:rPr lang="en-US" sz="2000" dirty="0"/>
              <a:t>Where, S= Total number of samples, P(yes)= probability of yes and P(no)= probability of no</a:t>
            </a:r>
          </a:p>
          <a:p>
            <a:pPr marL="342900" indent="-342900" algn="just">
              <a:lnSpc>
                <a:spcPct val="150000"/>
              </a:lnSpc>
              <a:buFont typeface="Wingdings" panose="05000000000000000000" pitchFamily="2" charset="2"/>
              <a:buChar char="Ø"/>
              <a:tabLst>
                <a:tab pos="685800" algn="l"/>
              </a:tabLst>
            </a:pPr>
            <a:endParaRPr lang="en-US" sz="2000" dirty="0"/>
          </a:p>
        </p:txBody>
      </p:sp>
    </p:spTree>
    <p:extLst>
      <p:ext uri="{BB962C8B-B14F-4D97-AF65-F5344CB8AC3E}">
        <p14:creationId xmlns:p14="http://schemas.microsoft.com/office/powerpoint/2010/main" val="1293994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1924</TotalTime>
  <Words>1697</Words>
  <Application>Microsoft Office PowerPoint</Application>
  <PresentationFormat>Widescreen</PresentationFormat>
  <Paragraphs>105</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Arial Unicode MS</vt:lpstr>
      <vt:lpstr>Calibri</vt:lpstr>
      <vt:lpstr>Carlito</vt:lpstr>
      <vt:lpstr>Times New Roman</vt:lpstr>
      <vt:lpstr>Trebuchet MS</vt:lpstr>
      <vt:lpstr>Wingdings</vt:lpstr>
      <vt:lpstr>Office Theme</vt:lpstr>
      <vt:lpstr>INSTITUTE: UIE (AIT-CSE)</vt:lpstr>
      <vt:lpstr>PowerPoint Presentation</vt:lpstr>
      <vt:lpstr>Minimum Description Length (MDL)</vt:lpstr>
      <vt:lpstr>Decision Tree</vt:lpstr>
      <vt:lpstr> </vt:lpstr>
      <vt:lpstr> </vt:lpstr>
      <vt:lpstr> </vt:lpstr>
      <vt:lpstr> </vt:lpstr>
      <vt:lpstr>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176</cp:revision>
  <dcterms:created xsi:type="dcterms:W3CDTF">2020-06-24T06:19:43Z</dcterms:created>
  <dcterms:modified xsi:type="dcterms:W3CDTF">2022-10-21T09:11:57Z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