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86" r:id="rId2"/>
    <p:sldId id="284" r:id="rId3"/>
    <p:sldId id="510" r:id="rId4"/>
    <p:sldId id="499" r:id="rId5"/>
    <p:sldId id="516" r:id="rId6"/>
    <p:sldId id="517"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4</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15281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6</a:t>
            </a:fld>
            <a:endParaRPr lang="en-IN"/>
          </a:p>
        </p:txBody>
      </p:sp>
    </p:spTree>
    <p:extLst>
      <p:ext uri="{BB962C8B-B14F-4D97-AF65-F5344CB8AC3E}">
        <p14:creationId xmlns:p14="http://schemas.microsoft.com/office/powerpoint/2010/main" val="12756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885131"/>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3.1.6 &amp; 3.1.7: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36 &amp; 37: </a:t>
            </a:r>
            <a:r>
              <a:rPr lang="en-US" sz="2400" b="1" spc="-5" dirty="0">
                <a:solidFill>
                  <a:schemeClr val="tx1">
                    <a:lumMod val="85000"/>
                    <a:lumOff val="15000"/>
                  </a:schemeClr>
                </a:solidFill>
                <a:latin typeface="Times New Roman"/>
                <a:cs typeface="Times New Roman"/>
              </a:rPr>
              <a:t>Algorithms for Decision Tree Construction &amp; Truncation and Pruning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Decision Tree</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pPr>
            <a:r>
              <a:rPr lang="en-US" sz="2000" dirty="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342900" indent="-342900" algn="just">
              <a:lnSpc>
                <a:spcPct val="150000"/>
              </a:lnSpc>
              <a:buFont typeface="Wingdings" panose="05000000000000000000" pitchFamily="2" charset="2"/>
              <a:buChar char="Ø"/>
            </a:pPr>
            <a:r>
              <a:rPr lang="en-US" sz="2000" dirty="0"/>
              <a:t>In a Decision tree, there are two nodes, which are the Decision Node and Leaf Node. Decision nodes are used to make any decision and have multiple branches, whereas Leaf nodes are the output of those decisions and do not contain any further branches.</a:t>
            </a:r>
          </a:p>
          <a:p>
            <a:pPr marL="342900" indent="-342900" algn="just">
              <a:lnSpc>
                <a:spcPct val="150000"/>
              </a:lnSpc>
              <a:buFont typeface="Wingdings" panose="05000000000000000000" pitchFamily="2" charset="2"/>
              <a:buChar char="Ø"/>
            </a:pPr>
            <a:r>
              <a:rPr lang="en-US" sz="2000" dirty="0"/>
              <a:t>The decisions or the test are performed on the basis of features of the given dataset.</a:t>
            </a:r>
          </a:p>
          <a:p>
            <a:pPr marL="342900" indent="-342900" algn="just">
              <a:lnSpc>
                <a:spcPct val="150000"/>
              </a:lnSpc>
              <a:buFont typeface="Wingdings" panose="05000000000000000000" pitchFamily="2" charset="2"/>
              <a:buChar char="Ø"/>
            </a:pPr>
            <a:r>
              <a:rPr lang="en-US" sz="2000" dirty="0"/>
              <a:t>It is a graphical representation for getting all the possible solutions to a problem/decision based on given conditions.</a:t>
            </a:r>
          </a:p>
          <a:p>
            <a:pPr marL="342900" indent="-342900" algn="just">
              <a:lnSpc>
                <a:spcPct val="150000"/>
              </a:lnSpc>
              <a:buFont typeface="Wingdings" panose="05000000000000000000" pitchFamily="2" charset="2"/>
              <a:buChar char="Ø"/>
            </a:pPr>
            <a:r>
              <a:rPr lang="en-US" sz="2000" dirty="0"/>
              <a:t>It is called a decision tree because, similar to a tree, it starts with the root node, which expands on further branches and constructs a tree-like structure.</a:t>
            </a:r>
          </a:p>
        </p:txBody>
      </p:sp>
    </p:spTree>
    <p:extLst>
      <p:ext uri="{BB962C8B-B14F-4D97-AF65-F5344CB8AC3E}">
        <p14:creationId xmlns:p14="http://schemas.microsoft.com/office/powerpoint/2010/main" val="4157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Truncation &amp; Pruning</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338384"/>
          </a:xfrm>
        </p:spPr>
        <p:txBody>
          <a:bodyPr/>
          <a:lstStyle/>
          <a:p>
            <a:pPr marL="342900" indent="-342900" algn="just">
              <a:buFont typeface="Wingdings" panose="05000000000000000000" pitchFamily="2" charset="2"/>
              <a:buChar char="Ø"/>
            </a:pPr>
            <a:r>
              <a:rPr lang="en-US" sz="2000" b="1" dirty="0"/>
              <a:t>Truncation: </a:t>
            </a:r>
            <a:r>
              <a:rPr lang="en-US" sz="2000" dirty="0"/>
              <a:t>Stop the tree while it is still growing so that it may not end up with leaves containing very low data points. One way to do this is to set a minimum number of training inputs to use on each leaf. Truncation</a:t>
            </a:r>
          </a:p>
          <a:p>
            <a:pPr marL="342900" indent="-342900" algn="just">
              <a:buFont typeface="Wingdings" panose="05000000000000000000" pitchFamily="2" charset="2"/>
              <a:buChar char="Ø"/>
            </a:pPr>
            <a:r>
              <a:rPr lang="en-US" sz="2000" dirty="0"/>
              <a:t>It stops the tree while it is still growing so that it may not end up with leaves containing very few data points. Truncation is also known as pre-pruning.</a:t>
            </a:r>
          </a:p>
          <a:p>
            <a:pPr marL="342900" indent="-342900" algn="just">
              <a:buFont typeface="Wingdings" panose="05000000000000000000" pitchFamily="2" charset="2"/>
              <a:buChar char="Ø"/>
            </a:pPr>
            <a:r>
              <a:rPr lang="en-US" sz="2000" dirty="0"/>
              <a:t>There are various methods that can be used to control the size of the tree or Truncation. Some of the methods are:</a:t>
            </a:r>
          </a:p>
          <a:p>
            <a:pPr marL="809625" indent="-342900" algn="just">
              <a:lnSpc>
                <a:spcPct val="150000"/>
              </a:lnSpc>
              <a:buFont typeface="Arial" panose="020B0604020202020204" pitchFamily="34" charset="0"/>
              <a:buChar char="•"/>
            </a:pPr>
            <a:r>
              <a:rPr lang="en-US" sz="2000" dirty="0"/>
              <a:t>Limit the minimum size of the partition after the split: We can limit the number of data that a leaf should have to split.</a:t>
            </a:r>
          </a:p>
          <a:p>
            <a:pPr marL="809625" indent="-342900" algn="just">
              <a:lnSpc>
                <a:spcPct val="150000"/>
              </a:lnSpc>
              <a:buFont typeface="Arial" panose="020B0604020202020204" pitchFamily="34" charset="0"/>
              <a:buChar char="•"/>
            </a:pPr>
            <a:r>
              <a:rPr lang="en-US" sz="2000" dirty="0"/>
              <a:t>Minimize change in the measure of homogeneity: If homogeneity measure doesn't change a lot we don't split further.</a:t>
            </a:r>
          </a:p>
          <a:p>
            <a:pPr marL="809625" indent="-342900" algn="just">
              <a:lnSpc>
                <a:spcPct val="150000"/>
              </a:lnSpc>
              <a:buFont typeface="Arial" panose="020B0604020202020204" pitchFamily="34" charset="0"/>
              <a:buChar char="•"/>
            </a:pPr>
            <a:r>
              <a:rPr lang="en-US" sz="2000" dirty="0"/>
              <a:t>Limit the depth of the tree</a:t>
            </a:r>
          </a:p>
          <a:p>
            <a:pPr marL="809625" indent="-342900" algn="just">
              <a:lnSpc>
                <a:spcPct val="150000"/>
              </a:lnSpc>
              <a:buFont typeface="Arial" panose="020B0604020202020204" pitchFamily="34" charset="0"/>
              <a:buChar char="•"/>
            </a:pPr>
            <a:r>
              <a:rPr lang="en-US" sz="2000" dirty="0"/>
              <a:t>Set a minimum threshold on the number of samples that appears in the leaf</a:t>
            </a:r>
          </a:p>
          <a:p>
            <a:pPr marL="809625" indent="-342900" algn="just">
              <a:lnSpc>
                <a:spcPct val="150000"/>
              </a:lnSpc>
              <a:buFont typeface="Arial" panose="020B0604020202020204" pitchFamily="34" charset="0"/>
              <a:buChar char="•"/>
            </a:pPr>
            <a:r>
              <a:rPr lang="en-US" sz="2000" dirty="0"/>
              <a:t>Set the limit on the maximum number of leaves present in the tree.</a:t>
            </a:r>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Truncation &amp; Pruning</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4924425"/>
          </a:xfrm>
        </p:spPr>
        <p:txBody>
          <a:bodyPr/>
          <a:lstStyle/>
          <a:p>
            <a:pPr marL="342900" indent="-342900" algn="just">
              <a:buFont typeface="Wingdings" panose="05000000000000000000" pitchFamily="2" charset="2"/>
              <a:buChar char="Ø"/>
            </a:pPr>
            <a:r>
              <a:rPr lang="en-US" sz="2000" b="1" dirty="0"/>
              <a:t>Pruning: </a:t>
            </a:r>
            <a:r>
              <a:rPr lang="en-US" sz="2000" dirty="0"/>
              <a:t>It is a technique in machine learning and search algorithms that reduces the size of decision trees by removing sections of the tree that provide little power to classify instances.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Let the tree grow to any complexity. Then, cut the branches of the tree in a bottom-up fashion, starting from the leaves. It is more common to use pruning strategies to avoid overfitting in practical implementations.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Chopping off the tree branches results in a decrease in tree complexity. And definitely helps to overcome overfitting. But how to decide if a branch should be pruned or not?</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We divide the dataset into three parts, Training, Validation and Test dataset. We prune the model and calculate the accuracy before pruning and after pruning. If the accuracy of the pruned tree is higher than the accuracy of the original tree on the validation set, then we keep that branch chopped.</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NOTE: After pruning, a new leaf will be assigned a label as that of one having more number of data points in its belonging majority class.</a:t>
            </a:r>
          </a:p>
        </p:txBody>
      </p:sp>
    </p:spTree>
    <p:extLst>
      <p:ext uri="{BB962C8B-B14F-4D97-AF65-F5344CB8AC3E}">
        <p14:creationId xmlns:p14="http://schemas.microsoft.com/office/powerpoint/2010/main" val="36173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Regression with Decision Trees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6309420"/>
          </a:xfrm>
        </p:spPr>
        <p:txBody>
          <a:bodyPr/>
          <a:lstStyle/>
          <a:p>
            <a:pPr marL="342900" indent="-342900" algn="just">
              <a:lnSpc>
                <a:spcPct val="150000"/>
              </a:lnSpc>
              <a:buFont typeface="Wingdings" panose="05000000000000000000" pitchFamily="2" charset="2"/>
              <a:buChar char="Ø"/>
            </a:pPr>
            <a:r>
              <a:rPr lang="en-US" sz="2000" dirty="0"/>
              <a:t>Sometimes, we have a type of problem statement and data in such a way that we need to divide the dataset into subsets before applying linear regression.</a:t>
            </a:r>
          </a:p>
          <a:p>
            <a:pPr marL="342900" indent="-342900" algn="just">
              <a:lnSpc>
                <a:spcPct val="150000"/>
              </a:lnSpc>
              <a:buFont typeface="Wingdings" panose="05000000000000000000" pitchFamily="2" charset="2"/>
              <a:buChar char="Ø"/>
            </a:pPr>
            <a:r>
              <a:rPr lang="en-US" sz="2000" dirty="0"/>
              <a:t>For e.g. Predict weight of person across various ages and heights.</a:t>
            </a:r>
          </a:p>
          <a:p>
            <a:pPr marL="342900" indent="-342900" algn="just">
              <a:lnSpc>
                <a:spcPct val="150000"/>
              </a:lnSpc>
              <a:buFont typeface="Wingdings" panose="05000000000000000000" pitchFamily="2" charset="2"/>
              <a:buChar char="Ø"/>
            </a:pPr>
            <a:r>
              <a:rPr lang="en-US" sz="2000" dirty="0"/>
              <a:t>The difference between decision tree classification and decision tree regression is that in regression, each leaf represents a linear regression model, as opposed to a class label.</a:t>
            </a:r>
          </a:p>
          <a:p>
            <a:pPr marL="342900" indent="-342900" algn="just">
              <a:lnSpc>
                <a:spcPct val="150000"/>
              </a:lnSpc>
              <a:buFont typeface="Wingdings" panose="05000000000000000000" pitchFamily="2" charset="2"/>
              <a:buChar char="Ø"/>
            </a:pPr>
            <a:r>
              <a:rPr lang="en-US" sz="2000" dirty="0"/>
              <a:t>Algorithms for Decision Tree Construction</a:t>
            </a:r>
          </a:p>
          <a:p>
            <a:pPr marL="342900" indent="-342900" algn="just">
              <a:lnSpc>
                <a:spcPct val="150000"/>
              </a:lnSpc>
              <a:buFont typeface="Wingdings" panose="05000000000000000000" pitchFamily="2" charset="2"/>
              <a:buChar char="Ø"/>
            </a:pPr>
            <a:r>
              <a:rPr lang="en-US" sz="2000" dirty="0"/>
              <a:t>In order to construct a Decision tree, there are few learning algorithms that are used. These are:</a:t>
            </a:r>
          </a:p>
          <a:p>
            <a:pPr marL="371475" algn="just">
              <a:lnSpc>
                <a:spcPct val="200000"/>
              </a:lnSpc>
            </a:pPr>
            <a:r>
              <a:rPr lang="en-US" sz="2000" dirty="0"/>
              <a:t>Homogeneity measures</a:t>
            </a:r>
          </a:p>
          <a:p>
            <a:pPr marL="714375" indent="-342900" algn="just">
              <a:lnSpc>
                <a:spcPct val="200000"/>
              </a:lnSpc>
              <a:buFont typeface="Wingdings" panose="05000000000000000000" pitchFamily="2" charset="2"/>
              <a:buChar char="§"/>
            </a:pPr>
            <a:r>
              <a:rPr lang="en-US" sz="2000" dirty="0"/>
              <a:t>Gini index</a:t>
            </a:r>
          </a:p>
          <a:p>
            <a:pPr marL="714375" indent="-342900" algn="just">
              <a:lnSpc>
                <a:spcPct val="200000"/>
              </a:lnSpc>
              <a:buFont typeface="Wingdings" panose="05000000000000000000" pitchFamily="2" charset="2"/>
              <a:buChar char="§"/>
            </a:pPr>
            <a:r>
              <a:rPr lang="en-US" sz="2000" dirty="0"/>
              <a:t>Entropy and information gain</a:t>
            </a:r>
          </a:p>
          <a:p>
            <a:pPr marL="714375" indent="-342900" algn="just">
              <a:lnSpc>
                <a:spcPct val="200000"/>
              </a:lnSpc>
              <a:buFont typeface="Wingdings" panose="05000000000000000000" pitchFamily="2" charset="2"/>
              <a:buChar char="§"/>
            </a:pPr>
            <a:r>
              <a:rPr lang="en-US" sz="2000" dirty="0"/>
              <a:t>Splitting by R-squared</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4162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1934</TotalTime>
  <Words>883</Words>
  <Application>Microsoft Office PowerPoint</Application>
  <PresentationFormat>Widescreen</PresentationFormat>
  <Paragraphs>66</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Decision Tree</vt:lpstr>
      <vt:lpstr> Truncation &amp; Pruning</vt:lpstr>
      <vt:lpstr> Truncation &amp; Pruning</vt:lpstr>
      <vt:lpstr>Regression with Decision Trees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181</cp:revision>
  <dcterms:created xsi:type="dcterms:W3CDTF">2020-06-24T06:19:43Z</dcterms:created>
  <dcterms:modified xsi:type="dcterms:W3CDTF">2022-10-21T09:20:20Z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