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486" r:id="rId2"/>
    <p:sldId id="284" r:id="rId3"/>
    <p:sldId id="510" r:id="rId4"/>
    <p:sldId id="499" r:id="rId5"/>
    <p:sldId id="516" r:id="rId6"/>
    <p:sldId id="517" r:id="rId7"/>
    <p:sldId id="518" r:id="rId8"/>
    <p:sldId id="519" r:id="rId9"/>
    <p:sldId id="498" r:id="rId10"/>
    <p:sldId id="283"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25-10-2022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a:t>
            </a:fld>
            <a:endParaRPr lang="en-IN"/>
          </a:p>
        </p:txBody>
      </p:sp>
    </p:spTree>
    <p:extLst>
      <p:ext uri="{BB962C8B-B14F-4D97-AF65-F5344CB8AC3E}">
        <p14:creationId xmlns:p14="http://schemas.microsoft.com/office/powerpoint/2010/main" val="26694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4</a:t>
            </a:fld>
            <a:endParaRPr lang="en-IN"/>
          </a:p>
        </p:txBody>
      </p:sp>
    </p:spTree>
    <p:extLst>
      <p:ext uri="{BB962C8B-B14F-4D97-AF65-F5344CB8AC3E}">
        <p14:creationId xmlns:p14="http://schemas.microsoft.com/office/powerpoint/2010/main" val="321727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5</a:t>
            </a:fld>
            <a:endParaRPr lang="en-IN"/>
          </a:p>
        </p:txBody>
      </p:sp>
    </p:spTree>
    <p:extLst>
      <p:ext uri="{BB962C8B-B14F-4D97-AF65-F5344CB8AC3E}">
        <p14:creationId xmlns:p14="http://schemas.microsoft.com/office/powerpoint/2010/main" val="152818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6</a:t>
            </a:fld>
            <a:endParaRPr lang="en-IN"/>
          </a:p>
        </p:txBody>
      </p:sp>
    </p:spTree>
    <p:extLst>
      <p:ext uri="{BB962C8B-B14F-4D97-AF65-F5344CB8AC3E}">
        <p14:creationId xmlns:p14="http://schemas.microsoft.com/office/powerpoint/2010/main" val="127565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7</a:t>
            </a:fld>
            <a:endParaRPr lang="en-IN"/>
          </a:p>
        </p:txBody>
      </p:sp>
    </p:spTree>
    <p:extLst>
      <p:ext uri="{BB962C8B-B14F-4D97-AF65-F5344CB8AC3E}">
        <p14:creationId xmlns:p14="http://schemas.microsoft.com/office/powerpoint/2010/main" val="589384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8</a:t>
            </a:fld>
            <a:endParaRPr lang="en-IN"/>
          </a:p>
        </p:txBody>
      </p:sp>
    </p:spTree>
    <p:extLst>
      <p:ext uri="{BB962C8B-B14F-4D97-AF65-F5344CB8AC3E}">
        <p14:creationId xmlns:p14="http://schemas.microsoft.com/office/powerpoint/2010/main" val="236163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9</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146468"/>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3.1.8: Tree Models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38: </a:t>
            </a:r>
            <a:r>
              <a:rPr lang="en-US" sz="2400" b="1" spc="-5" dirty="0">
                <a:solidFill>
                  <a:schemeClr val="tx1">
                    <a:lumMod val="85000"/>
                    <a:lumOff val="15000"/>
                  </a:schemeClr>
                </a:solidFill>
                <a:latin typeface="Times New Roman"/>
                <a:cs typeface="Times New Roman"/>
              </a:rPr>
              <a:t>Random Forests </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Random Forests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030608"/>
          </a:xfrm>
        </p:spPr>
        <p:txBody>
          <a:bodyPr/>
          <a:lstStyle/>
          <a:p>
            <a:pPr marL="342900" indent="-342900" algn="just">
              <a:lnSpc>
                <a:spcPct val="150000"/>
              </a:lnSpc>
              <a:buFont typeface="Wingdings" panose="05000000000000000000" pitchFamily="2" charset="2"/>
              <a:buChar char="Ø"/>
            </a:pPr>
            <a:r>
              <a:rPr lang="en-US" sz="2000" dirty="0"/>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pPr marL="342900" indent="-342900" algn="just">
              <a:lnSpc>
                <a:spcPct val="150000"/>
              </a:lnSpc>
              <a:buFont typeface="Wingdings" panose="05000000000000000000" pitchFamily="2" charset="2"/>
              <a:buChar char="Ø"/>
            </a:pPr>
            <a:r>
              <a:rPr lang="en-US" sz="2000" dirty="0"/>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a:p>
            <a:pPr marL="342900" indent="-342900" algn="just">
              <a:lnSpc>
                <a:spcPct val="150000"/>
              </a:lnSpc>
              <a:buFont typeface="Wingdings" panose="05000000000000000000" pitchFamily="2" charset="2"/>
              <a:buChar char="Ø"/>
            </a:pPr>
            <a:r>
              <a:rPr lang="en-US" sz="2000" dirty="0"/>
              <a:t>The greater number of trees in the forest leads to higher accuracy and prevents the problem of overfitting.</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The below diagram explains the working of the Random Forest algorithm:</a:t>
            </a:r>
          </a:p>
        </p:txBody>
      </p:sp>
    </p:spTree>
    <p:extLst>
      <p:ext uri="{BB962C8B-B14F-4D97-AF65-F5344CB8AC3E}">
        <p14:creationId xmlns:p14="http://schemas.microsoft.com/office/powerpoint/2010/main" val="41571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307777"/>
          </a:xfrm>
        </p:spPr>
        <p:txBody>
          <a:bodyPr/>
          <a:lstStyle/>
          <a:p>
            <a:pPr algn="just"/>
            <a:r>
              <a:rPr lang="en-US" sz="2000" b="1" dirty="0"/>
              <a:t> </a:t>
            </a:r>
            <a:endParaRPr lang="en-US" sz="2000" dirty="0"/>
          </a:p>
        </p:txBody>
      </p:sp>
      <p:pic>
        <p:nvPicPr>
          <p:cNvPr id="1026" name="Picture 2" descr="Random Forest Algorithm">
            <a:extLst>
              <a:ext uri="{FF2B5EF4-FFF2-40B4-BE49-F238E27FC236}">
                <a16:creationId xmlns:a16="http://schemas.microsoft.com/office/drawing/2014/main" id="{4CE077C2-4806-581B-8310-DF5BA8DE3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609600"/>
            <a:ext cx="9525000" cy="584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81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5492273"/>
          </a:xfrm>
        </p:spPr>
        <p:txBody>
          <a:bodyPr/>
          <a:lstStyle/>
          <a:p>
            <a:pPr algn="just">
              <a:lnSpc>
                <a:spcPct val="150000"/>
              </a:lnSpc>
            </a:pPr>
            <a:r>
              <a:rPr lang="en-US" sz="2000" b="1" dirty="0"/>
              <a:t>Assumptions for Random Forest</a:t>
            </a:r>
          </a:p>
          <a:p>
            <a:pPr marL="342900" indent="-342900" algn="just">
              <a:lnSpc>
                <a:spcPct val="150000"/>
              </a:lnSpc>
              <a:buFont typeface="Wingdings" panose="05000000000000000000" pitchFamily="2" charset="2"/>
              <a:buChar char="Ø"/>
            </a:pPr>
            <a:r>
              <a:rPr lang="en-US" sz="2000" dirty="0"/>
              <a:t>Since the random forest combines multiple trees to predict the class of the dataset, it is possible that some decision trees may predict the correct output, while others may not. But together, all the trees predict the correct output. Therefore, below are two assumptions for a better Random forest classifier:</a:t>
            </a:r>
          </a:p>
          <a:p>
            <a:pPr marL="809625" indent="-457200" algn="just">
              <a:lnSpc>
                <a:spcPct val="150000"/>
              </a:lnSpc>
              <a:buFont typeface="+mj-lt"/>
              <a:buAutoNum type="arabicPeriod"/>
            </a:pPr>
            <a:r>
              <a:rPr lang="en-US" sz="2000" dirty="0"/>
              <a:t>There should be some actual values in the feature variable of the dataset so that the classifier can predict accurate results rather than a guessed result.</a:t>
            </a:r>
          </a:p>
          <a:p>
            <a:pPr marL="809625" indent="-457200" algn="just">
              <a:lnSpc>
                <a:spcPct val="150000"/>
              </a:lnSpc>
              <a:buFont typeface="+mj-lt"/>
              <a:buAutoNum type="arabicPeriod"/>
            </a:pPr>
            <a:r>
              <a:rPr lang="en-US" sz="2000" dirty="0"/>
              <a:t>The predictions from each tree must have very low correlations.</a:t>
            </a:r>
          </a:p>
          <a:p>
            <a:pPr algn="just">
              <a:lnSpc>
                <a:spcPct val="150000"/>
              </a:lnSpc>
            </a:pPr>
            <a:r>
              <a:rPr lang="en-US" sz="2000" b="1" dirty="0"/>
              <a:t>Why use Random Forest?</a:t>
            </a:r>
          </a:p>
          <a:p>
            <a:pPr marL="342900" indent="-342900" algn="just">
              <a:lnSpc>
                <a:spcPct val="150000"/>
              </a:lnSpc>
              <a:buFont typeface="Wingdings" panose="05000000000000000000" pitchFamily="2" charset="2"/>
              <a:buChar char="Ø"/>
            </a:pPr>
            <a:r>
              <a:rPr lang="en-US" sz="2000" dirty="0"/>
              <a:t>Below are some points that explain why we should use the Random Forest algorithm:</a:t>
            </a:r>
          </a:p>
          <a:p>
            <a:pPr marL="695325" indent="-342900" algn="just">
              <a:lnSpc>
                <a:spcPct val="150000"/>
              </a:lnSpc>
              <a:buFont typeface="Wingdings" panose="05000000000000000000" pitchFamily="2" charset="2"/>
              <a:buChar char="ü"/>
            </a:pPr>
            <a:r>
              <a:rPr lang="en-US" sz="2000" dirty="0"/>
              <a:t>It takes less training time as compared to other algorithms.</a:t>
            </a:r>
          </a:p>
          <a:p>
            <a:pPr marL="695325" indent="-342900" algn="just">
              <a:lnSpc>
                <a:spcPct val="150000"/>
              </a:lnSpc>
              <a:buFont typeface="Wingdings" panose="05000000000000000000" pitchFamily="2" charset="2"/>
              <a:buChar char="ü"/>
            </a:pPr>
            <a:r>
              <a:rPr lang="en-US" sz="2000" dirty="0"/>
              <a:t>It predicts output with high accuracy, even for the large dataset it runs efficiently.</a:t>
            </a:r>
          </a:p>
          <a:p>
            <a:pPr marL="695325" indent="-342900" algn="just">
              <a:lnSpc>
                <a:spcPct val="150000"/>
              </a:lnSpc>
              <a:buFont typeface="Wingdings" panose="05000000000000000000" pitchFamily="2" charset="2"/>
              <a:buChar char="ü"/>
            </a:pPr>
            <a:r>
              <a:rPr lang="en-US" sz="2000" dirty="0"/>
              <a:t>It can also maintain accuracy when a large proportion of data is missing.</a:t>
            </a:r>
          </a:p>
        </p:txBody>
      </p:sp>
    </p:spTree>
    <p:extLst>
      <p:ext uri="{BB962C8B-B14F-4D97-AF65-F5344CB8AC3E}">
        <p14:creationId xmlns:p14="http://schemas.microsoft.com/office/powerpoint/2010/main" val="36173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5030608"/>
          </a:xfrm>
        </p:spPr>
        <p:txBody>
          <a:bodyPr/>
          <a:lstStyle/>
          <a:p>
            <a:pPr algn="just">
              <a:lnSpc>
                <a:spcPct val="150000"/>
              </a:lnSpc>
            </a:pPr>
            <a:r>
              <a:rPr lang="en-US" sz="2000" b="1" dirty="0"/>
              <a:t>How does Random Forest algorithm work?</a:t>
            </a:r>
          </a:p>
          <a:p>
            <a:pPr marL="342900" indent="-342900" algn="just">
              <a:lnSpc>
                <a:spcPct val="150000"/>
              </a:lnSpc>
              <a:buFont typeface="Wingdings" panose="05000000000000000000" pitchFamily="2" charset="2"/>
              <a:buChar char="Ø"/>
            </a:pPr>
            <a:r>
              <a:rPr lang="en-US" sz="2000" dirty="0"/>
              <a:t>Random Forest works in two-phase first is to create the random forest by combining N decision tree, and second is to make predictions for each tree created in the first phase.</a:t>
            </a:r>
          </a:p>
          <a:p>
            <a:pPr marL="342900" indent="-342900" algn="just">
              <a:lnSpc>
                <a:spcPct val="150000"/>
              </a:lnSpc>
              <a:buFont typeface="Wingdings" panose="05000000000000000000" pitchFamily="2" charset="2"/>
              <a:buChar char="Ø"/>
            </a:pPr>
            <a:r>
              <a:rPr lang="en-US" sz="2000" dirty="0"/>
              <a:t>The Working process can be explained in the below steps and diagram:</a:t>
            </a:r>
          </a:p>
          <a:p>
            <a:pPr marL="342900" indent="-342900" algn="just">
              <a:lnSpc>
                <a:spcPct val="150000"/>
              </a:lnSpc>
              <a:buFont typeface="Wingdings" panose="05000000000000000000" pitchFamily="2" charset="2"/>
              <a:buChar char="Ø"/>
            </a:pPr>
            <a:r>
              <a:rPr lang="en-US" sz="2000" dirty="0"/>
              <a:t>Step-1: Select random K data points from the training set.</a:t>
            </a:r>
          </a:p>
          <a:p>
            <a:pPr marL="342900" indent="-342900" algn="just">
              <a:lnSpc>
                <a:spcPct val="150000"/>
              </a:lnSpc>
              <a:buFont typeface="Wingdings" panose="05000000000000000000" pitchFamily="2" charset="2"/>
              <a:buChar char="Ø"/>
            </a:pPr>
            <a:r>
              <a:rPr lang="en-US" sz="2000" dirty="0"/>
              <a:t>Step-2: Build the decision trees associated with the selected data points (Subsets).</a:t>
            </a:r>
          </a:p>
          <a:p>
            <a:pPr marL="342900" indent="-342900" algn="just">
              <a:lnSpc>
                <a:spcPct val="150000"/>
              </a:lnSpc>
              <a:buFont typeface="Wingdings" panose="05000000000000000000" pitchFamily="2" charset="2"/>
              <a:buChar char="Ø"/>
            </a:pPr>
            <a:r>
              <a:rPr lang="en-US" sz="2000" dirty="0"/>
              <a:t>Step-3: Choose the number N for decision trees that you want to build.</a:t>
            </a:r>
          </a:p>
          <a:p>
            <a:pPr marL="342900" indent="-342900" algn="just">
              <a:lnSpc>
                <a:spcPct val="150000"/>
              </a:lnSpc>
              <a:buFont typeface="Wingdings" panose="05000000000000000000" pitchFamily="2" charset="2"/>
              <a:buChar char="Ø"/>
            </a:pPr>
            <a:r>
              <a:rPr lang="en-US" sz="2000" dirty="0"/>
              <a:t>Step-4: Repeat Step 1 &amp; 2.</a:t>
            </a:r>
          </a:p>
          <a:p>
            <a:pPr marL="342900" indent="-342900" algn="just">
              <a:lnSpc>
                <a:spcPct val="150000"/>
              </a:lnSpc>
              <a:buFont typeface="Wingdings" panose="05000000000000000000" pitchFamily="2" charset="2"/>
              <a:buChar char="Ø"/>
            </a:pPr>
            <a:r>
              <a:rPr lang="en-US" sz="2000" dirty="0"/>
              <a:t>Step-5: For new data points, find the predictions of each decision tree, and assign the new data points to the category that wins the majority votes.</a:t>
            </a:r>
          </a:p>
          <a:p>
            <a:pPr marL="342900" indent="-342900" algn="just">
              <a:lnSpc>
                <a:spcPct val="150000"/>
              </a:lnSpc>
              <a:buFont typeface="Wingdings" panose="05000000000000000000" pitchFamily="2" charset="2"/>
              <a:buChar char="Ø"/>
            </a:pPr>
            <a:r>
              <a:rPr lang="en-US" sz="2000" dirty="0"/>
              <a:t>The working of the algorithm can be better understood by the below example:</a:t>
            </a:r>
          </a:p>
        </p:txBody>
      </p:sp>
    </p:spTree>
    <p:extLst>
      <p:ext uri="{BB962C8B-B14F-4D97-AF65-F5344CB8AC3E}">
        <p14:creationId xmlns:p14="http://schemas.microsoft.com/office/powerpoint/2010/main" val="416268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4419600" cy="1798954"/>
          </a:xfrm>
        </p:spPr>
        <p:txBody>
          <a:bodyPr/>
          <a:lstStyle/>
          <a:p>
            <a:pPr algn="just">
              <a:lnSpc>
                <a:spcPct val="150000"/>
              </a:lnSpc>
            </a:pPr>
            <a:r>
              <a:rPr lang="en-US" sz="2000" b="1" dirty="0"/>
              <a:t>Example: </a:t>
            </a:r>
            <a:r>
              <a:rPr lang="en-US" sz="2000" dirty="0"/>
              <a:t>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a:t>
            </a:r>
          </a:p>
        </p:txBody>
      </p:sp>
      <p:pic>
        <p:nvPicPr>
          <p:cNvPr id="2050" name="Picture 2" descr="Random Forest Algorithm">
            <a:extLst>
              <a:ext uri="{FF2B5EF4-FFF2-40B4-BE49-F238E27FC236}">
                <a16:creationId xmlns:a16="http://schemas.microsoft.com/office/drawing/2014/main" id="{1491E613-0B7D-2641-4533-E207922F9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332229"/>
            <a:ext cx="6478524" cy="537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0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6258738"/>
          </a:xfrm>
        </p:spPr>
        <p:txBody>
          <a:bodyPr/>
          <a:lstStyle/>
          <a:p>
            <a:pPr algn="just">
              <a:lnSpc>
                <a:spcPct val="150000"/>
              </a:lnSpc>
            </a:pPr>
            <a:r>
              <a:rPr lang="en-US" sz="2000" b="1" dirty="0"/>
              <a:t>Applications of Random Forest</a:t>
            </a:r>
          </a:p>
          <a:p>
            <a:pPr marL="342900" indent="-342900" algn="just">
              <a:lnSpc>
                <a:spcPct val="150000"/>
              </a:lnSpc>
              <a:buFont typeface="Wingdings" panose="05000000000000000000" pitchFamily="2" charset="2"/>
              <a:buChar char="Ø"/>
            </a:pPr>
            <a:r>
              <a:rPr lang="en-US" sz="2000" dirty="0"/>
              <a:t>There are mainly four sectors where Random forest mostly used:</a:t>
            </a:r>
          </a:p>
          <a:p>
            <a:pPr marL="342900" indent="-342900" algn="just">
              <a:lnSpc>
                <a:spcPct val="150000"/>
              </a:lnSpc>
              <a:buFont typeface="Wingdings" panose="05000000000000000000" pitchFamily="2" charset="2"/>
              <a:buChar char="Ø"/>
            </a:pPr>
            <a:r>
              <a:rPr lang="en-US" sz="2000" dirty="0"/>
              <a:t>Banking: Banking sector mostly uses this algorithm for the identification of loan risk.</a:t>
            </a:r>
          </a:p>
          <a:p>
            <a:pPr marL="342900" indent="-342900" algn="just">
              <a:lnSpc>
                <a:spcPct val="150000"/>
              </a:lnSpc>
              <a:buFont typeface="Wingdings" panose="05000000000000000000" pitchFamily="2" charset="2"/>
              <a:buChar char="Ø"/>
            </a:pPr>
            <a:r>
              <a:rPr lang="en-US" sz="2000" dirty="0"/>
              <a:t>Medicine: With the help of this algorithm, disease trends and risks of the disease can be identified.</a:t>
            </a:r>
          </a:p>
          <a:p>
            <a:pPr marL="342900" indent="-342900" algn="just">
              <a:lnSpc>
                <a:spcPct val="150000"/>
              </a:lnSpc>
              <a:buFont typeface="Wingdings" panose="05000000000000000000" pitchFamily="2" charset="2"/>
              <a:buChar char="Ø"/>
            </a:pPr>
            <a:r>
              <a:rPr lang="en-US" sz="2000" dirty="0"/>
              <a:t>Land Use: We can identify the areas of similar land use by this algorithm.</a:t>
            </a:r>
          </a:p>
          <a:p>
            <a:pPr marL="342900" indent="-342900" algn="just">
              <a:lnSpc>
                <a:spcPct val="150000"/>
              </a:lnSpc>
              <a:buFont typeface="Wingdings" panose="05000000000000000000" pitchFamily="2" charset="2"/>
              <a:buChar char="Ø"/>
            </a:pPr>
            <a:r>
              <a:rPr lang="en-US" sz="2000" dirty="0"/>
              <a:t>Marketing: Marketing trends can be identified using this algorithm.</a:t>
            </a:r>
          </a:p>
          <a:p>
            <a:pPr algn="just">
              <a:lnSpc>
                <a:spcPct val="150000"/>
              </a:lnSpc>
            </a:pPr>
            <a:r>
              <a:rPr lang="en-US" sz="2000" b="1" dirty="0"/>
              <a:t>Advantages of Random Forest</a:t>
            </a:r>
          </a:p>
          <a:p>
            <a:pPr marL="342900" indent="-342900" algn="just">
              <a:lnSpc>
                <a:spcPct val="150000"/>
              </a:lnSpc>
              <a:buFont typeface="Wingdings" panose="05000000000000000000" pitchFamily="2" charset="2"/>
              <a:buChar char="Ø"/>
            </a:pPr>
            <a:r>
              <a:rPr lang="en-US" sz="2000" dirty="0"/>
              <a:t>Random Forest is capable of performing both Classification and Regression tasks.</a:t>
            </a:r>
          </a:p>
          <a:p>
            <a:pPr marL="342900" indent="-342900" algn="just">
              <a:lnSpc>
                <a:spcPct val="150000"/>
              </a:lnSpc>
              <a:buFont typeface="Wingdings" panose="05000000000000000000" pitchFamily="2" charset="2"/>
              <a:buChar char="Ø"/>
            </a:pPr>
            <a:r>
              <a:rPr lang="en-US" sz="2000" dirty="0"/>
              <a:t>It is capable of handling large datasets with high dimensionality.</a:t>
            </a:r>
          </a:p>
          <a:p>
            <a:pPr marL="342900" indent="-342900" algn="just">
              <a:lnSpc>
                <a:spcPct val="150000"/>
              </a:lnSpc>
              <a:buFont typeface="Wingdings" panose="05000000000000000000" pitchFamily="2" charset="2"/>
              <a:buChar char="Ø"/>
            </a:pPr>
            <a:r>
              <a:rPr lang="en-US" sz="2000" dirty="0"/>
              <a:t>It enhances the accuracy of the model and prevents the overfitting issue.</a:t>
            </a:r>
          </a:p>
          <a:p>
            <a:pPr algn="just">
              <a:lnSpc>
                <a:spcPct val="150000"/>
              </a:lnSpc>
            </a:pPr>
            <a:r>
              <a:rPr lang="en-US" sz="2000" b="1" dirty="0"/>
              <a:t>Disadvantages of Random Forest</a:t>
            </a:r>
          </a:p>
          <a:p>
            <a:pPr marL="342900" indent="-342900" algn="just">
              <a:lnSpc>
                <a:spcPct val="150000"/>
              </a:lnSpc>
              <a:buFont typeface="Wingdings" panose="05000000000000000000" pitchFamily="2" charset="2"/>
              <a:buChar char="Ø"/>
            </a:pPr>
            <a:r>
              <a:rPr lang="en-US" sz="2000" dirty="0"/>
              <a:t>Although random forest can be used for both classification and regression tasks, it is not more suitable for Regression tasks.</a:t>
            </a:r>
          </a:p>
        </p:txBody>
      </p:sp>
    </p:spTree>
    <p:extLst>
      <p:ext uri="{BB962C8B-B14F-4D97-AF65-F5344CB8AC3E}">
        <p14:creationId xmlns:p14="http://schemas.microsoft.com/office/powerpoint/2010/main" val="110203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1941</TotalTime>
  <Words>903</Words>
  <Application>Microsoft Office PowerPoint</Application>
  <PresentationFormat>Widescreen</PresentationFormat>
  <Paragraphs>76</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Random Forests </vt:lpstr>
      <vt:lpstr> </vt:lpstr>
      <vt:lpstr> </vt:lpstr>
      <vt:lpstr> </vt:lpstr>
      <vt:lpstr> </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188</cp:revision>
  <dcterms:created xsi:type="dcterms:W3CDTF">2020-06-24T06:19:43Z</dcterms:created>
  <dcterms:modified xsi:type="dcterms:W3CDTF">2022-10-25T06:56:48Z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