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486" r:id="rId2"/>
    <p:sldId id="284" r:id="rId3"/>
    <p:sldId id="510" r:id="rId4"/>
    <p:sldId id="499" r:id="rId5"/>
    <p:sldId id="516" r:id="rId6"/>
    <p:sldId id="517" r:id="rId7"/>
    <p:sldId id="498" r:id="rId8"/>
    <p:sldId id="283"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54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21-10-2022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a:t>
            </a:fld>
            <a:endParaRPr lang="en-IN"/>
          </a:p>
        </p:txBody>
      </p:sp>
    </p:spTree>
    <p:extLst>
      <p:ext uri="{BB962C8B-B14F-4D97-AF65-F5344CB8AC3E}">
        <p14:creationId xmlns:p14="http://schemas.microsoft.com/office/powerpoint/2010/main" val="266942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4</a:t>
            </a:fld>
            <a:endParaRPr lang="en-IN"/>
          </a:p>
        </p:txBody>
      </p:sp>
    </p:spTree>
    <p:extLst>
      <p:ext uri="{BB962C8B-B14F-4D97-AF65-F5344CB8AC3E}">
        <p14:creationId xmlns:p14="http://schemas.microsoft.com/office/powerpoint/2010/main" val="321727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5</a:t>
            </a:fld>
            <a:endParaRPr lang="en-IN"/>
          </a:p>
        </p:txBody>
      </p:sp>
    </p:spTree>
    <p:extLst>
      <p:ext uri="{BB962C8B-B14F-4D97-AF65-F5344CB8AC3E}">
        <p14:creationId xmlns:p14="http://schemas.microsoft.com/office/powerpoint/2010/main" val="152818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6</a:t>
            </a:fld>
            <a:endParaRPr lang="en-IN"/>
          </a:p>
        </p:txBody>
      </p:sp>
    </p:spTree>
    <p:extLst>
      <p:ext uri="{BB962C8B-B14F-4D97-AF65-F5344CB8AC3E}">
        <p14:creationId xmlns:p14="http://schemas.microsoft.com/office/powerpoint/2010/main" val="1275653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7</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10/21/2022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3"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146468"/>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3.1.9: Tree Models</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39: </a:t>
            </a:r>
            <a:r>
              <a:rPr lang="en-US" sz="2400" b="1" spc="-5" dirty="0">
                <a:solidFill>
                  <a:schemeClr val="tx1">
                    <a:lumMod val="85000"/>
                    <a:lumOff val="15000"/>
                  </a:schemeClr>
                </a:solidFill>
                <a:latin typeface="Times New Roman"/>
                <a:cs typeface="Times New Roman"/>
              </a:rPr>
              <a:t>Gradient Boosting  </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Gradient Boosting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90600"/>
            <a:ext cx="11430000" cy="6106338"/>
          </a:xfrm>
        </p:spPr>
        <p:txBody>
          <a:bodyPr/>
          <a:lstStyle/>
          <a:p>
            <a:pPr marL="342900" indent="-342900" algn="just">
              <a:lnSpc>
                <a:spcPct val="150000"/>
              </a:lnSpc>
              <a:buFont typeface="Wingdings" panose="05000000000000000000" pitchFamily="2" charset="2"/>
              <a:buChar char="Ø"/>
            </a:pPr>
            <a:r>
              <a:rPr lang="en-US" sz="2000" dirty="0"/>
              <a:t>Gradient boosting is a method standing out for its prediction speed and accuracy, particularly with large and complex datasets. </a:t>
            </a:r>
          </a:p>
          <a:p>
            <a:pPr algn="just">
              <a:lnSpc>
                <a:spcPct val="150000"/>
              </a:lnSpc>
            </a:pPr>
            <a:r>
              <a:rPr lang="en-US" sz="2000" b="1" dirty="0"/>
              <a:t>What is boosting?</a:t>
            </a:r>
          </a:p>
          <a:p>
            <a:pPr marL="342900" indent="-342900" algn="just">
              <a:lnSpc>
                <a:spcPct val="150000"/>
              </a:lnSpc>
              <a:buFont typeface="Wingdings" panose="05000000000000000000" pitchFamily="2" charset="2"/>
              <a:buChar char="Ø"/>
            </a:pPr>
            <a:r>
              <a:rPr lang="en-US" sz="2000" dirty="0"/>
              <a:t>While studying machine learning you must have come across this term called Boosting. It is the most misinterpreted term in the field of Data Science. The principle behind boosting algorithms is first we built a model on the training dataset, then a second model is built to rectify the errors present in the first model. Let me try to explain to you what exactly does this means and how does this works.</a:t>
            </a:r>
          </a:p>
          <a:p>
            <a:pPr algn="just">
              <a:lnSpc>
                <a:spcPct val="150000"/>
              </a:lnSpc>
            </a:pPr>
            <a:r>
              <a:rPr lang="en-US" sz="2000" b="1" dirty="0"/>
              <a:t>What is a Gradient boosting Algorithm?</a:t>
            </a:r>
          </a:p>
          <a:p>
            <a:pPr marL="342900" indent="-342900" algn="just">
              <a:lnSpc>
                <a:spcPct val="150000"/>
              </a:lnSpc>
              <a:buFont typeface="Wingdings" panose="05000000000000000000" pitchFamily="2" charset="2"/>
              <a:buChar char="Ø"/>
            </a:pPr>
            <a:r>
              <a:rPr lang="en-US" sz="2000" dirty="0"/>
              <a:t>The main idea behind this algorithm is to build models sequentially and these subsequent models try to reduce the errors of the previous model. But how do we do that? How do we reduce the error? This is done by building a new model on the errors or residuals of the previous model.</a:t>
            </a:r>
          </a:p>
          <a:p>
            <a:pPr marL="342900" indent="-342900" algn="just">
              <a:lnSpc>
                <a:spcPct val="150000"/>
              </a:lnSpc>
              <a:buFont typeface="Wingdings" panose="05000000000000000000" pitchFamily="2" charset="2"/>
              <a:buChar char="Ø"/>
            </a:pPr>
            <a:r>
              <a:rPr lang="en-US" sz="2000" dirty="0"/>
              <a:t>When the target column is continuous, we use Gradient Boosting Regressor whereas when it is a classification problem, we use Gradient Boosting Classifier.</a:t>
            </a:r>
          </a:p>
        </p:txBody>
      </p:sp>
    </p:spTree>
    <p:extLst>
      <p:ext uri="{BB962C8B-B14F-4D97-AF65-F5344CB8AC3E}">
        <p14:creationId xmlns:p14="http://schemas.microsoft.com/office/powerpoint/2010/main" val="41571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90600"/>
            <a:ext cx="11430000" cy="6309420"/>
          </a:xfrm>
        </p:spPr>
        <p:txBody>
          <a:bodyPr/>
          <a:lstStyle/>
          <a:p>
            <a:pPr algn="just">
              <a:lnSpc>
                <a:spcPct val="150000"/>
              </a:lnSpc>
            </a:pPr>
            <a:r>
              <a:rPr lang="en-US" sz="2000" b="1" dirty="0"/>
              <a:t>What is Gradient Boosting Classifier?</a:t>
            </a:r>
          </a:p>
          <a:p>
            <a:pPr marL="342900" indent="-342900" algn="just">
              <a:lnSpc>
                <a:spcPct val="150000"/>
              </a:lnSpc>
              <a:buFont typeface="Wingdings" panose="05000000000000000000" pitchFamily="2" charset="2"/>
              <a:buChar char="Ø"/>
            </a:pPr>
            <a:r>
              <a:rPr lang="en-US" sz="2000" dirty="0"/>
              <a:t>A gradient boosting classifier is used when the target column is binary. All the steps explained in the Gradient boosting regressor are used here, the only difference is we change the loss function. Earlier we used Mean squared error when the target column was continuous but this time, we will use log-likelihood as our loss function.</a:t>
            </a:r>
          </a:p>
          <a:p>
            <a:pPr marL="342900" indent="-342900" algn="just">
              <a:lnSpc>
                <a:spcPct val="150000"/>
              </a:lnSpc>
              <a:buFont typeface="Wingdings" panose="05000000000000000000" pitchFamily="2" charset="2"/>
              <a:buChar char="Ø"/>
            </a:pPr>
            <a:r>
              <a:rPr lang="en-US" sz="2000" dirty="0"/>
              <a:t>Boosting is one of the popular learning ensemble modeling techniques used to build strong classifiers from various weak classifiers. It starts with building a primary model from available training data sets then it identifies the errors present in the base model. After identifying the error, a secondary model is built, and further, a third model is introduced in this process. In this way, this process of introducing more models is continued until we get a complete training data set by which model predicts correctly.</a:t>
            </a:r>
          </a:p>
          <a:p>
            <a:pPr marL="342900" indent="-342900" algn="just">
              <a:lnSpc>
                <a:spcPct val="150000"/>
              </a:lnSpc>
              <a:buFont typeface="Wingdings" panose="05000000000000000000" pitchFamily="2" charset="2"/>
              <a:buChar char="Ø"/>
            </a:pPr>
            <a:r>
              <a:rPr lang="en-US" sz="2000" dirty="0"/>
              <a:t>AdaBoost (Adaptive boosting) was the first boosting algorithm to combine various weak classifiers into a single strong classifier in the history of machine learning. It primarily focuses to solve classification tasks such as binary classification.</a:t>
            </a:r>
          </a:p>
          <a:p>
            <a:pPr marL="342900" indent="-342900"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1626810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295400"/>
            <a:ext cx="11430000" cy="5030608"/>
          </a:xfrm>
        </p:spPr>
        <p:txBody>
          <a:bodyPr/>
          <a:lstStyle/>
          <a:p>
            <a:pPr algn="just">
              <a:lnSpc>
                <a:spcPct val="150000"/>
              </a:lnSpc>
            </a:pPr>
            <a:r>
              <a:rPr lang="en-US" sz="2000" b="1" dirty="0"/>
              <a:t>Steps in Boosting Algorithms:</a:t>
            </a:r>
          </a:p>
          <a:p>
            <a:pPr marL="342900" indent="-342900" algn="just">
              <a:lnSpc>
                <a:spcPct val="150000"/>
              </a:lnSpc>
              <a:buFont typeface="Wingdings" panose="05000000000000000000" pitchFamily="2" charset="2"/>
              <a:buChar char="Ø"/>
            </a:pPr>
            <a:r>
              <a:rPr lang="en-US" sz="2000" dirty="0"/>
              <a:t>There are a few important steps in boosting the algorithm as follows:</a:t>
            </a:r>
          </a:p>
          <a:p>
            <a:pPr marL="809625" indent="-457200" algn="just">
              <a:lnSpc>
                <a:spcPct val="150000"/>
              </a:lnSpc>
              <a:buFont typeface="+mj-lt"/>
              <a:buAutoNum type="arabicPeriod"/>
            </a:pPr>
            <a:r>
              <a:rPr lang="en-US" sz="2000" dirty="0"/>
              <a:t>Consider a dataset having different data points and initialize it.</a:t>
            </a:r>
          </a:p>
          <a:p>
            <a:pPr marL="809625" indent="-457200" algn="just">
              <a:lnSpc>
                <a:spcPct val="150000"/>
              </a:lnSpc>
              <a:buFont typeface="+mj-lt"/>
              <a:buAutoNum type="arabicPeriod"/>
            </a:pPr>
            <a:r>
              <a:rPr lang="en-US" sz="2000" dirty="0"/>
              <a:t>Now, give equal weight to each of the data points.</a:t>
            </a:r>
          </a:p>
          <a:p>
            <a:pPr marL="809625" indent="-457200" algn="just">
              <a:lnSpc>
                <a:spcPct val="150000"/>
              </a:lnSpc>
              <a:buFont typeface="+mj-lt"/>
              <a:buAutoNum type="arabicPeriod"/>
            </a:pPr>
            <a:r>
              <a:rPr lang="en-US" sz="2000" dirty="0"/>
              <a:t>Assume this weight as an input for the model.</a:t>
            </a:r>
          </a:p>
          <a:p>
            <a:pPr marL="809625" indent="-457200" algn="just">
              <a:lnSpc>
                <a:spcPct val="150000"/>
              </a:lnSpc>
              <a:buFont typeface="+mj-lt"/>
              <a:buAutoNum type="arabicPeriod"/>
            </a:pPr>
            <a:r>
              <a:rPr lang="en-US" sz="2000" dirty="0"/>
              <a:t>Identify the data points that are incorrectly classified.</a:t>
            </a:r>
          </a:p>
          <a:p>
            <a:pPr marL="809625" indent="-457200" algn="just">
              <a:lnSpc>
                <a:spcPct val="150000"/>
              </a:lnSpc>
              <a:buFont typeface="+mj-lt"/>
              <a:buAutoNum type="arabicPeriod"/>
            </a:pPr>
            <a:r>
              <a:rPr lang="en-US" sz="2000" dirty="0"/>
              <a:t>Increase the weight for data points in step 4.</a:t>
            </a:r>
          </a:p>
          <a:p>
            <a:pPr marL="809625" indent="-457200" algn="just">
              <a:lnSpc>
                <a:spcPct val="150000"/>
              </a:lnSpc>
              <a:buFont typeface="+mj-lt"/>
              <a:buAutoNum type="arabicPeriod"/>
            </a:pPr>
            <a:r>
              <a:rPr lang="en-US" sz="2000" dirty="0"/>
              <a:t>If you get appropriate output then terminate this process else follow steps 2 and 3 again.</a:t>
            </a:r>
          </a:p>
          <a:p>
            <a:pPr algn="just">
              <a:lnSpc>
                <a:spcPct val="150000"/>
              </a:lnSpc>
            </a:pPr>
            <a:r>
              <a:rPr lang="en-US" sz="2000" b="1" dirty="0"/>
              <a:t>Advantages of Boosting Algorithms:</a:t>
            </a:r>
          </a:p>
          <a:p>
            <a:pPr marL="342900" indent="-342900" algn="just">
              <a:lnSpc>
                <a:spcPct val="150000"/>
              </a:lnSpc>
              <a:buFont typeface="Wingdings" panose="05000000000000000000" pitchFamily="2" charset="2"/>
              <a:buChar char="Ø"/>
            </a:pPr>
            <a:r>
              <a:rPr lang="en-US" sz="2000" dirty="0"/>
              <a:t>Boosting algorithms follow ensemble learning which enables a model to give a more accurate prediction that cannot be trumped.</a:t>
            </a:r>
          </a:p>
        </p:txBody>
      </p:sp>
    </p:spTree>
    <p:extLst>
      <p:ext uri="{BB962C8B-B14F-4D97-AF65-F5344CB8AC3E}">
        <p14:creationId xmlns:p14="http://schemas.microsoft.com/office/powerpoint/2010/main" val="36173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066800"/>
            <a:ext cx="11430000" cy="5030608"/>
          </a:xfrm>
        </p:spPr>
        <p:txBody>
          <a:bodyPr/>
          <a:lstStyle/>
          <a:p>
            <a:pPr marL="342900" indent="-342900" algn="just">
              <a:lnSpc>
                <a:spcPct val="150000"/>
              </a:lnSpc>
              <a:buFont typeface="Wingdings" panose="05000000000000000000" pitchFamily="2" charset="2"/>
              <a:buChar char="Ø"/>
            </a:pPr>
            <a:r>
              <a:rPr lang="en-US" sz="2000" dirty="0"/>
              <a:t>Boosting algorithms are much more flexible than other algorithms as can optimize different loss functions and provides several hyperparameter tuning options.</a:t>
            </a:r>
          </a:p>
          <a:p>
            <a:pPr marL="342900" indent="-342900" algn="just">
              <a:lnSpc>
                <a:spcPct val="150000"/>
              </a:lnSpc>
              <a:buFont typeface="Wingdings" panose="05000000000000000000" pitchFamily="2" charset="2"/>
              <a:buChar char="Ø"/>
            </a:pPr>
            <a:r>
              <a:rPr lang="en-US" sz="2000" dirty="0"/>
              <a:t>It does not require data pre-processing because it is suitable for both numeric as well as categorical variables.</a:t>
            </a:r>
          </a:p>
          <a:p>
            <a:pPr marL="342900" indent="-342900" algn="just">
              <a:lnSpc>
                <a:spcPct val="150000"/>
              </a:lnSpc>
              <a:buFont typeface="Wingdings" panose="05000000000000000000" pitchFamily="2" charset="2"/>
              <a:buChar char="Ø"/>
            </a:pPr>
            <a:r>
              <a:rPr lang="en-US" sz="2000" dirty="0"/>
              <a:t>It does not require imputation of missing values in the dataset, it handles missing data automatically.</a:t>
            </a:r>
          </a:p>
          <a:p>
            <a:pPr algn="just">
              <a:lnSpc>
                <a:spcPct val="150000"/>
              </a:lnSpc>
            </a:pPr>
            <a:r>
              <a:rPr lang="en-US" sz="2000" b="1" dirty="0"/>
              <a:t>Disadvantages of Boosting Algorithms:</a:t>
            </a:r>
          </a:p>
          <a:p>
            <a:pPr marL="342900" indent="-342900" algn="just">
              <a:lnSpc>
                <a:spcPct val="150000"/>
              </a:lnSpc>
              <a:buFont typeface="Wingdings" panose="05000000000000000000" pitchFamily="2" charset="2"/>
              <a:buChar char="Ø"/>
            </a:pPr>
            <a:r>
              <a:rPr lang="en-US" sz="2000" dirty="0"/>
              <a:t>Boosting algorithms may cause overfitting as well as overemphasizing the outliers.</a:t>
            </a:r>
          </a:p>
          <a:p>
            <a:pPr marL="342900" indent="-342900" algn="just">
              <a:lnSpc>
                <a:spcPct val="150000"/>
              </a:lnSpc>
              <a:buFont typeface="Wingdings" panose="05000000000000000000" pitchFamily="2" charset="2"/>
              <a:buChar char="Ø"/>
            </a:pPr>
            <a:r>
              <a:rPr lang="en-US" sz="2000" dirty="0"/>
              <a:t>Gradient boosting algorithm continuously focuses to minimize the errors and requires multiple trees hence, it is computationally expensive.</a:t>
            </a:r>
          </a:p>
          <a:p>
            <a:pPr marL="342900" indent="-342900" algn="just">
              <a:lnSpc>
                <a:spcPct val="150000"/>
              </a:lnSpc>
              <a:buFont typeface="Wingdings" panose="05000000000000000000" pitchFamily="2" charset="2"/>
              <a:buChar char="Ø"/>
            </a:pPr>
            <a:r>
              <a:rPr lang="en-US" sz="2000" dirty="0"/>
              <a:t>It is a time-consuming and memory exhaustive algorithm.</a:t>
            </a:r>
          </a:p>
          <a:p>
            <a:pPr marL="342900" indent="-342900" algn="just">
              <a:lnSpc>
                <a:spcPct val="150000"/>
              </a:lnSpc>
              <a:buFont typeface="Wingdings" panose="05000000000000000000" pitchFamily="2" charset="2"/>
              <a:buChar char="Ø"/>
            </a:pPr>
            <a:r>
              <a:rPr lang="en-US" sz="2000" dirty="0"/>
              <a:t>Less interpretative in nature, although this is easily addressed with various tools.</a:t>
            </a:r>
          </a:p>
        </p:txBody>
      </p:sp>
    </p:spTree>
    <p:extLst>
      <p:ext uri="{BB962C8B-B14F-4D97-AF65-F5344CB8AC3E}">
        <p14:creationId xmlns:p14="http://schemas.microsoft.com/office/powerpoint/2010/main" val="416268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1947</TotalTime>
  <Words>825</Words>
  <Application>Microsoft Office PowerPoint</Application>
  <PresentationFormat>Widescreen</PresentationFormat>
  <Paragraphs>63</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Gradient Boosting </vt:lpstr>
      <vt:lpstr> </vt:lpstr>
      <vt:lpstr> </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Siddharth Kumar</cp:lastModifiedBy>
  <cp:revision>189</cp:revision>
  <dcterms:created xsi:type="dcterms:W3CDTF">2020-06-24T06:19:43Z</dcterms:created>
  <dcterms:modified xsi:type="dcterms:W3CDTF">2022-10-21T09:35:05Z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